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4"/>
  </p:sldMasterIdLst>
  <p:notesMasterIdLst>
    <p:notesMasterId r:id="rId46"/>
  </p:notesMasterIdLst>
  <p:handoutMasterIdLst>
    <p:handoutMasterId r:id="rId47"/>
  </p:handoutMasterIdLst>
  <p:sldIdLst>
    <p:sldId id="358" r:id="rId5"/>
    <p:sldId id="367" r:id="rId6"/>
    <p:sldId id="380" r:id="rId7"/>
    <p:sldId id="381" r:id="rId8"/>
    <p:sldId id="370" r:id="rId9"/>
    <p:sldId id="359" r:id="rId10"/>
    <p:sldId id="366" r:id="rId11"/>
    <p:sldId id="382" r:id="rId12"/>
    <p:sldId id="397" r:id="rId13"/>
    <p:sldId id="399" r:id="rId14"/>
    <p:sldId id="371" r:id="rId15"/>
    <p:sldId id="429" r:id="rId16"/>
    <p:sldId id="395" r:id="rId17"/>
    <p:sldId id="401" r:id="rId18"/>
    <p:sldId id="389" r:id="rId19"/>
    <p:sldId id="403" r:id="rId20"/>
    <p:sldId id="390" r:id="rId21"/>
    <p:sldId id="410" r:id="rId22"/>
    <p:sldId id="411" r:id="rId23"/>
    <p:sldId id="435" r:id="rId24"/>
    <p:sldId id="436" r:id="rId25"/>
    <p:sldId id="412" r:id="rId26"/>
    <p:sldId id="413" r:id="rId27"/>
    <p:sldId id="437" r:id="rId28"/>
    <p:sldId id="391" r:id="rId29"/>
    <p:sldId id="433" r:id="rId30"/>
    <p:sldId id="414" r:id="rId31"/>
    <p:sldId id="396" r:id="rId32"/>
    <p:sldId id="392" r:id="rId33"/>
    <p:sldId id="393" r:id="rId34"/>
    <p:sldId id="438" r:id="rId35"/>
    <p:sldId id="426" r:id="rId36"/>
    <p:sldId id="428" r:id="rId37"/>
    <p:sldId id="440" r:id="rId38"/>
    <p:sldId id="421" r:id="rId39"/>
    <p:sldId id="442" r:id="rId40"/>
    <p:sldId id="423" r:id="rId41"/>
    <p:sldId id="441" r:id="rId42"/>
    <p:sldId id="424" r:id="rId43"/>
    <p:sldId id="425" r:id="rId44"/>
    <p:sldId id="324" r:id="rId45"/>
  </p:sldIdLst>
  <p:sldSz cx="9906000" cy="6858000" type="A4"/>
  <p:notesSz cx="13716000" cy="24384000"/>
  <p:defaultTextStyle>
    <a:defPPr rtl="0">
      <a:defRPr lang="fr-FR"/>
    </a:defPPr>
    <a:lvl1pPr marL="0" algn="l" defTabSz="457156" rtl="0" eaLnBrk="1" latinLnBrk="0" hangingPunct="1">
      <a:defRPr lang="fr-FR" sz="1800" kern="1200">
        <a:solidFill>
          <a:schemeClr val="tx1"/>
        </a:solidFill>
        <a:latin typeface="+mn-lt"/>
        <a:ea typeface="+mn-ea"/>
        <a:cs typeface="+mn-cs"/>
      </a:defRPr>
    </a:lvl1pPr>
    <a:lvl2pPr marL="457156" algn="l" defTabSz="457156" rtl="0" eaLnBrk="1" latinLnBrk="0" hangingPunct="1">
      <a:defRPr lang="fr-FR" sz="1800" kern="1200">
        <a:solidFill>
          <a:schemeClr val="tx1"/>
        </a:solidFill>
        <a:latin typeface="+mn-lt"/>
        <a:ea typeface="+mn-ea"/>
        <a:cs typeface="+mn-cs"/>
      </a:defRPr>
    </a:lvl2pPr>
    <a:lvl3pPr marL="914314" algn="l" defTabSz="457156" rtl="0" eaLnBrk="1" latinLnBrk="0" hangingPunct="1">
      <a:defRPr lang="fr-FR" sz="1800" kern="1200">
        <a:solidFill>
          <a:schemeClr val="tx1"/>
        </a:solidFill>
        <a:latin typeface="+mn-lt"/>
        <a:ea typeface="+mn-ea"/>
        <a:cs typeface="+mn-cs"/>
      </a:defRPr>
    </a:lvl3pPr>
    <a:lvl4pPr marL="1371471" algn="l" defTabSz="457156" rtl="0" eaLnBrk="1" latinLnBrk="0" hangingPunct="1">
      <a:defRPr lang="fr-FR" sz="1800" kern="1200">
        <a:solidFill>
          <a:schemeClr val="tx1"/>
        </a:solidFill>
        <a:latin typeface="+mn-lt"/>
        <a:ea typeface="+mn-ea"/>
        <a:cs typeface="+mn-cs"/>
      </a:defRPr>
    </a:lvl4pPr>
    <a:lvl5pPr marL="1828628" algn="l" defTabSz="457156" rtl="0" eaLnBrk="1" latinLnBrk="0" hangingPunct="1">
      <a:defRPr lang="fr-FR" sz="1800" kern="1200">
        <a:solidFill>
          <a:schemeClr val="tx1"/>
        </a:solidFill>
        <a:latin typeface="+mn-lt"/>
        <a:ea typeface="+mn-ea"/>
        <a:cs typeface="+mn-cs"/>
      </a:defRPr>
    </a:lvl5pPr>
    <a:lvl6pPr marL="2285784" algn="l" defTabSz="457156" rtl="0" eaLnBrk="1" latinLnBrk="0" hangingPunct="1">
      <a:defRPr lang="fr-FR" sz="1800" kern="1200">
        <a:solidFill>
          <a:schemeClr val="tx1"/>
        </a:solidFill>
        <a:latin typeface="+mn-lt"/>
        <a:ea typeface="+mn-ea"/>
        <a:cs typeface="+mn-cs"/>
      </a:defRPr>
    </a:lvl6pPr>
    <a:lvl7pPr marL="2742940" algn="l" defTabSz="457156" rtl="0" eaLnBrk="1" latinLnBrk="0" hangingPunct="1">
      <a:defRPr lang="fr-FR" sz="1800" kern="1200">
        <a:solidFill>
          <a:schemeClr val="tx1"/>
        </a:solidFill>
        <a:latin typeface="+mn-lt"/>
        <a:ea typeface="+mn-ea"/>
        <a:cs typeface="+mn-cs"/>
      </a:defRPr>
    </a:lvl7pPr>
    <a:lvl8pPr marL="3200098" algn="l" defTabSz="457156" rtl="0" eaLnBrk="1" latinLnBrk="0" hangingPunct="1">
      <a:defRPr lang="fr-FR" sz="1800" kern="1200">
        <a:solidFill>
          <a:schemeClr val="tx1"/>
        </a:solidFill>
        <a:latin typeface="+mn-lt"/>
        <a:ea typeface="+mn-ea"/>
        <a:cs typeface="+mn-cs"/>
      </a:defRPr>
    </a:lvl8pPr>
    <a:lvl9pPr marL="3657255" algn="l" defTabSz="457156"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5616"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5441" userDrawn="1">
          <p15:clr>
            <a:srgbClr val="A4A3A4"/>
          </p15:clr>
        </p15:guide>
        <p15:guide id="15" pos="1736" userDrawn="1">
          <p15:clr>
            <a:srgbClr val="A4A3A4"/>
          </p15:clr>
        </p15:guide>
        <p15:guide id="16" pos="2243" userDrawn="1">
          <p15:clr>
            <a:srgbClr val="A4A3A4"/>
          </p15:clr>
        </p15:guide>
        <p15:guide id="17" pos="2672" userDrawn="1">
          <p15:clr>
            <a:srgbClr val="A4A3A4"/>
          </p15:clr>
        </p15:guide>
        <p15:guide id="18" pos="3276" userDrawn="1">
          <p15:clr>
            <a:srgbClr val="A4A3A4"/>
          </p15:clr>
        </p15:guide>
        <p15:guide id="19" pos="3569" userDrawn="1">
          <p15:clr>
            <a:srgbClr val="A4A3A4"/>
          </p15:clr>
        </p15:guide>
        <p15:guide id="20" pos="4017" userDrawn="1">
          <p15:clr>
            <a:srgbClr val="A4A3A4"/>
          </p15:clr>
        </p15:guide>
        <p15:guide id="21" pos="4505" userDrawn="1">
          <p15:clr>
            <a:srgbClr val="A4A3A4"/>
          </p15:clr>
        </p15:guide>
        <p15:guide id="22" pos="4934" userDrawn="1">
          <p15:clr>
            <a:srgbClr val="A4A3A4"/>
          </p15:clr>
        </p15:guide>
        <p15:guide id="23" orient="horz" pos="2448" userDrawn="1">
          <p15:clr>
            <a:srgbClr val="A4A3A4"/>
          </p15:clr>
        </p15:guide>
        <p15:guide id="25" pos="4271" userDrawn="1">
          <p15:clr>
            <a:srgbClr val="A4A3A4"/>
          </p15:clr>
        </p15:guide>
        <p15:guide id="26" pos="59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 initials="M" lastIdx="1" clrIdx="0">
    <p:extLst>
      <p:ext uri="{19B8F6BF-5375-455C-9EA6-DF929625EA0E}">
        <p15:presenceInfo xmlns:p15="http://schemas.microsoft.com/office/powerpoint/2012/main" userId="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1"/>
    <a:srgbClr val="95ADF5"/>
    <a:srgbClr val="E3EAFF"/>
    <a:srgbClr val="575757"/>
    <a:srgbClr val="AAC4E9"/>
    <a:srgbClr val="E62552"/>
    <a:srgbClr val="F37A50"/>
    <a:srgbClr val="5BBCB9"/>
    <a:srgbClr val="00A4B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897" autoAdjust="0"/>
    <p:restoredTop sz="82113" autoAdjust="0"/>
  </p:normalViewPr>
  <p:slideViewPr>
    <p:cSldViewPr snapToGrid="0" snapToObjects="1">
      <p:cViewPr varScale="1">
        <p:scale>
          <a:sx n="124" d="100"/>
          <a:sy n="124" d="100"/>
        </p:scale>
        <p:origin x="712" y="168"/>
      </p:cViewPr>
      <p:guideLst>
        <p:guide orient="horz" pos="2616"/>
        <p:guide orient="horz" pos="3264"/>
        <p:guide pos="5616"/>
        <p:guide orient="horz"/>
        <p:guide orient="horz" pos="4008"/>
        <p:guide orient="horz" pos="2352"/>
        <p:guide pos="5441"/>
        <p:guide pos="1736"/>
        <p:guide pos="2243"/>
        <p:guide pos="2672"/>
        <p:guide pos="3276"/>
        <p:guide pos="3569"/>
        <p:guide pos="4017"/>
        <p:guide pos="4505"/>
        <p:guide pos="4934"/>
        <p:guide orient="horz" pos="2448"/>
        <p:guide pos="4271"/>
        <p:guide pos="59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1" d="100"/>
          <a:sy n="31" d="100"/>
        </p:scale>
        <p:origin x="4392" y="1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fr-FR" sz="1200"/>
            </a:lvl1pPr>
          </a:lstStyle>
          <a:p>
            <a:pPr rtl="0"/>
            <a:fld id="{A7C9947C-0B99-4CC9-AA3C-4A4AC8D4662C}" type="datetimeyyyy">
              <a:rPr lang="fr-FR" smtClean="0"/>
              <a:t>2026</a:t>
            </a:fld>
            <a:endParaRPr lang="fr-FR" dirty="0"/>
          </a:p>
        </p:txBody>
      </p:sp>
      <p:sp>
        <p:nvSpPr>
          <p:cNvPr id="4" name="Espace réservé du pied de page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fr-FR" sz="1200"/>
            </a:lvl1pPr>
          </a:lstStyle>
          <a:p>
            <a:pPr rtl="0"/>
            <a:fld id="{420BD0AB-C59E-4A46-83D3-F07787446BA0}" type="slidenum">
              <a:rPr lang="fr-FR" smtClean="0"/>
              <a:t>‹N°›</a:t>
            </a:fld>
            <a:endParaRPr lang="fr-FR"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156" rtl="0" eaLnBrk="1" latinLnBrk="0" hangingPunct="1">
      <a:defRPr lang="fr-FR" sz="600" kern="1200">
        <a:solidFill>
          <a:schemeClr val="tx1"/>
        </a:solidFill>
        <a:latin typeface="+mn-lt"/>
        <a:ea typeface="+mn-ea"/>
        <a:cs typeface="+mn-cs"/>
      </a:defRPr>
    </a:lvl1pPr>
    <a:lvl2pPr marL="228579" algn="l" defTabSz="457156" rtl="0" eaLnBrk="1" latinLnBrk="0" hangingPunct="1">
      <a:defRPr lang="fr-FR" sz="600" kern="1200">
        <a:solidFill>
          <a:schemeClr val="tx1"/>
        </a:solidFill>
        <a:latin typeface="+mn-lt"/>
        <a:ea typeface="+mn-ea"/>
        <a:cs typeface="+mn-cs"/>
      </a:defRPr>
    </a:lvl2pPr>
    <a:lvl3pPr marL="457156" algn="l" defTabSz="457156" rtl="0" eaLnBrk="1" latinLnBrk="0" hangingPunct="1">
      <a:defRPr lang="fr-FR" sz="600" kern="1200">
        <a:solidFill>
          <a:schemeClr val="tx1"/>
        </a:solidFill>
        <a:latin typeface="+mn-lt"/>
        <a:ea typeface="+mn-ea"/>
        <a:cs typeface="+mn-cs"/>
      </a:defRPr>
    </a:lvl3pPr>
    <a:lvl4pPr marL="685735" algn="l" defTabSz="457156" rtl="0" eaLnBrk="1" latinLnBrk="0" hangingPunct="1">
      <a:defRPr lang="fr-FR" sz="600" kern="1200">
        <a:solidFill>
          <a:schemeClr val="tx1"/>
        </a:solidFill>
        <a:latin typeface="+mn-lt"/>
        <a:ea typeface="+mn-ea"/>
        <a:cs typeface="+mn-cs"/>
      </a:defRPr>
    </a:lvl4pPr>
    <a:lvl5pPr marL="914314" algn="l" defTabSz="457156" rtl="0" eaLnBrk="1" latinLnBrk="0" hangingPunct="1">
      <a:defRPr lang="fr-FR" sz="600" kern="1200">
        <a:solidFill>
          <a:schemeClr val="tx1"/>
        </a:solidFill>
        <a:latin typeface="+mn-lt"/>
        <a:ea typeface="+mn-ea"/>
        <a:cs typeface="+mn-cs"/>
      </a:defRPr>
    </a:lvl5pPr>
    <a:lvl6pPr marL="1142892" algn="l" defTabSz="457156" rtl="0" eaLnBrk="1" latinLnBrk="0" hangingPunct="1">
      <a:defRPr lang="fr-FR" sz="600" kern="1200">
        <a:solidFill>
          <a:schemeClr val="tx1"/>
        </a:solidFill>
        <a:latin typeface="+mn-lt"/>
        <a:ea typeface="+mn-ea"/>
        <a:cs typeface="+mn-cs"/>
      </a:defRPr>
    </a:lvl6pPr>
    <a:lvl7pPr marL="1371471" algn="l" defTabSz="457156" rtl="0" eaLnBrk="1" latinLnBrk="0" hangingPunct="1">
      <a:defRPr lang="fr-FR" sz="600" kern="1200">
        <a:solidFill>
          <a:schemeClr val="tx1"/>
        </a:solidFill>
        <a:latin typeface="+mn-lt"/>
        <a:ea typeface="+mn-ea"/>
        <a:cs typeface="+mn-cs"/>
      </a:defRPr>
    </a:lvl7pPr>
    <a:lvl8pPr marL="1600049" algn="l" defTabSz="457156" rtl="0" eaLnBrk="1" latinLnBrk="0" hangingPunct="1">
      <a:defRPr lang="fr-FR" sz="600" kern="1200">
        <a:solidFill>
          <a:schemeClr val="tx1"/>
        </a:solidFill>
        <a:latin typeface="+mn-lt"/>
        <a:ea typeface="+mn-ea"/>
        <a:cs typeface="+mn-cs"/>
      </a:defRPr>
    </a:lvl8pPr>
    <a:lvl9pPr marL="1828628" algn="l" defTabSz="457156" rtl="0" eaLnBrk="1" latinLnBrk="0" hangingPunct="1">
      <a:defRPr lang="fr-F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fr-FR" dirty="0"/>
              <a:t>Titre de l’outil + concept HT04</a:t>
            </a:r>
          </a:p>
          <a:p>
            <a:endParaRPr lang="fr-FR" dirty="0"/>
          </a:p>
        </p:txBody>
      </p:sp>
    </p:spTree>
    <p:extLst>
      <p:ext uri="{BB962C8B-B14F-4D97-AF65-F5344CB8AC3E}">
        <p14:creationId xmlns:p14="http://schemas.microsoft.com/office/powerpoint/2010/main" val="3057021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1371600" y="11734800"/>
            <a:ext cx="10972800" cy="9601200"/>
          </a:xfrm>
          <a:prstGeom prst="rect">
            <a:avLst/>
          </a:prstGeom>
        </p:spPr>
        <p:txBody>
          <a:bodyPr/>
          <a:lstStyle/>
          <a:p>
            <a:r>
              <a:rPr lang="fr-FR" dirty="0"/>
              <a:t>Partie formalisme qui permettra au lecteur de disposer d’un outil « formalisé » et d’appliquer le concept HT04 afin de résoudre la problématique rencontrée.</a:t>
            </a:r>
          </a:p>
        </p:txBody>
      </p:sp>
    </p:spTree>
    <p:extLst>
      <p:ext uri="{BB962C8B-B14F-4D97-AF65-F5344CB8AC3E}">
        <p14:creationId xmlns:p14="http://schemas.microsoft.com/office/powerpoint/2010/main" val="294133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es-ES" noProof="1"/>
              <a:t>Présentation du formalisme général avec un schéma applicable à toutes les situations</a:t>
            </a:r>
            <a:r>
              <a:rPr lang="fr-FR" noProof="1"/>
              <a:t>.</a:t>
            </a:r>
            <a:endParaRPr lang="es-ES" noProof="1"/>
          </a:p>
        </p:txBody>
      </p:sp>
    </p:spTree>
    <p:extLst>
      <p:ext uri="{BB962C8B-B14F-4D97-AF65-F5344CB8AC3E}">
        <p14:creationId xmlns:p14="http://schemas.microsoft.com/office/powerpoint/2010/main" val="247828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64271-105A-470E-BC94-6DD6CA1BE9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F6E497C-C540-4B76-7863-1B8F8CBC795B}"/>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a:extLst>
              <a:ext uri="{FF2B5EF4-FFF2-40B4-BE49-F238E27FC236}">
                <a16:creationId xmlns:a16="http://schemas.microsoft.com/office/drawing/2014/main" id="{FC816DE4-D1AD-A4BF-B39C-461091F67249}"/>
              </a:ext>
            </a:extLst>
          </p:cNvPr>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es-ES" noProof="1"/>
              <a:t>Présentation du formalisme général avec un schéma applicable à toutes les situations</a:t>
            </a:r>
            <a:r>
              <a:rPr lang="fr-FR" noProof="1"/>
              <a:t>.</a:t>
            </a:r>
            <a:endParaRPr lang="es-ES" noProof="1"/>
          </a:p>
        </p:txBody>
      </p:sp>
    </p:spTree>
    <p:extLst>
      <p:ext uri="{BB962C8B-B14F-4D97-AF65-F5344CB8AC3E}">
        <p14:creationId xmlns:p14="http://schemas.microsoft.com/office/powerpoint/2010/main" val="3396078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A5399-3D89-7C48-CD16-9DC8A4CAB6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B8ECA6-1D28-DC7E-6A0F-651FFA440190}"/>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a:extLst>
              <a:ext uri="{FF2B5EF4-FFF2-40B4-BE49-F238E27FC236}">
                <a16:creationId xmlns:a16="http://schemas.microsoft.com/office/drawing/2014/main" id="{EBB692D4-9ECB-D1F1-1AFA-8EFEFEDE7F25}"/>
              </a:ext>
            </a:extLst>
          </p:cNvPr>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es-ES" noProof="1"/>
              <a:t>Présentation du formalisme général avec un schéma applicable à toutes les situations</a:t>
            </a:r>
            <a:r>
              <a:rPr lang="fr-FR" noProof="1"/>
              <a:t>.</a:t>
            </a:r>
            <a:endParaRPr lang="es-ES" noProof="1"/>
          </a:p>
        </p:txBody>
      </p:sp>
    </p:spTree>
    <p:extLst>
      <p:ext uri="{BB962C8B-B14F-4D97-AF65-F5344CB8AC3E}">
        <p14:creationId xmlns:p14="http://schemas.microsoft.com/office/powerpoint/2010/main" val="2466522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96815-0876-13CD-45BD-A9CD72B41E2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DEFF95-08E2-3497-8BBE-EBB390D8C8B0}"/>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a:extLst>
              <a:ext uri="{FF2B5EF4-FFF2-40B4-BE49-F238E27FC236}">
                <a16:creationId xmlns:a16="http://schemas.microsoft.com/office/drawing/2014/main" id="{59950FD5-C880-47E6-17A5-555C78707998}"/>
              </a:ext>
            </a:extLst>
          </p:cNvPr>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es-ES" noProof="1"/>
              <a:t>Présentation du formalisme général avec un schéma applicable à toutes les situations</a:t>
            </a:r>
            <a:r>
              <a:rPr lang="fr-FR" noProof="1"/>
              <a:t>.</a:t>
            </a:r>
            <a:endParaRPr lang="es-ES" noProof="1"/>
          </a:p>
        </p:txBody>
      </p:sp>
    </p:spTree>
    <p:extLst>
      <p:ext uri="{BB962C8B-B14F-4D97-AF65-F5344CB8AC3E}">
        <p14:creationId xmlns:p14="http://schemas.microsoft.com/office/powerpoint/2010/main" val="319447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1CE2E-EEDB-F994-8694-E4062BEC8D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FEC436-60FB-5FE6-EE7F-0A4826C4178B}"/>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a:extLst>
              <a:ext uri="{FF2B5EF4-FFF2-40B4-BE49-F238E27FC236}">
                <a16:creationId xmlns:a16="http://schemas.microsoft.com/office/drawing/2014/main" id="{AC8E5153-5F71-E7EB-D466-C4D16ED47441}"/>
              </a:ext>
            </a:extLst>
          </p:cNvPr>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es-ES" noProof="1"/>
              <a:t>Présentation du formalisme général avec un schéma applicable à toutes les situations</a:t>
            </a:r>
            <a:r>
              <a:rPr lang="fr-FR" noProof="1"/>
              <a:t>.</a:t>
            </a:r>
            <a:endParaRPr lang="es-ES" noProof="1"/>
          </a:p>
        </p:txBody>
      </p:sp>
    </p:spTree>
    <p:extLst>
      <p:ext uri="{BB962C8B-B14F-4D97-AF65-F5344CB8AC3E}">
        <p14:creationId xmlns:p14="http://schemas.microsoft.com/office/powerpoint/2010/main" val="4105373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5F12C-242E-C73B-CBF0-524562322D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BC53D3-BA98-8407-2121-F2D619CB9E34}"/>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a:extLst>
              <a:ext uri="{FF2B5EF4-FFF2-40B4-BE49-F238E27FC236}">
                <a16:creationId xmlns:a16="http://schemas.microsoft.com/office/drawing/2014/main" id="{E8FC9870-A4D9-222A-CC6F-AC76E9197C20}"/>
              </a:ext>
            </a:extLst>
          </p:cNvPr>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es-ES" noProof="1"/>
              <a:t>Présentation du formalisme général avec un schéma applicable à toutes les situations</a:t>
            </a:r>
            <a:r>
              <a:rPr lang="fr-FR" noProof="1"/>
              <a:t>.</a:t>
            </a:r>
            <a:endParaRPr lang="es-ES" noProof="1"/>
          </a:p>
        </p:txBody>
      </p:sp>
    </p:spTree>
    <p:extLst>
      <p:ext uri="{BB962C8B-B14F-4D97-AF65-F5344CB8AC3E}">
        <p14:creationId xmlns:p14="http://schemas.microsoft.com/office/powerpoint/2010/main" val="193424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EBAB-85FE-3322-C0ED-CCC710AAC0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2517ED-3CDB-8A2E-8C49-F1349307F314}"/>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a:extLst>
              <a:ext uri="{FF2B5EF4-FFF2-40B4-BE49-F238E27FC236}">
                <a16:creationId xmlns:a16="http://schemas.microsoft.com/office/drawing/2014/main" id="{593210A8-0325-396A-4600-03407DEC2DC0}"/>
              </a:ext>
            </a:extLst>
          </p:cNvPr>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es-ES" noProof="1"/>
              <a:t>Présentation du formalisme général avec un schéma applicable à toutes les situations</a:t>
            </a:r>
            <a:r>
              <a:rPr lang="fr-FR" noProof="1"/>
              <a:t>.</a:t>
            </a:r>
            <a:endParaRPr lang="es-ES" noProof="1"/>
          </a:p>
        </p:txBody>
      </p:sp>
    </p:spTree>
    <p:extLst>
      <p:ext uri="{BB962C8B-B14F-4D97-AF65-F5344CB8AC3E}">
        <p14:creationId xmlns:p14="http://schemas.microsoft.com/office/powerpoint/2010/main" val="9421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527D2-4486-0DAC-127C-47580945D9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6CE7715-CCB2-3B4A-755F-7BCACD7568E4}"/>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a:extLst>
              <a:ext uri="{FF2B5EF4-FFF2-40B4-BE49-F238E27FC236}">
                <a16:creationId xmlns:a16="http://schemas.microsoft.com/office/drawing/2014/main" id="{FA03B4F0-EDCD-E7A3-0F53-426D8B661271}"/>
              </a:ext>
            </a:extLst>
          </p:cNvPr>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es-ES" noProof="1"/>
              <a:t>Présentation du formalisme général avec un schéma applicable à toutes les situations</a:t>
            </a:r>
            <a:r>
              <a:rPr lang="fr-FR" noProof="1"/>
              <a:t>.</a:t>
            </a:r>
            <a:endParaRPr lang="es-ES" noProof="1"/>
          </a:p>
        </p:txBody>
      </p:sp>
    </p:spTree>
    <p:extLst>
      <p:ext uri="{BB962C8B-B14F-4D97-AF65-F5344CB8AC3E}">
        <p14:creationId xmlns:p14="http://schemas.microsoft.com/office/powerpoint/2010/main" val="1005215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1C48D-BD9E-89A3-8275-D5AC4F54E1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3B1085-6317-5CCC-ED4F-063F40D5DC25}"/>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a:extLst>
              <a:ext uri="{FF2B5EF4-FFF2-40B4-BE49-F238E27FC236}">
                <a16:creationId xmlns:a16="http://schemas.microsoft.com/office/drawing/2014/main" id="{13F7E724-4C4D-7F54-F891-5F1431F426F8}"/>
              </a:ext>
            </a:extLst>
          </p:cNvPr>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es-ES" noProof="1"/>
              <a:t>Présentation du formalisme général avec un schéma applicable à toutes les situations</a:t>
            </a:r>
            <a:r>
              <a:rPr lang="fr-FR" noProof="1"/>
              <a:t>.</a:t>
            </a:r>
            <a:endParaRPr lang="es-ES" noProof="1"/>
          </a:p>
        </p:txBody>
      </p:sp>
    </p:spTree>
    <p:extLst>
      <p:ext uri="{BB962C8B-B14F-4D97-AF65-F5344CB8AC3E}">
        <p14:creationId xmlns:p14="http://schemas.microsoft.com/office/powerpoint/2010/main" val="127235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1371600" y="11734800"/>
            <a:ext cx="10972800" cy="9601200"/>
          </a:xfrm>
          <a:prstGeom prst="rect">
            <a:avLst/>
          </a:prstGeom>
        </p:spPr>
        <p:txBody>
          <a:bodyPr/>
          <a:lstStyle/>
          <a:p>
            <a:r>
              <a:rPr lang="fr-FR" dirty="0"/>
              <a:t>L’idée de cette slide : poser une situation de travail, un échange dans lequel le phénomène, le concept observé ressort.</a:t>
            </a:r>
          </a:p>
          <a:p>
            <a:pPr marL="171450" indent="-171450">
              <a:buFont typeface="Wingdings" panose="05000000000000000000" pitchFamily="2" charset="2"/>
              <a:buChar char="à"/>
            </a:pPr>
            <a:r>
              <a:rPr lang="fr-FR" dirty="0">
                <a:sym typeface="Wingdings" panose="05000000000000000000" pitchFamily="2" charset="2"/>
              </a:rPr>
              <a:t>La situation doit être familière au lecteur*, il doit se dire : « tient, oui ça je connais (et avoir envie d’y remédier) ».</a:t>
            </a:r>
          </a:p>
          <a:p>
            <a:pPr marL="171450" indent="-171450">
              <a:buFont typeface="Wingdings" panose="05000000000000000000" pitchFamily="2" charset="2"/>
              <a:buChar char="à"/>
            </a:pPr>
            <a:endParaRPr lang="fr-FR" dirty="0">
              <a:sym typeface="Wingdings" panose="05000000000000000000" pitchFamily="2" charset="2"/>
            </a:endParaRPr>
          </a:p>
          <a:p>
            <a:pPr marL="0" indent="0">
              <a:buFont typeface="Wingdings" panose="05000000000000000000" pitchFamily="2" charset="2"/>
              <a:buNone/>
            </a:pPr>
            <a:r>
              <a:rPr lang="fr-FR" dirty="0">
                <a:sym typeface="Wingdings" panose="05000000000000000000" pitchFamily="2" charset="2"/>
              </a:rPr>
              <a:t>* Un </a:t>
            </a:r>
            <a:r>
              <a:rPr lang="fr-FR" dirty="0" err="1">
                <a:sym typeface="Wingdings" panose="05000000000000000000" pitchFamily="2" charset="2"/>
              </a:rPr>
              <a:t>HuTech</a:t>
            </a:r>
            <a:r>
              <a:rPr lang="fr-FR" dirty="0">
                <a:sym typeface="Wingdings" panose="05000000000000000000" pitchFamily="2" charset="2"/>
              </a:rPr>
              <a:t> vaguement familier avec les concepts d’HT04, dans son environnement de travail.</a:t>
            </a:r>
            <a:endParaRPr lang="fr-FR" dirty="0"/>
          </a:p>
          <a:p>
            <a:endParaRPr lang="en-GB" dirty="0"/>
          </a:p>
          <a:p>
            <a:endParaRPr lang="fr-FR" dirty="0"/>
          </a:p>
        </p:txBody>
      </p:sp>
    </p:spTree>
    <p:extLst>
      <p:ext uri="{BB962C8B-B14F-4D97-AF65-F5344CB8AC3E}">
        <p14:creationId xmlns:p14="http://schemas.microsoft.com/office/powerpoint/2010/main" val="299354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087E3-B5B2-6EB5-2E4F-0E71D144DA1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5CB6BF-3570-1EEA-0203-408B8487457B}"/>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a:extLst>
              <a:ext uri="{FF2B5EF4-FFF2-40B4-BE49-F238E27FC236}">
                <a16:creationId xmlns:a16="http://schemas.microsoft.com/office/drawing/2014/main" id="{0EC7FDA4-BF83-E449-7C6A-2DBA8666029F}"/>
              </a:ext>
            </a:extLst>
          </p:cNvPr>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es-ES" noProof="1"/>
              <a:t>Présentation du formalisme général avec un schéma applicable à toutes les situations</a:t>
            </a:r>
            <a:r>
              <a:rPr lang="fr-FR" noProof="1"/>
              <a:t>.</a:t>
            </a:r>
            <a:endParaRPr lang="es-ES" noProof="1"/>
          </a:p>
        </p:txBody>
      </p:sp>
    </p:spTree>
    <p:extLst>
      <p:ext uri="{BB962C8B-B14F-4D97-AF65-F5344CB8AC3E}">
        <p14:creationId xmlns:p14="http://schemas.microsoft.com/office/powerpoint/2010/main" val="1519602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50CDA-6C1C-CCC0-41C0-6D3FD945A1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80B0A06-1062-21CC-807B-0B58150D802A}"/>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a:extLst>
              <a:ext uri="{FF2B5EF4-FFF2-40B4-BE49-F238E27FC236}">
                <a16:creationId xmlns:a16="http://schemas.microsoft.com/office/drawing/2014/main" id="{F4EBF669-DF1D-C16D-177C-D383EE57DCAA}"/>
              </a:ext>
            </a:extLst>
          </p:cNvPr>
          <p:cNvSpPr>
            <a:spLocks noGrp="1"/>
          </p:cNvSpPr>
          <p:nvPr>
            <p:ph type="body" idx="1"/>
          </p:nvPr>
        </p:nvSpPr>
        <p:spPr>
          <a:xfrm>
            <a:off x="1371600" y="11734800"/>
            <a:ext cx="10972800" cy="9601200"/>
          </a:xfrm>
          <a:prstGeom prst="rect">
            <a:avLst/>
          </a:prstGeom>
        </p:spPr>
        <p:txBody>
          <a:bodyPr/>
          <a:lstStyle/>
          <a:p>
            <a:r>
              <a:rPr lang="es-ES" dirty="0" err="1"/>
              <a:t>Rajoutez</a:t>
            </a:r>
            <a:r>
              <a:rPr lang="es-ES" dirty="0"/>
              <a:t> </a:t>
            </a:r>
            <a:r>
              <a:rPr lang="es-ES" dirty="0" err="1"/>
              <a:t>ici</a:t>
            </a:r>
            <a:r>
              <a:rPr lang="es-ES" dirty="0"/>
              <a:t> le </a:t>
            </a:r>
            <a:r>
              <a:rPr lang="es-ES" dirty="0" err="1"/>
              <a:t>mot</a:t>
            </a:r>
            <a:r>
              <a:rPr lang="es-ES" dirty="0"/>
              <a:t> de la fin</a:t>
            </a:r>
            <a:endParaRPr lang="en-GB" dirty="0"/>
          </a:p>
        </p:txBody>
      </p:sp>
    </p:spTree>
    <p:extLst>
      <p:ext uri="{BB962C8B-B14F-4D97-AF65-F5344CB8AC3E}">
        <p14:creationId xmlns:p14="http://schemas.microsoft.com/office/powerpoint/2010/main" val="4041722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1371600" y="11734800"/>
            <a:ext cx="10972800" cy="9601200"/>
          </a:xfrm>
          <a:prstGeom prst="rect">
            <a:avLst/>
          </a:prstGeom>
        </p:spPr>
        <p:txBody>
          <a:bodyPr/>
          <a:lstStyle/>
          <a:p>
            <a:r>
              <a:rPr lang="es-ES" dirty="0" err="1"/>
              <a:t>Rajoutez</a:t>
            </a:r>
            <a:r>
              <a:rPr lang="es-ES" dirty="0"/>
              <a:t> </a:t>
            </a:r>
            <a:r>
              <a:rPr lang="es-ES" dirty="0" err="1"/>
              <a:t>ici</a:t>
            </a:r>
            <a:r>
              <a:rPr lang="es-ES" dirty="0"/>
              <a:t> le </a:t>
            </a:r>
            <a:r>
              <a:rPr lang="es-ES" dirty="0" err="1"/>
              <a:t>mot</a:t>
            </a:r>
            <a:r>
              <a:rPr lang="es-ES" dirty="0"/>
              <a:t> de la fin</a:t>
            </a:r>
            <a:endParaRPr lang="en-GB" dirty="0"/>
          </a:p>
        </p:txBody>
      </p:sp>
    </p:spTree>
    <p:extLst>
      <p:ext uri="{BB962C8B-B14F-4D97-AF65-F5344CB8AC3E}">
        <p14:creationId xmlns:p14="http://schemas.microsoft.com/office/powerpoint/2010/main" val="1018607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1E0CF-C00F-E0CF-6A6F-F45F1921BCB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F2814B-D1D2-9022-6C82-6FF81C40FBE7}"/>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commentaires 2">
            <a:extLst>
              <a:ext uri="{FF2B5EF4-FFF2-40B4-BE49-F238E27FC236}">
                <a16:creationId xmlns:a16="http://schemas.microsoft.com/office/drawing/2014/main" id="{C209F8B8-C610-45A2-27D9-230C68A4488A}"/>
              </a:ext>
            </a:extLst>
          </p:cNvPr>
          <p:cNvSpPr>
            <a:spLocks noGrp="1"/>
          </p:cNvSpPr>
          <p:nvPr>
            <p:ph type="body" idx="1"/>
          </p:nvPr>
        </p:nvSpPr>
        <p:spPr>
          <a:xfrm>
            <a:off x="1371600" y="11734800"/>
            <a:ext cx="10972800" cy="9601200"/>
          </a:xfrm>
          <a:prstGeom prst="rect">
            <a:avLst/>
          </a:prstGeom>
        </p:spPr>
        <p:txBody>
          <a:bodyPr rtlCol="0"/>
          <a:lstStyle>
            <a:defPPr>
              <a:defRPr lang="fr-FR"/>
            </a:defPPr>
          </a:lstStyle>
          <a:p>
            <a:pPr rtl="0"/>
            <a:r>
              <a:rPr lang="fr-FR" dirty="0"/>
              <a:t>Ici ne pas oublier de créditer les anciens </a:t>
            </a:r>
            <a:r>
              <a:rPr lang="fr-FR" dirty="0" err="1"/>
              <a:t>HuTech</a:t>
            </a:r>
            <a:r>
              <a:rPr lang="fr-FR" dirty="0"/>
              <a:t> qui ont pu travailler sur l’outil</a:t>
            </a:r>
          </a:p>
        </p:txBody>
      </p:sp>
    </p:spTree>
    <p:extLst>
      <p:ext uri="{BB962C8B-B14F-4D97-AF65-F5344CB8AC3E}">
        <p14:creationId xmlns:p14="http://schemas.microsoft.com/office/powerpoint/2010/main" val="268147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1371600" y="11734800"/>
            <a:ext cx="10972800" cy="9601200"/>
          </a:xfrm>
          <a:prstGeom prst="rect">
            <a:avLst/>
          </a:prstGeom>
        </p:spPr>
        <p:txBody>
          <a:bodyPr/>
          <a:lstStyle/>
          <a:p>
            <a:r>
              <a:rPr lang="fr-FR" dirty="0"/>
              <a:t>Pour cette slide l’idée est de poser la situation sous forme de triggers, faire apparaître le réflexe qui nous fait dire : </a:t>
            </a:r>
          </a:p>
          <a:p>
            <a:r>
              <a:rPr lang="fr-FR" dirty="0"/>
              <a:t>« Cette outil là serait extrêmement intéressant pour résoudre ce problème/débloquer cette situation »</a:t>
            </a:r>
          </a:p>
        </p:txBody>
      </p:sp>
    </p:spTree>
    <p:extLst>
      <p:ext uri="{BB962C8B-B14F-4D97-AF65-F5344CB8AC3E}">
        <p14:creationId xmlns:p14="http://schemas.microsoft.com/office/powerpoint/2010/main" val="117722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1371600" y="11734800"/>
            <a:ext cx="10972800" cy="9601200"/>
          </a:xfrm>
          <a:prstGeom prst="rect">
            <a:avLst/>
          </a:prstGeom>
        </p:spPr>
        <p:txBody>
          <a:bodyPr/>
          <a:lstStyle/>
          <a:p>
            <a:endParaRPr lang="fr-FR" dirty="0"/>
          </a:p>
        </p:txBody>
      </p:sp>
    </p:spTree>
    <p:extLst>
      <p:ext uri="{BB962C8B-B14F-4D97-AF65-F5344CB8AC3E}">
        <p14:creationId xmlns:p14="http://schemas.microsoft.com/office/powerpoint/2010/main" val="386619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fr-FR" dirty="0"/>
              <a:t>Partie de présentation de l’outil, trouver une image en rapport avec le problème étudié</a:t>
            </a:r>
          </a:p>
        </p:txBody>
      </p:sp>
    </p:spTree>
    <p:extLst>
      <p:ext uri="{BB962C8B-B14F-4D97-AF65-F5344CB8AC3E}">
        <p14:creationId xmlns:p14="http://schemas.microsoft.com/office/powerpoint/2010/main" val="378034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fr-FR" dirty="0"/>
              <a:t>Présentation du concept d’HT04, rappel succinct de la théorie apprise en cours nécessaire pour pouvoir expliquer l’outil</a:t>
            </a:r>
          </a:p>
        </p:txBody>
      </p:sp>
    </p:spTree>
    <p:extLst>
      <p:ext uri="{BB962C8B-B14F-4D97-AF65-F5344CB8AC3E}">
        <p14:creationId xmlns:p14="http://schemas.microsoft.com/office/powerpoint/2010/main" val="12590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1371600" y="11734800"/>
            <a:ext cx="10972800" cy="9601200"/>
          </a:xfrm>
          <a:prstGeom prst="rect">
            <a:avLst/>
          </a:prstGeom>
        </p:spPr>
        <p:txBody>
          <a:bodyPr/>
          <a:lstStyle/>
          <a:p>
            <a:pPr marL="0" marR="0" lvl="0" indent="0" algn="l" defTabSz="457156" rtl="0" eaLnBrk="1" fontAlgn="auto" latinLnBrk="0" hangingPunct="1">
              <a:lnSpc>
                <a:spcPct val="100000"/>
              </a:lnSpc>
              <a:spcBef>
                <a:spcPts val="0"/>
              </a:spcBef>
              <a:spcAft>
                <a:spcPts val="0"/>
              </a:spcAft>
              <a:buClrTx/>
              <a:buSzTx/>
              <a:buFontTx/>
              <a:buNone/>
              <a:tabLst/>
              <a:defRPr/>
            </a:pPr>
            <a:r>
              <a:rPr lang="en-US" dirty="0" err="1">
                <a:ea typeface="+mn-lt"/>
                <a:cs typeface="+mn-lt"/>
              </a:rPr>
              <a:t>Transfert</a:t>
            </a:r>
            <a:r>
              <a:rPr lang="en-US" dirty="0">
                <a:ea typeface="+mn-lt"/>
                <a:cs typeface="+mn-lt"/>
              </a:rPr>
              <a:t> du concept </a:t>
            </a:r>
            <a:r>
              <a:rPr lang="en-US" dirty="0" err="1">
                <a:ea typeface="+mn-lt"/>
                <a:cs typeface="+mn-lt"/>
              </a:rPr>
              <a:t>en</a:t>
            </a:r>
            <a:r>
              <a:rPr lang="en-US" dirty="0">
                <a:ea typeface="+mn-lt"/>
                <a:cs typeface="+mn-lt"/>
              </a:rPr>
              <a:t> </a:t>
            </a:r>
            <a:r>
              <a:rPr lang="en-US" dirty="0" err="1">
                <a:ea typeface="+mn-lt"/>
                <a:cs typeface="+mn-lt"/>
              </a:rPr>
              <a:t>ingénierie</a:t>
            </a:r>
            <a:r>
              <a:rPr lang="en-US" dirty="0">
                <a:ea typeface="+mn-lt"/>
                <a:cs typeface="+mn-lt"/>
              </a:rPr>
              <a:t> </a:t>
            </a:r>
            <a:r>
              <a:rPr lang="en-US" dirty="0" err="1">
                <a:ea typeface="+mn-lt"/>
                <a:cs typeface="+mn-lt"/>
              </a:rPr>
              <a:t>sociotechnique</a:t>
            </a:r>
            <a:r>
              <a:rPr lang="en-US" dirty="0">
                <a:ea typeface="+mn-lt"/>
                <a:cs typeface="+mn-lt"/>
              </a:rPr>
              <a:t>, explication de la </a:t>
            </a:r>
            <a:r>
              <a:rPr lang="en-US" dirty="0" err="1">
                <a:ea typeface="+mn-lt"/>
                <a:cs typeface="+mn-lt"/>
              </a:rPr>
              <a:t>façon</a:t>
            </a:r>
            <a:r>
              <a:rPr lang="en-US" dirty="0">
                <a:ea typeface="+mn-lt"/>
                <a:cs typeface="+mn-lt"/>
              </a:rPr>
              <a:t> </a:t>
            </a:r>
            <a:r>
              <a:rPr lang="en-US" dirty="0" err="1">
                <a:ea typeface="+mn-lt"/>
                <a:cs typeface="+mn-lt"/>
              </a:rPr>
              <a:t>dont</a:t>
            </a:r>
            <a:r>
              <a:rPr lang="en-US" dirty="0">
                <a:ea typeface="+mn-lt"/>
                <a:cs typeface="+mn-lt"/>
              </a:rPr>
              <a:t> le concept </a:t>
            </a:r>
            <a:r>
              <a:rPr lang="en-US" dirty="0" err="1">
                <a:ea typeface="+mn-lt"/>
                <a:cs typeface="+mn-lt"/>
              </a:rPr>
              <a:t>prend</a:t>
            </a:r>
            <a:r>
              <a:rPr lang="en-US" dirty="0">
                <a:ea typeface="+mn-lt"/>
                <a:cs typeface="+mn-lt"/>
              </a:rPr>
              <a:t> </a:t>
            </a:r>
            <a:r>
              <a:rPr lang="en-US" dirty="0" err="1">
                <a:ea typeface="+mn-lt"/>
                <a:cs typeface="+mn-lt"/>
              </a:rPr>
              <a:t>effet</a:t>
            </a:r>
            <a:r>
              <a:rPr lang="en-US" dirty="0">
                <a:ea typeface="+mn-lt"/>
                <a:cs typeface="+mn-lt"/>
              </a:rPr>
              <a:t> </a:t>
            </a:r>
            <a:r>
              <a:rPr lang="en-US" dirty="0" err="1">
                <a:ea typeface="+mn-lt"/>
                <a:cs typeface="+mn-lt"/>
              </a:rPr>
              <a:t>lorsqu'on</a:t>
            </a:r>
            <a:r>
              <a:rPr lang="en-US" dirty="0">
                <a:ea typeface="+mn-lt"/>
                <a:cs typeface="+mn-lt"/>
              </a:rPr>
              <a:t> </a:t>
            </a:r>
            <a:r>
              <a:rPr lang="en-US" dirty="0" err="1">
                <a:ea typeface="+mn-lt"/>
                <a:cs typeface="+mn-lt"/>
              </a:rPr>
              <a:t>est</a:t>
            </a:r>
            <a:r>
              <a:rPr lang="en-US" dirty="0">
                <a:ea typeface="+mn-lt"/>
                <a:cs typeface="+mn-lt"/>
              </a:rPr>
              <a:t> </a:t>
            </a:r>
            <a:r>
              <a:rPr lang="en-US" dirty="0" err="1">
                <a:ea typeface="+mn-lt"/>
                <a:cs typeface="+mn-lt"/>
              </a:rPr>
              <a:t>ingénieur</a:t>
            </a:r>
            <a:endParaRPr lang="en-US" dirty="0">
              <a:cs typeface="Arial"/>
            </a:endParaRPr>
          </a:p>
          <a:p>
            <a:endParaRPr lang="fr-FR" dirty="0"/>
          </a:p>
        </p:txBody>
      </p:sp>
    </p:spTree>
    <p:extLst>
      <p:ext uri="{BB962C8B-B14F-4D97-AF65-F5344CB8AC3E}">
        <p14:creationId xmlns:p14="http://schemas.microsoft.com/office/powerpoint/2010/main" val="5376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p:cNvSpPr>
            <a:spLocks noGrp="1"/>
          </p:cNvSpPr>
          <p:nvPr>
            <p:ph type="body" idx="1"/>
          </p:nvPr>
        </p:nvSpPr>
        <p:spPr>
          <a:xfrm>
            <a:off x="1371600" y="11734800"/>
            <a:ext cx="10972800" cy="9601200"/>
          </a:xfrm>
          <a:prstGeom prst="rect">
            <a:avLst/>
          </a:prstGeom>
        </p:spPr>
        <p:txBody>
          <a:bodyPr/>
          <a:lstStyle/>
          <a:p>
            <a:pPr rtl="0"/>
            <a:r>
              <a:rPr lang="fr-FR" dirty="0"/>
              <a:t>Il s’agit d’une partie plus formalisée de l’analyse et triggers de la scène initiale. Si la scène se suffit à elle-même pour expliciter les triggers, cette slide pourra être supprimer.</a:t>
            </a:r>
          </a:p>
          <a:p>
            <a:pPr rtl="0"/>
            <a:endParaRPr lang="fr-FR" dirty="0"/>
          </a:p>
          <a:p>
            <a:pPr rtl="0"/>
            <a:r>
              <a:rPr lang="fr-FR" dirty="0"/>
              <a:t>On analyse rapidement la situation, l’intérêt des outils déployés.</a:t>
            </a:r>
          </a:p>
          <a:p>
            <a:pPr rtl="0"/>
            <a:r>
              <a:rPr lang="fr-FR" dirty="0"/>
              <a:t>On liste des éléments caractéristiques du phénomène.</a:t>
            </a:r>
          </a:p>
          <a:p>
            <a:pPr rtl="0"/>
            <a:r>
              <a:rPr lang="fr-FR" dirty="0"/>
              <a:t>On analyse rapidement la situation au regard du phénomène pour tenter de déceler la dérive.</a:t>
            </a:r>
          </a:p>
          <a:p>
            <a:pPr rtl="0"/>
            <a:endParaRPr lang="fr-FR" dirty="0"/>
          </a:p>
          <a:p>
            <a:pPr rtl="0"/>
            <a:r>
              <a:rPr lang="fr-FR" dirty="0">
                <a:sym typeface="Wingdings" panose="05000000000000000000" pitchFamily="2" charset="2"/>
              </a:rPr>
              <a:t> On peut rajouter une image en rapport avec le problème soulevé par le phénomène/la situation.</a:t>
            </a:r>
            <a:endParaRPr lang="fr-FR" dirty="0"/>
          </a:p>
        </p:txBody>
      </p:sp>
    </p:spTree>
    <p:extLst>
      <p:ext uri="{BB962C8B-B14F-4D97-AF65-F5344CB8AC3E}">
        <p14:creationId xmlns:p14="http://schemas.microsoft.com/office/powerpoint/2010/main" val="2003862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34E2C-FF99-70B9-6C03-B68FF76772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DCFB33-2375-2DA3-F289-2AC0B59AB16B}"/>
              </a:ext>
            </a:extLst>
          </p:cNvPr>
          <p:cNvSpPr>
            <a:spLocks noGrp="1" noRot="1" noChangeAspect="1"/>
          </p:cNvSpPr>
          <p:nvPr>
            <p:ph type="sldImg"/>
          </p:nvPr>
        </p:nvSpPr>
        <p:spPr>
          <a:xfrm>
            <a:off x="914400" y="3048000"/>
            <a:ext cx="11887200" cy="8229600"/>
          </a:xfrm>
          <a:prstGeom prst="rect">
            <a:avLst/>
          </a:prstGeom>
          <a:noFill/>
          <a:ln w="12700">
            <a:solidFill>
              <a:prstClr val="black"/>
            </a:solidFill>
          </a:ln>
        </p:spPr>
        <p:txBody>
          <a:bodyPr/>
          <a:lstStyle/>
          <a:p>
            <a:endParaRPr lang="fr-FR"/>
          </a:p>
        </p:txBody>
      </p:sp>
      <p:sp>
        <p:nvSpPr>
          <p:cNvPr id="3" name="Espace réservé des notes 2">
            <a:extLst>
              <a:ext uri="{FF2B5EF4-FFF2-40B4-BE49-F238E27FC236}">
                <a16:creationId xmlns:a16="http://schemas.microsoft.com/office/drawing/2014/main" id="{4ACAF691-00F8-D8E5-CE89-09FF521E2BB1}"/>
              </a:ext>
            </a:extLst>
          </p:cNvPr>
          <p:cNvSpPr>
            <a:spLocks noGrp="1"/>
          </p:cNvSpPr>
          <p:nvPr>
            <p:ph type="body" idx="1"/>
          </p:nvPr>
        </p:nvSpPr>
        <p:spPr>
          <a:xfrm>
            <a:off x="1371600" y="11734800"/>
            <a:ext cx="10972800" cy="9601200"/>
          </a:xfrm>
          <a:prstGeom prst="rect">
            <a:avLst/>
          </a:prstGeom>
        </p:spPr>
        <p:txBody>
          <a:bodyPr/>
          <a:lstStyle/>
          <a:p>
            <a:r>
              <a:rPr lang="fr-FR" dirty="0"/>
              <a:t>Partie formalisme qui permettra au lecteur de disposer d’un outil « formalisé » et d’appliquer le concept HT04 afin de résoudre la problématique rencontrée.</a:t>
            </a:r>
          </a:p>
        </p:txBody>
      </p:sp>
    </p:spTree>
    <p:extLst>
      <p:ext uri="{BB962C8B-B14F-4D97-AF65-F5344CB8AC3E}">
        <p14:creationId xmlns:p14="http://schemas.microsoft.com/office/powerpoint/2010/main" val="704980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Titre de la présentation (intercalaire)">
    <p:spTree>
      <p:nvGrpSpPr>
        <p:cNvPr id="1" name=""/>
        <p:cNvGrpSpPr/>
        <p:nvPr/>
      </p:nvGrpSpPr>
      <p:grpSpPr>
        <a:xfrm>
          <a:off x="0" y="0"/>
          <a:ext cx="0" cy="0"/>
          <a:chOff x="0" y="0"/>
          <a:chExt cx="0" cy="0"/>
        </a:xfrm>
      </p:grpSpPr>
      <p:pic>
        <p:nvPicPr>
          <p:cNvPr id="5" name="Image 4" descr="Une image contenant blanc, noir et blanc, monochrome&#10;&#10;Le contenu généré par l’IA peut être incorrect.">
            <a:extLst>
              <a:ext uri="{FF2B5EF4-FFF2-40B4-BE49-F238E27FC236}">
                <a16:creationId xmlns:a16="http://schemas.microsoft.com/office/drawing/2014/main" id="{1710BCED-9F4B-52B2-43AB-D45AD2046174}"/>
              </a:ext>
            </a:extLst>
          </p:cNvPr>
          <p:cNvPicPr>
            <a:picLocks noChangeAspect="1"/>
          </p:cNvPicPr>
          <p:nvPr userDrawn="1"/>
        </p:nvPicPr>
        <p:blipFill>
          <a:blip r:embed="rId2"/>
          <a:stretch>
            <a:fillRect/>
          </a:stretch>
        </p:blipFill>
        <p:spPr>
          <a:xfrm>
            <a:off x="-1" y="0"/>
            <a:ext cx="9913740" cy="6858000"/>
          </a:xfrm>
          <a:prstGeom prst="rect">
            <a:avLst/>
          </a:prstGeom>
        </p:spPr>
      </p:pic>
      <p:sp>
        <p:nvSpPr>
          <p:cNvPr id="2" name="Titre 1"/>
          <p:cNvSpPr>
            <a:spLocks noGrp="1"/>
          </p:cNvSpPr>
          <p:nvPr>
            <p:ph type="ctrTitle" hasCustomPrompt="1"/>
          </p:nvPr>
        </p:nvSpPr>
        <p:spPr>
          <a:xfrm>
            <a:off x="1122503" y="1310562"/>
            <a:ext cx="3776762" cy="3831221"/>
          </a:xfrm>
        </p:spPr>
        <p:txBody>
          <a:bodyPr tIns="0" bIns="0" rtlCol="0" anchor="ctr" anchorCtr="0">
            <a:noAutofit/>
          </a:bodyPr>
          <a:lstStyle>
            <a:lvl1pPr algn="ctr">
              <a:lnSpc>
                <a:spcPct val="100000"/>
              </a:lnSpc>
              <a:defRPr lang="fr-FR" sz="2925"/>
            </a:lvl1pPr>
          </a:lstStyle>
          <a:p>
            <a:pPr rtl="0"/>
            <a:r>
              <a:rPr lang="fr-FR" dirty="0"/>
              <a:t>Cliquez pour ajouter un titre</a:t>
            </a:r>
            <a:br>
              <a:rPr lang="fr-FR" dirty="0"/>
            </a:br>
            <a:r>
              <a:rPr lang="fr-FR" dirty="0"/>
              <a:t>de partie exemple</a:t>
            </a:r>
          </a:p>
        </p:txBody>
      </p:sp>
      <p:sp>
        <p:nvSpPr>
          <p:cNvPr id="3" name="Forme en L 2">
            <a:extLst>
              <a:ext uri="{FF2B5EF4-FFF2-40B4-BE49-F238E27FC236}">
                <a16:creationId xmlns:a16="http://schemas.microsoft.com/office/drawing/2014/main" id="{EBD4053A-DBF0-FC08-044F-2F70BB6AFEFF}"/>
              </a:ext>
            </a:extLst>
          </p:cNvPr>
          <p:cNvSpPr/>
          <p:nvPr userDrawn="1"/>
        </p:nvSpPr>
        <p:spPr>
          <a:xfrm rot="10800000" flipH="1">
            <a:off x="1" y="0"/>
            <a:ext cx="301386" cy="370936"/>
          </a:xfrm>
          <a:prstGeom prst="corner">
            <a:avLst/>
          </a:prstGeom>
          <a:solidFill>
            <a:srgbClr val="00A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pic>
        <p:nvPicPr>
          <p:cNvPr id="6" name="Image 5" descr="Une image contenant texte, Police, logo, Graphique&#10;&#10;Le contenu généré par l’IA peut être incorrect.">
            <a:extLst>
              <a:ext uri="{FF2B5EF4-FFF2-40B4-BE49-F238E27FC236}">
                <a16:creationId xmlns:a16="http://schemas.microsoft.com/office/drawing/2014/main" id="{8330B5C3-52CB-EB12-7C12-745F4F9C6A98}"/>
              </a:ext>
            </a:extLst>
          </p:cNvPr>
          <p:cNvPicPr>
            <a:picLocks noChangeAspect="1"/>
          </p:cNvPicPr>
          <p:nvPr userDrawn="1"/>
        </p:nvPicPr>
        <p:blipFill>
          <a:blip r:embed="rId3"/>
          <a:stretch>
            <a:fillRect/>
          </a:stretch>
        </p:blipFill>
        <p:spPr>
          <a:xfrm>
            <a:off x="2509079" y="6119357"/>
            <a:ext cx="935002" cy="269588"/>
          </a:xfrm>
          <a:prstGeom prst="rect">
            <a:avLst/>
          </a:prstGeom>
        </p:spPr>
      </p:pic>
      <p:sp>
        <p:nvSpPr>
          <p:cNvPr id="19" name="Espace réservé pour une image  18">
            <a:extLst>
              <a:ext uri="{FF2B5EF4-FFF2-40B4-BE49-F238E27FC236}">
                <a16:creationId xmlns:a16="http://schemas.microsoft.com/office/drawing/2014/main" id="{5E00476C-0892-F7D2-3CFC-6FA918465B83}"/>
              </a:ext>
            </a:extLst>
          </p:cNvPr>
          <p:cNvSpPr>
            <a:spLocks noGrp="1"/>
          </p:cNvSpPr>
          <p:nvPr>
            <p:ph type="pic" sz="quarter" idx="10"/>
          </p:nvPr>
        </p:nvSpPr>
        <p:spPr>
          <a:xfrm>
            <a:off x="5177433" y="-9924"/>
            <a:ext cx="4736306" cy="6867925"/>
          </a:xfrm>
          <a:custGeom>
            <a:avLst/>
            <a:gdLst>
              <a:gd name="connsiteX0" fmla="*/ 2574709 w 6191248"/>
              <a:gd name="connsiteY0" fmla="*/ 0 h 6858002"/>
              <a:gd name="connsiteX1" fmla="*/ 6191248 w 6191248"/>
              <a:gd name="connsiteY1" fmla="*/ 0 h 6858002"/>
              <a:gd name="connsiteX2" fmla="*/ 6191248 w 6191248"/>
              <a:gd name="connsiteY2" fmla="*/ 6858001 h 6858002"/>
              <a:gd name="connsiteX3" fmla="*/ 2707428 w 6191248"/>
              <a:gd name="connsiteY3" fmla="*/ 6858001 h 6858002"/>
              <a:gd name="connsiteX4" fmla="*/ 2707428 w 6191248"/>
              <a:gd name="connsiteY4" fmla="*/ 6858002 h 6858002"/>
              <a:gd name="connsiteX5" fmla="*/ 0 w 6191248"/>
              <a:gd name="connsiteY5" fmla="*/ 6858002 h 6858002"/>
              <a:gd name="connsiteX6" fmla="*/ 902476 w 6191248"/>
              <a:gd name="connsiteY6" fmla="*/ 2 h 6858002"/>
              <a:gd name="connsiteX7" fmla="*/ 2574709 w 6191248"/>
              <a:gd name="connsiteY7"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48" h="6858002">
                <a:moveTo>
                  <a:pt x="2574709" y="0"/>
                </a:moveTo>
                <a:lnTo>
                  <a:pt x="6191248" y="0"/>
                </a:lnTo>
                <a:lnTo>
                  <a:pt x="6191248" y="6858001"/>
                </a:lnTo>
                <a:lnTo>
                  <a:pt x="2707428" y="6858001"/>
                </a:lnTo>
                <a:lnTo>
                  <a:pt x="2707428" y="6858002"/>
                </a:lnTo>
                <a:lnTo>
                  <a:pt x="0" y="6858002"/>
                </a:lnTo>
                <a:lnTo>
                  <a:pt x="902476" y="2"/>
                </a:lnTo>
                <a:lnTo>
                  <a:pt x="2574709" y="2"/>
                </a:lnTo>
                <a:close/>
              </a:path>
            </a:pathLst>
          </a:custGeom>
          <a:solidFill>
            <a:schemeClr val="accent1"/>
          </a:solidFill>
        </p:spPr>
        <p:txBody>
          <a:bodyPr wrap="square">
            <a:noAutofit/>
          </a:bodyPr>
          <a:lstStyle/>
          <a:p>
            <a:endParaRPr lang="fr-FR" dirty="0"/>
          </a:p>
        </p:txBody>
      </p:sp>
    </p:spTree>
    <p:extLst>
      <p:ext uri="{BB962C8B-B14F-4D97-AF65-F5344CB8AC3E}">
        <p14:creationId xmlns:p14="http://schemas.microsoft.com/office/powerpoint/2010/main" val="26317998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Exemples historiques">
    <p:spTree>
      <p:nvGrpSpPr>
        <p:cNvPr id="1" name=""/>
        <p:cNvGrpSpPr/>
        <p:nvPr/>
      </p:nvGrpSpPr>
      <p:grpSpPr>
        <a:xfrm>
          <a:off x="0" y="0"/>
          <a:ext cx="0" cy="0"/>
          <a:chOff x="0" y="0"/>
          <a:chExt cx="0" cy="0"/>
        </a:xfrm>
      </p:grpSpPr>
      <p:sp>
        <p:nvSpPr>
          <p:cNvPr id="16" name="Espace réservé du contenu 3">
            <a:extLst>
              <a:ext uri="{FF2B5EF4-FFF2-40B4-BE49-F238E27FC236}">
                <a16:creationId xmlns:a16="http://schemas.microsoft.com/office/drawing/2014/main" id="{E4BD7F71-D12B-4F27-1505-FF681CF55F73}"/>
              </a:ext>
            </a:extLst>
          </p:cNvPr>
          <p:cNvSpPr>
            <a:spLocks noGrp="1"/>
          </p:cNvSpPr>
          <p:nvPr>
            <p:ph sz="half" idx="2" hasCustomPrompt="1"/>
          </p:nvPr>
        </p:nvSpPr>
        <p:spPr>
          <a:xfrm>
            <a:off x="749960" y="2019303"/>
            <a:ext cx="5246056" cy="4245321"/>
          </a:xfrm>
        </p:spPr>
        <p:txBody>
          <a:bodyPr lIns="91440" tIns="0" rIns="91440" bIns="0" rtlCol="0">
            <a:noAutofit/>
          </a:bodyPr>
          <a:lstStyle>
            <a:lvl1pPr marL="0" indent="0">
              <a:spcBef>
                <a:spcPts val="813"/>
              </a:spcBef>
              <a:buNone/>
              <a:defRPr lang="fr-FR" sz="1138" i="1">
                <a:solidFill>
                  <a:schemeClr val="tx1">
                    <a:lumMod val="50000"/>
                    <a:lumOff val="50000"/>
                  </a:schemeClr>
                </a:solidFill>
              </a:defRPr>
            </a:lvl1pPr>
            <a:lvl2pPr>
              <a:spcBef>
                <a:spcPts val="813"/>
              </a:spcBef>
              <a:defRPr lang="fr-FR" sz="1463"/>
            </a:lvl2pPr>
            <a:lvl3pPr>
              <a:spcBef>
                <a:spcPts val="813"/>
              </a:spcBef>
              <a:defRPr lang="fr-FR" sz="1463"/>
            </a:lvl3pPr>
            <a:lvl4pPr>
              <a:spcBef>
                <a:spcPts val="813"/>
              </a:spcBef>
              <a:defRPr lang="fr-FR" sz="1463"/>
            </a:lvl4pPr>
            <a:lvl5pPr>
              <a:spcBef>
                <a:spcPts val="813"/>
              </a:spcBef>
              <a:defRPr lang="fr-FR" sz="1463"/>
            </a:lvl5pPr>
          </a:lstStyle>
          <a:p>
            <a:pPr lvl="0" rtl="0"/>
            <a:r>
              <a:rPr lang="fr-FR" dirty="0"/>
              <a:t>Cliquer pour ajouter du texte</a:t>
            </a:r>
          </a:p>
        </p:txBody>
      </p:sp>
      <p:sp>
        <p:nvSpPr>
          <p:cNvPr id="18" name="Espace réservé du contenu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6451934" y="2019303"/>
            <a:ext cx="2831712" cy="4245321"/>
          </a:xfrm>
        </p:spPr>
        <p:txBody>
          <a:bodyPr lIns="91440" tIns="0" rIns="91440" bIns="0" rtlCol="0">
            <a:noAutofit/>
          </a:bodyPr>
          <a:lstStyle>
            <a:lvl1pPr marL="0" indent="0">
              <a:spcBef>
                <a:spcPts val="813"/>
              </a:spcBef>
              <a:buNone/>
              <a:defRPr lang="fr-FR" sz="1138"/>
            </a:lvl1pPr>
            <a:lvl2pPr>
              <a:spcBef>
                <a:spcPts val="813"/>
              </a:spcBef>
              <a:defRPr lang="fr-FR" sz="1463"/>
            </a:lvl2pPr>
            <a:lvl3pPr>
              <a:spcBef>
                <a:spcPts val="813"/>
              </a:spcBef>
              <a:defRPr lang="fr-FR" sz="1463"/>
            </a:lvl3pPr>
            <a:lvl4pPr>
              <a:spcBef>
                <a:spcPts val="813"/>
              </a:spcBef>
              <a:defRPr lang="fr-FR" sz="1463"/>
            </a:lvl4pPr>
            <a:lvl5pPr>
              <a:spcBef>
                <a:spcPts val="813"/>
              </a:spcBef>
              <a:defRPr lang="fr-FR" sz="1463"/>
            </a:lvl5pPr>
          </a:lstStyle>
          <a:p>
            <a:pPr lvl="0" rtl="0"/>
            <a:r>
              <a:rPr lang="fr-FR" dirty="0"/>
              <a:t>Cliquer pour ajouter du texte</a:t>
            </a:r>
          </a:p>
        </p:txBody>
      </p:sp>
      <p:pic>
        <p:nvPicPr>
          <p:cNvPr id="43" name="Graphisme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flipH="1">
            <a:off x="3725309" y="-3733708"/>
            <a:ext cx="126000" cy="7576618"/>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4" name="Titre 1">
            <a:extLst>
              <a:ext uri="{FF2B5EF4-FFF2-40B4-BE49-F238E27FC236}">
                <a16:creationId xmlns:a16="http://schemas.microsoft.com/office/drawing/2014/main" id="{B4B841C1-B737-B207-BB41-51F123591D99}"/>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solidFill>
                  <a:schemeClr val="accent2"/>
                </a:solidFill>
                <a:latin typeface="+mj-lt"/>
                <a:cs typeface="Arial" panose="020B0604020202020204" pitchFamily="34" charset="0"/>
              </a:defRPr>
            </a:lvl1pPr>
          </a:lstStyle>
          <a:p>
            <a:pPr rtl="0"/>
            <a:r>
              <a:rPr lang="fr" dirty="0">
                <a:ea typeface="Garamond"/>
                <a:cs typeface="Garamond"/>
                <a:sym typeface="Garamond"/>
              </a:rPr>
              <a:t>Petit exemple pour saisir les objectifs de l’outil</a:t>
            </a:r>
            <a:endParaRPr lang="fr-FR" dirty="0"/>
          </a:p>
        </p:txBody>
      </p:sp>
      <p:sp>
        <p:nvSpPr>
          <p:cNvPr id="2" name="Espace réservé du numéro de diapositive 5">
            <a:extLst>
              <a:ext uri="{FF2B5EF4-FFF2-40B4-BE49-F238E27FC236}">
                <a16:creationId xmlns:a16="http://schemas.microsoft.com/office/drawing/2014/main" id="{BDE52788-7567-2DA4-6E90-5DA37D766539}"/>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58665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 Mise en situation">
    <p:spTree>
      <p:nvGrpSpPr>
        <p:cNvPr id="1" name=""/>
        <p:cNvGrpSpPr/>
        <p:nvPr/>
      </p:nvGrpSpPr>
      <p:grpSpPr>
        <a:xfrm>
          <a:off x="0" y="0"/>
          <a:ext cx="0" cy="0"/>
          <a:chOff x="0" y="0"/>
          <a:chExt cx="0" cy="0"/>
        </a:xfrm>
      </p:grpSpPr>
      <p:sp>
        <p:nvSpPr>
          <p:cNvPr id="16" name="Espace réservé du contenu 3">
            <a:extLst>
              <a:ext uri="{FF2B5EF4-FFF2-40B4-BE49-F238E27FC236}">
                <a16:creationId xmlns:a16="http://schemas.microsoft.com/office/drawing/2014/main" id="{E4BD7F71-D12B-4F27-1505-FF681CF55F73}"/>
              </a:ext>
            </a:extLst>
          </p:cNvPr>
          <p:cNvSpPr>
            <a:spLocks noGrp="1"/>
          </p:cNvSpPr>
          <p:nvPr>
            <p:ph sz="half" idx="2" hasCustomPrompt="1"/>
          </p:nvPr>
        </p:nvSpPr>
        <p:spPr>
          <a:xfrm>
            <a:off x="749960" y="2019303"/>
            <a:ext cx="5246056" cy="4245321"/>
          </a:xfrm>
        </p:spPr>
        <p:txBody>
          <a:bodyPr lIns="91440" tIns="0" rIns="91440" bIns="0" rtlCol="0">
            <a:noAutofit/>
          </a:bodyPr>
          <a:lstStyle>
            <a:lvl1pPr marL="0" indent="0">
              <a:spcBef>
                <a:spcPts val="813"/>
              </a:spcBef>
              <a:buNone/>
              <a:defRPr lang="fr-FR" sz="1138" i="1">
                <a:solidFill>
                  <a:schemeClr val="tx1">
                    <a:lumMod val="50000"/>
                    <a:lumOff val="50000"/>
                  </a:schemeClr>
                </a:solidFill>
              </a:defRPr>
            </a:lvl1pPr>
            <a:lvl2pPr>
              <a:spcBef>
                <a:spcPts val="813"/>
              </a:spcBef>
              <a:defRPr lang="fr-FR" sz="1463"/>
            </a:lvl2pPr>
            <a:lvl3pPr>
              <a:spcBef>
                <a:spcPts val="813"/>
              </a:spcBef>
              <a:defRPr lang="fr-FR" sz="1463"/>
            </a:lvl3pPr>
            <a:lvl4pPr>
              <a:spcBef>
                <a:spcPts val="813"/>
              </a:spcBef>
              <a:defRPr lang="fr-FR" sz="1463"/>
            </a:lvl4pPr>
            <a:lvl5pPr>
              <a:spcBef>
                <a:spcPts val="813"/>
              </a:spcBef>
              <a:defRPr lang="fr-FR" sz="1463"/>
            </a:lvl5pPr>
          </a:lstStyle>
          <a:p>
            <a:pPr lvl="0" rtl="0"/>
            <a:r>
              <a:rPr lang="fr-FR" dirty="0"/>
              <a:t>Cliquer pour ajouter du texte</a:t>
            </a:r>
          </a:p>
        </p:txBody>
      </p:sp>
      <p:sp>
        <p:nvSpPr>
          <p:cNvPr id="18" name="Espace réservé du contenu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6451934" y="2019303"/>
            <a:ext cx="2831712" cy="4245321"/>
          </a:xfrm>
        </p:spPr>
        <p:txBody>
          <a:bodyPr lIns="91440" tIns="0" rIns="91440" bIns="0" rtlCol="0">
            <a:noAutofit/>
          </a:bodyPr>
          <a:lstStyle>
            <a:lvl1pPr marL="0" indent="0">
              <a:spcBef>
                <a:spcPts val="813"/>
              </a:spcBef>
              <a:buNone/>
              <a:defRPr lang="fr-FR" sz="1138"/>
            </a:lvl1pPr>
            <a:lvl2pPr>
              <a:spcBef>
                <a:spcPts val="813"/>
              </a:spcBef>
              <a:defRPr lang="fr-FR" sz="1463"/>
            </a:lvl2pPr>
            <a:lvl3pPr>
              <a:spcBef>
                <a:spcPts val="813"/>
              </a:spcBef>
              <a:defRPr lang="fr-FR" sz="1463"/>
            </a:lvl3pPr>
            <a:lvl4pPr>
              <a:spcBef>
                <a:spcPts val="813"/>
              </a:spcBef>
              <a:defRPr lang="fr-FR" sz="1463"/>
            </a:lvl4pPr>
            <a:lvl5pPr>
              <a:spcBef>
                <a:spcPts val="813"/>
              </a:spcBef>
              <a:defRPr lang="fr-FR" sz="1463"/>
            </a:lvl5pPr>
          </a:lstStyle>
          <a:p>
            <a:pPr lvl="0" rtl="0"/>
            <a:r>
              <a:rPr lang="fr-FR" dirty="0"/>
              <a:t>Cliquer pour ajouter du texte</a:t>
            </a:r>
          </a:p>
        </p:txBody>
      </p:sp>
      <p:pic>
        <p:nvPicPr>
          <p:cNvPr id="43" name="Graphisme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flipH="1">
            <a:off x="3725309" y="-3733708"/>
            <a:ext cx="126000" cy="7576618"/>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4" name="Titre 1">
            <a:extLst>
              <a:ext uri="{FF2B5EF4-FFF2-40B4-BE49-F238E27FC236}">
                <a16:creationId xmlns:a16="http://schemas.microsoft.com/office/drawing/2014/main" id="{B4B841C1-B737-B207-BB41-51F123591D99}"/>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solidFill>
                  <a:schemeClr val="accent2"/>
                </a:solidFill>
                <a:latin typeface="+mj-lt"/>
                <a:cs typeface="Arial" panose="020B0604020202020204" pitchFamily="34" charset="0"/>
              </a:defRPr>
            </a:lvl1pPr>
          </a:lstStyle>
          <a:p>
            <a:pPr rtl="0"/>
            <a:r>
              <a:rPr lang="fr-FR" dirty="0">
                <a:ea typeface="Garamond"/>
                <a:cs typeface="Garamond"/>
                <a:sym typeface="Garamond"/>
              </a:rPr>
              <a:t>M</a:t>
            </a:r>
            <a:r>
              <a:rPr lang="fr" dirty="0">
                <a:ea typeface="Garamond"/>
                <a:cs typeface="Garamond"/>
                <a:sym typeface="Garamond"/>
              </a:rPr>
              <a:t>ise en situation</a:t>
            </a:r>
            <a:endParaRPr lang="fr-FR" dirty="0"/>
          </a:p>
        </p:txBody>
      </p:sp>
      <p:sp>
        <p:nvSpPr>
          <p:cNvPr id="2" name="Espace réservé du numéro de diapositive 5">
            <a:extLst>
              <a:ext uri="{FF2B5EF4-FFF2-40B4-BE49-F238E27FC236}">
                <a16:creationId xmlns:a16="http://schemas.microsoft.com/office/drawing/2014/main" id="{26B06B6F-3C0E-522E-3308-C70DE9B554D5}"/>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1298192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 Titre de partie formalisme (intercalair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 y="-400"/>
            <a:ext cx="9905999" cy="21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366"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112144" y="112143"/>
            <a:ext cx="9693394" cy="6599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300" dirty="0"/>
          </a:p>
        </p:txBody>
      </p:sp>
      <p:sp>
        <p:nvSpPr>
          <p:cNvPr id="2" name="Espace réservé pour une image  1">
            <a:extLst>
              <a:ext uri="{FF2B5EF4-FFF2-40B4-BE49-F238E27FC236}">
                <a16:creationId xmlns:a16="http://schemas.microsoft.com/office/drawing/2014/main" id="{0002EA5E-E27F-0F74-438A-1EA02E50CE59}"/>
              </a:ext>
            </a:extLst>
          </p:cNvPr>
          <p:cNvSpPr>
            <a:spLocks noGrp="1"/>
          </p:cNvSpPr>
          <p:nvPr>
            <p:ph type="pic" sz="quarter" idx="10"/>
          </p:nvPr>
        </p:nvSpPr>
        <p:spPr>
          <a:xfrm>
            <a:off x="5161098" y="0"/>
            <a:ext cx="4736306" cy="6858002"/>
          </a:xfrm>
          <a:custGeom>
            <a:avLst/>
            <a:gdLst>
              <a:gd name="connsiteX0" fmla="*/ 2574709 w 6191248"/>
              <a:gd name="connsiteY0" fmla="*/ 0 h 6858002"/>
              <a:gd name="connsiteX1" fmla="*/ 6191248 w 6191248"/>
              <a:gd name="connsiteY1" fmla="*/ 0 h 6858002"/>
              <a:gd name="connsiteX2" fmla="*/ 6191248 w 6191248"/>
              <a:gd name="connsiteY2" fmla="*/ 6858001 h 6858002"/>
              <a:gd name="connsiteX3" fmla="*/ 2707428 w 6191248"/>
              <a:gd name="connsiteY3" fmla="*/ 6858001 h 6858002"/>
              <a:gd name="connsiteX4" fmla="*/ 2707428 w 6191248"/>
              <a:gd name="connsiteY4" fmla="*/ 6858002 h 6858002"/>
              <a:gd name="connsiteX5" fmla="*/ 0 w 6191248"/>
              <a:gd name="connsiteY5" fmla="*/ 6858002 h 6858002"/>
              <a:gd name="connsiteX6" fmla="*/ 902476 w 6191248"/>
              <a:gd name="connsiteY6" fmla="*/ 2 h 6858002"/>
              <a:gd name="connsiteX7" fmla="*/ 2574709 w 6191248"/>
              <a:gd name="connsiteY7"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48" h="6858002">
                <a:moveTo>
                  <a:pt x="2574709" y="0"/>
                </a:moveTo>
                <a:lnTo>
                  <a:pt x="6191248" y="0"/>
                </a:lnTo>
                <a:lnTo>
                  <a:pt x="6191248" y="6858001"/>
                </a:lnTo>
                <a:lnTo>
                  <a:pt x="2707428" y="6858001"/>
                </a:lnTo>
                <a:lnTo>
                  <a:pt x="2707428" y="6858002"/>
                </a:lnTo>
                <a:lnTo>
                  <a:pt x="0" y="6858002"/>
                </a:lnTo>
                <a:lnTo>
                  <a:pt x="902476" y="2"/>
                </a:lnTo>
                <a:lnTo>
                  <a:pt x="2574709" y="2"/>
                </a:lnTo>
                <a:close/>
              </a:path>
            </a:pathLst>
          </a:custGeom>
          <a:solidFill>
            <a:schemeClr val="accent3"/>
          </a:solidFill>
        </p:spPr>
        <p:txBody>
          <a:bodyPr wrap="square">
            <a:noAutofit/>
          </a:bodyPr>
          <a:lstStyle/>
          <a:p>
            <a:endParaRPr lang="fr-FR" dirty="0"/>
          </a:p>
        </p:txBody>
      </p:sp>
      <p:sp>
        <p:nvSpPr>
          <p:cNvPr id="4" name="Titr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742950" y="2734576"/>
            <a:ext cx="4273388" cy="817729"/>
          </a:xfrm>
        </p:spPr>
        <p:txBody>
          <a:bodyPr tIns="0" bIns="0" rtlCol="0">
            <a:noAutofit/>
          </a:bodyPr>
          <a:lstStyle>
            <a:lvl1pPr algn="l">
              <a:lnSpc>
                <a:spcPct val="100000"/>
              </a:lnSpc>
              <a:defRPr lang="fr-FR" sz="2925"/>
            </a:lvl1pPr>
          </a:lstStyle>
          <a:p>
            <a:pPr rtl="0"/>
            <a:r>
              <a:rPr lang="fr-FR" dirty="0"/>
              <a:t>Formalisme</a:t>
            </a:r>
          </a:p>
        </p:txBody>
      </p:sp>
      <p:sp>
        <p:nvSpPr>
          <p:cNvPr id="3" name="Espace réservé du numéro de diapositive 5">
            <a:extLst>
              <a:ext uri="{FF2B5EF4-FFF2-40B4-BE49-F238E27FC236}">
                <a16:creationId xmlns:a16="http://schemas.microsoft.com/office/drawing/2014/main" id="{373FAF2C-6A03-F451-9162-C803C30DD046}"/>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168178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 Formalisme général">
    <p:spTree>
      <p:nvGrpSpPr>
        <p:cNvPr id="1" name=""/>
        <p:cNvGrpSpPr/>
        <p:nvPr/>
      </p:nvGrpSpPr>
      <p:grpSpPr>
        <a:xfrm>
          <a:off x="0" y="0"/>
          <a:ext cx="0" cy="0"/>
          <a:chOff x="0" y="0"/>
          <a:chExt cx="0" cy="0"/>
        </a:xfrm>
      </p:grpSpPr>
      <p:sp>
        <p:nvSpPr>
          <p:cNvPr id="4" name="Espace réservé du texte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749961" y="3200403"/>
            <a:ext cx="2466426" cy="1246909"/>
          </a:xfrm>
        </p:spPr>
        <p:txBody>
          <a:bodyPr lIns="91440" tIns="0" rIns="91440" bIns="0" rtlCol="0" anchor="t" anchorCtr="0">
            <a:noAutofit/>
          </a:bodyPr>
          <a:lstStyle>
            <a:lvl1pPr marL="0" indent="0">
              <a:lnSpc>
                <a:spcPct val="100000"/>
              </a:lnSpc>
              <a:spcBef>
                <a:spcPts val="0"/>
              </a:spcBef>
              <a:spcAft>
                <a:spcPts val="975"/>
              </a:spcAft>
              <a:buFont typeface="Arial" panose="020B0604020202020204" pitchFamily="34" charset="0"/>
              <a:buNone/>
              <a:defRPr lang="fr-FR" sz="1463"/>
            </a:lvl1pPr>
          </a:lstStyle>
          <a:p>
            <a:pPr marL="0" marR="0" lvl="0" indent="0" algn="l" defTabSz="742965" rtl="0" eaLnBrk="1" fontAlgn="auto" latinLnBrk="0" hangingPunct="1">
              <a:lnSpc>
                <a:spcPct val="100000"/>
              </a:lnSpc>
              <a:spcBef>
                <a:spcPts val="0"/>
              </a:spcBef>
              <a:spcAft>
                <a:spcPts val="975"/>
              </a:spcAft>
              <a:buClrTx/>
              <a:buSzTx/>
              <a:buFont typeface="Arial" panose="020B0604020202020204" pitchFamily="34" charset="0"/>
              <a:buNone/>
              <a:tabLst/>
              <a:defRPr/>
            </a:pPr>
            <a:r>
              <a:rPr lang="fr-FR" sz="1463" dirty="0"/>
              <a:t>Désignation d’une étude de cas type</a:t>
            </a:r>
          </a:p>
          <a:p>
            <a:pPr rtl="0"/>
            <a:endParaRPr lang="fr-FR" dirty="0"/>
          </a:p>
        </p:txBody>
      </p:sp>
      <p:sp>
        <p:nvSpPr>
          <p:cNvPr id="9" name="Espace réservé du contenu 2">
            <a:extLst>
              <a:ext uri="{FF2B5EF4-FFF2-40B4-BE49-F238E27FC236}">
                <a16:creationId xmlns:a16="http://schemas.microsoft.com/office/drawing/2014/main" id="{42134EBA-AF32-9F8A-370F-0D3E842F0397}"/>
              </a:ext>
            </a:extLst>
          </p:cNvPr>
          <p:cNvSpPr>
            <a:spLocks noGrp="1"/>
          </p:cNvSpPr>
          <p:nvPr>
            <p:ph sz="half" idx="1" hasCustomPrompt="1"/>
          </p:nvPr>
        </p:nvSpPr>
        <p:spPr>
          <a:xfrm>
            <a:off x="3705768" y="1885950"/>
            <a:ext cx="5156038" cy="3684747"/>
          </a:xfrm>
        </p:spPr>
        <p:txBody>
          <a:bodyPr lIns="91440" rIns="91440" rtlCol="0">
            <a:normAutofit/>
          </a:bodyPr>
          <a:lstStyle>
            <a:lvl1pPr marL="0" indent="0">
              <a:buNone/>
              <a:defRPr lang="fr-FR" sz="1138"/>
            </a:lvl1pPr>
            <a:lvl2pPr>
              <a:defRPr lang="fr-FR" sz="1138"/>
            </a:lvl2pPr>
            <a:lvl3pPr>
              <a:defRPr lang="fr-FR" sz="1138"/>
            </a:lvl3pPr>
            <a:lvl4pPr>
              <a:defRPr lang="fr-FR" sz="1138"/>
            </a:lvl4pPr>
            <a:lvl5pPr>
              <a:defRPr lang="fr-FR" sz="1138"/>
            </a:lvl5pPr>
          </a:lstStyle>
          <a:p>
            <a:pPr lvl="0" rtl="0"/>
            <a:r>
              <a:rPr lang="fr-FR" dirty="0"/>
              <a:t>Cliquer pour ajouter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3" name="Forme en L 2">
            <a:extLst>
              <a:ext uri="{FF2B5EF4-FFF2-40B4-BE49-F238E27FC236}">
                <a16:creationId xmlns:a16="http://schemas.microsoft.com/office/drawing/2014/main" id="{4A8AD989-66CF-22F9-DA0B-76BBB436FE5E}"/>
              </a:ext>
            </a:extLst>
          </p:cNvPr>
          <p:cNvSpPr/>
          <p:nvPr userDrawn="1"/>
        </p:nvSpPr>
        <p:spPr>
          <a:xfrm rot="16200000" flipH="1">
            <a:off x="9569841" y="34776"/>
            <a:ext cx="370937" cy="301386"/>
          </a:xfrm>
          <a:prstGeom prst="corner">
            <a:avLst/>
          </a:prstGeom>
          <a:solidFill>
            <a:srgbClr val="00A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5" name="Titre 1">
            <a:extLst>
              <a:ext uri="{FF2B5EF4-FFF2-40B4-BE49-F238E27FC236}">
                <a16:creationId xmlns:a16="http://schemas.microsoft.com/office/drawing/2014/main" id="{ECFFA5A8-A5E6-DDBD-8EE6-467738EC27BC}"/>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latin typeface="+mj-lt"/>
                <a:cs typeface="Arial" panose="020B0604020202020204" pitchFamily="34" charset="0"/>
              </a:defRPr>
            </a:lvl1pPr>
          </a:lstStyle>
          <a:p>
            <a:pPr rtl="0"/>
            <a:r>
              <a:rPr lang="fr-FR" dirty="0"/>
              <a:t>Présentation du formalisme général</a:t>
            </a:r>
          </a:p>
        </p:txBody>
      </p:sp>
      <p:sp>
        <p:nvSpPr>
          <p:cNvPr id="2" name="Espace réservé du numéro de diapositive 5">
            <a:extLst>
              <a:ext uri="{FF2B5EF4-FFF2-40B4-BE49-F238E27FC236}">
                <a16:creationId xmlns:a16="http://schemas.microsoft.com/office/drawing/2014/main" id="{69B733AF-E15D-7B73-3CF2-E130B15060B2}"/>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3958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 Formalisme analyse">
    <p:spTree>
      <p:nvGrpSpPr>
        <p:cNvPr id="1" name=""/>
        <p:cNvGrpSpPr/>
        <p:nvPr/>
      </p:nvGrpSpPr>
      <p:grpSpPr>
        <a:xfrm>
          <a:off x="0" y="0"/>
          <a:ext cx="0" cy="0"/>
          <a:chOff x="0" y="0"/>
          <a:chExt cx="0" cy="0"/>
        </a:xfrm>
      </p:grpSpPr>
      <p:pic>
        <p:nvPicPr>
          <p:cNvPr id="4" name="Image 3" descr="Une image contenant blanc, noir et blanc, monochrome&#10;&#10;Le contenu généré par l’IA peut être incorrect.">
            <a:extLst>
              <a:ext uri="{FF2B5EF4-FFF2-40B4-BE49-F238E27FC236}">
                <a16:creationId xmlns:a16="http://schemas.microsoft.com/office/drawing/2014/main" id="{89381E6D-D802-FBA9-BCEE-EA3D80452B06}"/>
              </a:ext>
            </a:extLst>
          </p:cNvPr>
          <p:cNvPicPr>
            <a:picLocks noChangeAspect="1"/>
          </p:cNvPicPr>
          <p:nvPr userDrawn="1"/>
        </p:nvPicPr>
        <p:blipFill>
          <a:blip r:embed="rId2"/>
          <a:srcRect b="76862"/>
          <a:stretch/>
        </p:blipFill>
        <p:spPr>
          <a:xfrm>
            <a:off x="1" y="-1"/>
            <a:ext cx="9913739" cy="1586753"/>
          </a:xfrm>
          <a:prstGeom prst="rect">
            <a:avLst/>
          </a:prstGeom>
        </p:spPr>
      </p:pic>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0" y="1583510"/>
            <a:ext cx="102375" cy="5274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1"/>
          </a:solidFill>
          <a:ln w="7045" cap="flat">
            <a:noFill/>
            <a:prstDash val="solid"/>
            <a:miter/>
          </a:ln>
        </p:spPr>
        <p:txBody>
          <a:bodyPr rtlCol="0" anchor="ctr">
            <a:noAutofit/>
          </a:bodyPr>
          <a:lstStyle>
            <a:defPPr>
              <a:defRPr lang="fr-FR"/>
            </a:defPPr>
          </a:lstStyle>
          <a:p>
            <a:pPr rtl="0"/>
            <a:endParaRPr lang="fr-FR" sz="1720" dirty="0"/>
          </a:p>
        </p:txBody>
      </p:sp>
      <p:sp>
        <p:nvSpPr>
          <p:cNvPr id="13" name="Espace réservé du contenu 3">
            <a:extLst>
              <a:ext uri="{FF2B5EF4-FFF2-40B4-BE49-F238E27FC236}">
                <a16:creationId xmlns:a16="http://schemas.microsoft.com/office/drawing/2014/main" id="{B20F5EA7-881C-8FB7-EAC9-89C8F2E5865C}"/>
              </a:ext>
            </a:extLst>
          </p:cNvPr>
          <p:cNvSpPr>
            <a:spLocks noGrp="1"/>
          </p:cNvSpPr>
          <p:nvPr>
            <p:ph sz="half" idx="2" hasCustomPrompt="1"/>
          </p:nvPr>
        </p:nvSpPr>
        <p:spPr>
          <a:xfrm>
            <a:off x="749960" y="1742539"/>
            <a:ext cx="8533686" cy="4058191"/>
          </a:xfrm>
        </p:spPr>
        <p:txBody>
          <a:bodyPr lIns="91440" tIns="0" rIns="91440" bIns="0" rtlCol="0">
            <a:noAutofit/>
          </a:bodyPr>
          <a:lstStyle>
            <a:lvl1pPr marL="0" indent="0">
              <a:spcBef>
                <a:spcPts val="813"/>
              </a:spcBef>
              <a:buNone/>
              <a:defRPr lang="fr-FR" sz="1138"/>
            </a:lvl1pPr>
            <a:lvl2pPr marL="507074" indent="-232177">
              <a:spcBef>
                <a:spcPts val="813"/>
              </a:spcBef>
              <a:buFont typeface="Arial" panose="020B0604020202020204" pitchFamily="34" charset="0"/>
              <a:buChar char="•"/>
              <a:defRPr lang="fr-FR" sz="1138"/>
            </a:lvl2pPr>
            <a:lvl3pPr>
              <a:spcBef>
                <a:spcPts val="813"/>
              </a:spcBef>
              <a:defRPr lang="fr-FR" sz="1463"/>
            </a:lvl3pPr>
            <a:lvl4pPr>
              <a:spcBef>
                <a:spcPts val="813"/>
              </a:spcBef>
              <a:defRPr lang="fr-FR" sz="1463"/>
            </a:lvl4pPr>
            <a:lvl5pPr>
              <a:spcBef>
                <a:spcPts val="813"/>
              </a:spcBef>
              <a:defRPr lang="fr-FR" sz="1463"/>
            </a:lvl5pPr>
          </a:lstStyle>
          <a:p>
            <a:pPr lvl="0" rtl="0"/>
            <a:r>
              <a:rPr lang="fr-FR" dirty="0"/>
              <a:t>Cliquer pour ajouter du texte</a:t>
            </a:r>
          </a:p>
          <a:p>
            <a:pPr lvl="1" rtl="0"/>
            <a:r>
              <a:rPr lang="fr-FR" dirty="0"/>
              <a:t>Deuxième niveau</a:t>
            </a:r>
          </a:p>
        </p:txBody>
      </p:sp>
      <p:sp>
        <p:nvSpPr>
          <p:cNvPr id="5" name="Titre 1">
            <a:extLst>
              <a:ext uri="{FF2B5EF4-FFF2-40B4-BE49-F238E27FC236}">
                <a16:creationId xmlns:a16="http://schemas.microsoft.com/office/drawing/2014/main" id="{AD77FBE2-9319-1C6B-9199-14DFB607B26B}"/>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solidFill>
                  <a:schemeClr val="accent1"/>
                </a:solidFill>
                <a:latin typeface="+mj-lt"/>
                <a:cs typeface="Arial" panose="020B0604020202020204" pitchFamily="34" charset="0"/>
              </a:defRPr>
            </a:lvl1pPr>
          </a:lstStyle>
          <a:p>
            <a:pPr rtl="0"/>
            <a:r>
              <a:rPr lang="fr-FR" dirty="0"/>
              <a:t>Analyse</a:t>
            </a:r>
          </a:p>
        </p:txBody>
      </p:sp>
      <p:sp>
        <p:nvSpPr>
          <p:cNvPr id="2" name="Espace réservé du numéro de diapositive 5">
            <a:extLst>
              <a:ext uri="{FF2B5EF4-FFF2-40B4-BE49-F238E27FC236}">
                <a16:creationId xmlns:a16="http://schemas.microsoft.com/office/drawing/2014/main" id="{8CFC189F-3148-CF44-4BFF-E887DF7E1419}"/>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914435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 Formalisme problématisation">
    <p:spTree>
      <p:nvGrpSpPr>
        <p:cNvPr id="1" name=""/>
        <p:cNvGrpSpPr/>
        <p:nvPr/>
      </p:nvGrpSpPr>
      <p:grpSpPr>
        <a:xfrm>
          <a:off x="0" y="0"/>
          <a:ext cx="0" cy="0"/>
          <a:chOff x="0" y="0"/>
          <a:chExt cx="0" cy="0"/>
        </a:xfrm>
      </p:grpSpPr>
      <p:pic>
        <p:nvPicPr>
          <p:cNvPr id="2" name="Image 1" descr="Une image contenant blanc, noir et blanc, monochrome&#10;&#10;Le contenu généré par l’IA peut être incorrect.">
            <a:extLst>
              <a:ext uri="{FF2B5EF4-FFF2-40B4-BE49-F238E27FC236}">
                <a16:creationId xmlns:a16="http://schemas.microsoft.com/office/drawing/2014/main" id="{EBD13A86-E1D9-0A27-38C6-91CBC827DCA7}"/>
              </a:ext>
            </a:extLst>
          </p:cNvPr>
          <p:cNvPicPr>
            <a:picLocks noChangeAspect="1"/>
          </p:cNvPicPr>
          <p:nvPr userDrawn="1"/>
        </p:nvPicPr>
        <p:blipFill>
          <a:blip r:embed="rId2"/>
          <a:srcRect b="76862"/>
          <a:stretch/>
        </p:blipFill>
        <p:spPr>
          <a:xfrm>
            <a:off x="1" y="-1"/>
            <a:ext cx="9913739" cy="1586753"/>
          </a:xfrm>
          <a:prstGeom prst="rect">
            <a:avLst/>
          </a:prstGeom>
        </p:spPr>
      </p:pic>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4524" y="-2784"/>
            <a:ext cx="102375" cy="5040000"/>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2"/>
          </a:solidFill>
          <a:ln w="4756" cap="flat">
            <a:noFill/>
            <a:prstDash val="solid"/>
            <a:miter/>
          </a:ln>
        </p:spPr>
        <p:txBody>
          <a:bodyPr rtlCol="0" anchor="ctr">
            <a:noAutofit/>
          </a:bodyPr>
          <a:lstStyle>
            <a:defPPr>
              <a:defRPr lang="fr-FR"/>
            </a:defPPr>
          </a:lstStyle>
          <a:p>
            <a:pPr rtl="0"/>
            <a:endParaRPr lang="fr-FR" sz="1720" dirty="0"/>
          </a:p>
        </p:txBody>
      </p:sp>
      <p:sp>
        <p:nvSpPr>
          <p:cNvPr id="6" name="Espace réservé du contenu 3">
            <a:extLst>
              <a:ext uri="{FF2B5EF4-FFF2-40B4-BE49-F238E27FC236}">
                <a16:creationId xmlns:a16="http://schemas.microsoft.com/office/drawing/2014/main" id="{B20F5EA7-881C-8FB7-EAC9-89C8F2E5865C}"/>
              </a:ext>
            </a:extLst>
          </p:cNvPr>
          <p:cNvSpPr>
            <a:spLocks noGrp="1"/>
          </p:cNvSpPr>
          <p:nvPr>
            <p:ph sz="half" idx="2" hasCustomPrompt="1"/>
          </p:nvPr>
        </p:nvSpPr>
        <p:spPr>
          <a:xfrm>
            <a:off x="749962" y="2018581"/>
            <a:ext cx="3564216" cy="3782146"/>
          </a:xfrm>
        </p:spPr>
        <p:txBody>
          <a:bodyPr lIns="91440" tIns="0" rIns="91440" bIns="0" rtlCol="0">
            <a:normAutofit/>
          </a:bodyPr>
          <a:lstStyle>
            <a:lvl1pPr marL="0" indent="0">
              <a:spcBef>
                <a:spcPts val="813"/>
              </a:spcBef>
              <a:buNone/>
              <a:defRPr lang="fr-FR" sz="1138"/>
            </a:lvl1pPr>
            <a:lvl2pPr>
              <a:spcBef>
                <a:spcPts val="813"/>
              </a:spcBef>
              <a:defRPr lang="fr-FR" sz="1138"/>
            </a:lvl2pPr>
            <a:lvl3pPr>
              <a:spcBef>
                <a:spcPts val="813"/>
              </a:spcBef>
              <a:defRPr lang="fr-FR" sz="1138"/>
            </a:lvl3pPr>
            <a:lvl4pPr>
              <a:spcBef>
                <a:spcPts val="813"/>
              </a:spcBef>
              <a:defRPr lang="fr-FR" sz="1138"/>
            </a:lvl4pPr>
            <a:lvl5pPr>
              <a:spcBef>
                <a:spcPts val="813"/>
              </a:spcBef>
              <a:defRPr lang="fr-FR" sz="1138"/>
            </a:lvl5pPr>
          </a:lstStyle>
          <a:p>
            <a:pPr lvl="0" rtl="0"/>
            <a:r>
              <a:rPr lang="fr-FR" dirty="0"/>
              <a:t>Cliquer pour ajouter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7" name="Titre 1">
            <a:extLst>
              <a:ext uri="{FF2B5EF4-FFF2-40B4-BE49-F238E27FC236}">
                <a16:creationId xmlns:a16="http://schemas.microsoft.com/office/drawing/2014/main" id="{F7C2099B-6DD2-75CB-CAE8-DC9589E7EBF6}"/>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latin typeface="+mj-lt"/>
                <a:cs typeface="Arial" panose="020B0604020202020204" pitchFamily="34" charset="0"/>
              </a:defRPr>
            </a:lvl1pPr>
          </a:lstStyle>
          <a:p>
            <a:pPr rtl="0"/>
            <a:r>
              <a:rPr lang="fr-FR" dirty="0"/>
              <a:t>Problématisation</a:t>
            </a:r>
          </a:p>
        </p:txBody>
      </p:sp>
      <p:sp>
        <p:nvSpPr>
          <p:cNvPr id="5" name="Espace réservé du graphique 4">
            <a:extLst>
              <a:ext uri="{FF2B5EF4-FFF2-40B4-BE49-F238E27FC236}">
                <a16:creationId xmlns:a16="http://schemas.microsoft.com/office/drawing/2014/main" id="{760A8C9D-DF1E-C70A-FC75-EA7C7BC3DE15}"/>
              </a:ext>
            </a:extLst>
          </p:cNvPr>
          <p:cNvSpPr>
            <a:spLocks noGrp="1"/>
          </p:cNvSpPr>
          <p:nvPr>
            <p:ph type="chart" sz="quarter" idx="10" hasCustomPrompt="1"/>
          </p:nvPr>
        </p:nvSpPr>
        <p:spPr>
          <a:xfrm>
            <a:off x="4719541" y="2018578"/>
            <a:ext cx="4563467" cy="3782147"/>
          </a:xfrm>
        </p:spPr>
        <p:txBody>
          <a:bodyPr>
            <a:normAutofit/>
          </a:bodyPr>
          <a:lstStyle>
            <a:lvl1pPr marL="0" indent="0" algn="ctr">
              <a:buNone/>
              <a:defRPr sz="1138"/>
            </a:lvl1pPr>
          </a:lstStyle>
          <a:p>
            <a:r>
              <a:rPr lang="fr-FR" dirty="0"/>
              <a:t>Insérez ici votre graphique</a:t>
            </a:r>
          </a:p>
        </p:txBody>
      </p:sp>
    </p:spTree>
    <p:extLst>
      <p:ext uri="{BB962C8B-B14F-4D97-AF65-F5344CB8AC3E}">
        <p14:creationId xmlns:p14="http://schemas.microsoft.com/office/powerpoint/2010/main" val="3116296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Formalisme invention">
    <p:spTree>
      <p:nvGrpSpPr>
        <p:cNvPr id="1" name=""/>
        <p:cNvGrpSpPr/>
        <p:nvPr/>
      </p:nvGrpSpPr>
      <p:grpSpPr>
        <a:xfrm>
          <a:off x="0" y="0"/>
          <a:ext cx="0" cy="0"/>
          <a:chOff x="0" y="0"/>
          <a:chExt cx="0" cy="0"/>
        </a:xfrm>
      </p:grpSpPr>
      <p:sp>
        <p:nvSpPr>
          <p:cNvPr id="23" name="Espace réservé du contenu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742952" y="1768416"/>
            <a:ext cx="2667534" cy="4254950"/>
          </a:xfrm>
        </p:spPr>
        <p:txBody>
          <a:bodyPr lIns="91440" tIns="0" rIns="91440" bIns="0" rtlCol="0">
            <a:normAutofit/>
          </a:bodyPr>
          <a:lstStyle>
            <a:lvl1pPr marL="0" indent="0">
              <a:spcBef>
                <a:spcPts val="813"/>
              </a:spcBef>
              <a:buNone/>
              <a:defRPr lang="fr-FR" sz="1138"/>
            </a:lvl1pPr>
            <a:lvl2pPr marL="230319" indent="-230319">
              <a:spcBef>
                <a:spcPts val="813"/>
              </a:spcBef>
              <a:defRPr lang="fr-FR" sz="1138"/>
            </a:lvl2pPr>
            <a:lvl3pPr marL="230319" indent="-230319">
              <a:spcBef>
                <a:spcPts val="813"/>
              </a:spcBef>
              <a:defRPr lang="fr-FR" sz="1138"/>
            </a:lvl3pPr>
            <a:lvl4pPr marL="230319" indent="-230319">
              <a:spcBef>
                <a:spcPts val="813"/>
              </a:spcBef>
              <a:defRPr lang="fr-FR" sz="1138"/>
            </a:lvl4pPr>
            <a:lvl5pPr marL="230319" indent="-230319">
              <a:spcBef>
                <a:spcPts val="813"/>
              </a:spcBef>
              <a:defRPr lang="fr-FR" sz="1138"/>
            </a:lvl5pPr>
          </a:lstStyle>
          <a:p>
            <a:pPr lvl="0" rtl="0"/>
            <a:r>
              <a:rPr lang="fr-FR" dirty="0"/>
              <a:t>Cliquer pour ajouter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25" name="Espace réservé du contenu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3885504" y="1768419"/>
            <a:ext cx="5398143" cy="4254949"/>
          </a:xfrm>
        </p:spPr>
        <p:txBody>
          <a:bodyPr lIns="91440" tIns="0" rIns="91440" bIns="0" rtlCol="0">
            <a:normAutofit/>
          </a:bodyPr>
          <a:lstStyle>
            <a:lvl1pPr marL="0" indent="0">
              <a:spcBef>
                <a:spcPts val="813"/>
              </a:spcBef>
              <a:buNone/>
              <a:defRPr lang="fr-FR" sz="1138"/>
            </a:lvl1pPr>
            <a:lvl2pPr marL="230319" indent="-230319">
              <a:spcBef>
                <a:spcPts val="813"/>
              </a:spcBef>
              <a:defRPr lang="fr-FR" sz="1138"/>
            </a:lvl2pPr>
            <a:lvl3pPr marL="230319" indent="-230319">
              <a:spcBef>
                <a:spcPts val="813"/>
              </a:spcBef>
              <a:defRPr lang="fr-FR" sz="1138"/>
            </a:lvl3pPr>
            <a:lvl4pPr marL="230319" indent="-230319">
              <a:spcBef>
                <a:spcPts val="813"/>
              </a:spcBef>
              <a:defRPr lang="fr-FR" sz="1138"/>
            </a:lvl4pPr>
            <a:lvl5pPr marL="230319" indent="-230319">
              <a:spcBef>
                <a:spcPts val="813"/>
              </a:spcBef>
              <a:defRPr lang="fr-FR" sz="1138"/>
            </a:lvl5pPr>
          </a:lstStyle>
          <a:p>
            <a:pPr lvl="0" rtl="0"/>
            <a:r>
              <a:rPr lang="fr-FR" dirty="0"/>
              <a:t>Cliquer pour ajouter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4" name="Forme en L 3">
            <a:extLst>
              <a:ext uri="{FF2B5EF4-FFF2-40B4-BE49-F238E27FC236}">
                <a16:creationId xmlns:a16="http://schemas.microsoft.com/office/drawing/2014/main" id="{C7747EAB-25AE-EFF3-8F88-23FA55B3FC7D}"/>
              </a:ext>
            </a:extLst>
          </p:cNvPr>
          <p:cNvSpPr/>
          <p:nvPr userDrawn="1"/>
        </p:nvSpPr>
        <p:spPr>
          <a:xfrm rot="16200000" flipH="1">
            <a:off x="9569841" y="34776"/>
            <a:ext cx="370937" cy="301386"/>
          </a:xfrm>
          <a:prstGeom prst="corner">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6" name="Titre 1">
            <a:extLst>
              <a:ext uri="{FF2B5EF4-FFF2-40B4-BE49-F238E27FC236}">
                <a16:creationId xmlns:a16="http://schemas.microsoft.com/office/drawing/2014/main" id="{592943B3-D0DD-0913-9965-D29625BDFB12}"/>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solidFill>
                  <a:schemeClr val="accent4"/>
                </a:solidFill>
                <a:latin typeface="+mj-lt"/>
                <a:cs typeface="Arial" panose="020B0604020202020204" pitchFamily="34" charset="0"/>
              </a:defRPr>
            </a:lvl1pPr>
          </a:lstStyle>
          <a:p>
            <a:pPr rtl="0"/>
            <a:r>
              <a:rPr lang="fr-FR" dirty="0"/>
              <a:t>Invention</a:t>
            </a:r>
          </a:p>
        </p:txBody>
      </p:sp>
      <p:sp>
        <p:nvSpPr>
          <p:cNvPr id="2" name="Espace réservé du numéro de diapositive 5">
            <a:extLst>
              <a:ext uri="{FF2B5EF4-FFF2-40B4-BE49-F238E27FC236}">
                <a16:creationId xmlns:a16="http://schemas.microsoft.com/office/drawing/2014/main" id="{CD261B08-3872-09C1-F17E-B7AB62C47189}"/>
              </a:ext>
            </a:extLst>
          </p:cNvPr>
          <p:cNvSpPr>
            <a:spLocks noGrp="1"/>
          </p:cNvSpPr>
          <p:nvPr>
            <p:ph type="sldNum" sz="quarter" idx="10"/>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1686733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Titre de partie exemple (intercalaire)">
    <p:spTree>
      <p:nvGrpSpPr>
        <p:cNvPr id="1" name=""/>
        <p:cNvGrpSpPr/>
        <p:nvPr/>
      </p:nvGrpSpPr>
      <p:grpSpPr>
        <a:xfrm>
          <a:off x="0" y="0"/>
          <a:ext cx="0" cy="0"/>
          <a:chOff x="0" y="0"/>
          <a:chExt cx="0" cy="0"/>
        </a:xfrm>
      </p:grpSpPr>
      <p:pic>
        <p:nvPicPr>
          <p:cNvPr id="5" name="Image 4" descr="Une image contenant blanc, noir et blanc, monochrome&#10;&#10;Le contenu généré par l’IA peut être incorrect.">
            <a:extLst>
              <a:ext uri="{FF2B5EF4-FFF2-40B4-BE49-F238E27FC236}">
                <a16:creationId xmlns:a16="http://schemas.microsoft.com/office/drawing/2014/main" id="{1710BCED-9F4B-52B2-43AB-D45AD2046174}"/>
              </a:ext>
            </a:extLst>
          </p:cNvPr>
          <p:cNvPicPr>
            <a:picLocks noChangeAspect="1"/>
          </p:cNvPicPr>
          <p:nvPr userDrawn="1"/>
        </p:nvPicPr>
        <p:blipFill>
          <a:blip r:embed="rId2"/>
          <a:stretch>
            <a:fillRect/>
          </a:stretch>
        </p:blipFill>
        <p:spPr>
          <a:xfrm>
            <a:off x="-1" y="0"/>
            <a:ext cx="9913740" cy="6858000"/>
          </a:xfrm>
          <a:prstGeom prst="rect">
            <a:avLst/>
          </a:prstGeom>
        </p:spPr>
      </p:pic>
      <p:sp>
        <p:nvSpPr>
          <p:cNvPr id="2" name="Titre 1"/>
          <p:cNvSpPr>
            <a:spLocks noGrp="1"/>
          </p:cNvSpPr>
          <p:nvPr>
            <p:ph type="ctrTitle" hasCustomPrompt="1"/>
          </p:nvPr>
        </p:nvSpPr>
        <p:spPr>
          <a:xfrm>
            <a:off x="1122503" y="1310562"/>
            <a:ext cx="3776762" cy="3831221"/>
          </a:xfrm>
        </p:spPr>
        <p:txBody>
          <a:bodyPr tIns="0" bIns="0" rtlCol="0" anchor="ctr" anchorCtr="0">
            <a:noAutofit/>
          </a:bodyPr>
          <a:lstStyle>
            <a:lvl1pPr algn="ctr">
              <a:lnSpc>
                <a:spcPct val="100000"/>
              </a:lnSpc>
              <a:defRPr lang="fr-FR" sz="2925"/>
            </a:lvl1pPr>
          </a:lstStyle>
          <a:p>
            <a:pPr rtl="0"/>
            <a:r>
              <a:rPr lang="fr-FR" dirty="0"/>
              <a:t>Cliquez pour ajouter un titre</a:t>
            </a:r>
            <a:br>
              <a:rPr lang="fr-FR" dirty="0"/>
            </a:br>
            <a:r>
              <a:rPr lang="fr-FR" dirty="0"/>
              <a:t>de partie exemple</a:t>
            </a:r>
          </a:p>
        </p:txBody>
      </p:sp>
      <p:sp>
        <p:nvSpPr>
          <p:cNvPr id="3" name="Forme en L 2">
            <a:extLst>
              <a:ext uri="{FF2B5EF4-FFF2-40B4-BE49-F238E27FC236}">
                <a16:creationId xmlns:a16="http://schemas.microsoft.com/office/drawing/2014/main" id="{EBD4053A-DBF0-FC08-044F-2F70BB6AFEFF}"/>
              </a:ext>
            </a:extLst>
          </p:cNvPr>
          <p:cNvSpPr/>
          <p:nvPr userDrawn="1"/>
        </p:nvSpPr>
        <p:spPr>
          <a:xfrm rot="10800000" flipH="1">
            <a:off x="1" y="0"/>
            <a:ext cx="301386" cy="370936"/>
          </a:xfrm>
          <a:prstGeom prst="corner">
            <a:avLst/>
          </a:prstGeom>
          <a:solidFill>
            <a:srgbClr val="00A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pic>
        <p:nvPicPr>
          <p:cNvPr id="6" name="Image 5" descr="Une image contenant texte, Police, logo, Graphique&#10;&#10;Le contenu généré par l’IA peut être incorrect.">
            <a:extLst>
              <a:ext uri="{FF2B5EF4-FFF2-40B4-BE49-F238E27FC236}">
                <a16:creationId xmlns:a16="http://schemas.microsoft.com/office/drawing/2014/main" id="{8330B5C3-52CB-EB12-7C12-745F4F9C6A98}"/>
              </a:ext>
            </a:extLst>
          </p:cNvPr>
          <p:cNvPicPr>
            <a:picLocks noChangeAspect="1"/>
          </p:cNvPicPr>
          <p:nvPr userDrawn="1"/>
        </p:nvPicPr>
        <p:blipFill>
          <a:blip r:embed="rId3"/>
          <a:stretch>
            <a:fillRect/>
          </a:stretch>
        </p:blipFill>
        <p:spPr>
          <a:xfrm>
            <a:off x="2577691" y="6144441"/>
            <a:ext cx="866389" cy="244503"/>
          </a:xfrm>
          <a:prstGeom prst="rect">
            <a:avLst/>
          </a:prstGeom>
        </p:spPr>
      </p:pic>
      <p:sp>
        <p:nvSpPr>
          <p:cNvPr id="19" name="Espace réservé pour une image  18">
            <a:extLst>
              <a:ext uri="{FF2B5EF4-FFF2-40B4-BE49-F238E27FC236}">
                <a16:creationId xmlns:a16="http://schemas.microsoft.com/office/drawing/2014/main" id="{5E00476C-0892-F7D2-3CFC-6FA918465B83}"/>
              </a:ext>
            </a:extLst>
          </p:cNvPr>
          <p:cNvSpPr>
            <a:spLocks noGrp="1"/>
          </p:cNvSpPr>
          <p:nvPr>
            <p:ph type="pic" sz="quarter" idx="10"/>
          </p:nvPr>
        </p:nvSpPr>
        <p:spPr>
          <a:xfrm>
            <a:off x="5177433" y="-9924"/>
            <a:ext cx="4736306" cy="6867925"/>
          </a:xfrm>
          <a:custGeom>
            <a:avLst/>
            <a:gdLst>
              <a:gd name="connsiteX0" fmla="*/ 2574709 w 6191248"/>
              <a:gd name="connsiteY0" fmla="*/ 0 h 6858002"/>
              <a:gd name="connsiteX1" fmla="*/ 6191248 w 6191248"/>
              <a:gd name="connsiteY1" fmla="*/ 0 h 6858002"/>
              <a:gd name="connsiteX2" fmla="*/ 6191248 w 6191248"/>
              <a:gd name="connsiteY2" fmla="*/ 6858001 h 6858002"/>
              <a:gd name="connsiteX3" fmla="*/ 2707428 w 6191248"/>
              <a:gd name="connsiteY3" fmla="*/ 6858001 h 6858002"/>
              <a:gd name="connsiteX4" fmla="*/ 2707428 w 6191248"/>
              <a:gd name="connsiteY4" fmla="*/ 6858002 h 6858002"/>
              <a:gd name="connsiteX5" fmla="*/ 0 w 6191248"/>
              <a:gd name="connsiteY5" fmla="*/ 6858002 h 6858002"/>
              <a:gd name="connsiteX6" fmla="*/ 902476 w 6191248"/>
              <a:gd name="connsiteY6" fmla="*/ 2 h 6858002"/>
              <a:gd name="connsiteX7" fmla="*/ 2574709 w 6191248"/>
              <a:gd name="connsiteY7"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48" h="6858002">
                <a:moveTo>
                  <a:pt x="2574709" y="0"/>
                </a:moveTo>
                <a:lnTo>
                  <a:pt x="6191248" y="0"/>
                </a:lnTo>
                <a:lnTo>
                  <a:pt x="6191248" y="6858001"/>
                </a:lnTo>
                <a:lnTo>
                  <a:pt x="2707428" y="6858001"/>
                </a:lnTo>
                <a:lnTo>
                  <a:pt x="2707428" y="6858002"/>
                </a:lnTo>
                <a:lnTo>
                  <a:pt x="0" y="6858002"/>
                </a:lnTo>
                <a:lnTo>
                  <a:pt x="902476" y="2"/>
                </a:lnTo>
                <a:lnTo>
                  <a:pt x="2574709" y="2"/>
                </a:lnTo>
                <a:close/>
              </a:path>
            </a:pathLst>
          </a:custGeom>
          <a:solidFill>
            <a:schemeClr val="accent1"/>
          </a:solidFill>
        </p:spPr>
        <p:txBody>
          <a:bodyPr wrap="square">
            <a:noAutofit/>
          </a:bodyPr>
          <a:lstStyle/>
          <a:p>
            <a:endParaRPr lang="fr-FR" dirty="0"/>
          </a:p>
        </p:txBody>
      </p:sp>
      <p:sp>
        <p:nvSpPr>
          <p:cNvPr id="4" name="Espace réservé du numéro de diapositive 5">
            <a:extLst>
              <a:ext uri="{FF2B5EF4-FFF2-40B4-BE49-F238E27FC236}">
                <a16:creationId xmlns:a16="http://schemas.microsoft.com/office/drawing/2014/main" id="{CCB052E9-84B5-660D-3518-9AE557061F97}"/>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16303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 Historique &amp; droits d'utilisation">
    <p:spTree>
      <p:nvGrpSpPr>
        <p:cNvPr id="1" name=""/>
        <p:cNvGrpSpPr/>
        <p:nvPr/>
      </p:nvGrpSpPr>
      <p:grpSpPr>
        <a:xfrm>
          <a:off x="0" y="0"/>
          <a:ext cx="0" cy="0"/>
          <a:chOff x="0" y="0"/>
          <a:chExt cx="0" cy="0"/>
        </a:xfrm>
      </p:grpSpPr>
      <p:pic>
        <p:nvPicPr>
          <p:cNvPr id="8" name="Image 7" descr="Une image contenant blanc, conception&#10;&#10;Le contenu généré par l’IA peut être incorrect.">
            <a:extLst>
              <a:ext uri="{FF2B5EF4-FFF2-40B4-BE49-F238E27FC236}">
                <a16:creationId xmlns:a16="http://schemas.microsoft.com/office/drawing/2014/main" id="{78AA2810-F982-3739-812D-E966C3331A12}"/>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6" name="Sous-titr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742951" y="1143003"/>
            <a:ext cx="8540696" cy="1914525"/>
          </a:xfrm>
        </p:spPr>
        <p:txBody>
          <a:bodyPr lIns="91440" tIns="0" rIns="91440" bIns="0" rtlCol="0" anchor="t" anchorCtr="0">
            <a:normAutofit/>
          </a:bodyPr>
          <a:lstStyle>
            <a:lvl1pPr marL="0" indent="0" algn="l">
              <a:spcBef>
                <a:spcPts val="468"/>
              </a:spcBef>
              <a:buNone/>
              <a:defRPr lang="fr-FR" sz="1056"/>
            </a:lvl1pPr>
            <a:lvl2pPr marL="371482" indent="0" algn="ctr">
              <a:buNone/>
              <a:defRPr lang="fr-FR" sz="1625"/>
            </a:lvl2pPr>
            <a:lvl3pPr marL="742965" indent="0" algn="ctr">
              <a:buNone/>
              <a:defRPr lang="fr-FR" sz="1463"/>
            </a:lvl3pPr>
            <a:lvl4pPr marL="1114447" indent="0" algn="ctr">
              <a:buNone/>
              <a:defRPr lang="fr-FR" sz="1300"/>
            </a:lvl4pPr>
            <a:lvl5pPr marL="1485930" indent="0" algn="ctr">
              <a:buNone/>
              <a:defRPr lang="fr-FR" sz="1300"/>
            </a:lvl5pPr>
            <a:lvl6pPr marL="1857412" indent="0" algn="ctr">
              <a:buNone/>
              <a:defRPr lang="fr-FR" sz="1300"/>
            </a:lvl6pPr>
            <a:lvl7pPr marL="2228895" indent="0" algn="ctr">
              <a:buNone/>
              <a:defRPr lang="fr-FR" sz="1300"/>
            </a:lvl7pPr>
            <a:lvl8pPr marL="2600377" indent="0" algn="ctr">
              <a:buNone/>
              <a:defRPr lang="fr-FR" sz="1300"/>
            </a:lvl8pPr>
            <a:lvl9pPr marL="2971859" indent="0" algn="ctr">
              <a:buNone/>
              <a:defRPr lang="fr-FR" sz="1300"/>
            </a:lvl9pPr>
          </a:lstStyle>
          <a:p>
            <a:pPr rtl="0"/>
            <a:r>
              <a:rPr lang="fr-FR" dirty="0"/>
              <a:t>Cliquez pour ajouter l’historique</a:t>
            </a:r>
          </a:p>
        </p:txBody>
      </p:sp>
      <p:sp>
        <p:nvSpPr>
          <p:cNvPr id="4" name="Titre 1">
            <a:extLst>
              <a:ext uri="{FF2B5EF4-FFF2-40B4-BE49-F238E27FC236}">
                <a16:creationId xmlns:a16="http://schemas.microsoft.com/office/drawing/2014/main" id="{5F7D04B0-672C-42FC-4377-5469E0AA144E}"/>
              </a:ext>
            </a:extLst>
          </p:cNvPr>
          <p:cNvSpPr>
            <a:spLocks noGrp="1"/>
          </p:cNvSpPr>
          <p:nvPr>
            <p:ph type="title" hasCustomPrompt="1"/>
          </p:nvPr>
        </p:nvSpPr>
        <p:spPr>
          <a:xfrm>
            <a:off x="749959" y="539692"/>
            <a:ext cx="8533688" cy="527111"/>
          </a:xfrm>
        </p:spPr>
        <p:txBody>
          <a:bodyPr lIns="91440" tIns="0" rIns="91440" bIns="0" rtlCol="0" anchor="t" anchorCtr="0">
            <a:noAutofit/>
          </a:bodyPr>
          <a:lstStyle>
            <a:lvl1pPr algn="l">
              <a:lnSpc>
                <a:spcPct val="100000"/>
              </a:lnSpc>
              <a:defRPr lang="fr-FR" sz="1950" b="1">
                <a:solidFill>
                  <a:schemeClr val="accent2"/>
                </a:solidFill>
                <a:latin typeface="+mj-lt"/>
                <a:cs typeface="Arial" panose="020B0604020202020204" pitchFamily="34" charset="0"/>
              </a:defRPr>
            </a:lvl1pPr>
          </a:lstStyle>
          <a:p>
            <a:pPr rtl="0"/>
            <a:r>
              <a:rPr lang="fr-FR" dirty="0"/>
              <a:t>Journal de fabrication de l’outil</a:t>
            </a:r>
          </a:p>
        </p:txBody>
      </p:sp>
      <p:sp>
        <p:nvSpPr>
          <p:cNvPr id="5" name="Forme en L 4">
            <a:extLst>
              <a:ext uri="{FF2B5EF4-FFF2-40B4-BE49-F238E27FC236}">
                <a16:creationId xmlns:a16="http://schemas.microsoft.com/office/drawing/2014/main" id="{6FD97C67-4AFB-D2E8-CCD2-42CA1BD43CCD}"/>
              </a:ext>
            </a:extLst>
          </p:cNvPr>
          <p:cNvSpPr/>
          <p:nvPr userDrawn="1"/>
        </p:nvSpPr>
        <p:spPr>
          <a:xfrm rot="5400000" flipH="1">
            <a:off x="-34776" y="6521839"/>
            <a:ext cx="370937" cy="301386"/>
          </a:xfrm>
          <a:prstGeom prst="corne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10" name="Espace réservé du texte 9">
            <a:extLst>
              <a:ext uri="{FF2B5EF4-FFF2-40B4-BE49-F238E27FC236}">
                <a16:creationId xmlns:a16="http://schemas.microsoft.com/office/drawing/2014/main" id="{89403B81-A178-0D8F-C387-DDA605BC94E2}"/>
              </a:ext>
            </a:extLst>
          </p:cNvPr>
          <p:cNvSpPr>
            <a:spLocks noGrp="1"/>
          </p:cNvSpPr>
          <p:nvPr>
            <p:ph type="body" sz="quarter" idx="10"/>
          </p:nvPr>
        </p:nvSpPr>
        <p:spPr>
          <a:xfrm>
            <a:off x="1764508" y="3924300"/>
            <a:ext cx="7519141" cy="476250"/>
          </a:xfrm>
        </p:spPr>
        <p:txBody>
          <a:bodyPr>
            <a:normAutofit/>
          </a:bodyPr>
          <a:lstStyle>
            <a:lvl1pPr marL="0" indent="0">
              <a:buNone/>
              <a:defRPr sz="894"/>
            </a:lvl1pPr>
          </a:lstStyle>
          <a:p>
            <a:pPr lvl="0"/>
            <a:r>
              <a:rPr lang="fr-FR" dirty="0"/>
              <a:t>Cliquez pour modifier les styles du texte du masque</a:t>
            </a:r>
          </a:p>
        </p:txBody>
      </p:sp>
      <p:sp>
        <p:nvSpPr>
          <p:cNvPr id="14" name="Espace réservé du texte 13">
            <a:extLst>
              <a:ext uri="{FF2B5EF4-FFF2-40B4-BE49-F238E27FC236}">
                <a16:creationId xmlns:a16="http://schemas.microsoft.com/office/drawing/2014/main" id="{A0EE502D-20F0-5D73-2FAD-42BF46753D90}"/>
              </a:ext>
            </a:extLst>
          </p:cNvPr>
          <p:cNvSpPr>
            <a:spLocks noGrp="1"/>
          </p:cNvSpPr>
          <p:nvPr>
            <p:ph type="body" sz="quarter" idx="11" hasCustomPrompt="1"/>
          </p:nvPr>
        </p:nvSpPr>
        <p:spPr>
          <a:xfrm>
            <a:off x="749962" y="3190875"/>
            <a:ext cx="8315623" cy="476250"/>
          </a:xfrm>
        </p:spPr>
        <p:txBody>
          <a:bodyPr>
            <a:normAutofit/>
          </a:bodyPr>
          <a:lstStyle>
            <a:lvl1pPr marL="0" indent="0">
              <a:buNone/>
              <a:defRPr sz="1950" b="1">
                <a:solidFill>
                  <a:schemeClr val="accent2"/>
                </a:solidFill>
              </a:defRPr>
            </a:lvl1pPr>
          </a:lstStyle>
          <a:p>
            <a:pPr lvl="0"/>
            <a:r>
              <a:rPr lang="fr-FR" dirty="0"/>
              <a:t>CONDITIONS D’UTILISATION</a:t>
            </a:r>
          </a:p>
        </p:txBody>
      </p:sp>
      <p:sp>
        <p:nvSpPr>
          <p:cNvPr id="2" name="Espace réservé du numéro de diapositive 5">
            <a:extLst>
              <a:ext uri="{FF2B5EF4-FFF2-40B4-BE49-F238E27FC236}">
                <a16:creationId xmlns:a16="http://schemas.microsoft.com/office/drawing/2014/main" id="{837FF88E-3C0A-5516-D116-37CE4A212D5A}"/>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pic>
        <p:nvPicPr>
          <p:cNvPr id="11" name="Image 10" descr="Une image contenant texte, Police, logo, Graphique&#10;&#10;Le contenu généré par l’IA peut être incorrect.">
            <a:extLst>
              <a:ext uri="{FF2B5EF4-FFF2-40B4-BE49-F238E27FC236}">
                <a16:creationId xmlns:a16="http://schemas.microsoft.com/office/drawing/2014/main" id="{4F5A5BE2-8FCA-442E-8E13-30EB3B2586F4}"/>
              </a:ext>
            </a:extLst>
          </p:cNvPr>
          <p:cNvPicPr>
            <a:picLocks noChangeAspect="1"/>
          </p:cNvPicPr>
          <p:nvPr userDrawn="1"/>
        </p:nvPicPr>
        <p:blipFill>
          <a:blip r:embed="rId3"/>
          <a:stretch>
            <a:fillRect/>
          </a:stretch>
        </p:blipFill>
        <p:spPr>
          <a:xfrm>
            <a:off x="8918364" y="6347601"/>
            <a:ext cx="648320" cy="176138"/>
          </a:xfrm>
          <a:prstGeom prst="rect">
            <a:avLst/>
          </a:prstGeom>
        </p:spPr>
      </p:pic>
    </p:spTree>
    <p:extLst>
      <p:ext uri="{BB962C8B-B14F-4D97-AF65-F5344CB8AC3E}">
        <p14:creationId xmlns:p14="http://schemas.microsoft.com/office/powerpoint/2010/main" val="74275071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 Générique deux colonnes">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 y="3"/>
            <a:ext cx="9905999" cy="2124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366"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98127" y="120771"/>
            <a:ext cx="9700403" cy="614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300" dirty="0"/>
          </a:p>
        </p:txBody>
      </p:sp>
      <p:sp>
        <p:nvSpPr>
          <p:cNvPr id="14" name="Espace réservé du contenu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742951" y="1808020"/>
            <a:ext cx="8540696" cy="4321525"/>
          </a:xfrm>
        </p:spPr>
        <p:txBody>
          <a:bodyPr lIns="91440" tIns="91440" rIns="91440" bIns="91440" numCol="2" spcCol="288000" rtlCol="0">
            <a:normAutofit/>
          </a:bodyPr>
          <a:lstStyle>
            <a:lvl1pPr marL="0" indent="0">
              <a:spcBef>
                <a:spcPts val="813"/>
              </a:spcBef>
              <a:buNone/>
              <a:defRPr lang="fr-FR" sz="1138"/>
            </a:lvl1pPr>
            <a:lvl2pPr>
              <a:spcBef>
                <a:spcPts val="813"/>
              </a:spcBef>
              <a:defRPr lang="fr-FR" sz="1463"/>
            </a:lvl2pPr>
            <a:lvl3pPr>
              <a:spcBef>
                <a:spcPts val="813"/>
              </a:spcBef>
              <a:defRPr lang="fr-FR" sz="1463"/>
            </a:lvl3pPr>
            <a:lvl4pPr>
              <a:spcBef>
                <a:spcPts val="813"/>
              </a:spcBef>
              <a:defRPr lang="fr-FR" sz="1463"/>
            </a:lvl4pPr>
            <a:lvl5pPr>
              <a:spcBef>
                <a:spcPts val="813"/>
              </a:spcBef>
              <a:defRPr lang="fr-FR" sz="1463"/>
            </a:lvl5pPr>
          </a:lstStyle>
          <a:p>
            <a:pPr lvl="0" rtl="0"/>
            <a:r>
              <a:rPr lang="fr-FR" dirty="0"/>
              <a:t>Cliquer pour ajouter du texte</a:t>
            </a:r>
          </a:p>
        </p:txBody>
      </p:sp>
      <p:sp>
        <p:nvSpPr>
          <p:cNvPr id="4" name="Titre 1">
            <a:extLst>
              <a:ext uri="{FF2B5EF4-FFF2-40B4-BE49-F238E27FC236}">
                <a16:creationId xmlns:a16="http://schemas.microsoft.com/office/drawing/2014/main" id="{B0DA6A2B-8119-C949-42CB-DD171ED57F59}"/>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latin typeface="+mj-lt"/>
                <a:cs typeface="Arial" panose="020B0604020202020204" pitchFamily="34" charset="0"/>
              </a:defRPr>
            </a:lvl1pPr>
          </a:lstStyle>
          <a:p>
            <a:pPr rtl="0"/>
            <a:r>
              <a:rPr lang="fr-FR" dirty="0"/>
              <a:t>Cliquez pour ajouter un titre</a:t>
            </a:r>
          </a:p>
        </p:txBody>
      </p:sp>
      <p:sp>
        <p:nvSpPr>
          <p:cNvPr id="2" name="Espace réservé du numéro de diapositive 5">
            <a:extLst>
              <a:ext uri="{FF2B5EF4-FFF2-40B4-BE49-F238E27FC236}">
                <a16:creationId xmlns:a16="http://schemas.microsoft.com/office/drawing/2014/main" id="{145FCBA5-46F0-2D69-FAEA-C1CC14BFF482}"/>
              </a:ext>
            </a:extLst>
          </p:cNvPr>
          <p:cNvSpPr>
            <a:spLocks noGrp="1"/>
          </p:cNvSpPr>
          <p:nvPr>
            <p:ph type="sldNum" sz="quarter" idx="10"/>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76750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Sommaire 1">
    <p:spTree>
      <p:nvGrpSpPr>
        <p:cNvPr id="1" name=""/>
        <p:cNvGrpSpPr/>
        <p:nvPr/>
      </p:nvGrpSpPr>
      <p:grpSpPr>
        <a:xfrm>
          <a:off x="0" y="0"/>
          <a:ext cx="0" cy="0"/>
          <a:chOff x="0" y="0"/>
          <a:chExt cx="0" cy="0"/>
        </a:xfrm>
      </p:grpSpPr>
      <p:pic>
        <p:nvPicPr>
          <p:cNvPr id="5" name="Image 4" descr="Une image contenant blanc, conception&#10;&#10;Le contenu généré par l’IA peut être incorrect.">
            <a:extLst>
              <a:ext uri="{FF2B5EF4-FFF2-40B4-BE49-F238E27FC236}">
                <a16:creationId xmlns:a16="http://schemas.microsoft.com/office/drawing/2014/main" id="{A4D7602B-BE5F-11C7-138E-1B1426EA719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9A1CFBBA-B680-A6A7-3C4B-5FEAC4253283}"/>
              </a:ext>
            </a:extLst>
          </p:cNvPr>
          <p:cNvSpPr>
            <a:spLocks noGrp="1"/>
          </p:cNvSpPr>
          <p:nvPr>
            <p:ph type="title" hasCustomPrompt="1"/>
          </p:nvPr>
        </p:nvSpPr>
        <p:spPr>
          <a:xfrm>
            <a:off x="742949" y="1057275"/>
            <a:ext cx="4542830" cy="668008"/>
          </a:xfrm>
        </p:spPr>
        <p:txBody>
          <a:bodyPr tIns="0" bIns="0" rtlCol="0" anchor="t" anchorCtr="0">
            <a:noAutofit/>
          </a:bodyPr>
          <a:lstStyle>
            <a:lvl1pPr algn="l">
              <a:lnSpc>
                <a:spcPct val="100000"/>
              </a:lnSpc>
              <a:defRPr lang="fr-FR" sz="2925"/>
            </a:lvl1pPr>
          </a:lstStyle>
          <a:p>
            <a:pPr rtl="0"/>
            <a:r>
              <a:rPr lang="fr-FR" dirty="0" err="1"/>
              <a:t>sOMMAIRE</a:t>
            </a:r>
            <a:endParaRPr lang="fr-FR" dirty="0"/>
          </a:p>
        </p:txBody>
      </p:sp>
      <p:sp>
        <p:nvSpPr>
          <p:cNvPr id="13" name="Espace réservé du contenu 2">
            <a:extLst>
              <a:ext uri="{FF2B5EF4-FFF2-40B4-BE49-F238E27FC236}">
                <a16:creationId xmlns:a16="http://schemas.microsoft.com/office/drawing/2014/main" id="{72386C43-DD10-E892-08AD-D6F4AE9617DD}"/>
              </a:ext>
            </a:extLst>
          </p:cNvPr>
          <p:cNvSpPr>
            <a:spLocks noGrp="1"/>
          </p:cNvSpPr>
          <p:nvPr>
            <p:ph idx="1" hasCustomPrompt="1"/>
          </p:nvPr>
        </p:nvSpPr>
        <p:spPr>
          <a:xfrm>
            <a:off x="1927028" y="2137342"/>
            <a:ext cx="4542830" cy="4210259"/>
          </a:xfrm>
        </p:spPr>
        <p:txBody>
          <a:bodyPr lIns="91440" tIns="0" rIns="91440" bIns="0" rtlCol="0">
            <a:noAutofit/>
          </a:bodyPr>
          <a:lstStyle>
            <a:lvl1pPr marL="278612" indent="-278612">
              <a:lnSpc>
                <a:spcPct val="120000"/>
              </a:lnSpc>
              <a:spcBef>
                <a:spcPts val="0"/>
              </a:spcBef>
              <a:buFont typeface="+mj-lt"/>
              <a:buAutoNum type="arabicPeriod"/>
              <a:defRPr lang="fr-FR" sz="1138" b="1">
                <a:solidFill>
                  <a:schemeClr val="accent2"/>
                </a:solidFill>
              </a:defRPr>
            </a:lvl1pPr>
            <a:lvl2pPr marL="282327">
              <a:lnSpc>
                <a:spcPct val="120000"/>
              </a:lnSpc>
              <a:spcBef>
                <a:spcPts val="0"/>
              </a:spcBef>
              <a:defRPr lang="fr-FR" sz="894"/>
            </a:lvl2pPr>
            <a:lvl3pPr marL="557224">
              <a:lnSpc>
                <a:spcPct val="120000"/>
              </a:lnSpc>
              <a:spcBef>
                <a:spcPts val="0"/>
              </a:spcBef>
              <a:defRPr lang="fr-FR" sz="731"/>
            </a:lvl3pPr>
          </a:lstStyle>
          <a:p>
            <a:pPr lvl="0" rtl="0"/>
            <a:r>
              <a:rPr lang="fr-FR" dirty="0"/>
              <a:t>Cliquer pour ajouter du texte</a:t>
            </a:r>
          </a:p>
          <a:p>
            <a:pPr lvl="1" rtl="0"/>
            <a:r>
              <a:rPr lang="fr-FR" dirty="0"/>
              <a:t>Deuxième niveau</a:t>
            </a:r>
          </a:p>
          <a:p>
            <a:pPr lvl="2" rtl="0"/>
            <a:r>
              <a:rPr lang="fr-FR" dirty="0"/>
              <a:t>Troisième niveau</a:t>
            </a:r>
          </a:p>
        </p:txBody>
      </p:sp>
      <p:sp>
        <p:nvSpPr>
          <p:cNvPr id="4" name="Forme en L 3">
            <a:extLst>
              <a:ext uri="{FF2B5EF4-FFF2-40B4-BE49-F238E27FC236}">
                <a16:creationId xmlns:a16="http://schemas.microsoft.com/office/drawing/2014/main" id="{3BEAB106-743E-CD8F-4963-74BA883663F2}"/>
              </a:ext>
            </a:extLst>
          </p:cNvPr>
          <p:cNvSpPr/>
          <p:nvPr userDrawn="1"/>
        </p:nvSpPr>
        <p:spPr>
          <a:xfrm rot="10800000" flipH="1">
            <a:off x="1" y="0"/>
            <a:ext cx="301386" cy="370936"/>
          </a:xfrm>
          <a:prstGeom prst="corne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12" name="Forme en L 11">
            <a:extLst>
              <a:ext uri="{FF2B5EF4-FFF2-40B4-BE49-F238E27FC236}">
                <a16:creationId xmlns:a16="http://schemas.microsoft.com/office/drawing/2014/main" id="{BE6116F5-97B9-88EA-7643-3D1FA402AA9F}"/>
              </a:ext>
            </a:extLst>
          </p:cNvPr>
          <p:cNvSpPr/>
          <p:nvPr userDrawn="1"/>
        </p:nvSpPr>
        <p:spPr>
          <a:xfrm rot="16200000" flipH="1">
            <a:off x="7139699" y="2938630"/>
            <a:ext cx="1173746" cy="953666"/>
          </a:xfrm>
          <a:prstGeom prst="corner">
            <a:avLst/>
          </a:prstGeom>
          <a:solidFill>
            <a:schemeClr val="accent2">
              <a:alpha val="2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15" name="Forme en L 14">
            <a:extLst>
              <a:ext uri="{FF2B5EF4-FFF2-40B4-BE49-F238E27FC236}">
                <a16:creationId xmlns:a16="http://schemas.microsoft.com/office/drawing/2014/main" id="{ACD439A2-763E-9816-84B2-A1B478A912CE}"/>
              </a:ext>
            </a:extLst>
          </p:cNvPr>
          <p:cNvSpPr/>
          <p:nvPr userDrawn="1"/>
        </p:nvSpPr>
        <p:spPr>
          <a:xfrm rot="16200000" flipH="1">
            <a:off x="7364134" y="2698674"/>
            <a:ext cx="1173744" cy="953665"/>
          </a:xfrm>
          <a:prstGeom prst="corner">
            <a:avLst/>
          </a:prstGeom>
          <a:solidFill>
            <a:schemeClr val="accent2">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6" name="Espace réservé du numéro de diapositive 5">
            <a:extLst>
              <a:ext uri="{FF2B5EF4-FFF2-40B4-BE49-F238E27FC236}">
                <a16:creationId xmlns:a16="http://schemas.microsoft.com/office/drawing/2014/main" id="{6EDEB535-5501-ED53-87E0-79B108E846CF}"/>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pic>
        <p:nvPicPr>
          <p:cNvPr id="10" name="Image 9" descr="Une image contenant texte, Police, logo, Graphique&#10;&#10;Le contenu généré par l’IA peut être incorrect.">
            <a:extLst>
              <a:ext uri="{FF2B5EF4-FFF2-40B4-BE49-F238E27FC236}">
                <a16:creationId xmlns:a16="http://schemas.microsoft.com/office/drawing/2014/main" id="{0EAF3FA1-8546-4F35-9FAC-394767D4D59E}"/>
              </a:ext>
            </a:extLst>
          </p:cNvPr>
          <p:cNvPicPr>
            <a:picLocks noChangeAspect="1"/>
          </p:cNvPicPr>
          <p:nvPr userDrawn="1"/>
        </p:nvPicPr>
        <p:blipFill>
          <a:blip r:embed="rId3"/>
          <a:stretch>
            <a:fillRect/>
          </a:stretch>
        </p:blipFill>
        <p:spPr>
          <a:xfrm>
            <a:off x="8918364" y="6347601"/>
            <a:ext cx="648320" cy="176138"/>
          </a:xfrm>
          <a:prstGeom prst="rect">
            <a:avLst/>
          </a:prstGeom>
        </p:spPr>
      </p:pic>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 Générique trois colonnes">
    <p:spTree>
      <p:nvGrpSpPr>
        <p:cNvPr id="1" name=""/>
        <p:cNvGrpSpPr/>
        <p:nvPr/>
      </p:nvGrpSpPr>
      <p:grpSpPr>
        <a:xfrm>
          <a:off x="0" y="0"/>
          <a:ext cx="0" cy="0"/>
          <a:chOff x="0" y="0"/>
          <a:chExt cx="0" cy="0"/>
        </a:xfrm>
      </p:grpSpPr>
      <p:sp>
        <p:nvSpPr>
          <p:cNvPr id="3" name="Forme en L 2">
            <a:extLst>
              <a:ext uri="{FF2B5EF4-FFF2-40B4-BE49-F238E27FC236}">
                <a16:creationId xmlns:a16="http://schemas.microsoft.com/office/drawing/2014/main" id="{BBAE19BE-F962-A493-40D2-2A9DBAFEBAC2}"/>
              </a:ext>
            </a:extLst>
          </p:cNvPr>
          <p:cNvSpPr/>
          <p:nvPr userDrawn="1"/>
        </p:nvSpPr>
        <p:spPr>
          <a:xfrm rot="5400000" flipH="1">
            <a:off x="-34776" y="6521839"/>
            <a:ext cx="370937" cy="301386"/>
          </a:xfrm>
          <a:prstGeom prst="corne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6" name="Titre 1">
            <a:extLst>
              <a:ext uri="{FF2B5EF4-FFF2-40B4-BE49-F238E27FC236}">
                <a16:creationId xmlns:a16="http://schemas.microsoft.com/office/drawing/2014/main" id="{3222DE99-B960-C06A-2B77-382322441ADF}"/>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latin typeface="+mj-lt"/>
                <a:cs typeface="Arial" panose="020B0604020202020204" pitchFamily="34" charset="0"/>
              </a:defRPr>
            </a:lvl1pPr>
          </a:lstStyle>
          <a:p>
            <a:pPr rtl="0"/>
            <a:r>
              <a:rPr lang="fr-FR" dirty="0"/>
              <a:t>Cliquez pour ajouter un titre</a:t>
            </a:r>
          </a:p>
        </p:txBody>
      </p:sp>
      <p:sp>
        <p:nvSpPr>
          <p:cNvPr id="4" name="Espace réservé du texte 3">
            <a:extLst>
              <a:ext uri="{FF2B5EF4-FFF2-40B4-BE49-F238E27FC236}">
                <a16:creationId xmlns:a16="http://schemas.microsoft.com/office/drawing/2014/main" id="{1FA22071-1DC6-33CD-E890-94675FC4A290}"/>
              </a:ext>
            </a:extLst>
          </p:cNvPr>
          <p:cNvSpPr>
            <a:spLocks noGrp="1"/>
          </p:cNvSpPr>
          <p:nvPr>
            <p:ph type="body" sz="quarter" idx="10"/>
          </p:nvPr>
        </p:nvSpPr>
        <p:spPr>
          <a:xfrm>
            <a:off x="749401" y="1901828"/>
            <a:ext cx="8533606" cy="4124325"/>
          </a:xfrm>
        </p:spPr>
        <p:txBody>
          <a:bodyPr numCol="3" spcCol="288000"/>
          <a:lstStyle>
            <a:lvl1pPr marL="0" indent="0">
              <a:buNone/>
              <a:defRPr sz="1138"/>
            </a:lvl1pPr>
          </a:lstStyle>
          <a:p>
            <a:pPr lvl="0"/>
            <a:r>
              <a:rPr lang="fr-FR" dirty="0"/>
              <a:t>Cliquez pour modifier les styles du texte du masque</a:t>
            </a:r>
          </a:p>
        </p:txBody>
      </p:sp>
      <p:sp>
        <p:nvSpPr>
          <p:cNvPr id="7" name="Espace réservé du numéro de diapositive 5">
            <a:extLst>
              <a:ext uri="{FF2B5EF4-FFF2-40B4-BE49-F238E27FC236}">
                <a16:creationId xmlns:a16="http://schemas.microsoft.com/office/drawing/2014/main" id="{B65F4FD2-3418-D473-7412-120ABB72EE7C}"/>
              </a:ext>
            </a:extLst>
          </p:cNvPr>
          <p:cNvSpPr>
            <a:spLocks noGrp="1"/>
          </p:cNvSpPr>
          <p:nvPr>
            <p:ph type="sldNum" sz="quarter" idx="11"/>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071868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Z- Générique vid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2165AD8B-24F4-1CC8-BF42-85892208A21A}"/>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1581182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 et reponses">
    <p:spTree>
      <p:nvGrpSpPr>
        <p:cNvPr id="1" name=""/>
        <p:cNvGrpSpPr/>
        <p:nvPr/>
      </p:nvGrpSpPr>
      <p:grpSpPr>
        <a:xfrm>
          <a:off x="0" y="0"/>
          <a:ext cx="0" cy="0"/>
          <a:chOff x="0" y="0"/>
          <a:chExt cx="0" cy="0"/>
        </a:xfrm>
      </p:grpSpPr>
      <p:pic>
        <p:nvPicPr>
          <p:cNvPr id="9" name="Image 8" descr="Une image contenant blanc, noir et blanc, monochrome&#10;&#10;Le contenu généré par l’IA peut être incorrect.">
            <a:extLst>
              <a:ext uri="{FF2B5EF4-FFF2-40B4-BE49-F238E27FC236}">
                <a16:creationId xmlns:a16="http://schemas.microsoft.com/office/drawing/2014/main" id="{F6FF7014-8BC9-6707-F529-2329D2154C4E}"/>
              </a:ext>
            </a:extLst>
          </p:cNvPr>
          <p:cNvPicPr>
            <a:picLocks noChangeAspect="1"/>
          </p:cNvPicPr>
          <p:nvPr userDrawn="1"/>
        </p:nvPicPr>
        <p:blipFill>
          <a:blip r:embed="rId2"/>
          <a:stretch>
            <a:fillRect/>
          </a:stretch>
        </p:blipFill>
        <p:spPr>
          <a:xfrm>
            <a:off x="-4524" y="0"/>
            <a:ext cx="9910524" cy="6858000"/>
          </a:xfrm>
          <a:prstGeom prst="rect">
            <a:avLst/>
          </a:prstGeom>
        </p:spPr>
      </p:pic>
      <p:sp>
        <p:nvSpPr>
          <p:cNvPr id="5" name="Espace réservé du contenu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742951" y="1895475"/>
            <a:ext cx="4559011" cy="3427024"/>
          </a:xfrm>
        </p:spPr>
        <p:txBody>
          <a:bodyPr lIns="91440" tIns="0" rIns="91440" bIns="0" rtlCol="0">
            <a:normAutofit/>
          </a:bodyPr>
          <a:lstStyle>
            <a:lvl1pPr marL="371482" indent="-371482">
              <a:spcBef>
                <a:spcPts val="813"/>
              </a:spcBef>
              <a:buFont typeface="+mj-lt"/>
              <a:buAutoNum type="arabicPeriod"/>
              <a:defRPr lang="fr-FR" sz="1138"/>
            </a:lvl1pPr>
            <a:lvl2pPr marL="605516" indent="-278612">
              <a:spcBef>
                <a:spcPts val="813"/>
              </a:spcBef>
              <a:buFont typeface="+mj-lt"/>
              <a:buAutoNum type="alphaLcPeriod"/>
              <a:defRPr lang="fr-FR" sz="1138"/>
            </a:lvl2pPr>
            <a:lvl3pPr marL="976999" indent="-278612">
              <a:spcBef>
                <a:spcPts val="813"/>
              </a:spcBef>
              <a:buFont typeface="+mj-lt"/>
              <a:buAutoNum type="arabicParenR"/>
              <a:defRPr lang="fr-FR" sz="1138"/>
            </a:lvl3pPr>
            <a:lvl4pPr marL="1348481" indent="-278612">
              <a:spcBef>
                <a:spcPts val="813"/>
              </a:spcBef>
              <a:buFont typeface="+mj-lt"/>
              <a:buAutoNum type="alphaLcParenR"/>
              <a:defRPr lang="fr-FR" sz="1138"/>
            </a:lvl4pPr>
            <a:lvl5pPr indent="-230319">
              <a:spcBef>
                <a:spcPts val="813"/>
              </a:spcBef>
              <a:defRPr lang="fr-FR" sz="1463"/>
            </a:lvl5pPr>
          </a:lstStyle>
          <a:p>
            <a:pPr lvl="0" rtl="0"/>
            <a:r>
              <a:rPr lang="fr-FR" dirty="0"/>
              <a:t>Cliquer pour ajouter du texte</a:t>
            </a:r>
          </a:p>
          <a:p>
            <a:pPr lvl="1" rtl="0"/>
            <a:r>
              <a:rPr lang="fr-FR" dirty="0"/>
              <a:t>Deuxième niveau</a:t>
            </a:r>
          </a:p>
          <a:p>
            <a:pPr lvl="2" rtl="0"/>
            <a:r>
              <a:rPr lang="fr-FR" dirty="0"/>
              <a:t>Troisième niveau</a:t>
            </a:r>
          </a:p>
          <a:p>
            <a:pPr lvl="3" rtl="0"/>
            <a:r>
              <a:rPr lang="fr-FR" dirty="0"/>
              <a:t>Quatrième niveau</a:t>
            </a:r>
          </a:p>
        </p:txBody>
      </p:sp>
      <p:sp>
        <p:nvSpPr>
          <p:cNvPr id="4" name="Titre 1">
            <a:extLst>
              <a:ext uri="{FF2B5EF4-FFF2-40B4-BE49-F238E27FC236}">
                <a16:creationId xmlns:a16="http://schemas.microsoft.com/office/drawing/2014/main" id="{021F8AB0-AE51-9734-535C-AC62F9857F0A}"/>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solidFill>
                  <a:schemeClr val="accent4"/>
                </a:solidFill>
                <a:latin typeface="+mj-lt"/>
                <a:cs typeface="Arial" panose="020B0604020202020204" pitchFamily="34" charset="0"/>
              </a:defRPr>
            </a:lvl1pPr>
          </a:lstStyle>
          <a:p>
            <a:pPr rtl="0"/>
            <a:r>
              <a:rPr lang="fr-FR" dirty="0"/>
              <a:t>Questions et réponses</a:t>
            </a:r>
          </a:p>
        </p:txBody>
      </p:sp>
      <p:sp>
        <p:nvSpPr>
          <p:cNvPr id="6" name="Image 0">
            <a:extLst>
              <a:ext uri="{FF2B5EF4-FFF2-40B4-BE49-F238E27FC236}">
                <a16:creationId xmlns:a16="http://schemas.microsoft.com/office/drawing/2014/main" id="{88C679DD-28D2-9A68-EEA2-7ECDE87F1C83}"/>
              </a:ext>
              <a:ext uri="{C183D7F6-B498-43B3-948B-1728B52AA6E4}">
                <adec:decorative xmlns:adec="http://schemas.microsoft.com/office/drawing/2017/decorative" val="1"/>
              </a:ext>
            </a:extLst>
          </p:cNvPr>
          <p:cNvSpPr/>
          <p:nvPr userDrawn="1"/>
        </p:nvSpPr>
        <p:spPr>
          <a:xfrm>
            <a:off x="-4524" y="-2784"/>
            <a:ext cx="102375" cy="5040000"/>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4"/>
          </a:solidFill>
          <a:ln w="4756" cap="flat">
            <a:noFill/>
            <a:prstDash val="solid"/>
            <a:miter/>
          </a:ln>
        </p:spPr>
        <p:txBody>
          <a:bodyPr rtlCol="0" anchor="ctr">
            <a:noAutofit/>
          </a:bodyPr>
          <a:lstStyle>
            <a:defPPr>
              <a:defRPr lang="fr-FR"/>
            </a:defPPr>
          </a:lstStyle>
          <a:p>
            <a:pPr rtl="0"/>
            <a:endParaRPr lang="fr-FR" sz="1720" dirty="0"/>
          </a:p>
        </p:txBody>
      </p:sp>
      <p:pic>
        <p:nvPicPr>
          <p:cNvPr id="7" name="Graphisme 42">
            <a:extLst>
              <a:ext uri="{FF2B5EF4-FFF2-40B4-BE49-F238E27FC236}">
                <a16:creationId xmlns:a16="http://schemas.microsoft.com/office/drawing/2014/main" id="{DFA9FCB4-741B-1A45-EC22-4C0D3617D97B}"/>
              </a:ext>
              <a:ext uri="{C183D7F6-B498-43B3-948B-1728B52AA6E4}">
                <adec:decorative xmlns:adec="http://schemas.microsoft.com/office/drawing/2017/decorative" val="1"/>
              </a:ext>
            </a:extLst>
          </p:cNvPr>
          <p:cNvPicPr>
            <a:picLocks/>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7193"/>
          <a:stretch/>
        </p:blipFill>
        <p:spPr>
          <a:xfrm rot="5400000" flipH="1">
            <a:off x="3725309" y="-3733708"/>
            <a:ext cx="126000" cy="7576618"/>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Espace réservé du numéro de diapositive 5">
            <a:extLst>
              <a:ext uri="{FF2B5EF4-FFF2-40B4-BE49-F238E27FC236}">
                <a16:creationId xmlns:a16="http://schemas.microsoft.com/office/drawing/2014/main" id="{409D7AC1-56DB-1702-9D4B-7425A6492D73}"/>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3183620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ôture">
    <p:spTree>
      <p:nvGrpSpPr>
        <p:cNvPr id="1" name=""/>
        <p:cNvGrpSpPr/>
        <p:nvPr/>
      </p:nvGrpSpPr>
      <p:grpSpPr>
        <a:xfrm>
          <a:off x="0" y="0"/>
          <a:ext cx="0" cy="0"/>
          <a:chOff x="0" y="0"/>
          <a:chExt cx="0" cy="0"/>
        </a:xfrm>
      </p:grpSpPr>
      <p:pic>
        <p:nvPicPr>
          <p:cNvPr id="9" name="Image 8" descr="Une image contenant blanc, conception&#10;&#10;Le contenu généré par l’IA peut être incorrect.">
            <a:extLst>
              <a:ext uri="{FF2B5EF4-FFF2-40B4-BE49-F238E27FC236}">
                <a16:creationId xmlns:a16="http://schemas.microsoft.com/office/drawing/2014/main" id="{877E128E-2FF7-642F-45A0-242E34D86101}"/>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6" name="Sous-titr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735944" y="2512983"/>
            <a:ext cx="8540696" cy="921411"/>
          </a:xfrm>
        </p:spPr>
        <p:txBody>
          <a:bodyPr lIns="91440" tIns="0" rIns="91440" bIns="0" rtlCol="0" anchor="t" anchorCtr="0">
            <a:normAutofit/>
          </a:bodyPr>
          <a:lstStyle>
            <a:lvl1pPr marL="0" indent="0" algn="l">
              <a:spcBef>
                <a:spcPts val="468"/>
              </a:spcBef>
              <a:buNone/>
              <a:defRPr lang="fr-FR" sz="1625"/>
            </a:lvl1pPr>
            <a:lvl2pPr marL="371482" indent="0" algn="ctr">
              <a:buNone/>
              <a:defRPr lang="fr-FR" sz="1625"/>
            </a:lvl2pPr>
            <a:lvl3pPr marL="742965" indent="0" algn="ctr">
              <a:buNone/>
              <a:defRPr lang="fr-FR" sz="1463"/>
            </a:lvl3pPr>
            <a:lvl4pPr marL="1114447" indent="0" algn="ctr">
              <a:buNone/>
              <a:defRPr lang="fr-FR" sz="1300"/>
            </a:lvl4pPr>
            <a:lvl5pPr marL="1485930" indent="0" algn="ctr">
              <a:buNone/>
              <a:defRPr lang="fr-FR" sz="1300"/>
            </a:lvl5pPr>
            <a:lvl6pPr marL="1857412" indent="0" algn="ctr">
              <a:buNone/>
              <a:defRPr lang="fr-FR" sz="1300"/>
            </a:lvl6pPr>
            <a:lvl7pPr marL="2228895" indent="0" algn="ctr">
              <a:buNone/>
              <a:defRPr lang="fr-FR" sz="1300"/>
            </a:lvl7pPr>
            <a:lvl8pPr marL="2600377" indent="0" algn="ctr">
              <a:buNone/>
              <a:defRPr lang="fr-FR" sz="1300"/>
            </a:lvl8pPr>
            <a:lvl9pPr marL="2971859" indent="0" algn="ctr">
              <a:buNone/>
              <a:defRPr lang="fr-FR" sz="1300"/>
            </a:lvl9pPr>
          </a:lstStyle>
          <a:p>
            <a:pPr rtl="0"/>
            <a:r>
              <a:rPr lang="fr-FR" dirty="0"/>
              <a:t>Cliquez pour ajouter un sous-titre</a:t>
            </a:r>
          </a:p>
        </p:txBody>
      </p:sp>
      <p:sp>
        <p:nvSpPr>
          <p:cNvPr id="4" name="Titre 1">
            <a:extLst>
              <a:ext uri="{FF2B5EF4-FFF2-40B4-BE49-F238E27FC236}">
                <a16:creationId xmlns:a16="http://schemas.microsoft.com/office/drawing/2014/main" id="{5F7D04B0-672C-42FC-4377-5469E0AA144E}"/>
              </a:ext>
            </a:extLst>
          </p:cNvPr>
          <p:cNvSpPr>
            <a:spLocks noGrp="1"/>
          </p:cNvSpPr>
          <p:nvPr>
            <p:ph type="title" hasCustomPrompt="1"/>
          </p:nvPr>
        </p:nvSpPr>
        <p:spPr>
          <a:xfrm>
            <a:off x="742951" y="1708031"/>
            <a:ext cx="8533688" cy="676635"/>
          </a:xfrm>
        </p:spPr>
        <p:txBody>
          <a:bodyPr lIns="91440" tIns="0" rIns="91440" bIns="0" rtlCol="0" anchor="t" anchorCtr="0">
            <a:noAutofit/>
          </a:bodyPr>
          <a:lstStyle>
            <a:lvl1pPr algn="l">
              <a:lnSpc>
                <a:spcPct val="100000"/>
              </a:lnSpc>
              <a:defRPr lang="fr-FR" sz="2925" b="1">
                <a:solidFill>
                  <a:schemeClr val="accent1"/>
                </a:solidFill>
                <a:latin typeface="+mj-lt"/>
                <a:cs typeface="Arial" panose="020B0604020202020204" pitchFamily="34" charset="0"/>
              </a:defRPr>
            </a:lvl1pPr>
          </a:lstStyle>
          <a:p>
            <a:pPr rtl="0"/>
            <a:r>
              <a:rPr lang="fr-FR" dirty="0"/>
              <a:t>Cliquez pour ajouter un titre</a:t>
            </a:r>
          </a:p>
        </p:txBody>
      </p:sp>
      <p:sp>
        <p:nvSpPr>
          <p:cNvPr id="5" name="Forme en L 4">
            <a:extLst>
              <a:ext uri="{FF2B5EF4-FFF2-40B4-BE49-F238E27FC236}">
                <a16:creationId xmlns:a16="http://schemas.microsoft.com/office/drawing/2014/main" id="{6FD97C67-4AFB-D2E8-CCD2-42CA1BD43CCD}"/>
              </a:ext>
            </a:extLst>
          </p:cNvPr>
          <p:cNvSpPr/>
          <p:nvPr userDrawn="1"/>
        </p:nvSpPr>
        <p:spPr>
          <a:xfrm rot="16200000" flipH="1">
            <a:off x="9569840" y="34776"/>
            <a:ext cx="370937" cy="301386"/>
          </a:xfrm>
          <a:prstGeom prst="corne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7" name="Rectangle 6">
            <a:extLst>
              <a:ext uri="{FF2B5EF4-FFF2-40B4-BE49-F238E27FC236}">
                <a16:creationId xmlns:a16="http://schemas.microsoft.com/office/drawing/2014/main" id="{FDB1139B-B0C4-79C7-0852-B511FFF530C0}"/>
              </a:ext>
            </a:extLst>
          </p:cNvPr>
          <p:cNvSpPr/>
          <p:nvPr userDrawn="1"/>
        </p:nvSpPr>
        <p:spPr>
          <a:xfrm>
            <a:off x="0" y="1816039"/>
            <a:ext cx="102375" cy="50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ln>
                <a:noFill/>
              </a:ln>
              <a:solidFill>
                <a:schemeClr val="accent1"/>
              </a:solidFill>
            </a:endParaRPr>
          </a:p>
        </p:txBody>
      </p:sp>
      <p:sp>
        <p:nvSpPr>
          <p:cNvPr id="2" name="Espace réservé du numéro de diapositive 5">
            <a:extLst>
              <a:ext uri="{FF2B5EF4-FFF2-40B4-BE49-F238E27FC236}">
                <a16:creationId xmlns:a16="http://schemas.microsoft.com/office/drawing/2014/main" id="{695D5AF6-3D2D-F57C-81D1-32E1629B08C1}"/>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pic>
        <p:nvPicPr>
          <p:cNvPr id="10" name="Image 9" descr="Une image contenant texte, Police, logo, Graphique&#10;&#10;Le contenu généré par l’IA peut être incorrect.">
            <a:extLst>
              <a:ext uri="{FF2B5EF4-FFF2-40B4-BE49-F238E27FC236}">
                <a16:creationId xmlns:a16="http://schemas.microsoft.com/office/drawing/2014/main" id="{68F332A4-B013-4897-8EAB-45820B90AB8E}"/>
              </a:ext>
            </a:extLst>
          </p:cNvPr>
          <p:cNvPicPr>
            <a:picLocks noChangeAspect="1"/>
          </p:cNvPicPr>
          <p:nvPr userDrawn="1"/>
        </p:nvPicPr>
        <p:blipFill>
          <a:blip r:embed="rId3"/>
          <a:stretch>
            <a:fillRect/>
          </a:stretch>
        </p:blipFill>
        <p:spPr>
          <a:xfrm>
            <a:off x="8918364" y="6347601"/>
            <a:ext cx="648320" cy="176138"/>
          </a:xfrm>
          <a:prstGeom prst="rect">
            <a:avLst/>
          </a:prstGeom>
        </p:spPr>
      </p:pic>
    </p:spTree>
    <p:extLst>
      <p:ext uri="{BB962C8B-B14F-4D97-AF65-F5344CB8AC3E}">
        <p14:creationId xmlns:p14="http://schemas.microsoft.com/office/powerpoint/2010/main" val="23728988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_de_garde">
    <p:spTree>
      <p:nvGrpSpPr>
        <p:cNvPr id="1" name=""/>
        <p:cNvGrpSpPr/>
        <p:nvPr/>
      </p:nvGrpSpPr>
      <p:grpSpPr>
        <a:xfrm>
          <a:off x="0" y="0"/>
          <a:ext cx="0" cy="0"/>
          <a:chOff x="0" y="0"/>
          <a:chExt cx="0" cy="0"/>
        </a:xfrm>
      </p:grpSpPr>
      <p:pic>
        <p:nvPicPr>
          <p:cNvPr id="5" name="Image 4" descr="Une image contenant blanc, conception&#10;&#10;Le contenu généré par l’IA peut être incorrect.">
            <a:extLst>
              <a:ext uri="{FF2B5EF4-FFF2-40B4-BE49-F238E27FC236}">
                <a16:creationId xmlns:a16="http://schemas.microsoft.com/office/drawing/2014/main" id="{A4D7602B-BE5F-11C7-138E-1B1426EA719B}"/>
              </a:ext>
            </a:extLst>
          </p:cNvPr>
          <p:cNvPicPr>
            <a:picLocks noChangeAspect="1"/>
          </p:cNvPicPr>
          <p:nvPr userDrawn="1"/>
        </p:nvPicPr>
        <p:blipFill>
          <a:blip r:embed="rId2"/>
          <a:stretch>
            <a:fillRect/>
          </a:stretch>
        </p:blipFill>
        <p:spPr>
          <a:xfrm>
            <a:off x="0" y="-137160"/>
            <a:ext cx="9906000" cy="6995160"/>
          </a:xfrm>
          <a:prstGeom prst="rect">
            <a:avLst/>
          </a:prstGeom>
        </p:spPr>
      </p:pic>
      <p:sp>
        <p:nvSpPr>
          <p:cNvPr id="4" name="Forme en L 3">
            <a:extLst>
              <a:ext uri="{FF2B5EF4-FFF2-40B4-BE49-F238E27FC236}">
                <a16:creationId xmlns:a16="http://schemas.microsoft.com/office/drawing/2014/main" id="{3BEAB106-743E-CD8F-4963-74BA883663F2}"/>
              </a:ext>
            </a:extLst>
          </p:cNvPr>
          <p:cNvSpPr/>
          <p:nvPr userDrawn="1"/>
        </p:nvSpPr>
        <p:spPr>
          <a:xfrm rot="10800000" flipH="1">
            <a:off x="0" y="-156824"/>
            <a:ext cx="301386" cy="370936"/>
          </a:xfrm>
          <a:prstGeom prst="corne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12" name="Forme en L 11">
            <a:extLst>
              <a:ext uri="{FF2B5EF4-FFF2-40B4-BE49-F238E27FC236}">
                <a16:creationId xmlns:a16="http://schemas.microsoft.com/office/drawing/2014/main" id="{BE6116F5-97B9-88EA-7643-3D1FA402AA9F}"/>
              </a:ext>
            </a:extLst>
          </p:cNvPr>
          <p:cNvSpPr/>
          <p:nvPr userDrawn="1"/>
        </p:nvSpPr>
        <p:spPr>
          <a:xfrm rot="10800000" flipH="1">
            <a:off x="621754" y="2941681"/>
            <a:ext cx="953669" cy="1173743"/>
          </a:xfrm>
          <a:prstGeom prst="corner">
            <a:avLst/>
          </a:prstGeom>
          <a:solidFill>
            <a:schemeClr val="accent2">
              <a:alpha val="2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15" name="Forme en L 14">
            <a:extLst>
              <a:ext uri="{FF2B5EF4-FFF2-40B4-BE49-F238E27FC236}">
                <a16:creationId xmlns:a16="http://schemas.microsoft.com/office/drawing/2014/main" id="{ACD439A2-763E-9816-84B2-A1B478A912CE}"/>
              </a:ext>
            </a:extLst>
          </p:cNvPr>
          <p:cNvSpPr/>
          <p:nvPr userDrawn="1"/>
        </p:nvSpPr>
        <p:spPr>
          <a:xfrm rot="10800000" flipH="1">
            <a:off x="846187" y="2701725"/>
            <a:ext cx="953667" cy="1173741"/>
          </a:xfrm>
          <a:prstGeom prst="corner">
            <a:avLst/>
          </a:prstGeom>
          <a:solidFill>
            <a:schemeClr val="accent2">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pic>
        <p:nvPicPr>
          <p:cNvPr id="3" name="Image 2">
            <a:extLst>
              <a:ext uri="{FF2B5EF4-FFF2-40B4-BE49-F238E27FC236}">
                <a16:creationId xmlns:a16="http://schemas.microsoft.com/office/drawing/2014/main" id="{A67929A0-D529-AFA5-ED38-B5D11EFAF097}"/>
              </a:ext>
            </a:extLst>
          </p:cNvPr>
          <p:cNvPicPr>
            <a:picLocks noChangeAspect="1"/>
          </p:cNvPicPr>
          <p:nvPr userDrawn="1"/>
        </p:nvPicPr>
        <p:blipFill>
          <a:blip r:embed="rId3"/>
          <a:stretch>
            <a:fillRect/>
          </a:stretch>
        </p:blipFill>
        <p:spPr>
          <a:xfrm>
            <a:off x="376676" y="5313817"/>
            <a:ext cx="4800600" cy="1193800"/>
          </a:xfrm>
          <a:prstGeom prst="rect">
            <a:avLst/>
          </a:prstGeom>
        </p:spPr>
      </p:pic>
    </p:spTree>
    <p:extLst>
      <p:ext uri="{BB962C8B-B14F-4D97-AF65-F5344CB8AC3E}">
        <p14:creationId xmlns:p14="http://schemas.microsoft.com/office/powerpoint/2010/main" val="122927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Sommaire 2">
    <p:spTree>
      <p:nvGrpSpPr>
        <p:cNvPr id="1" name=""/>
        <p:cNvGrpSpPr/>
        <p:nvPr/>
      </p:nvGrpSpPr>
      <p:grpSpPr>
        <a:xfrm>
          <a:off x="0" y="0"/>
          <a:ext cx="0" cy="0"/>
          <a:chOff x="0" y="0"/>
          <a:chExt cx="0" cy="0"/>
        </a:xfrm>
      </p:grpSpPr>
      <p:pic>
        <p:nvPicPr>
          <p:cNvPr id="5" name="Image 4" descr="Une image contenant blanc, conception&#10;&#10;Le contenu généré par l’IA peut être incorrect.">
            <a:extLst>
              <a:ext uri="{FF2B5EF4-FFF2-40B4-BE49-F238E27FC236}">
                <a16:creationId xmlns:a16="http://schemas.microsoft.com/office/drawing/2014/main" id="{A4D7602B-BE5F-11C7-138E-1B1426EA719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9A1CFBBA-B680-A6A7-3C4B-5FEAC4253283}"/>
              </a:ext>
            </a:extLst>
          </p:cNvPr>
          <p:cNvSpPr>
            <a:spLocks noGrp="1"/>
          </p:cNvSpPr>
          <p:nvPr>
            <p:ph type="title" hasCustomPrompt="1"/>
          </p:nvPr>
        </p:nvSpPr>
        <p:spPr>
          <a:xfrm>
            <a:off x="742949" y="1057275"/>
            <a:ext cx="4542830" cy="633502"/>
          </a:xfrm>
        </p:spPr>
        <p:txBody>
          <a:bodyPr tIns="0" bIns="0" rtlCol="0" anchor="t" anchorCtr="0">
            <a:noAutofit/>
          </a:bodyPr>
          <a:lstStyle>
            <a:lvl1pPr algn="l">
              <a:lnSpc>
                <a:spcPct val="100000"/>
              </a:lnSpc>
              <a:defRPr lang="fr-FR" sz="2925"/>
            </a:lvl1pPr>
          </a:lstStyle>
          <a:p>
            <a:pPr rtl="0"/>
            <a:r>
              <a:rPr lang="fr-FR" dirty="0"/>
              <a:t>sommaire</a:t>
            </a:r>
          </a:p>
        </p:txBody>
      </p:sp>
      <p:sp>
        <p:nvSpPr>
          <p:cNvPr id="13" name="Espace réservé du contenu 2">
            <a:extLst>
              <a:ext uri="{FF2B5EF4-FFF2-40B4-BE49-F238E27FC236}">
                <a16:creationId xmlns:a16="http://schemas.microsoft.com/office/drawing/2014/main" id="{72386C43-DD10-E892-08AD-D6F4AE9617DD}"/>
              </a:ext>
            </a:extLst>
          </p:cNvPr>
          <p:cNvSpPr>
            <a:spLocks noGrp="1"/>
          </p:cNvSpPr>
          <p:nvPr>
            <p:ph idx="1" hasCustomPrompt="1"/>
          </p:nvPr>
        </p:nvSpPr>
        <p:spPr>
          <a:xfrm>
            <a:off x="742950" y="2130726"/>
            <a:ext cx="8452801" cy="4025126"/>
          </a:xfrm>
        </p:spPr>
        <p:txBody>
          <a:bodyPr lIns="91440" tIns="0" rIns="91440" bIns="0" numCol="2" spcCol="360000" rtlCol="0">
            <a:noAutofit/>
          </a:bodyPr>
          <a:lstStyle>
            <a:lvl1pPr marL="278612" indent="-278612">
              <a:lnSpc>
                <a:spcPct val="120000"/>
              </a:lnSpc>
              <a:spcBef>
                <a:spcPts val="0"/>
              </a:spcBef>
              <a:buFont typeface="+mj-lt"/>
              <a:buAutoNum type="arabicPeriod"/>
              <a:defRPr lang="fr-FR" sz="1138" b="1">
                <a:solidFill>
                  <a:schemeClr val="accent2"/>
                </a:solidFill>
                <a:latin typeface="Arial" panose="020B0604020202020204" pitchFamily="34" charset="0"/>
                <a:cs typeface="Arial" panose="020B0604020202020204" pitchFamily="34" charset="0"/>
              </a:defRPr>
            </a:lvl1pPr>
            <a:lvl2pPr marL="282327">
              <a:lnSpc>
                <a:spcPct val="120000"/>
              </a:lnSpc>
              <a:spcBef>
                <a:spcPts val="0"/>
              </a:spcBef>
              <a:defRPr lang="fr-FR" sz="894"/>
            </a:lvl2pPr>
            <a:lvl3pPr marL="557224">
              <a:lnSpc>
                <a:spcPct val="120000"/>
              </a:lnSpc>
              <a:spcBef>
                <a:spcPts val="0"/>
              </a:spcBef>
              <a:defRPr lang="fr-FR" sz="731"/>
            </a:lvl3pPr>
          </a:lstStyle>
          <a:p>
            <a:pPr lvl="0" rtl="0"/>
            <a:r>
              <a:rPr lang="fr-FR" dirty="0"/>
              <a:t>Cliquer pour ajouter du texte</a:t>
            </a:r>
          </a:p>
          <a:p>
            <a:pPr lvl="1" rtl="0"/>
            <a:r>
              <a:rPr lang="fr-FR" dirty="0"/>
              <a:t>Deuxième niveau</a:t>
            </a:r>
          </a:p>
          <a:p>
            <a:pPr lvl="2" rtl="0"/>
            <a:r>
              <a:rPr lang="fr-FR" dirty="0"/>
              <a:t>Troisième niveau</a:t>
            </a:r>
          </a:p>
        </p:txBody>
      </p:sp>
      <p:sp>
        <p:nvSpPr>
          <p:cNvPr id="4" name="Forme en L 3">
            <a:extLst>
              <a:ext uri="{FF2B5EF4-FFF2-40B4-BE49-F238E27FC236}">
                <a16:creationId xmlns:a16="http://schemas.microsoft.com/office/drawing/2014/main" id="{3BEAB106-743E-CD8F-4963-74BA883663F2}"/>
              </a:ext>
            </a:extLst>
          </p:cNvPr>
          <p:cNvSpPr/>
          <p:nvPr userDrawn="1"/>
        </p:nvSpPr>
        <p:spPr>
          <a:xfrm rot="10800000" flipH="1">
            <a:off x="1" y="0"/>
            <a:ext cx="301386" cy="370936"/>
          </a:xfrm>
          <a:prstGeom prst="corne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12" name="Forme en L 11">
            <a:extLst>
              <a:ext uri="{FF2B5EF4-FFF2-40B4-BE49-F238E27FC236}">
                <a16:creationId xmlns:a16="http://schemas.microsoft.com/office/drawing/2014/main" id="{BE6116F5-97B9-88EA-7643-3D1FA402AA9F}"/>
              </a:ext>
            </a:extLst>
          </p:cNvPr>
          <p:cNvSpPr/>
          <p:nvPr userDrawn="1"/>
        </p:nvSpPr>
        <p:spPr>
          <a:xfrm rot="16200000" flipH="1">
            <a:off x="7936906" y="1346120"/>
            <a:ext cx="1173746" cy="953666"/>
          </a:xfrm>
          <a:prstGeom prst="corner">
            <a:avLst/>
          </a:prstGeom>
          <a:solidFill>
            <a:schemeClr val="accent2">
              <a:alpha val="2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15" name="Forme en L 14">
            <a:extLst>
              <a:ext uri="{FF2B5EF4-FFF2-40B4-BE49-F238E27FC236}">
                <a16:creationId xmlns:a16="http://schemas.microsoft.com/office/drawing/2014/main" id="{ACD439A2-763E-9816-84B2-A1B478A912CE}"/>
              </a:ext>
            </a:extLst>
          </p:cNvPr>
          <p:cNvSpPr/>
          <p:nvPr userDrawn="1"/>
        </p:nvSpPr>
        <p:spPr>
          <a:xfrm rot="16200000" flipH="1">
            <a:off x="8132044" y="1154374"/>
            <a:ext cx="1173744" cy="953665"/>
          </a:xfrm>
          <a:prstGeom prst="corner">
            <a:avLst/>
          </a:prstGeom>
          <a:solidFill>
            <a:schemeClr val="accent2">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6" name="Espace réservé du numéro de diapositive 5">
            <a:extLst>
              <a:ext uri="{FF2B5EF4-FFF2-40B4-BE49-F238E27FC236}">
                <a16:creationId xmlns:a16="http://schemas.microsoft.com/office/drawing/2014/main" id="{8AD7BFCA-6183-116E-0DF0-8CA05F0245BA}"/>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pic>
        <p:nvPicPr>
          <p:cNvPr id="10" name="Image 9" descr="Une image contenant texte, Police, logo, Graphique&#10;&#10;Le contenu généré par l’IA peut être incorrect.">
            <a:extLst>
              <a:ext uri="{FF2B5EF4-FFF2-40B4-BE49-F238E27FC236}">
                <a16:creationId xmlns:a16="http://schemas.microsoft.com/office/drawing/2014/main" id="{2CA3C759-A851-44CE-A73F-B23C93986D19}"/>
              </a:ext>
            </a:extLst>
          </p:cNvPr>
          <p:cNvPicPr>
            <a:picLocks noChangeAspect="1"/>
          </p:cNvPicPr>
          <p:nvPr userDrawn="1"/>
        </p:nvPicPr>
        <p:blipFill>
          <a:blip r:embed="rId3"/>
          <a:stretch>
            <a:fillRect/>
          </a:stretch>
        </p:blipFill>
        <p:spPr>
          <a:xfrm>
            <a:off x="8918364" y="6347601"/>
            <a:ext cx="648320" cy="176138"/>
          </a:xfrm>
          <a:prstGeom prst="rect">
            <a:avLst/>
          </a:prstGeom>
        </p:spPr>
      </p:pic>
    </p:spTree>
    <p:extLst>
      <p:ext uri="{BB962C8B-B14F-4D97-AF65-F5344CB8AC3E}">
        <p14:creationId xmlns:p14="http://schemas.microsoft.com/office/powerpoint/2010/main" val="32155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Sommaire 3">
    <p:spTree>
      <p:nvGrpSpPr>
        <p:cNvPr id="1" name=""/>
        <p:cNvGrpSpPr/>
        <p:nvPr/>
      </p:nvGrpSpPr>
      <p:grpSpPr>
        <a:xfrm>
          <a:off x="0" y="0"/>
          <a:ext cx="0" cy="0"/>
          <a:chOff x="0" y="0"/>
          <a:chExt cx="0" cy="0"/>
        </a:xfrm>
      </p:grpSpPr>
      <p:pic>
        <p:nvPicPr>
          <p:cNvPr id="5" name="Image 4" descr="Une image contenant blanc, conception&#10;&#10;Le contenu généré par l’IA peut être incorrect.">
            <a:extLst>
              <a:ext uri="{FF2B5EF4-FFF2-40B4-BE49-F238E27FC236}">
                <a16:creationId xmlns:a16="http://schemas.microsoft.com/office/drawing/2014/main" id="{A4D7602B-BE5F-11C7-138E-1B1426EA719B}"/>
              </a:ext>
            </a:extLst>
          </p:cNvPr>
          <p:cNvPicPr>
            <a:picLocks noChangeAspect="1"/>
          </p:cNvPicPr>
          <p:nvPr userDrawn="1"/>
        </p:nvPicPr>
        <p:blipFill>
          <a:blip r:embed="rId2"/>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9A1CFBBA-B680-A6A7-3C4B-5FEAC4253283}"/>
              </a:ext>
            </a:extLst>
          </p:cNvPr>
          <p:cNvSpPr>
            <a:spLocks noGrp="1"/>
          </p:cNvSpPr>
          <p:nvPr>
            <p:ph type="title" hasCustomPrompt="1"/>
          </p:nvPr>
        </p:nvSpPr>
        <p:spPr>
          <a:xfrm>
            <a:off x="742949" y="1057275"/>
            <a:ext cx="4542830" cy="702514"/>
          </a:xfrm>
        </p:spPr>
        <p:txBody>
          <a:bodyPr tIns="0" bIns="0" rtlCol="0" anchor="t" anchorCtr="0">
            <a:noAutofit/>
          </a:bodyPr>
          <a:lstStyle>
            <a:lvl1pPr algn="l">
              <a:lnSpc>
                <a:spcPct val="100000"/>
              </a:lnSpc>
              <a:defRPr lang="fr-FR" sz="2925"/>
            </a:lvl1pPr>
          </a:lstStyle>
          <a:p>
            <a:pPr rtl="0"/>
            <a:r>
              <a:rPr lang="fr-FR" dirty="0" err="1"/>
              <a:t>sOMMAIRE</a:t>
            </a:r>
            <a:endParaRPr lang="fr-FR" dirty="0"/>
          </a:p>
        </p:txBody>
      </p:sp>
      <p:sp>
        <p:nvSpPr>
          <p:cNvPr id="4" name="Forme en L 3">
            <a:extLst>
              <a:ext uri="{FF2B5EF4-FFF2-40B4-BE49-F238E27FC236}">
                <a16:creationId xmlns:a16="http://schemas.microsoft.com/office/drawing/2014/main" id="{3BEAB106-743E-CD8F-4963-74BA883663F2}"/>
              </a:ext>
            </a:extLst>
          </p:cNvPr>
          <p:cNvSpPr/>
          <p:nvPr userDrawn="1"/>
        </p:nvSpPr>
        <p:spPr>
          <a:xfrm rot="10800000" flipH="1">
            <a:off x="1" y="0"/>
            <a:ext cx="301386" cy="370936"/>
          </a:xfrm>
          <a:prstGeom prst="corne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12" name="Forme en L 11">
            <a:extLst>
              <a:ext uri="{FF2B5EF4-FFF2-40B4-BE49-F238E27FC236}">
                <a16:creationId xmlns:a16="http://schemas.microsoft.com/office/drawing/2014/main" id="{BE6116F5-97B9-88EA-7643-3D1FA402AA9F}"/>
              </a:ext>
            </a:extLst>
          </p:cNvPr>
          <p:cNvSpPr/>
          <p:nvPr userDrawn="1"/>
        </p:nvSpPr>
        <p:spPr>
          <a:xfrm rot="16200000" flipH="1">
            <a:off x="7139699" y="2938630"/>
            <a:ext cx="1173746" cy="953666"/>
          </a:xfrm>
          <a:prstGeom prst="corner">
            <a:avLst/>
          </a:prstGeom>
          <a:solidFill>
            <a:schemeClr val="accent2">
              <a:alpha val="2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15" name="Forme en L 14">
            <a:extLst>
              <a:ext uri="{FF2B5EF4-FFF2-40B4-BE49-F238E27FC236}">
                <a16:creationId xmlns:a16="http://schemas.microsoft.com/office/drawing/2014/main" id="{ACD439A2-763E-9816-84B2-A1B478A912CE}"/>
              </a:ext>
            </a:extLst>
          </p:cNvPr>
          <p:cNvSpPr/>
          <p:nvPr userDrawn="1"/>
        </p:nvSpPr>
        <p:spPr>
          <a:xfrm rot="16200000" flipH="1">
            <a:off x="7364134" y="2698674"/>
            <a:ext cx="1173744" cy="953665"/>
          </a:xfrm>
          <a:prstGeom prst="corner">
            <a:avLst/>
          </a:prstGeom>
          <a:solidFill>
            <a:schemeClr val="accent2">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3" name="Espace réservé du contenu 2">
            <a:extLst>
              <a:ext uri="{FF2B5EF4-FFF2-40B4-BE49-F238E27FC236}">
                <a16:creationId xmlns:a16="http://schemas.microsoft.com/office/drawing/2014/main" id="{1DEDB4D4-3FB1-38FE-0203-98E69B4021AF}"/>
              </a:ext>
            </a:extLst>
          </p:cNvPr>
          <p:cNvSpPr>
            <a:spLocks noGrp="1"/>
          </p:cNvSpPr>
          <p:nvPr>
            <p:ph idx="1" hasCustomPrompt="1"/>
          </p:nvPr>
        </p:nvSpPr>
        <p:spPr>
          <a:xfrm>
            <a:off x="1927028" y="2137342"/>
            <a:ext cx="4542830" cy="4210259"/>
          </a:xfrm>
        </p:spPr>
        <p:txBody>
          <a:bodyPr lIns="91440" tIns="0" rIns="91440" bIns="0" rtlCol="0">
            <a:noAutofit/>
          </a:bodyPr>
          <a:lstStyle>
            <a:lvl1pPr marL="278612" indent="-278612">
              <a:lnSpc>
                <a:spcPct val="120000"/>
              </a:lnSpc>
              <a:spcBef>
                <a:spcPts val="0"/>
              </a:spcBef>
              <a:buFont typeface="+mj-lt"/>
              <a:buAutoNum type="arabicPeriod"/>
              <a:defRPr lang="fr-FR" sz="1138" b="1">
                <a:solidFill>
                  <a:schemeClr val="accent2"/>
                </a:solidFill>
              </a:defRPr>
            </a:lvl1pPr>
            <a:lvl2pPr marL="282327">
              <a:lnSpc>
                <a:spcPct val="120000"/>
              </a:lnSpc>
              <a:spcBef>
                <a:spcPts val="0"/>
              </a:spcBef>
              <a:defRPr lang="fr-FR" sz="894"/>
            </a:lvl2pPr>
            <a:lvl3pPr marL="557224">
              <a:lnSpc>
                <a:spcPct val="120000"/>
              </a:lnSpc>
              <a:spcBef>
                <a:spcPts val="0"/>
              </a:spcBef>
              <a:defRPr lang="fr-FR" sz="731"/>
            </a:lvl3pPr>
          </a:lstStyle>
          <a:p>
            <a:pPr lvl="0" rtl="0"/>
            <a:r>
              <a:rPr lang="fr-FR" dirty="0"/>
              <a:t>Cliquer pour ajouter du texte</a:t>
            </a:r>
          </a:p>
          <a:p>
            <a:pPr lvl="1" rtl="0"/>
            <a:r>
              <a:rPr lang="fr-FR" dirty="0"/>
              <a:t>Deuxième niveau</a:t>
            </a:r>
          </a:p>
          <a:p>
            <a:pPr lvl="2" rtl="0"/>
            <a:r>
              <a:rPr lang="fr-FR" dirty="0"/>
              <a:t>Troisième niveau</a:t>
            </a:r>
          </a:p>
        </p:txBody>
      </p:sp>
      <p:sp>
        <p:nvSpPr>
          <p:cNvPr id="7" name="Espace réservé du numéro de diapositive 5">
            <a:extLst>
              <a:ext uri="{FF2B5EF4-FFF2-40B4-BE49-F238E27FC236}">
                <a16:creationId xmlns:a16="http://schemas.microsoft.com/office/drawing/2014/main" id="{3EE757F7-1DE5-6832-5332-D18654557FD4}"/>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pic>
        <p:nvPicPr>
          <p:cNvPr id="10" name="Image 9" descr="Une image contenant texte, Police, logo, Graphique&#10;&#10;Le contenu généré par l’IA peut être incorrect.">
            <a:extLst>
              <a:ext uri="{FF2B5EF4-FFF2-40B4-BE49-F238E27FC236}">
                <a16:creationId xmlns:a16="http://schemas.microsoft.com/office/drawing/2014/main" id="{8086728F-3A46-4252-9931-D7DDEC45FD24}"/>
              </a:ext>
            </a:extLst>
          </p:cNvPr>
          <p:cNvPicPr>
            <a:picLocks noChangeAspect="1"/>
          </p:cNvPicPr>
          <p:nvPr userDrawn="1"/>
        </p:nvPicPr>
        <p:blipFill>
          <a:blip r:embed="rId3"/>
          <a:stretch>
            <a:fillRect/>
          </a:stretch>
        </p:blipFill>
        <p:spPr>
          <a:xfrm>
            <a:off x="8918364" y="6347601"/>
            <a:ext cx="648320" cy="176138"/>
          </a:xfrm>
          <a:prstGeom prst="rect">
            <a:avLst/>
          </a:prstGeom>
        </p:spPr>
      </p:pic>
    </p:spTree>
    <p:extLst>
      <p:ext uri="{BB962C8B-B14F-4D97-AF65-F5344CB8AC3E}">
        <p14:creationId xmlns:p14="http://schemas.microsoft.com/office/powerpoint/2010/main" val="284903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Titre de partie présentation de l’outil (intercalai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 y="3390900"/>
            <a:ext cx="9905999"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366"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112144" y="349764"/>
            <a:ext cx="9665359" cy="6359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300" dirty="0"/>
          </a:p>
        </p:txBody>
      </p:sp>
      <p:sp>
        <p:nvSpPr>
          <p:cNvPr id="2" name="Titre 1"/>
          <p:cNvSpPr>
            <a:spLocks noGrp="1"/>
          </p:cNvSpPr>
          <p:nvPr userDrawn="1">
            <p:ph type="title" hasCustomPrompt="1"/>
          </p:nvPr>
        </p:nvSpPr>
        <p:spPr>
          <a:xfrm>
            <a:off x="4633233" y="1828800"/>
            <a:ext cx="4650414" cy="1600200"/>
          </a:xfrm>
        </p:spPr>
        <p:txBody>
          <a:bodyPr tIns="0" bIns="0" rtlCol="0" anchor="ctr">
            <a:noAutofit/>
          </a:bodyPr>
          <a:lstStyle>
            <a:lvl1pPr algn="l">
              <a:lnSpc>
                <a:spcPct val="100000"/>
              </a:lnSpc>
              <a:defRPr lang="fr-FR" sz="2925" b="1"/>
            </a:lvl1pPr>
          </a:lstStyle>
          <a:p>
            <a:pPr rtl="0"/>
            <a:r>
              <a:rPr lang="fr-FR" dirty="0"/>
              <a:t>Cliquez pour ajouter un titre</a:t>
            </a:r>
          </a:p>
        </p:txBody>
      </p:sp>
      <p:sp>
        <p:nvSpPr>
          <p:cNvPr id="8" name="Espace réservé d’image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360220" y="3"/>
            <a:ext cx="3530065" cy="6359525"/>
          </a:xfrm>
          <a:solidFill>
            <a:schemeClr val="accent4"/>
          </a:solidFill>
        </p:spPr>
        <p:txBody>
          <a:bodyPr rtlCol="0">
            <a:normAutofit/>
          </a:bodyPr>
          <a:lstStyle>
            <a:lvl1pPr marL="0" indent="0">
              <a:buNone/>
              <a:defRPr lang="fr-FR" sz="1463"/>
            </a:lvl1pPr>
          </a:lstStyle>
          <a:p>
            <a:pPr lvl="0" rtl="0"/>
            <a:r>
              <a:rPr lang="fr-FR"/>
              <a:t>Cliquez ici pour ajouter une image.</a:t>
            </a:r>
          </a:p>
        </p:txBody>
      </p:sp>
      <p:sp>
        <p:nvSpPr>
          <p:cNvPr id="3" name="Espace réservé du contenu 2">
            <a:extLst>
              <a:ext uri="{FF2B5EF4-FFF2-40B4-BE49-F238E27FC236}">
                <a16:creationId xmlns:a16="http://schemas.microsoft.com/office/drawing/2014/main" id="{7213F426-1D17-0979-3479-E38F4237EF08}"/>
              </a:ext>
            </a:extLst>
          </p:cNvPr>
          <p:cNvSpPr>
            <a:spLocks noGrp="1"/>
          </p:cNvSpPr>
          <p:nvPr>
            <p:ph idx="1" hasCustomPrompt="1"/>
          </p:nvPr>
        </p:nvSpPr>
        <p:spPr>
          <a:xfrm>
            <a:off x="4633233" y="3429001"/>
            <a:ext cx="4650414" cy="2691774"/>
          </a:xfrm>
        </p:spPr>
        <p:txBody>
          <a:bodyPr lIns="91440" tIns="0" rIns="91440" bIns="0" rtlCol="0">
            <a:normAutofit/>
          </a:bodyPr>
          <a:lstStyle>
            <a:lvl1pPr marL="0" indent="0">
              <a:lnSpc>
                <a:spcPct val="100000"/>
              </a:lnSpc>
              <a:spcBef>
                <a:spcPts val="0"/>
              </a:spcBef>
              <a:buNone/>
              <a:defRPr lang="fr-FR" sz="1950" b="1"/>
            </a:lvl1pPr>
            <a:lvl2pPr marL="282327">
              <a:lnSpc>
                <a:spcPct val="100000"/>
              </a:lnSpc>
              <a:spcBef>
                <a:spcPts val="0"/>
              </a:spcBef>
              <a:defRPr lang="fr-FR" sz="1950" b="1"/>
            </a:lvl2pPr>
            <a:lvl3pPr marL="557224">
              <a:lnSpc>
                <a:spcPct val="100000"/>
              </a:lnSpc>
              <a:spcBef>
                <a:spcPts val="0"/>
              </a:spcBef>
              <a:defRPr lang="fr-FR" sz="1950" b="1"/>
            </a:lvl3pPr>
          </a:lstStyle>
          <a:p>
            <a:pPr lvl="0" rtl="0"/>
            <a:r>
              <a:rPr lang="fr-FR" dirty="0"/>
              <a:t>Cliquer pour ajouter du texte</a:t>
            </a:r>
          </a:p>
          <a:p>
            <a:pPr lvl="1" rtl="0"/>
            <a:r>
              <a:rPr lang="fr-FR" dirty="0"/>
              <a:t>Deuxième niveau</a:t>
            </a:r>
          </a:p>
          <a:p>
            <a:pPr lvl="2" rtl="0"/>
            <a:r>
              <a:rPr lang="fr-FR" dirty="0"/>
              <a:t>Troisième niveau</a:t>
            </a:r>
          </a:p>
        </p:txBody>
      </p:sp>
      <p:sp>
        <p:nvSpPr>
          <p:cNvPr id="7" name="Espace réservé du numéro de diapositive 5">
            <a:extLst>
              <a:ext uri="{FF2B5EF4-FFF2-40B4-BE49-F238E27FC236}">
                <a16:creationId xmlns:a16="http://schemas.microsoft.com/office/drawing/2014/main" id="{E8767405-FB1B-69AC-394A-A03AB80C4A32}"/>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43318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 Concept d’orgine">
    <p:spTree>
      <p:nvGrpSpPr>
        <p:cNvPr id="1" name=""/>
        <p:cNvGrpSpPr/>
        <p:nvPr/>
      </p:nvGrpSpPr>
      <p:grpSpPr>
        <a:xfrm>
          <a:off x="0" y="0"/>
          <a:ext cx="0" cy="0"/>
          <a:chOff x="0" y="0"/>
          <a:chExt cx="0" cy="0"/>
        </a:xfrm>
      </p:grpSpPr>
      <p:pic>
        <p:nvPicPr>
          <p:cNvPr id="5" name="Image 4" descr="Une image contenant blanc, noir et blanc, monochrome&#10;&#10;Le contenu généré par l’IA peut être incorrect.">
            <a:extLst>
              <a:ext uri="{FF2B5EF4-FFF2-40B4-BE49-F238E27FC236}">
                <a16:creationId xmlns:a16="http://schemas.microsoft.com/office/drawing/2014/main" id="{6925655D-4335-5321-29D1-6DACCD6ABC5A}"/>
              </a:ext>
            </a:extLst>
          </p:cNvPr>
          <p:cNvPicPr>
            <a:picLocks noChangeAspect="1"/>
          </p:cNvPicPr>
          <p:nvPr userDrawn="1"/>
        </p:nvPicPr>
        <p:blipFill>
          <a:blip r:embed="rId2"/>
          <a:srcRect b="76862"/>
          <a:stretch/>
        </p:blipFill>
        <p:spPr>
          <a:xfrm>
            <a:off x="1" y="-1"/>
            <a:ext cx="9913739" cy="1586753"/>
          </a:xfrm>
          <a:prstGeom prst="rect">
            <a:avLst/>
          </a:prstGeom>
        </p:spPr>
      </p:pic>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5400000">
            <a:off x="7912147" y="1454036"/>
            <a:ext cx="2200114" cy="1787593"/>
          </a:xfrm>
          <a:prstGeom prst="rect">
            <a:avLst/>
          </a:prstGeom>
        </p:spPr>
      </p:pic>
      <p:sp>
        <p:nvSpPr>
          <p:cNvPr id="3" name="Forme en L 2">
            <a:extLst>
              <a:ext uri="{FF2B5EF4-FFF2-40B4-BE49-F238E27FC236}">
                <a16:creationId xmlns:a16="http://schemas.microsoft.com/office/drawing/2014/main" id="{DFE2A111-9D6D-33CB-F830-E1C67F356565}"/>
              </a:ext>
            </a:extLst>
          </p:cNvPr>
          <p:cNvSpPr/>
          <p:nvPr userDrawn="1"/>
        </p:nvSpPr>
        <p:spPr>
          <a:xfrm rot="16200000" flipH="1">
            <a:off x="9577124" y="34778"/>
            <a:ext cx="370937" cy="301386"/>
          </a:xfrm>
          <a:prstGeom prst="corner">
            <a:avLst/>
          </a:prstGeom>
          <a:solidFill>
            <a:srgbClr val="00A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4" name="Titre 1">
            <a:extLst>
              <a:ext uri="{FF2B5EF4-FFF2-40B4-BE49-F238E27FC236}">
                <a16:creationId xmlns:a16="http://schemas.microsoft.com/office/drawing/2014/main" id="{61A2A106-EFF4-FC9D-4932-344DBDAFBED2}"/>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latin typeface="+mj-lt"/>
                <a:cs typeface="Arial" panose="020B0604020202020204" pitchFamily="34" charset="0"/>
              </a:defRPr>
            </a:lvl1pPr>
          </a:lstStyle>
          <a:p>
            <a:pPr rtl="0"/>
            <a:r>
              <a:rPr lang="fr" dirty="0">
                <a:ea typeface="Garamond"/>
                <a:cs typeface="Garamond"/>
                <a:sym typeface="Garamond"/>
              </a:rPr>
              <a:t>Le concept à l'origine de l'outil</a:t>
            </a:r>
            <a:endParaRPr lang="fr-FR" dirty="0"/>
          </a:p>
        </p:txBody>
      </p:sp>
      <p:sp>
        <p:nvSpPr>
          <p:cNvPr id="9" name="Espace réservé du contenu 2">
            <a:extLst>
              <a:ext uri="{FF2B5EF4-FFF2-40B4-BE49-F238E27FC236}">
                <a16:creationId xmlns:a16="http://schemas.microsoft.com/office/drawing/2014/main" id="{9CBB44D0-7468-5CB1-2704-7F779B2E70AF}"/>
              </a:ext>
            </a:extLst>
          </p:cNvPr>
          <p:cNvSpPr>
            <a:spLocks noGrp="1"/>
          </p:cNvSpPr>
          <p:nvPr>
            <p:ph idx="13"/>
          </p:nvPr>
        </p:nvSpPr>
        <p:spPr>
          <a:xfrm>
            <a:off x="742949" y="1728978"/>
            <a:ext cx="4095000" cy="4311072"/>
          </a:xfrm>
        </p:spPr>
        <p:txBody>
          <a:bodyPr tIns="36000" bIns="36000" rtlCol="0">
            <a:noAutofit/>
          </a:bodyPr>
          <a:lstStyle>
            <a:lvl1pPr marL="0" indent="0" algn="just">
              <a:lnSpc>
                <a:spcPct val="110000"/>
              </a:lnSpc>
              <a:spcBef>
                <a:spcPts val="163"/>
              </a:spcBef>
              <a:buNone/>
              <a:defRPr lang="fr-FR" sz="1056" spc="0" baseline="0"/>
            </a:lvl1pPr>
            <a:lvl2pPr marL="282327" algn="just">
              <a:lnSpc>
                <a:spcPct val="110000"/>
              </a:lnSpc>
              <a:spcBef>
                <a:spcPts val="163"/>
              </a:spcBef>
              <a:defRPr lang="fr-FR" sz="1056" spc="0" baseline="0"/>
            </a:lvl2pPr>
            <a:lvl3pPr marL="557224" algn="just">
              <a:lnSpc>
                <a:spcPct val="110000"/>
              </a:lnSpc>
              <a:spcBef>
                <a:spcPts val="163"/>
              </a:spcBef>
              <a:defRPr lang="fr-FR" sz="1056" spc="0" baseline="0"/>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11" name="Espace réservé du texte 5">
            <a:extLst>
              <a:ext uri="{FF2B5EF4-FFF2-40B4-BE49-F238E27FC236}">
                <a16:creationId xmlns:a16="http://schemas.microsoft.com/office/drawing/2014/main" id="{055FC4C1-EEF0-4B4A-21AB-465A8D9C681A}"/>
              </a:ext>
            </a:extLst>
          </p:cNvPr>
          <p:cNvSpPr>
            <a:spLocks noGrp="1"/>
          </p:cNvSpPr>
          <p:nvPr>
            <p:ph type="body" sz="quarter" idx="14"/>
          </p:nvPr>
        </p:nvSpPr>
        <p:spPr>
          <a:xfrm>
            <a:off x="5188647" y="1732635"/>
            <a:ext cx="4095000" cy="4310063"/>
          </a:xfrm>
        </p:spPr>
        <p:txBody>
          <a:bodyPr tIns="36000" bIns="36000">
            <a:noAutofit/>
          </a:bodyPr>
          <a:lstStyle>
            <a:lvl1pPr marL="0" indent="0" algn="just">
              <a:lnSpc>
                <a:spcPct val="110000"/>
              </a:lnSpc>
              <a:spcBef>
                <a:spcPts val="163"/>
              </a:spcBef>
              <a:buNone/>
              <a:defRPr sz="1056" baseline="0"/>
            </a:lvl1pPr>
            <a:lvl2pPr algn="just">
              <a:lnSpc>
                <a:spcPct val="110000"/>
              </a:lnSpc>
              <a:spcBef>
                <a:spcPts val="163"/>
              </a:spcBef>
              <a:defRPr sz="1056" baseline="0"/>
            </a:lvl2pPr>
            <a:lvl3pPr algn="just">
              <a:lnSpc>
                <a:spcPct val="110000"/>
              </a:lnSpc>
              <a:spcBef>
                <a:spcPts val="163"/>
              </a:spcBef>
              <a:defRPr sz="1056" baseline="0"/>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a:extLst>
              <a:ext uri="{FF2B5EF4-FFF2-40B4-BE49-F238E27FC236}">
                <a16:creationId xmlns:a16="http://schemas.microsoft.com/office/drawing/2014/main" id="{D60901D1-1EE0-BA2B-9FD1-088C9345931B}"/>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710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Transfert du concept">
    <p:spTree>
      <p:nvGrpSpPr>
        <p:cNvPr id="1" name=""/>
        <p:cNvGrpSpPr/>
        <p:nvPr/>
      </p:nvGrpSpPr>
      <p:grpSpPr>
        <a:xfrm>
          <a:off x="0" y="0"/>
          <a:ext cx="0" cy="0"/>
          <a:chOff x="0" y="0"/>
          <a:chExt cx="0" cy="0"/>
        </a:xfrm>
      </p:grpSpPr>
      <p:pic>
        <p:nvPicPr>
          <p:cNvPr id="5" name="Image 4" descr="Une image contenant blanc, noir et blanc, monochrome&#10;&#10;Le contenu généré par l’IA peut être incorrect.">
            <a:extLst>
              <a:ext uri="{FF2B5EF4-FFF2-40B4-BE49-F238E27FC236}">
                <a16:creationId xmlns:a16="http://schemas.microsoft.com/office/drawing/2014/main" id="{6925655D-4335-5321-29D1-6DACCD6ABC5A}"/>
              </a:ext>
            </a:extLst>
          </p:cNvPr>
          <p:cNvPicPr>
            <a:picLocks noChangeAspect="1"/>
          </p:cNvPicPr>
          <p:nvPr userDrawn="1"/>
        </p:nvPicPr>
        <p:blipFill>
          <a:blip r:embed="rId2"/>
          <a:srcRect b="76862"/>
          <a:stretch/>
        </p:blipFill>
        <p:spPr>
          <a:xfrm>
            <a:off x="1" y="-1"/>
            <a:ext cx="9913739" cy="1586753"/>
          </a:xfrm>
          <a:prstGeom prst="rect">
            <a:avLst/>
          </a:prstGeom>
        </p:spPr>
      </p:pic>
      <p:sp>
        <p:nvSpPr>
          <p:cNvPr id="30" name="Espace réservé du contenu 2">
            <a:extLst>
              <a:ext uri="{FF2B5EF4-FFF2-40B4-BE49-F238E27FC236}">
                <a16:creationId xmlns:a16="http://schemas.microsoft.com/office/drawing/2014/main" id="{58F56A7F-403C-059D-4B58-A8D59888A158}"/>
              </a:ext>
            </a:extLst>
          </p:cNvPr>
          <p:cNvSpPr>
            <a:spLocks noGrp="1"/>
          </p:cNvSpPr>
          <p:nvPr>
            <p:ph idx="13"/>
          </p:nvPr>
        </p:nvSpPr>
        <p:spPr>
          <a:xfrm>
            <a:off x="742949" y="1732146"/>
            <a:ext cx="4095000" cy="4311072"/>
          </a:xfrm>
        </p:spPr>
        <p:txBody>
          <a:bodyPr tIns="36000" bIns="36000" rtlCol="0">
            <a:noAutofit/>
          </a:bodyPr>
          <a:lstStyle>
            <a:lvl1pPr marL="0" indent="0" algn="just">
              <a:lnSpc>
                <a:spcPct val="110000"/>
              </a:lnSpc>
              <a:spcBef>
                <a:spcPts val="163"/>
              </a:spcBef>
              <a:buNone/>
              <a:defRPr lang="fr-FR" sz="1056" spc="0" baseline="0"/>
            </a:lvl1pPr>
            <a:lvl2pPr marL="282327" algn="just">
              <a:lnSpc>
                <a:spcPct val="110000"/>
              </a:lnSpc>
              <a:spcBef>
                <a:spcPts val="163"/>
              </a:spcBef>
              <a:defRPr lang="fr-FR" sz="1056" spc="0" baseline="0"/>
            </a:lvl2pPr>
            <a:lvl3pPr marL="557224" algn="just">
              <a:lnSpc>
                <a:spcPct val="110000"/>
              </a:lnSpc>
              <a:spcBef>
                <a:spcPts val="163"/>
              </a:spcBef>
              <a:defRPr lang="fr-FR" sz="1056" spc="0" baseline="0"/>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3" name="Forme en L 2">
            <a:extLst>
              <a:ext uri="{FF2B5EF4-FFF2-40B4-BE49-F238E27FC236}">
                <a16:creationId xmlns:a16="http://schemas.microsoft.com/office/drawing/2014/main" id="{DFE2A111-9D6D-33CB-F830-E1C67F356565}"/>
              </a:ext>
            </a:extLst>
          </p:cNvPr>
          <p:cNvSpPr/>
          <p:nvPr userDrawn="1"/>
        </p:nvSpPr>
        <p:spPr>
          <a:xfrm rot="16200000" flipH="1">
            <a:off x="9577124" y="34778"/>
            <a:ext cx="370937" cy="301386"/>
          </a:xfrm>
          <a:prstGeom prst="corner">
            <a:avLst/>
          </a:prstGeom>
          <a:solidFill>
            <a:srgbClr val="00A4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720"/>
          </a:p>
        </p:txBody>
      </p:sp>
      <p:sp>
        <p:nvSpPr>
          <p:cNvPr id="4" name="Titre 1">
            <a:extLst>
              <a:ext uri="{FF2B5EF4-FFF2-40B4-BE49-F238E27FC236}">
                <a16:creationId xmlns:a16="http://schemas.microsoft.com/office/drawing/2014/main" id="{61A2A106-EFF4-FC9D-4932-344DBDAFBED2}"/>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latin typeface="+mj-lt"/>
                <a:cs typeface="Arial" panose="020B0604020202020204" pitchFamily="34" charset="0"/>
              </a:defRPr>
            </a:lvl1pPr>
          </a:lstStyle>
          <a:p>
            <a:pPr rtl="0"/>
            <a:r>
              <a:rPr lang="fr-FR" dirty="0">
                <a:ea typeface="Garamond"/>
                <a:cs typeface="Garamond"/>
                <a:sym typeface="Garamond"/>
              </a:rPr>
              <a:t>T</a:t>
            </a:r>
            <a:r>
              <a:rPr lang="fr" dirty="0">
                <a:ea typeface="Garamond"/>
                <a:cs typeface="Garamond"/>
                <a:sym typeface="Garamond"/>
              </a:rPr>
              <a:t>ransfert du concept en ingénierie</a:t>
            </a:r>
            <a:endParaRPr lang="fr-FR" dirty="0"/>
          </a:p>
        </p:txBody>
      </p:sp>
      <p:sp>
        <p:nvSpPr>
          <p:cNvPr id="2" name="Espace réservé du texte 5">
            <a:extLst>
              <a:ext uri="{FF2B5EF4-FFF2-40B4-BE49-F238E27FC236}">
                <a16:creationId xmlns:a16="http://schemas.microsoft.com/office/drawing/2014/main" id="{5CD6896B-0F09-87E6-5F6F-9182D8F0A373}"/>
              </a:ext>
            </a:extLst>
          </p:cNvPr>
          <p:cNvSpPr>
            <a:spLocks noGrp="1"/>
          </p:cNvSpPr>
          <p:nvPr>
            <p:ph type="body" sz="quarter" idx="14"/>
          </p:nvPr>
        </p:nvSpPr>
        <p:spPr>
          <a:xfrm>
            <a:off x="5188647" y="1732635"/>
            <a:ext cx="4095000" cy="4310063"/>
          </a:xfrm>
        </p:spPr>
        <p:txBody>
          <a:bodyPr tIns="36000" bIns="36000">
            <a:noAutofit/>
          </a:bodyPr>
          <a:lstStyle>
            <a:lvl1pPr marL="0" indent="0" algn="just">
              <a:lnSpc>
                <a:spcPct val="110000"/>
              </a:lnSpc>
              <a:spcBef>
                <a:spcPts val="163"/>
              </a:spcBef>
              <a:buNone/>
              <a:defRPr sz="1056" baseline="0"/>
            </a:lvl1pPr>
            <a:lvl2pPr algn="just">
              <a:lnSpc>
                <a:spcPct val="110000"/>
              </a:lnSpc>
              <a:spcBef>
                <a:spcPts val="163"/>
              </a:spcBef>
              <a:defRPr sz="1056" baseline="0"/>
            </a:lvl2pPr>
            <a:lvl3pPr algn="just">
              <a:lnSpc>
                <a:spcPct val="110000"/>
              </a:lnSpc>
              <a:spcBef>
                <a:spcPts val="163"/>
              </a:spcBef>
              <a:defRPr sz="1056" baseline="0"/>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a:extLst>
              <a:ext uri="{FF2B5EF4-FFF2-40B4-BE49-F238E27FC236}">
                <a16:creationId xmlns:a16="http://schemas.microsoft.com/office/drawing/2014/main" id="{26284B79-DCD9-393C-1CE1-6CFB1A1DA205}"/>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179840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 Quand l’utiliser">
    <p:spTree>
      <p:nvGrpSpPr>
        <p:cNvPr id="1" name=""/>
        <p:cNvGrpSpPr/>
        <p:nvPr/>
      </p:nvGrpSpPr>
      <p:grpSpPr>
        <a:xfrm>
          <a:off x="0" y="0"/>
          <a:ext cx="0" cy="0"/>
          <a:chOff x="0" y="0"/>
          <a:chExt cx="0" cy="0"/>
        </a:xfrm>
      </p:grpSpPr>
      <p:pic>
        <p:nvPicPr>
          <p:cNvPr id="4" name="Image 3" descr="Une image contenant blanc, noir et blanc, monochrome&#10;&#10;Le contenu généré par l’IA peut être incorrect.">
            <a:extLst>
              <a:ext uri="{FF2B5EF4-FFF2-40B4-BE49-F238E27FC236}">
                <a16:creationId xmlns:a16="http://schemas.microsoft.com/office/drawing/2014/main" id="{89381E6D-D802-FBA9-BCEE-EA3D80452B06}"/>
              </a:ext>
            </a:extLst>
          </p:cNvPr>
          <p:cNvPicPr>
            <a:picLocks noChangeAspect="1"/>
          </p:cNvPicPr>
          <p:nvPr userDrawn="1"/>
        </p:nvPicPr>
        <p:blipFill>
          <a:blip r:embed="rId2"/>
          <a:srcRect b="76862"/>
          <a:stretch/>
        </p:blipFill>
        <p:spPr>
          <a:xfrm>
            <a:off x="1" y="-1"/>
            <a:ext cx="9913739" cy="1586753"/>
          </a:xfrm>
          <a:prstGeom prst="rect">
            <a:avLst/>
          </a:prstGeom>
        </p:spPr>
      </p:pic>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0" y="1583510"/>
            <a:ext cx="102375" cy="5274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1"/>
          </a:solidFill>
          <a:ln w="7045" cap="flat">
            <a:noFill/>
            <a:prstDash val="solid"/>
            <a:miter/>
          </a:ln>
        </p:spPr>
        <p:txBody>
          <a:bodyPr rtlCol="0" anchor="ctr">
            <a:noAutofit/>
          </a:bodyPr>
          <a:lstStyle>
            <a:defPPr>
              <a:defRPr lang="fr-FR"/>
            </a:defPPr>
          </a:lstStyle>
          <a:p>
            <a:pPr rtl="0"/>
            <a:endParaRPr lang="fr-FR" sz="1720" dirty="0"/>
          </a:p>
        </p:txBody>
      </p:sp>
      <p:sp>
        <p:nvSpPr>
          <p:cNvPr id="13" name="Espace réservé du contenu 3">
            <a:extLst>
              <a:ext uri="{FF2B5EF4-FFF2-40B4-BE49-F238E27FC236}">
                <a16:creationId xmlns:a16="http://schemas.microsoft.com/office/drawing/2014/main" id="{B20F5EA7-881C-8FB7-EAC9-89C8F2E5865C}"/>
              </a:ext>
            </a:extLst>
          </p:cNvPr>
          <p:cNvSpPr>
            <a:spLocks noGrp="1"/>
          </p:cNvSpPr>
          <p:nvPr>
            <p:ph sz="half" idx="2" hasCustomPrompt="1"/>
          </p:nvPr>
        </p:nvSpPr>
        <p:spPr>
          <a:xfrm>
            <a:off x="749960" y="1742539"/>
            <a:ext cx="8533686" cy="4058191"/>
          </a:xfrm>
        </p:spPr>
        <p:txBody>
          <a:bodyPr lIns="91440" tIns="0" rIns="91440" bIns="0" rtlCol="0">
            <a:noAutofit/>
          </a:bodyPr>
          <a:lstStyle>
            <a:lvl1pPr marL="0" indent="0">
              <a:spcBef>
                <a:spcPts val="813"/>
              </a:spcBef>
              <a:buNone/>
              <a:defRPr lang="fr-FR" sz="1138"/>
            </a:lvl1pPr>
            <a:lvl2pPr>
              <a:spcBef>
                <a:spcPts val="813"/>
              </a:spcBef>
              <a:defRPr lang="fr-FR" sz="1138"/>
            </a:lvl2pPr>
            <a:lvl3pPr>
              <a:spcBef>
                <a:spcPts val="813"/>
              </a:spcBef>
              <a:defRPr lang="fr-FR" sz="1138"/>
            </a:lvl3pPr>
            <a:lvl4pPr>
              <a:spcBef>
                <a:spcPts val="813"/>
              </a:spcBef>
              <a:defRPr lang="fr-FR" sz="1138"/>
            </a:lvl4pPr>
            <a:lvl5pPr>
              <a:spcBef>
                <a:spcPts val="813"/>
              </a:spcBef>
              <a:defRPr lang="fr-FR" sz="1138"/>
            </a:lvl5pPr>
          </a:lstStyle>
          <a:p>
            <a:pPr lvl="0" rtl="0"/>
            <a:r>
              <a:rPr lang="fr-FR" dirty="0"/>
              <a:t>Cliquer pour ajouter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5" name="Titre 1">
            <a:extLst>
              <a:ext uri="{FF2B5EF4-FFF2-40B4-BE49-F238E27FC236}">
                <a16:creationId xmlns:a16="http://schemas.microsoft.com/office/drawing/2014/main" id="{AD77FBE2-9319-1C6B-9199-14DFB607B26B}"/>
              </a:ext>
            </a:extLst>
          </p:cNvPr>
          <p:cNvSpPr>
            <a:spLocks noGrp="1"/>
          </p:cNvSpPr>
          <p:nvPr>
            <p:ph type="title" hasCustomPrompt="1"/>
          </p:nvPr>
        </p:nvSpPr>
        <p:spPr>
          <a:xfrm>
            <a:off x="749959" y="539692"/>
            <a:ext cx="8533688" cy="676635"/>
          </a:xfrm>
        </p:spPr>
        <p:txBody>
          <a:bodyPr lIns="91440" tIns="0" rIns="91440" bIns="0" rtlCol="0" anchor="t" anchorCtr="0">
            <a:noAutofit/>
          </a:bodyPr>
          <a:lstStyle>
            <a:lvl1pPr algn="l">
              <a:lnSpc>
                <a:spcPct val="100000"/>
              </a:lnSpc>
              <a:defRPr lang="fr-FR" sz="2925" b="1">
                <a:solidFill>
                  <a:schemeClr val="accent1"/>
                </a:solidFill>
                <a:latin typeface="+mj-lt"/>
                <a:cs typeface="Arial" panose="020B0604020202020204" pitchFamily="34" charset="0"/>
              </a:defRPr>
            </a:lvl1pPr>
          </a:lstStyle>
          <a:p>
            <a:pPr rtl="0"/>
            <a:r>
              <a:rPr lang="fr" dirty="0">
                <a:ea typeface="Garamond"/>
                <a:cs typeface="Garamond"/>
                <a:sym typeface="Garamond"/>
              </a:rPr>
              <a:t>Quand utiliser l’outil</a:t>
            </a:r>
            <a:endParaRPr lang="fr-FR" dirty="0"/>
          </a:p>
        </p:txBody>
      </p:sp>
      <p:sp>
        <p:nvSpPr>
          <p:cNvPr id="2" name="Espace réservé du numéro de diapositive 5">
            <a:extLst>
              <a:ext uri="{FF2B5EF4-FFF2-40B4-BE49-F238E27FC236}">
                <a16:creationId xmlns:a16="http://schemas.microsoft.com/office/drawing/2014/main" id="{BA6F31B3-4967-32D0-76F7-C777F86EE69E}"/>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55285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6648" y="731523"/>
            <a:ext cx="8670227" cy="1362057"/>
          </a:xfrm>
          <a:prstGeom prst="rect">
            <a:avLst/>
          </a:prstGeom>
        </p:spPr>
        <p:txBody>
          <a:bodyPr vert="horz" lIns="91440" tIns="45720" rIns="91440" bIns="45720" rtlCol="0" anchor="b" anchorCtr="0">
            <a:noAutofit/>
          </a:bodyPr>
          <a:lstStyle>
            <a:defPPr>
              <a:defRPr lang="fr-FR"/>
            </a:defPPr>
          </a:lstStyle>
          <a:p>
            <a:pPr rtl="0"/>
            <a:r>
              <a:rPr lang="fr-FR" dirty="0"/>
              <a:t>Modifiez le style du titre</a:t>
            </a:r>
          </a:p>
        </p:txBody>
      </p:sp>
      <p:sp>
        <p:nvSpPr>
          <p:cNvPr id="3" name="Espace réservé du texte 2"/>
          <p:cNvSpPr>
            <a:spLocks noGrp="1"/>
          </p:cNvSpPr>
          <p:nvPr>
            <p:ph type="body" idx="1"/>
          </p:nvPr>
        </p:nvSpPr>
        <p:spPr>
          <a:xfrm>
            <a:off x="616648" y="2103120"/>
            <a:ext cx="8670227" cy="4351338"/>
          </a:xfrm>
          <a:prstGeom prst="rect">
            <a:avLst/>
          </a:prstGeom>
        </p:spPr>
        <p:txBody>
          <a:bodyPr vert="horz" lIns="91440" tIns="45720" rIns="91440" bIns="45720" rtlCol="0">
            <a:normAutofit/>
          </a:bodyPr>
          <a:lstStyle>
            <a:defPPr>
              <a:defRPr lang="fr-FR"/>
            </a:defPPr>
          </a:lstStyle>
          <a:p>
            <a:pPr lvl="0" rtl="0"/>
            <a:r>
              <a:rPr lang="fr-FR" dirty="0"/>
              <a:t>Modifiez les styles du texte</a:t>
            </a:r>
          </a:p>
          <a:p>
            <a:pPr lvl="1" rtl="0"/>
            <a:r>
              <a:rPr lang="fr-FR" dirty="0"/>
              <a:t>	Deuxième niveau</a:t>
            </a:r>
          </a:p>
          <a:p>
            <a:pPr lvl="2" rtl="0"/>
            <a:r>
              <a:rPr lang="fr-FR" dirty="0"/>
              <a:t>	      Troisième niveau</a:t>
            </a:r>
          </a:p>
          <a:p>
            <a:pPr lvl="3" rtl="0"/>
            <a:r>
              <a:rPr lang="fr-FR" dirty="0"/>
              <a:t>	Quatrième niveau</a:t>
            </a:r>
          </a:p>
          <a:p>
            <a:pPr lvl="4" rtl="0"/>
            <a:r>
              <a:rPr lang="fr-FR" dirty="0"/>
              <a:t>	       Cinquième niveau</a:t>
            </a:r>
          </a:p>
        </p:txBody>
      </p:sp>
      <p:sp>
        <p:nvSpPr>
          <p:cNvPr id="4" name="Espace réservé du numéro de diapositive 5">
            <a:extLst>
              <a:ext uri="{FF2B5EF4-FFF2-40B4-BE49-F238E27FC236}">
                <a16:creationId xmlns:a16="http://schemas.microsoft.com/office/drawing/2014/main" id="{5AC7597E-B908-58DC-C668-47B07C670112}"/>
              </a:ext>
            </a:extLst>
          </p:cNvPr>
          <p:cNvSpPr>
            <a:spLocks noGrp="1"/>
          </p:cNvSpPr>
          <p:nvPr>
            <p:ph type="sldNum" sz="quarter" idx="4"/>
          </p:nvPr>
        </p:nvSpPr>
        <p:spPr>
          <a:xfrm>
            <a:off x="132183" y="6369947"/>
            <a:ext cx="395594" cy="244503"/>
          </a:xfrm>
          <a:prstGeom prst="rect">
            <a:avLst/>
          </a:prstGeom>
        </p:spPr>
        <p:txBody>
          <a:bodyPr vert="horz" lIns="91440" tIns="45720" rIns="0" bIns="45720"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pic>
        <p:nvPicPr>
          <p:cNvPr id="7" name="Image 6" descr="Une image contenant texte, Police, logo, Graphique&#10;&#10;Le contenu généré par l’IA peut être incorrect.">
            <a:extLst>
              <a:ext uri="{FF2B5EF4-FFF2-40B4-BE49-F238E27FC236}">
                <a16:creationId xmlns:a16="http://schemas.microsoft.com/office/drawing/2014/main" id="{515DFDE0-223F-4A9D-A360-38763F1777FE}"/>
              </a:ext>
            </a:extLst>
          </p:cNvPr>
          <p:cNvPicPr>
            <a:picLocks noChangeAspect="1"/>
          </p:cNvPicPr>
          <p:nvPr userDrawn="1"/>
        </p:nvPicPr>
        <p:blipFill>
          <a:blip r:embed="rId25"/>
          <a:stretch>
            <a:fillRect/>
          </a:stretch>
        </p:blipFill>
        <p:spPr>
          <a:xfrm>
            <a:off x="8918364" y="6347601"/>
            <a:ext cx="648320" cy="176138"/>
          </a:xfrm>
          <a:prstGeom prst="rect">
            <a:avLst/>
          </a:prstGeom>
        </p:spPr>
      </p:pic>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702" r:id="rId3"/>
    <p:sldLayoutId id="2147483694" r:id="rId4"/>
    <p:sldLayoutId id="2147483695" r:id="rId5"/>
    <p:sldLayoutId id="2147483680" r:id="rId6"/>
    <p:sldLayoutId id="2147483688" r:id="rId7"/>
    <p:sldLayoutId id="2147483696" r:id="rId8"/>
    <p:sldLayoutId id="2147483668" r:id="rId9"/>
    <p:sldLayoutId id="2147483691" r:id="rId10"/>
    <p:sldLayoutId id="2147483698" r:id="rId11"/>
    <p:sldLayoutId id="2147483653" r:id="rId12"/>
    <p:sldLayoutId id="2147483689" r:id="rId13"/>
    <p:sldLayoutId id="2147483700" r:id="rId14"/>
    <p:sldLayoutId id="2147483685" r:id="rId15"/>
    <p:sldLayoutId id="2147483686" r:id="rId16"/>
    <p:sldLayoutId id="2147483701" r:id="rId17"/>
    <p:sldLayoutId id="2147483693" r:id="rId18"/>
    <p:sldLayoutId id="2147483692" r:id="rId19"/>
    <p:sldLayoutId id="2147483656" r:id="rId20"/>
    <p:sldLayoutId id="2147483657" r:id="rId21"/>
    <p:sldLayoutId id="2147483687" r:id="rId22"/>
    <p:sldLayoutId id="2147483676" r:id="rId23"/>
  </p:sldLayoutIdLst>
  <p:hf hdr="0" ftr="0" dt="0"/>
  <p:txStyles>
    <p:titleStyle>
      <a:lvl1pPr algn="ctr" defTabSz="742965" rtl="0" eaLnBrk="1" latinLnBrk="0" hangingPunct="1">
        <a:lnSpc>
          <a:spcPts val="3961"/>
        </a:lnSpc>
        <a:spcBef>
          <a:spcPct val="0"/>
        </a:spcBef>
        <a:buNone/>
        <a:defRPr lang="fr-FR" sz="3088" b="1" kern="1200" cap="all" baseline="0">
          <a:solidFill>
            <a:srgbClr val="00A4BB"/>
          </a:solidFill>
          <a:latin typeface="+mj-lt"/>
          <a:ea typeface="+mj-ea"/>
          <a:cs typeface="+mj-cs"/>
        </a:defRPr>
      </a:lvl1pPr>
    </p:titleStyle>
    <p:bodyStyle>
      <a:lvl1pPr marL="282327" indent="-282327" algn="l" defTabSz="742965" rtl="0" eaLnBrk="1" latinLnBrk="0" hangingPunct="1">
        <a:lnSpc>
          <a:spcPct val="100000"/>
        </a:lnSpc>
        <a:spcBef>
          <a:spcPts val="293"/>
        </a:spcBef>
        <a:buFont typeface="Arial" panose="020B0604020202020204" pitchFamily="34" charset="0"/>
        <a:buChar char="•"/>
        <a:defRPr lang="fr-FR" sz="1138"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p:bodyStyle>
    <p:otherStyle>
      <a:defPPr>
        <a:defRPr lang="fr-FR"/>
      </a:defPPr>
      <a:lvl1pPr marL="0" algn="l" defTabSz="742965" rtl="0" eaLnBrk="1" latinLnBrk="0" hangingPunct="1">
        <a:defRPr lang="fr-FR" sz="1463" kern="1200">
          <a:solidFill>
            <a:schemeClr val="tx1"/>
          </a:solidFill>
          <a:latin typeface="+mn-lt"/>
          <a:ea typeface="+mn-ea"/>
          <a:cs typeface="+mn-cs"/>
        </a:defRPr>
      </a:lvl1pPr>
      <a:lvl2pPr marL="371482" algn="l" defTabSz="742965" rtl="0" eaLnBrk="1" latinLnBrk="0" hangingPunct="1">
        <a:defRPr lang="fr-FR" sz="1463" kern="1200">
          <a:solidFill>
            <a:schemeClr val="tx1"/>
          </a:solidFill>
          <a:latin typeface="+mn-lt"/>
          <a:ea typeface="+mn-ea"/>
          <a:cs typeface="+mn-cs"/>
        </a:defRPr>
      </a:lvl2pPr>
      <a:lvl3pPr marL="742965" algn="l" defTabSz="742965" rtl="0" eaLnBrk="1" latinLnBrk="0" hangingPunct="1">
        <a:defRPr lang="fr-FR" sz="1463" kern="1200">
          <a:solidFill>
            <a:schemeClr val="tx1"/>
          </a:solidFill>
          <a:latin typeface="+mn-lt"/>
          <a:ea typeface="+mn-ea"/>
          <a:cs typeface="+mn-cs"/>
        </a:defRPr>
      </a:lvl3pPr>
      <a:lvl4pPr marL="1114447" algn="l" defTabSz="742965" rtl="0" eaLnBrk="1" latinLnBrk="0" hangingPunct="1">
        <a:defRPr lang="fr-FR" sz="1463" kern="1200">
          <a:solidFill>
            <a:schemeClr val="tx1"/>
          </a:solidFill>
          <a:latin typeface="+mn-lt"/>
          <a:ea typeface="+mn-ea"/>
          <a:cs typeface="+mn-cs"/>
        </a:defRPr>
      </a:lvl4pPr>
      <a:lvl5pPr marL="1485930" algn="l" defTabSz="742965" rtl="0" eaLnBrk="1" latinLnBrk="0" hangingPunct="1">
        <a:defRPr lang="fr-FR" sz="1463" kern="1200">
          <a:solidFill>
            <a:schemeClr val="tx1"/>
          </a:solidFill>
          <a:latin typeface="+mn-lt"/>
          <a:ea typeface="+mn-ea"/>
          <a:cs typeface="+mn-cs"/>
        </a:defRPr>
      </a:lvl5pPr>
      <a:lvl6pPr marL="1857412" algn="l" defTabSz="742965" rtl="0" eaLnBrk="1" latinLnBrk="0" hangingPunct="1">
        <a:defRPr lang="fr-FR" sz="1463" kern="1200">
          <a:solidFill>
            <a:schemeClr val="tx1"/>
          </a:solidFill>
          <a:latin typeface="+mn-lt"/>
          <a:ea typeface="+mn-ea"/>
          <a:cs typeface="+mn-cs"/>
        </a:defRPr>
      </a:lvl6pPr>
      <a:lvl7pPr marL="2228895" algn="l" defTabSz="742965" rtl="0" eaLnBrk="1" latinLnBrk="0" hangingPunct="1">
        <a:defRPr lang="fr-FR" sz="1463" kern="1200">
          <a:solidFill>
            <a:schemeClr val="tx1"/>
          </a:solidFill>
          <a:latin typeface="+mn-lt"/>
          <a:ea typeface="+mn-ea"/>
          <a:cs typeface="+mn-cs"/>
        </a:defRPr>
      </a:lvl7pPr>
      <a:lvl8pPr marL="2600377" algn="l" defTabSz="742965" rtl="0" eaLnBrk="1" latinLnBrk="0" hangingPunct="1">
        <a:defRPr lang="fr-FR" sz="1463" kern="1200">
          <a:solidFill>
            <a:schemeClr val="tx1"/>
          </a:solidFill>
          <a:latin typeface="+mn-lt"/>
          <a:ea typeface="+mn-ea"/>
          <a:cs typeface="+mn-cs"/>
        </a:defRPr>
      </a:lvl8pPr>
      <a:lvl9pPr marL="2971859" algn="l" defTabSz="742965" rtl="0" eaLnBrk="1" latinLnBrk="0" hangingPunct="1">
        <a:defRPr lang="fr-F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8.xml"/><Relationship Id="rId5" Type="http://schemas.openxmlformats.org/officeDocument/2006/relationships/image" Target="../media/image53.png"/><Relationship Id="rId4" Type="http://schemas.openxmlformats.org/officeDocument/2006/relationships/hyperlink" Target="https://thenounproject.com/icon/attention-292344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8.xml"/><Relationship Id="rId5" Type="http://schemas.openxmlformats.org/officeDocument/2006/relationships/image" Target="../media/image53.png"/><Relationship Id="rId4" Type="http://schemas.openxmlformats.org/officeDocument/2006/relationships/hyperlink" Target="https://thenounproject.com/icon/attention-292344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7.png"/><Relationship Id="rId12"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24.png"/><Relationship Id="rId5" Type="http://schemas.openxmlformats.org/officeDocument/2006/relationships/image" Target="../media/image13.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19.png"/><Relationship Id="rId1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thenounproject.com/icon/attention-2923446/" TargetMode="External"/><Relationship Id="rId2" Type="http://schemas.openxmlformats.org/officeDocument/2006/relationships/image" Target="../media/image63.png"/><Relationship Id="rId1" Type="http://schemas.openxmlformats.org/officeDocument/2006/relationships/slideLayout" Target="../slideLayouts/slideLayout21.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thenounproject.com/icon/attention-2923446/"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4.png"/><Relationship Id="rId12"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14.png"/><Relationship Id="rId15" Type="http://schemas.openxmlformats.org/officeDocument/2006/relationships/image" Target="../media/image18.pn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26.pn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E3F38-6BAF-471E-9F1A-685CA89883A7}"/>
              </a:ext>
            </a:extLst>
          </p:cNvPr>
          <p:cNvSpPr txBox="1">
            <a:spLocks/>
          </p:cNvSpPr>
          <p:nvPr/>
        </p:nvSpPr>
        <p:spPr>
          <a:xfrm>
            <a:off x="1508258" y="2684658"/>
            <a:ext cx="7727182" cy="1242648"/>
          </a:xfrm>
          <a:prstGeom prst="rect">
            <a:avLst/>
          </a:prstGeom>
        </p:spPr>
        <p:txBody>
          <a:bodyPr wrap="square" rtlCol="0" anchor="ctr">
            <a:spAutoFit/>
          </a:bodyPr>
          <a:lstStyle>
            <a:defPPr>
              <a:defRPr lang="fr-FR"/>
            </a:defPPr>
            <a:lvl1pPr algn="ctr" defTabSz="914400" rtl="0" eaLnBrk="1" latinLnBrk="0" hangingPunct="1">
              <a:lnSpc>
                <a:spcPts val="4875"/>
              </a:lnSpc>
              <a:spcBef>
                <a:spcPct val="0"/>
              </a:spcBef>
              <a:buNone/>
              <a:defRPr lang="fr-FR" sz="3800" b="1" kern="1200" cap="all" baseline="0">
                <a:solidFill>
                  <a:srgbClr val="00A4BB"/>
                </a:solidFill>
                <a:latin typeface="+mj-lt"/>
                <a:ea typeface="+mj-ea"/>
                <a:cs typeface="+mj-cs"/>
              </a:defRPr>
            </a:lvl1pPr>
          </a:lstStyle>
          <a:p>
            <a:pPr fontAlgn="base">
              <a:lnSpc>
                <a:spcPct val="100000"/>
              </a:lnSpc>
            </a:pPr>
            <a:r>
              <a:rPr lang="fr-FR" sz="2925" noProof="1">
                <a:latin typeface="Montserrat" pitchFamily="2" charset="0"/>
              </a:rPr>
              <a:t>EUTROPHIE SOCIOTECHNIQUE </a:t>
            </a:r>
            <a:r>
              <a:rPr lang="fr-FR" sz="2925" b="0" noProof="1">
                <a:latin typeface="Montserrat" pitchFamily="2" charset="0"/>
              </a:rPr>
              <a:t>​</a:t>
            </a:r>
            <a:br>
              <a:rPr lang="fr-FR" sz="2275" b="0" noProof="1">
                <a:latin typeface="Montserrat" pitchFamily="2" charset="0"/>
              </a:rPr>
            </a:br>
            <a:r>
              <a:rPr lang="fr-FR" sz="2275" b="0" noProof="1">
                <a:latin typeface="Montserrat" pitchFamily="2" charset="0"/>
              </a:rPr>
              <a:t>Prévenir ou guérir les phénomènes de contre-productivité​</a:t>
            </a:r>
            <a:endParaRPr lang="fr-FR" sz="3900" b="0" noProof="1">
              <a:latin typeface="Montserrat" pitchFamily="2" charset="0"/>
            </a:endParaRPr>
          </a:p>
        </p:txBody>
      </p:sp>
    </p:spTree>
    <p:extLst>
      <p:ext uri="{BB962C8B-B14F-4D97-AF65-F5344CB8AC3E}">
        <p14:creationId xmlns:p14="http://schemas.microsoft.com/office/powerpoint/2010/main" val="130536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87983-2553-78B8-F4C8-0B0B019F6A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63D7E7-8E7C-1B72-EB33-FF6B5AEB6214}"/>
              </a:ext>
            </a:extLst>
          </p:cNvPr>
          <p:cNvSpPr>
            <a:spLocks noGrp="1"/>
          </p:cNvSpPr>
          <p:nvPr>
            <p:ph type="title"/>
          </p:nvPr>
        </p:nvSpPr>
        <p:spPr>
          <a:xfrm>
            <a:off x="940075" y="252374"/>
            <a:ext cx="5996438" cy="676635"/>
          </a:xfrm>
        </p:spPr>
        <p:txBody>
          <a:bodyPr/>
          <a:lstStyle/>
          <a:p>
            <a:r>
              <a:rPr lang="fr-FR" dirty="0"/>
              <a:t>Mise en situation</a:t>
            </a:r>
          </a:p>
        </p:txBody>
      </p:sp>
      <p:sp>
        <p:nvSpPr>
          <p:cNvPr id="5" name="Espace réservé du numéro de diapositive 4">
            <a:extLst>
              <a:ext uri="{FF2B5EF4-FFF2-40B4-BE49-F238E27FC236}">
                <a16:creationId xmlns:a16="http://schemas.microsoft.com/office/drawing/2014/main" id="{F8D1BE4D-56AC-D38B-7875-7A7E20BF4791}"/>
              </a:ext>
            </a:extLst>
          </p:cNvPr>
          <p:cNvSpPr>
            <a:spLocks noGrp="1"/>
          </p:cNvSpPr>
          <p:nvPr>
            <p:ph type="sldNum" sz="quarter" idx="4"/>
          </p:nvPr>
        </p:nvSpPr>
        <p:spPr/>
        <p:txBody>
          <a:bodyPr/>
          <a:lstStyle/>
          <a:p>
            <a:pPr rtl="0"/>
            <a:fld id="{48F63A3B-78C7-47BE-AE5E-E10140E04643}" type="slidenum">
              <a:rPr lang="fr-FR" smtClean="0"/>
              <a:pPr rtl="0"/>
              <a:t>9</a:t>
            </a:fld>
            <a:endParaRPr lang="fr-FR" dirty="0"/>
          </a:p>
        </p:txBody>
      </p:sp>
      <p:sp>
        <p:nvSpPr>
          <p:cNvPr id="6" name="TextBox 12">
            <a:extLst>
              <a:ext uri="{FF2B5EF4-FFF2-40B4-BE49-F238E27FC236}">
                <a16:creationId xmlns:a16="http://schemas.microsoft.com/office/drawing/2014/main" id="{39F54D5A-688D-CA36-F6A8-10E4C017AD47}"/>
              </a:ext>
            </a:extLst>
          </p:cNvPr>
          <p:cNvSpPr txBox="1"/>
          <p:nvPr/>
        </p:nvSpPr>
        <p:spPr>
          <a:xfrm>
            <a:off x="1010725" y="986654"/>
            <a:ext cx="7884550" cy="2800767"/>
          </a:xfrm>
          <a:prstGeom prst="rect">
            <a:avLst/>
          </a:prstGeom>
        </p:spPr>
        <p:txBody>
          <a:bodyPr wrap="square" lIns="0" tIns="0" rIns="0" bIns="0" rtlCol="0" anchor="t">
            <a:spAutoFit/>
          </a:bodyPr>
          <a:lstStyle/>
          <a:p>
            <a:r>
              <a:rPr lang="fr-FR" sz="1400" noProof="1">
                <a:solidFill>
                  <a:srgbClr val="000000"/>
                </a:solidFill>
                <a:latin typeface="Montserrat"/>
                <a:ea typeface="Montserrat"/>
                <a:cs typeface="Montserrat"/>
                <a:sym typeface="Montserrat"/>
              </a:rPr>
              <a:t>En tant que consultant technologue, vous assistez à la réunion des responsables pédagogiques de l’UTC portant sur les UVs avec projet de groupe.</a:t>
            </a:r>
          </a:p>
          <a:p>
            <a:endParaRPr lang="fr-FR" sz="1400" noProof="1">
              <a:solidFill>
                <a:srgbClr val="000000"/>
              </a:solidFill>
              <a:latin typeface="Montserrat"/>
              <a:ea typeface="Montserrat"/>
              <a:cs typeface="Montserrat"/>
              <a:sym typeface="Montserrat"/>
            </a:endParaRPr>
          </a:p>
          <a:p>
            <a:endParaRPr lang="fr-FR" sz="1400" noProof="1">
              <a:solidFill>
                <a:srgbClr val="000000"/>
              </a:solidFill>
              <a:latin typeface="Montserrat"/>
              <a:ea typeface="Montserrat"/>
              <a:cs typeface="Montserrat"/>
              <a:sym typeface="Montserrat"/>
            </a:endParaRPr>
          </a:p>
          <a:p>
            <a:r>
              <a:rPr lang="fr-FR" sz="1400" noProof="1">
                <a:solidFill>
                  <a:srgbClr val="000000"/>
                </a:solidFill>
                <a:latin typeface="Montserrat"/>
                <a:ea typeface="Montserrat"/>
                <a:cs typeface="Montserrat"/>
                <a:sym typeface="Montserrat"/>
              </a:rPr>
              <a:t>Le constat est clairement établi : la </a:t>
            </a:r>
            <a:r>
              <a:rPr lang="fr-FR" sz="1400" b="1" noProof="1">
                <a:solidFill>
                  <a:srgbClr val="000000"/>
                </a:solidFill>
                <a:latin typeface="Montserrat"/>
                <a:ea typeface="Montserrat"/>
                <a:cs typeface="Montserrat"/>
                <a:sym typeface="Montserrat"/>
              </a:rPr>
              <a:t>multiplication</a:t>
            </a:r>
            <a:r>
              <a:rPr lang="fr-FR" sz="1400" noProof="1">
                <a:solidFill>
                  <a:srgbClr val="000000"/>
                </a:solidFill>
                <a:latin typeface="Montserrat"/>
                <a:ea typeface="Montserrat"/>
                <a:cs typeface="Montserrat"/>
                <a:sym typeface="Montserrat"/>
              </a:rPr>
              <a:t> des projets de groupe dans de plus en plus d’UVs pose problème. En effet, les enseignants remarquent une </a:t>
            </a:r>
            <a:r>
              <a:rPr lang="fr-FR" sz="1400" b="1" noProof="1">
                <a:solidFill>
                  <a:srgbClr val="000000"/>
                </a:solidFill>
                <a:latin typeface="Montserrat"/>
                <a:ea typeface="Montserrat"/>
                <a:cs typeface="Montserrat"/>
                <a:sym typeface="Montserrat"/>
              </a:rPr>
              <a:t>baisse de la qualité </a:t>
            </a:r>
            <a:r>
              <a:rPr lang="fr-FR" sz="1400" noProof="1">
                <a:solidFill>
                  <a:srgbClr val="000000"/>
                </a:solidFill>
                <a:latin typeface="Montserrat"/>
                <a:ea typeface="Montserrat"/>
                <a:cs typeface="Montserrat"/>
                <a:sym typeface="Montserrat"/>
              </a:rPr>
              <a:t>des travaux rendus, un manque d’implication de la part des élèves, voire des conflits, etc.</a:t>
            </a:r>
          </a:p>
          <a:p>
            <a:endParaRPr lang="fr-FR" sz="1400" noProof="1">
              <a:solidFill>
                <a:srgbClr val="000000"/>
              </a:solidFill>
              <a:latin typeface="Montserrat"/>
              <a:ea typeface="Montserrat"/>
              <a:cs typeface="Montserrat"/>
              <a:sym typeface="Montserrat"/>
            </a:endParaRPr>
          </a:p>
          <a:p>
            <a:r>
              <a:rPr lang="fr-FR" sz="1400" noProof="1">
                <a:solidFill>
                  <a:srgbClr val="000000"/>
                </a:solidFill>
                <a:latin typeface="Montserrat"/>
                <a:ea typeface="Montserrat"/>
                <a:cs typeface="Montserrat"/>
                <a:sym typeface="Montserrat"/>
              </a:rPr>
              <a:t>Bref, quelque chose ne va pas, les projets de groupe ne sont plus autant sources de satisfaction.</a:t>
            </a:r>
          </a:p>
          <a:p>
            <a:endParaRPr lang="fr-FR" sz="1400" noProof="1">
              <a:solidFill>
                <a:srgbClr val="000000"/>
              </a:solidFill>
              <a:latin typeface="Montserrat"/>
              <a:ea typeface="Montserrat"/>
              <a:cs typeface="Montserrat"/>
              <a:sym typeface="Montserrat"/>
            </a:endParaRPr>
          </a:p>
          <a:p>
            <a:r>
              <a:rPr lang="fr-FR" sz="1400" noProof="1">
                <a:solidFill>
                  <a:srgbClr val="000000"/>
                </a:solidFill>
                <a:latin typeface="Montserrat"/>
                <a:ea typeface="Montserrat"/>
                <a:cs typeface="Montserrat"/>
                <a:sym typeface="Montserrat"/>
              </a:rPr>
              <a:t>On se donne les définitions suivantes de ce qu’est un projet dans notre cas :</a:t>
            </a:r>
          </a:p>
        </p:txBody>
      </p:sp>
      <p:sp>
        <p:nvSpPr>
          <p:cNvPr id="3" name="Freeform 16">
            <a:extLst>
              <a:ext uri="{FF2B5EF4-FFF2-40B4-BE49-F238E27FC236}">
                <a16:creationId xmlns:a16="http://schemas.microsoft.com/office/drawing/2014/main" id="{56DDFB60-8D58-F497-E819-543675A8F424}"/>
              </a:ext>
            </a:extLst>
          </p:cNvPr>
          <p:cNvSpPr/>
          <p:nvPr/>
        </p:nvSpPr>
        <p:spPr>
          <a:xfrm>
            <a:off x="940074" y="4241800"/>
            <a:ext cx="2349307" cy="1916848"/>
          </a:xfrm>
          <a:custGeom>
            <a:avLst/>
            <a:gdLst/>
            <a:ahLst/>
            <a:cxnLst/>
            <a:rect l="l" t="t" r="r" b="b"/>
            <a:pathLst>
              <a:path w="897612" h="1051017">
                <a:moveTo>
                  <a:pt x="115852" y="0"/>
                </a:moveTo>
                <a:lnTo>
                  <a:pt x="781760" y="0"/>
                </a:lnTo>
                <a:cubicBezTo>
                  <a:pt x="812486" y="0"/>
                  <a:pt x="841953" y="12206"/>
                  <a:pt x="863679" y="33932"/>
                </a:cubicBezTo>
                <a:cubicBezTo>
                  <a:pt x="885406" y="55659"/>
                  <a:pt x="897612" y="85126"/>
                  <a:pt x="897612" y="115852"/>
                </a:cubicBezTo>
                <a:lnTo>
                  <a:pt x="897612" y="935165"/>
                </a:lnTo>
                <a:cubicBezTo>
                  <a:pt x="897612" y="965891"/>
                  <a:pt x="885406" y="995358"/>
                  <a:pt x="863679" y="1017085"/>
                </a:cubicBezTo>
                <a:cubicBezTo>
                  <a:pt x="841953" y="1038811"/>
                  <a:pt x="812486" y="1051017"/>
                  <a:pt x="781760" y="1051017"/>
                </a:cubicBezTo>
                <a:lnTo>
                  <a:pt x="115852" y="1051017"/>
                </a:lnTo>
                <a:cubicBezTo>
                  <a:pt x="51869" y="1051017"/>
                  <a:pt x="0" y="999148"/>
                  <a:pt x="0" y="935165"/>
                </a:cubicBezTo>
                <a:lnTo>
                  <a:pt x="0" y="115852"/>
                </a:lnTo>
                <a:cubicBezTo>
                  <a:pt x="0" y="85126"/>
                  <a:pt x="12206" y="55659"/>
                  <a:pt x="33932" y="33932"/>
                </a:cubicBezTo>
                <a:cubicBezTo>
                  <a:pt x="55659" y="12206"/>
                  <a:pt x="85126" y="0"/>
                  <a:pt x="115852" y="0"/>
                </a:cubicBezTo>
                <a:close/>
              </a:path>
            </a:pathLst>
          </a:custGeom>
          <a:solidFill>
            <a:schemeClr val="bg2"/>
          </a:solidFill>
        </p:spPr>
      </p:sp>
      <p:sp>
        <p:nvSpPr>
          <p:cNvPr id="4" name="Freeform 19">
            <a:extLst>
              <a:ext uri="{FF2B5EF4-FFF2-40B4-BE49-F238E27FC236}">
                <a16:creationId xmlns:a16="http://schemas.microsoft.com/office/drawing/2014/main" id="{66D35213-FE7B-1201-8606-736BBD7F8DCC}"/>
              </a:ext>
            </a:extLst>
          </p:cNvPr>
          <p:cNvSpPr/>
          <p:nvPr/>
        </p:nvSpPr>
        <p:spPr>
          <a:xfrm>
            <a:off x="3855338" y="4241800"/>
            <a:ext cx="2349306" cy="1916848"/>
          </a:xfrm>
          <a:custGeom>
            <a:avLst/>
            <a:gdLst/>
            <a:ahLst/>
            <a:cxnLst/>
            <a:rect l="l" t="t" r="r" b="b"/>
            <a:pathLst>
              <a:path w="879893" h="1053072">
                <a:moveTo>
                  <a:pt x="118185" y="0"/>
                </a:moveTo>
                <a:lnTo>
                  <a:pt x="761707" y="0"/>
                </a:lnTo>
                <a:cubicBezTo>
                  <a:pt x="793052" y="0"/>
                  <a:pt x="823113" y="12452"/>
                  <a:pt x="845277" y="34616"/>
                </a:cubicBezTo>
                <a:cubicBezTo>
                  <a:pt x="867441" y="56780"/>
                  <a:pt x="879893" y="86840"/>
                  <a:pt x="879893" y="118185"/>
                </a:cubicBezTo>
                <a:lnTo>
                  <a:pt x="879893" y="934887"/>
                </a:lnTo>
                <a:cubicBezTo>
                  <a:pt x="879893" y="966231"/>
                  <a:pt x="867441" y="996292"/>
                  <a:pt x="845277" y="1018456"/>
                </a:cubicBezTo>
                <a:cubicBezTo>
                  <a:pt x="823113" y="1040620"/>
                  <a:pt x="793052" y="1053072"/>
                  <a:pt x="761707" y="1053072"/>
                </a:cubicBezTo>
                <a:lnTo>
                  <a:pt x="118185" y="1053072"/>
                </a:lnTo>
                <a:cubicBezTo>
                  <a:pt x="86840" y="1053072"/>
                  <a:pt x="56780" y="1040620"/>
                  <a:pt x="34616" y="1018456"/>
                </a:cubicBezTo>
                <a:cubicBezTo>
                  <a:pt x="12452" y="996292"/>
                  <a:pt x="0" y="966231"/>
                  <a:pt x="0" y="934887"/>
                </a:cubicBezTo>
                <a:lnTo>
                  <a:pt x="0" y="118185"/>
                </a:lnTo>
                <a:cubicBezTo>
                  <a:pt x="0" y="86840"/>
                  <a:pt x="12452" y="56780"/>
                  <a:pt x="34616" y="34616"/>
                </a:cubicBezTo>
                <a:cubicBezTo>
                  <a:pt x="56780" y="12452"/>
                  <a:pt x="86840" y="0"/>
                  <a:pt x="118185" y="0"/>
                </a:cubicBezTo>
                <a:close/>
              </a:path>
            </a:pathLst>
          </a:custGeom>
          <a:solidFill>
            <a:schemeClr val="bg2">
              <a:lumMod val="75000"/>
            </a:schemeClr>
          </a:solidFill>
        </p:spPr>
      </p:sp>
      <p:sp>
        <p:nvSpPr>
          <p:cNvPr id="7" name="Freeform 22">
            <a:extLst>
              <a:ext uri="{FF2B5EF4-FFF2-40B4-BE49-F238E27FC236}">
                <a16:creationId xmlns:a16="http://schemas.microsoft.com/office/drawing/2014/main" id="{F4E4985A-CB5B-7768-E5E5-26DE9B6640AC}"/>
              </a:ext>
            </a:extLst>
          </p:cNvPr>
          <p:cNvSpPr/>
          <p:nvPr/>
        </p:nvSpPr>
        <p:spPr>
          <a:xfrm>
            <a:off x="6872201" y="4241800"/>
            <a:ext cx="2349307" cy="1916848"/>
          </a:xfrm>
          <a:custGeom>
            <a:avLst/>
            <a:gdLst/>
            <a:ahLst/>
            <a:cxnLst/>
            <a:rect l="l" t="t" r="r" b="b"/>
            <a:pathLst>
              <a:path w="883918" h="1040281">
                <a:moveTo>
                  <a:pt x="117647" y="0"/>
                </a:moveTo>
                <a:lnTo>
                  <a:pt x="766271" y="0"/>
                </a:lnTo>
                <a:cubicBezTo>
                  <a:pt x="797473" y="0"/>
                  <a:pt x="827397" y="12395"/>
                  <a:pt x="849460" y="34458"/>
                </a:cubicBezTo>
                <a:cubicBezTo>
                  <a:pt x="871523" y="56521"/>
                  <a:pt x="883918" y="86445"/>
                  <a:pt x="883918" y="117647"/>
                </a:cubicBezTo>
                <a:lnTo>
                  <a:pt x="883918" y="922634"/>
                </a:lnTo>
                <a:cubicBezTo>
                  <a:pt x="883918" y="953836"/>
                  <a:pt x="871523" y="983760"/>
                  <a:pt x="849460" y="1005823"/>
                </a:cubicBezTo>
                <a:cubicBezTo>
                  <a:pt x="827397" y="1027886"/>
                  <a:pt x="797473" y="1040281"/>
                  <a:pt x="766271" y="1040281"/>
                </a:cubicBezTo>
                <a:lnTo>
                  <a:pt x="117647" y="1040281"/>
                </a:lnTo>
                <a:cubicBezTo>
                  <a:pt x="86445" y="1040281"/>
                  <a:pt x="56521" y="1027886"/>
                  <a:pt x="34458" y="1005823"/>
                </a:cubicBezTo>
                <a:cubicBezTo>
                  <a:pt x="12395" y="983760"/>
                  <a:pt x="0" y="953836"/>
                  <a:pt x="0" y="922634"/>
                </a:cubicBezTo>
                <a:lnTo>
                  <a:pt x="0" y="117647"/>
                </a:lnTo>
                <a:cubicBezTo>
                  <a:pt x="0" y="86445"/>
                  <a:pt x="12395" y="56521"/>
                  <a:pt x="34458" y="34458"/>
                </a:cubicBezTo>
                <a:cubicBezTo>
                  <a:pt x="56521" y="12395"/>
                  <a:pt x="86445" y="0"/>
                  <a:pt x="117647" y="0"/>
                </a:cubicBezTo>
                <a:close/>
              </a:path>
            </a:pathLst>
          </a:custGeom>
          <a:solidFill>
            <a:schemeClr val="accent1">
              <a:lumMod val="40000"/>
              <a:lumOff val="60000"/>
            </a:schemeClr>
          </a:solidFill>
        </p:spPr>
      </p:sp>
      <p:sp>
        <p:nvSpPr>
          <p:cNvPr id="9" name="TextBox 24">
            <a:extLst>
              <a:ext uri="{FF2B5EF4-FFF2-40B4-BE49-F238E27FC236}">
                <a16:creationId xmlns:a16="http://schemas.microsoft.com/office/drawing/2014/main" id="{08D529FB-0667-F1C2-7393-6CB7C698B8BB}"/>
              </a:ext>
            </a:extLst>
          </p:cNvPr>
          <p:cNvSpPr txBox="1"/>
          <p:nvPr/>
        </p:nvSpPr>
        <p:spPr>
          <a:xfrm>
            <a:off x="7250477" y="4661615"/>
            <a:ext cx="1592753" cy="1077218"/>
          </a:xfrm>
          <a:prstGeom prst="rect">
            <a:avLst/>
          </a:prstGeom>
        </p:spPr>
        <p:txBody>
          <a:bodyPr wrap="square" lIns="0" tIns="0" rIns="0" bIns="0" rtlCol="0" anchor="t">
            <a:spAutoFit/>
          </a:bodyPr>
          <a:lstStyle/>
          <a:p>
            <a:pPr marL="0" lvl="0" indent="0" algn="ctr">
              <a:spcBef>
                <a:spcPct val="0"/>
              </a:spcBef>
            </a:pPr>
            <a:r>
              <a:rPr lang="en-US" sz="1400" spc="76" dirty="0">
                <a:solidFill>
                  <a:srgbClr val="000000"/>
                </a:solidFill>
                <a:latin typeface="Montserrat" pitchFamily="2" charset="77"/>
                <a:ea typeface="Montserrat Bold"/>
                <a:cs typeface="Montserrat Bold"/>
                <a:sym typeface="Montserrat Bold"/>
              </a:rPr>
              <a:t>DU TEMPS À Y CONSACRER </a:t>
            </a:r>
            <a:r>
              <a:rPr lang="en-US" sz="1400" i="1" spc="76" dirty="0">
                <a:solidFill>
                  <a:srgbClr val="000000"/>
                </a:solidFill>
                <a:latin typeface="Montserrat" pitchFamily="2" charset="77"/>
                <a:ea typeface="Montserrat Bold Italics"/>
                <a:cs typeface="Montserrat Bold Italics"/>
                <a:sym typeface="Montserrat Bold Italics"/>
              </a:rPr>
              <a:t>PENDANT ET HORS SÉANCES</a:t>
            </a:r>
            <a:r>
              <a:rPr lang="en-US" sz="1400" spc="76" dirty="0">
                <a:solidFill>
                  <a:srgbClr val="000000"/>
                </a:solidFill>
                <a:latin typeface="Montserrat" pitchFamily="2" charset="77"/>
                <a:ea typeface="Montserrat Bold"/>
                <a:cs typeface="Montserrat Bold"/>
                <a:sym typeface="Montserrat Bold"/>
              </a:rPr>
              <a:t> DE COURS/TDS</a:t>
            </a:r>
          </a:p>
        </p:txBody>
      </p:sp>
      <p:sp>
        <p:nvSpPr>
          <p:cNvPr id="10" name="TextBox 25">
            <a:extLst>
              <a:ext uri="{FF2B5EF4-FFF2-40B4-BE49-F238E27FC236}">
                <a16:creationId xmlns:a16="http://schemas.microsoft.com/office/drawing/2014/main" id="{05562DA4-04A1-3C89-C82A-CAF1F45FC1B5}"/>
              </a:ext>
            </a:extLst>
          </p:cNvPr>
          <p:cNvSpPr txBox="1"/>
          <p:nvPr/>
        </p:nvSpPr>
        <p:spPr>
          <a:xfrm>
            <a:off x="1037728" y="4661615"/>
            <a:ext cx="2154079" cy="1077218"/>
          </a:xfrm>
          <a:prstGeom prst="rect">
            <a:avLst/>
          </a:prstGeom>
          <a:noFill/>
        </p:spPr>
        <p:txBody>
          <a:bodyPr wrap="square" lIns="0" tIns="0" rIns="0" bIns="0" rtlCol="0" anchor="t">
            <a:spAutoFit/>
          </a:bodyPr>
          <a:lstStyle/>
          <a:p>
            <a:pPr algn="ctr">
              <a:spcBef>
                <a:spcPct val="0"/>
              </a:spcBef>
            </a:pPr>
            <a:r>
              <a:rPr lang="en-US" sz="1400" spc="76" dirty="0">
                <a:solidFill>
                  <a:srgbClr val="000000"/>
                </a:solidFill>
                <a:latin typeface="Montserrat" pitchFamily="2" charset="77"/>
                <a:ea typeface="Montserrat Bold"/>
                <a:cs typeface="Montserrat Bold"/>
                <a:sym typeface="Montserrat Bold"/>
              </a:rPr>
              <a:t>À PARTIR DE </a:t>
            </a:r>
            <a:r>
              <a:rPr lang="en-US" sz="1400" i="1" spc="76" dirty="0">
                <a:solidFill>
                  <a:srgbClr val="000000"/>
                </a:solidFill>
                <a:latin typeface="Montserrat" pitchFamily="2" charset="77"/>
                <a:ea typeface="Montserrat Bold Italics"/>
                <a:cs typeface="Montserrat Bold Italics"/>
                <a:sym typeface="Montserrat Bold Italics"/>
              </a:rPr>
              <a:t>DEUX PERSONNES</a:t>
            </a:r>
            <a:endParaRPr lang="en-US" sz="1400" i="1" spc="76" dirty="0">
              <a:solidFill>
                <a:srgbClr val="000000"/>
              </a:solidFill>
              <a:latin typeface="Montserrat" pitchFamily="2" charset="77"/>
              <a:ea typeface="Montserrat Bold Italics"/>
              <a:cs typeface="Montserrat Bold Italics"/>
              <a:sym typeface="Montserrat Bold"/>
            </a:endParaRPr>
          </a:p>
          <a:p>
            <a:pPr algn="ctr">
              <a:spcBef>
                <a:spcPct val="0"/>
              </a:spcBef>
            </a:pPr>
            <a:r>
              <a:rPr lang="en-US" sz="1400" spc="76" dirty="0">
                <a:solidFill>
                  <a:srgbClr val="000000"/>
                </a:solidFill>
                <a:latin typeface="Montserrat" pitchFamily="2" charset="77"/>
                <a:ea typeface="Montserrat Bold"/>
                <a:cs typeface="Montserrat Bold"/>
                <a:sym typeface="Montserrat Bold"/>
              </a:rPr>
              <a:t>(QUI SE CONNAISSENT OU NON)</a:t>
            </a:r>
          </a:p>
        </p:txBody>
      </p:sp>
      <p:sp>
        <p:nvSpPr>
          <p:cNvPr id="11" name="TextBox 26">
            <a:extLst>
              <a:ext uri="{FF2B5EF4-FFF2-40B4-BE49-F238E27FC236}">
                <a16:creationId xmlns:a16="http://schemas.microsoft.com/office/drawing/2014/main" id="{855A501E-A678-9A98-003D-E8CFB00DDF13}"/>
              </a:ext>
            </a:extLst>
          </p:cNvPr>
          <p:cNvSpPr txBox="1"/>
          <p:nvPr/>
        </p:nvSpPr>
        <p:spPr>
          <a:xfrm>
            <a:off x="4036788" y="4661615"/>
            <a:ext cx="1986405" cy="1077218"/>
          </a:xfrm>
          <a:prstGeom prst="rect">
            <a:avLst/>
          </a:prstGeom>
        </p:spPr>
        <p:txBody>
          <a:bodyPr wrap="square" lIns="0" tIns="0" rIns="0" bIns="0" rtlCol="0" anchor="t">
            <a:spAutoFit/>
          </a:bodyPr>
          <a:lstStyle/>
          <a:p>
            <a:pPr algn="ctr">
              <a:spcBef>
                <a:spcPct val="0"/>
              </a:spcBef>
            </a:pPr>
            <a:r>
              <a:rPr lang="en-US" sz="1400" spc="76" dirty="0">
                <a:solidFill>
                  <a:srgbClr val="000000"/>
                </a:solidFill>
                <a:latin typeface="Montserrat" pitchFamily="2" charset="77"/>
                <a:ea typeface="Montserrat Bold"/>
                <a:cs typeface="Montserrat Bold"/>
                <a:sym typeface="Montserrat Bold"/>
              </a:rPr>
              <a:t>S’ÉTEND SUR UNE </a:t>
            </a:r>
            <a:r>
              <a:rPr lang="en-US" sz="1400" i="1" spc="76" dirty="0">
                <a:solidFill>
                  <a:srgbClr val="000000"/>
                </a:solidFill>
                <a:latin typeface="Montserrat" pitchFamily="2" charset="77"/>
                <a:ea typeface="Montserrat Bold Italics"/>
                <a:cs typeface="Montserrat Bold Italics"/>
                <a:sym typeface="Montserrat Bold Italics"/>
              </a:rPr>
              <a:t>LONGUE PÉRIODE</a:t>
            </a:r>
            <a:r>
              <a:rPr lang="en-US" sz="1400" spc="76" dirty="0">
                <a:solidFill>
                  <a:srgbClr val="000000"/>
                </a:solidFill>
                <a:latin typeface="Montserrat" pitchFamily="2" charset="77"/>
                <a:ea typeface="Montserrat Bold"/>
                <a:cs typeface="Montserrat Bold"/>
                <a:sym typeface="Montserrat Bold"/>
              </a:rPr>
              <a:t> (AU MOINS LA MOITIÉ DU SEMESTRE)</a:t>
            </a:r>
          </a:p>
        </p:txBody>
      </p:sp>
    </p:spTree>
    <p:extLst>
      <p:ext uri="{BB962C8B-B14F-4D97-AF65-F5344CB8AC3E}">
        <p14:creationId xmlns:p14="http://schemas.microsoft.com/office/powerpoint/2010/main" val="1657163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0B72892-B9AE-4C4B-B4B1-CDD9FFB4A9C4}"/>
              </a:ext>
            </a:extLst>
          </p:cNvPr>
          <p:cNvSpPr>
            <a:spLocks noGrp="1"/>
          </p:cNvSpPr>
          <p:nvPr>
            <p:ph type="title"/>
          </p:nvPr>
        </p:nvSpPr>
        <p:spPr>
          <a:xfrm>
            <a:off x="589009" y="616466"/>
            <a:ext cx="4273388" cy="817729"/>
          </a:xfrm>
        </p:spPr>
        <p:txBody>
          <a:bodyPr/>
          <a:lstStyle/>
          <a:p>
            <a:pPr algn="ctr"/>
            <a:r>
              <a:rPr lang="fr-FR" noProof="1">
                <a:latin typeface="Montserrat" pitchFamily="2" charset="0"/>
              </a:rPr>
              <a:t>Mode d’emploi</a:t>
            </a:r>
          </a:p>
        </p:txBody>
      </p:sp>
      <p:sp>
        <p:nvSpPr>
          <p:cNvPr id="4" name="Espace réservé du numéro de diapositive 3">
            <a:extLst>
              <a:ext uri="{FF2B5EF4-FFF2-40B4-BE49-F238E27FC236}">
                <a16:creationId xmlns:a16="http://schemas.microsoft.com/office/drawing/2014/main" id="{B560A1E5-82B2-4B45-811E-F80EE4E0A745}"/>
              </a:ext>
            </a:extLst>
          </p:cNvPr>
          <p:cNvSpPr>
            <a:spLocks noGrp="1"/>
          </p:cNvSpPr>
          <p:nvPr>
            <p:ph type="sldNum" sz="quarter" idx="4"/>
          </p:nvPr>
        </p:nvSpPr>
        <p:spPr/>
        <p:txBody>
          <a:bodyPr/>
          <a:lstStyle/>
          <a:p>
            <a:pPr rtl="0"/>
            <a:fld id="{48F63A3B-78C7-47BE-AE5E-E10140E04643}" type="slidenum">
              <a:rPr lang="fr-FR" noProof="1" smtClean="0"/>
              <a:pPr rtl="0"/>
              <a:t>10</a:t>
            </a:fld>
            <a:endParaRPr lang="fr-FR" noProof="1"/>
          </a:p>
        </p:txBody>
      </p:sp>
      <p:pic>
        <p:nvPicPr>
          <p:cNvPr id="17" name="Espace réservé pour une image  6">
            <a:extLst>
              <a:ext uri="{FF2B5EF4-FFF2-40B4-BE49-F238E27FC236}">
                <a16:creationId xmlns:a16="http://schemas.microsoft.com/office/drawing/2014/main" id="{5187CAC2-E1D1-C452-7E97-40CF5E619475}"/>
              </a:ext>
            </a:extLst>
          </p:cNvPr>
          <p:cNvPicPr>
            <a:picLocks noGrp="1" noChangeAspect="1"/>
          </p:cNvPicPr>
          <p:nvPr>
            <p:ph type="pic" sz="quarter" idx="10"/>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PaintBrush/>
                    </a14:imgEffect>
                  </a14:imgLayer>
                </a14:imgProps>
              </a:ext>
            </a:extLst>
          </a:blip>
          <a:srcRect l="26970" r="26970"/>
          <a:stretch>
            <a:fillRect/>
          </a:stretch>
        </p:blipFill>
        <p:spPr>
          <a:xfrm>
            <a:off x="5160963" y="0"/>
            <a:ext cx="4737100" cy="6858000"/>
          </a:xfrm>
        </p:spPr>
      </p:pic>
      <p:sp>
        <p:nvSpPr>
          <p:cNvPr id="30" name="ZoneTexte 29">
            <a:extLst>
              <a:ext uri="{FF2B5EF4-FFF2-40B4-BE49-F238E27FC236}">
                <a16:creationId xmlns:a16="http://schemas.microsoft.com/office/drawing/2014/main" id="{1EEF288C-4364-2097-8ADC-C674B03073E2}"/>
              </a:ext>
            </a:extLst>
          </p:cNvPr>
          <p:cNvSpPr txBox="1"/>
          <p:nvPr/>
        </p:nvSpPr>
        <p:spPr>
          <a:xfrm>
            <a:off x="329980" y="2386729"/>
            <a:ext cx="4737100" cy="3357842"/>
          </a:xfrm>
          <a:prstGeom prst="rect">
            <a:avLst/>
          </a:prstGeom>
          <a:noFill/>
        </p:spPr>
        <p:txBody>
          <a:bodyPr wrap="square" rtlCol="0">
            <a:spAutoFit/>
          </a:bodyPr>
          <a:lstStyle/>
          <a:p>
            <a:pPr marL="228600" indent="-228600" algn="ctr">
              <a:buFont typeface="+mj-lt"/>
              <a:buAutoNum type="arabicPeriod"/>
            </a:pPr>
            <a:r>
              <a:rPr lang="fr-FR" sz="1140" b="1" noProof="1">
                <a:latin typeface="Montserrat" panose="00000500000000000000" pitchFamily="2" charset="0"/>
              </a:rPr>
              <a:t>Percevoir et saisir les mécanismes de massification</a:t>
            </a:r>
          </a:p>
          <a:p>
            <a:pPr algn="ctr"/>
            <a:endParaRPr lang="fr-FR" sz="1600" b="1" noProof="1">
              <a:latin typeface="Montserrat" panose="00000500000000000000" pitchFamily="2" charset="0"/>
            </a:endParaRPr>
          </a:p>
          <a:p>
            <a:pPr algn="ctr"/>
            <a:endParaRPr lang="fr-FR" sz="1600" b="1" noProof="1">
              <a:latin typeface="Montserrat" panose="00000500000000000000" pitchFamily="2" charset="0"/>
            </a:endParaRPr>
          </a:p>
          <a:p>
            <a:pPr algn="ctr"/>
            <a:endParaRPr lang="fr-FR" sz="1600" b="1" noProof="1">
              <a:latin typeface="Montserrat" panose="00000500000000000000" pitchFamily="2" charset="0"/>
            </a:endParaRPr>
          </a:p>
          <a:p>
            <a:pPr algn="ctr"/>
            <a:endParaRPr lang="fr-FR" sz="1600" b="1" noProof="1">
              <a:latin typeface="Montserrat" panose="00000500000000000000" pitchFamily="2" charset="0"/>
            </a:endParaRPr>
          </a:p>
          <a:p>
            <a:pPr algn="ctr"/>
            <a:endParaRPr lang="fr-FR" sz="1140" b="1" noProof="1">
              <a:latin typeface="Montserrat" panose="00000500000000000000" pitchFamily="2" charset="0"/>
            </a:endParaRPr>
          </a:p>
          <a:p>
            <a:pPr algn="ctr"/>
            <a:endParaRPr lang="fr-FR" sz="1140" b="1" noProof="1">
              <a:latin typeface="Montserrat" panose="00000500000000000000" pitchFamily="2" charset="0"/>
            </a:endParaRPr>
          </a:p>
          <a:p>
            <a:pPr marL="228600" indent="-228600" algn="ctr">
              <a:buFont typeface="+mj-lt"/>
              <a:buAutoNum type="arabicPeriod" startAt="2"/>
            </a:pPr>
            <a:r>
              <a:rPr lang="fr-FR" sz="1140" b="1" noProof="1">
                <a:latin typeface="Montserrat" panose="00000500000000000000" pitchFamily="2" charset="0"/>
              </a:rPr>
              <a:t>Identifier les stades de contre-productivité</a:t>
            </a:r>
          </a:p>
          <a:p>
            <a:pPr algn="ctr"/>
            <a:endParaRPr lang="fr-FR" sz="1140" b="1" noProof="1">
              <a:latin typeface="Montserrat" panose="00000500000000000000" pitchFamily="2" charset="0"/>
            </a:endParaRPr>
          </a:p>
          <a:p>
            <a:pPr algn="ctr"/>
            <a:endParaRPr lang="fr-FR" sz="1140" b="1" noProof="1">
              <a:latin typeface="Montserrat" panose="00000500000000000000" pitchFamily="2" charset="0"/>
            </a:endParaRPr>
          </a:p>
          <a:p>
            <a:pPr algn="ctr"/>
            <a:endParaRPr lang="fr-FR" sz="1140" b="1" noProof="1">
              <a:latin typeface="Montserrat" panose="00000500000000000000" pitchFamily="2" charset="0"/>
            </a:endParaRPr>
          </a:p>
          <a:p>
            <a:pPr algn="ctr"/>
            <a:endParaRPr lang="fr-FR" sz="1140" b="1" noProof="1">
              <a:latin typeface="Montserrat" panose="00000500000000000000" pitchFamily="2" charset="0"/>
            </a:endParaRPr>
          </a:p>
          <a:p>
            <a:pPr algn="ctr"/>
            <a:endParaRPr lang="fr-FR" sz="1140" b="1" noProof="1">
              <a:latin typeface="Montserrat" panose="00000500000000000000" pitchFamily="2" charset="0"/>
            </a:endParaRPr>
          </a:p>
          <a:p>
            <a:pPr algn="ctr"/>
            <a:endParaRPr lang="fr-FR" sz="1140" b="1" noProof="1">
              <a:latin typeface="Montserrat" panose="00000500000000000000" pitchFamily="2" charset="0"/>
            </a:endParaRPr>
          </a:p>
          <a:p>
            <a:pPr algn="ctr"/>
            <a:endParaRPr lang="fr-FR" sz="1140" b="1" noProof="1">
              <a:latin typeface="Montserrat" panose="00000500000000000000" pitchFamily="2" charset="0"/>
            </a:endParaRPr>
          </a:p>
          <a:p>
            <a:pPr marL="228600" indent="-228600" algn="ctr">
              <a:buFont typeface="+mj-lt"/>
              <a:buAutoNum type="arabicPeriod" startAt="3"/>
            </a:pPr>
            <a:r>
              <a:rPr lang="fr-FR" sz="1140" b="1" noProof="1">
                <a:latin typeface="Montserrat" panose="00000500000000000000" pitchFamily="2" charset="0"/>
              </a:rPr>
              <a:t>Développer des stratégies pour un développement harmonieux et acceptable</a:t>
            </a:r>
          </a:p>
        </p:txBody>
      </p:sp>
      <p:cxnSp>
        <p:nvCxnSpPr>
          <p:cNvPr id="5" name="Connecteur droit avec flèche 4">
            <a:extLst>
              <a:ext uri="{FF2B5EF4-FFF2-40B4-BE49-F238E27FC236}">
                <a16:creationId xmlns:a16="http://schemas.microsoft.com/office/drawing/2014/main" id="{663F8877-1C2F-548D-C008-DB238D5206C9}"/>
              </a:ext>
            </a:extLst>
          </p:cNvPr>
          <p:cNvCxnSpPr/>
          <p:nvPr/>
        </p:nvCxnSpPr>
        <p:spPr>
          <a:xfrm>
            <a:off x="2725703" y="2844800"/>
            <a:ext cx="0" cy="965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Connecteur droit avec flèche 5">
            <a:extLst>
              <a:ext uri="{FF2B5EF4-FFF2-40B4-BE49-F238E27FC236}">
                <a16:creationId xmlns:a16="http://schemas.microsoft.com/office/drawing/2014/main" id="{CF1FDEAF-57F8-5C71-19BC-475D17FAA2A1}"/>
              </a:ext>
            </a:extLst>
          </p:cNvPr>
          <p:cNvCxnSpPr/>
          <p:nvPr/>
        </p:nvCxnSpPr>
        <p:spPr>
          <a:xfrm>
            <a:off x="2725703" y="4267200"/>
            <a:ext cx="0" cy="965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9283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BF57822-A6CA-40FF-8F23-754E8CFEED9C}"/>
              </a:ext>
            </a:extLst>
          </p:cNvPr>
          <p:cNvSpPr>
            <a:spLocks noGrp="1"/>
          </p:cNvSpPr>
          <p:nvPr>
            <p:ph type="title"/>
          </p:nvPr>
        </p:nvSpPr>
        <p:spPr>
          <a:xfrm>
            <a:off x="132183" y="372131"/>
            <a:ext cx="9621417" cy="676635"/>
          </a:xfrm>
        </p:spPr>
        <p:txBody>
          <a:bodyPr/>
          <a:lstStyle/>
          <a:p>
            <a:pPr algn="ctr"/>
            <a:r>
              <a:rPr lang="fr-FR" sz="2800" noProof="1">
                <a:latin typeface="Montserrat" pitchFamily="2" charset="0"/>
              </a:rPr>
              <a:t>Saisir les mécanismes de massification (1/2)</a:t>
            </a:r>
          </a:p>
        </p:txBody>
      </p:sp>
      <p:sp>
        <p:nvSpPr>
          <p:cNvPr id="5" name="Espace réservé du numéro de diapositive 4">
            <a:extLst>
              <a:ext uri="{FF2B5EF4-FFF2-40B4-BE49-F238E27FC236}">
                <a16:creationId xmlns:a16="http://schemas.microsoft.com/office/drawing/2014/main" id="{33151C06-6B4D-4333-BB3A-CCCEAEE76181}"/>
              </a:ext>
            </a:extLst>
          </p:cNvPr>
          <p:cNvSpPr>
            <a:spLocks noGrp="1"/>
          </p:cNvSpPr>
          <p:nvPr>
            <p:ph type="sldNum" sz="quarter" idx="4"/>
          </p:nvPr>
        </p:nvSpPr>
        <p:spPr/>
        <p:txBody>
          <a:bodyPr/>
          <a:lstStyle/>
          <a:p>
            <a:pPr rtl="0"/>
            <a:fld id="{48F63A3B-78C7-47BE-AE5E-E10140E04643}" type="slidenum">
              <a:rPr lang="fr-FR" noProof="1" smtClean="0"/>
              <a:pPr rtl="0"/>
              <a:t>11</a:t>
            </a:fld>
            <a:endParaRPr lang="fr-FR" noProof="1"/>
          </a:p>
        </p:txBody>
      </p:sp>
      <p:sp>
        <p:nvSpPr>
          <p:cNvPr id="6" name="Rectangle 1">
            <a:extLst>
              <a:ext uri="{FF2B5EF4-FFF2-40B4-BE49-F238E27FC236}">
                <a16:creationId xmlns:a16="http://schemas.microsoft.com/office/drawing/2014/main" id="{5743EEF3-7904-4B3C-A931-B837C3923C9A}"/>
              </a:ext>
            </a:extLst>
          </p:cNvPr>
          <p:cNvSpPr>
            <a:spLocks noGrp="1" noChangeArrowheads="1"/>
          </p:cNvSpPr>
          <p:nvPr>
            <p:ph type="body" sz="quarter" idx="13"/>
          </p:nvPr>
        </p:nvSpPr>
        <p:spPr bwMode="auto">
          <a:xfrm>
            <a:off x="527777" y="976291"/>
            <a:ext cx="8533687" cy="545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p>
            <a:pPr algn="just" eaLnBrk="0" fontAlgn="base" hangingPunct="0">
              <a:spcBef>
                <a:spcPct val="0"/>
              </a:spcBef>
              <a:spcAft>
                <a:spcPct val="0"/>
              </a:spcAft>
            </a:pPr>
            <a:r>
              <a:rPr lang="fr-FR" sz="1800" noProof="1">
                <a:solidFill>
                  <a:schemeClr val="tx1"/>
                </a:solidFill>
                <a:latin typeface="Montserrat" pitchFamily="2" charset="0"/>
              </a:rPr>
              <a:t>Pourquoi on fait des projets de groupe ? Chercher les </a:t>
            </a:r>
            <a:r>
              <a:rPr lang="fr-FR" sz="1800" b="1" noProof="1">
                <a:solidFill>
                  <a:schemeClr val="tx1"/>
                </a:solidFill>
                <a:latin typeface="Montserrat" pitchFamily="2" charset="0"/>
              </a:rPr>
              <a:t>objectifs (gains)</a:t>
            </a:r>
            <a:r>
              <a:rPr lang="fr-FR" sz="1800" noProof="1">
                <a:solidFill>
                  <a:schemeClr val="tx1"/>
                </a:solidFill>
                <a:latin typeface="Montserrat" pitchFamily="2" charset="0"/>
              </a:rPr>
              <a:t> attendus de la pédagogie par projets</a:t>
            </a:r>
          </a:p>
          <a:p>
            <a:pPr algn="just" eaLnBrk="0" fontAlgn="base" hangingPunct="0">
              <a:spcBef>
                <a:spcPct val="0"/>
              </a:spcBef>
              <a:spcAft>
                <a:spcPct val="0"/>
              </a:spcAft>
            </a:pPr>
            <a:endParaRPr lang="fr-FR" sz="1800"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p:txBody>
      </p:sp>
      <p:pic>
        <p:nvPicPr>
          <p:cNvPr id="23" name="Image 22">
            <a:extLst>
              <a:ext uri="{FF2B5EF4-FFF2-40B4-BE49-F238E27FC236}">
                <a16:creationId xmlns:a16="http://schemas.microsoft.com/office/drawing/2014/main" id="{28BEFA38-D19A-A2A6-2EDA-F74CE1EEA675}"/>
              </a:ext>
            </a:extLst>
          </p:cNvPr>
          <p:cNvPicPr>
            <a:picLocks noChangeAspect="1"/>
          </p:cNvPicPr>
          <p:nvPr/>
        </p:nvPicPr>
        <p:blipFill>
          <a:blip r:embed="rId3"/>
          <a:stretch>
            <a:fillRect/>
          </a:stretch>
        </p:blipFill>
        <p:spPr>
          <a:xfrm>
            <a:off x="1795039" y="1779738"/>
            <a:ext cx="5715326" cy="2175933"/>
          </a:xfrm>
          <a:prstGeom prst="rect">
            <a:avLst/>
          </a:prstGeom>
        </p:spPr>
      </p:pic>
      <p:sp>
        <p:nvSpPr>
          <p:cNvPr id="2" name="Rectangle 1">
            <a:extLst>
              <a:ext uri="{FF2B5EF4-FFF2-40B4-BE49-F238E27FC236}">
                <a16:creationId xmlns:a16="http://schemas.microsoft.com/office/drawing/2014/main" id="{F0E7BDD2-61CF-96AB-B4E9-7075BF1EA438}"/>
              </a:ext>
            </a:extLst>
          </p:cNvPr>
          <p:cNvSpPr txBox="1">
            <a:spLocks noChangeArrowheads="1"/>
          </p:cNvSpPr>
          <p:nvPr/>
        </p:nvSpPr>
        <p:spPr bwMode="auto">
          <a:xfrm>
            <a:off x="1425503" y="3898141"/>
            <a:ext cx="4870460" cy="273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eaLnBrk="0" fontAlgn="base" hangingPunct="0">
              <a:spcBef>
                <a:spcPct val="0"/>
              </a:spcBef>
              <a:spcAft>
                <a:spcPct val="0"/>
              </a:spcAft>
            </a:pPr>
            <a:r>
              <a:rPr lang="fr-FR" sz="1600" u="sng" noProof="1">
                <a:solidFill>
                  <a:schemeClr val="tx1"/>
                </a:solidFill>
                <a:latin typeface="Montserrat" pitchFamily="2" charset="0"/>
              </a:rPr>
              <a:t>Élements de réponse : </a:t>
            </a:r>
          </a:p>
          <a:p>
            <a:pPr algn="just" eaLnBrk="0" fontAlgn="base" hangingPunct="0">
              <a:spcBef>
                <a:spcPct val="0"/>
              </a:spcBef>
              <a:spcAft>
                <a:spcPct val="0"/>
              </a:spcAft>
            </a:pPr>
            <a:endParaRPr lang="fr-FR" sz="1600" noProof="1">
              <a:solidFill>
                <a:schemeClr val="tx1"/>
              </a:solidFill>
              <a:latin typeface="Montserrat" pitchFamily="2" charset="0"/>
            </a:endParaRPr>
          </a:p>
          <a:p>
            <a:pPr marL="171450" indent="-171450" algn="just" eaLnBrk="0" fontAlgn="base" hangingPunct="0">
              <a:spcBef>
                <a:spcPct val="0"/>
              </a:spcBef>
              <a:spcAft>
                <a:spcPct val="0"/>
              </a:spcAft>
              <a:buFont typeface="Wingdings" panose="05000000000000000000" pitchFamily="2" charset="2"/>
              <a:buChar char="Ø"/>
            </a:pPr>
            <a:r>
              <a:rPr lang="fr-FR" sz="1925" noProof="1">
                <a:solidFill>
                  <a:schemeClr val="tx1"/>
                </a:solidFill>
                <a:latin typeface="Montserrat" pitchFamily="2" charset="0"/>
              </a:rPr>
              <a:t> S’approprier l’UV</a:t>
            </a:r>
            <a:endParaRPr lang="fr-FR" sz="1600" noProof="1">
              <a:solidFill>
                <a:schemeClr val="tx1"/>
              </a:solidFill>
              <a:latin typeface="Montserrat" pitchFamily="2" charset="0"/>
            </a:endParaRPr>
          </a:p>
          <a:p>
            <a:pPr lvl="1" algn="just" eaLnBrk="0" fontAlgn="base" hangingPunct="0">
              <a:spcBef>
                <a:spcPct val="0"/>
              </a:spcBef>
              <a:spcAft>
                <a:spcPct val="0"/>
              </a:spcAft>
            </a:pPr>
            <a:endParaRPr lang="fr-FR" sz="1600" noProof="1">
              <a:solidFill>
                <a:schemeClr val="tx1"/>
              </a:solidFill>
              <a:latin typeface="Montserrat" pitchFamily="2" charset="0"/>
            </a:endParaRPr>
          </a:p>
          <a:p>
            <a:pPr marL="171450" indent="-171450" algn="just" eaLnBrk="0" fontAlgn="base" hangingPunct="0">
              <a:spcBef>
                <a:spcPct val="0"/>
              </a:spcBef>
              <a:spcAft>
                <a:spcPct val="0"/>
              </a:spcAft>
              <a:buFont typeface="Wingdings" panose="05000000000000000000" pitchFamily="2" charset="2"/>
              <a:buChar char="Ø"/>
            </a:pPr>
            <a:r>
              <a:rPr lang="fr-FR" sz="1925" noProof="1">
                <a:solidFill>
                  <a:schemeClr val="tx1"/>
                </a:solidFill>
                <a:latin typeface="Montserrat" pitchFamily="2" charset="0"/>
              </a:rPr>
              <a:t> Apprendre à coopérer</a:t>
            </a:r>
          </a:p>
          <a:p>
            <a:pPr lvl="1" algn="just" eaLnBrk="0" fontAlgn="base" hangingPunct="0">
              <a:spcBef>
                <a:spcPct val="0"/>
              </a:spcBef>
              <a:spcAft>
                <a:spcPct val="0"/>
              </a:spcAft>
            </a:pPr>
            <a:endParaRPr lang="fr-FR" sz="1600" noProof="1">
              <a:solidFill>
                <a:schemeClr val="tx1"/>
              </a:solidFill>
              <a:latin typeface="Montserrat" pitchFamily="2" charset="0"/>
            </a:endParaRPr>
          </a:p>
          <a:p>
            <a:pPr marL="171450" indent="-171450" algn="just" eaLnBrk="0" fontAlgn="base" hangingPunct="0">
              <a:spcBef>
                <a:spcPct val="0"/>
              </a:spcBef>
              <a:spcAft>
                <a:spcPct val="0"/>
              </a:spcAft>
              <a:buFont typeface="Wingdings" panose="05000000000000000000" pitchFamily="2" charset="2"/>
              <a:buChar char="Ø"/>
            </a:pPr>
            <a:r>
              <a:rPr lang="fr-FR" sz="1925" noProof="1">
                <a:solidFill>
                  <a:schemeClr val="tx1"/>
                </a:solidFill>
                <a:latin typeface="Montserrat" pitchFamily="2" charset="0"/>
              </a:rPr>
              <a:t> Apprendre à gérer son temps</a:t>
            </a:r>
          </a:p>
          <a:p>
            <a:pPr lvl="1" algn="just" eaLnBrk="0" fontAlgn="base" hangingPunct="0">
              <a:spcBef>
                <a:spcPct val="0"/>
              </a:spcBef>
              <a:spcAft>
                <a:spcPct val="0"/>
              </a:spcAft>
            </a:pPr>
            <a:endParaRPr lang="fr-FR" sz="1600" noProof="1">
              <a:solidFill>
                <a:schemeClr val="tx1"/>
              </a:solidFill>
              <a:latin typeface="Montserrat" pitchFamily="2" charset="0"/>
            </a:endParaRPr>
          </a:p>
          <a:p>
            <a:pPr marL="171450" indent="-171450" algn="just" eaLnBrk="0" fontAlgn="base" hangingPunct="0">
              <a:spcBef>
                <a:spcPct val="0"/>
              </a:spcBef>
              <a:spcAft>
                <a:spcPct val="0"/>
              </a:spcAft>
              <a:buFont typeface="Wingdings" panose="05000000000000000000" pitchFamily="2" charset="2"/>
              <a:buChar char="Ø"/>
            </a:pPr>
            <a:r>
              <a:rPr lang="fr-FR" sz="1925" noProof="1">
                <a:solidFill>
                  <a:schemeClr val="tx1"/>
                </a:solidFill>
                <a:latin typeface="Montserrat" pitchFamily="2" charset="0"/>
              </a:rPr>
              <a:t> Développer l’intelligence collective</a:t>
            </a:r>
          </a:p>
          <a:p>
            <a:pPr algn="just" eaLnBrk="0" fontAlgn="base" hangingPunct="0">
              <a:spcBef>
                <a:spcPct val="0"/>
              </a:spcBef>
              <a:spcAft>
                <a:spcPct val="0"/>
              </a:spcAft>
            </a:pPr>
            <a:endParaRPr lang="fr-FR" sz="1600" noProof="1">
              <a:solidFill>
                <a:schemeClr val="tx1"/>
              </a:solidFill>
              <a:latin typeface="Montserrat" pitchFamily="2" charset="0"/>
            </a:endParaRPr>
          </a:p>
        </p:txBody>
      </p:sp>
      <p:sp>
        <p:nvSpPr>
          <p:cNvPr id="14" name="TextBox 26">
            <a:extLst>
              <a:ext uri="{FF2B5EF4-FFF2-40B4-BE49-F238E27FC236}">
                <a16:creationId xmlns:a16="http://schemas.microsoft.com/office/drawing/2014/main" id="{7D3FEFF3-FAE2-2ED7-6407-5F271424A8E5}"/>
              </a:ext>
            </a:extLst>
          </p:cNvPr>
          <p:cNvSpPr txBox="1"/>
          <p:nvPr/>
        </p:nvSpPr>
        <p:spPr>
          <a:xfrm>
            <a:off x="7574957" y="1430996"/>
            <a:ext cx="1202670" cy="762000"/>
          </a:xfrm>
          <a:prstGeom prst="rect">
            <a:avLst/>
          </a:prstGeom>
        </p:spPr>
        <p:txBody>
          <a:bodyPr lIns="0" tIns="0" rIns="0" bIns="0" rtlCol="0" anchor="t">
            <a:spAutoFit/>
          </a:bodyPr>
          <a:lstStyle/>
          <a:p>
            <a:pPr marL="0" lvl="0" indent="0" algn="l">
              <a:lnSpc>
                <a:spcPts val="6038"/>
              </a:lnSpc>
              <a:spcBef>
                <a:spcPct val="0"/>
              </a:spcBef>
            </a:pPr>
            <a:r>
              <a:rPr lang="fr-FR" sz="5032" b="1" noProof="1">
                <a:solidFill>
                  <a:srgbClr val="000000"/>
                </a:solidFill>
                <a:latin typeface="Montserrat Bold"/>
                <a:ea typeface="Montserrat Bold"/>
                <a:cs typeface="Montserrat Bold"/>
                <a:sym typeface="Montserrat Bold"/>
              </a:rPr>
              <a:t>?</a:t>
            </a:r>
          </a:p>
        </p:txBody>
      </p:sp>
      <p:sp>
        <p:nvSpPr>
          <p:cNvPr id="15" name="TextBox 27">
            <a:extLst>
              <a:ext uri="{FF2B5EF4-FFF2-40B4-BE49-F238E27FC236}">
                <a16:creationId xmlns:a16="http://schemas.microsoft.com/office/drawing/2014/main" id="{D00C8D3C-E869-A3C1-6353-20F8C804CCC5}"/>
              </a:ext>
            </a:extLst>
          </p:cNvPr>
          <p:cNvSpPr txBox="1"/>
          <p:nvPr/>
        </p:nvSpPr>
        <p:spPr>
          <a:xfrm>
            <a:off x="7797404" y="2383898"/>
            <a:ext cx="1202670" cy="762000"/>
          </a:xfrm>
          <a:prstGeom prst="rect">
            <a:avLst/>
          </a:prstGeom>
        </p:spPr>
        <p:txBody>
          <a:bodyPr lIns="0" tIns="0" rIns="0" bIns="0" rtlCol="0" anchor="t">
            <a:spAutoFit/>
          </a:bodyPr>
          <a:lstStyle/>
          <a:p>
            <a:pPr marL="0" lvl="0" indent="0" algn="l">
              <a:lnSpc>
                <a:spcPts val="6038"/>
              </a:lnSpc>
              <a:spcBef>
                <a:spcPct val="0"/>
              </a:spcBef>
            </a:pPr>
            <a:r>
              <a:rPr lang="fr-FR" sz="5032" b="1" noProof="1">
                <a:solidFill>
                  <a:srgbClr val="000000"/>
                </a:solidFill>
                <a:latin typeface="Montserrat Bold"/>
                <a:ea typeface="Montserrat Bold"/>
                <a:cs typeface="Montserrat Bold"/>
                <a:sym typeface="Montserrat Bold"/>
              </a:rPr>
              <a:t>?</a:t>
            </a:r>
          </a:p>
        </p:txBody>
      </p:sp>
      <p:sp>
        <p:nvSpPr>
          <p:cNvPr id="16" name="TextBox 28">
            <a:extLst>
              <a:ext uri="{FF2B5EF4-FFF2-40B4-BE49-F238E27FC236}">
                <a16:creationId xmlns:a16="http://schemas.microsoft.com/office/drawing/2014/main" id="{CCE28D8E-2B48-1F53-F1BF-DD9704E1AFC4}"/>
              </a:ext>
            </a:extLst>
          </p:cNvPr>
          <p:cNvSpPr txBox="1"/>
          <p:nvPr/>
        </p:nvSpPr>
        <p:spPr>
          <a:xfrm>
            <a:off x="8254388" y="3585430"/>
            <a:ext cx="1202670" cy="762000"/>
          </a:xfrm>
          <a:prstGeom prst="rect">
            <a:avLst/>
          </a:prstGeom>
        </p:spPr>
        <p:txBody>
          <a:bodyPr lIns="0" tIns="0" rIns="0" bIns="0" rtlCol="0" anchor="t">
            <a:spAutoFit/>
          </a:bodyPr>
          <a:lstStyle/>
          <a:p>
            <a:pPr marL="0" lvl="0" indent="0" algn="l">
              <a:lnSpc>
                <a:spcPts val="6038"/>
              </a:lnSpc>
              <a:spcBef>
                <a:spcPct val="0"/>
              </a:spcBef>
            </a:pPr>
            <a:r>
              <a:rPr lang="fr-FR" sz="5032" b="1" noProof="1">
                <a:solidFill>
                  <a:srgbClr val="000000"/>
                </a:solidFill>
                <a:latin typeface="Montserrat Bold"/>
                <a:ea typeface="Montserrat Bold"/>
                <a:cs typeface="Montserrat Bold"/>
                <a:sym typeface="Montserrat Bold"/>
              </a:rPr>
              <a:t>?</a:t>
            </a:r>
          </a:p>
        </p:txBody>
      </p:sp>
      <p:sp>
        <p:nvSpPr>
          <p:cNvPr id="17" name="TextBox 29">
            <a:extLst>
              <a:ext uri="{FF2B5EF4-FFF2-40B4-BE49-F238E27FC236}">
                <a16:creationId xmlns:a16="http://schemas.microsoft.com/office/drawing/2014/main" id="{0BB2A7B8-ADBC-AACB-A7EB-ACF2C7F79B03}"/>
              </a:ext>
            </a:extLst>
          </p:cNvPr>
          <p:cNvSpPr txBox="1"/>
          <p:nvPr/>
        </p:nvSpPr>
        <p:spPr>
          <a:xfrm>
            <a:off x="8175553" y="1779738"/>
            <a:ext cx="1202670" cy="762000"/>
          </a:xfrm>
          <a:prstGeom prst="rect">
            <a:avLst/>
          </a:prstGeom>
        </p:spPr>
        <p:txBody>
          <a:bodyPr lIns="0" tIns="0" rIns="0" bIns="0" rtlCol="0" anchor="t">
            <a:spAutoFit/>
          </a:bodyPr>
          <a:lstStyle/>
          <a:p>
            <a:pPr marL="0" lvl="0" indent="0" algn="l">
              <a:lnSpc>
                <a:spcPts val="6038"/>
              </a:lnSpc>
              <a:spcBef>
                <a:spcPct val="0"/>
              </a:spcBef>
            </a:pPr>
            <a:r>
              <a:rPr lang="fr-FR" sz="5032" b="1" noProof="1">
                <a:solidFill>
                  <a:srgbClr val="000000"/>
                </a:solidFill>
                <a:latin typeface="Montserrat Bold"/>
                <a:ea typeface="Montserrat Bold"/>
                <a:cs typeface="Montserrat Bold"/>
                <a:sym typeface="Montserrat Bold"/>
              </a:rPr>
              <a:t>?</a:t>
            </a:r>
          </a:p>
        </p:txBody>
      </p:sp>
      <p:sp>
        <p:nvSpPr>
          <p:cNvPr id="18" name="TextBox 30">
            <a:extLst>
              <a:ext uri="{FF2B5EF4-FFF2-40B4-BE49-F238E27FC236}">
                <a16:creationId xmlns:a16="http://schemas.microsoft.com/office/drawing/2014/main" id="{945A8B8F-348C-1981-ED0E-C94F54792B14}"/>
              </a:ext>
            </a:extLst>
          </p:cNvPr>
          <p:cNvSpPr txBox="1"/>
          <p:nvPr/>
        </p:nvSpPr>
        <p:spPr>
          <a:xfrm>
            <a:off x="7724038" y="3322307"/>
            <a:ext cx="1202670" cy="762000"/>
          </a:xfrm>
          <a:prstGeom prst="rect">
            <a:avLst/>
          </a:prstGeom>
        </p:spPr>
        <p:txBody>
          <a:bodyPr wrap="square" lIns="0" tIns="0" rIns="0" bIns="0" rtlCol="0" anchor="t">
            <a:spAutoFit/>
          </a:bodyPr>
          <a:lstStyle/>
          <a:p>
            <a:pPr marL="0" lvl="0" indent="0" algn="l">
              <a:lnSpc>
                <a:spcPts val="6038"/>
              </a:lnSpc>
              <a:spcBef>
                <a:spcPct val="0"/>
              </a:spcBef>
            </a:pPr>
            <a:r>
              <a:rPr lang="fr-FR" sz="5032" b="1" noProof="1">
                <a:solidFill>
                  <a:srgbClr val="000000"/>
                </a:solidFill>
                <a:latin typeface="Montserrat Bold"/>
                <a:ea typeface="Montserrat Bold"/>
                <a:cs typeface="Montserrat Bold"/>
                <a:sym typeface="Montserrat Bold"/>
              </a:rPr>
              <a:t>?</a:t>
            </a:r>
          </a:p>
        </p:txBody>
      </p:sp>
      <p:sp>
        <p:nvSpPr>
          <p:cNvPr id="19" name="TextBox 31">
            <a:extLst>
              <a:ext uri="{FF2B5EF4-FFF2-40B4-BE49-F238E27FC236}">
                <a16:creationId xmlns:a16="http://schemas.microsoft.com/office/drawing/2014/main" id="{409A6761-CC89-3080-0859-4804B67E4084}"/>
              </a:ext>
            </a:extLst>
          </p:cNvPr>
          <p:cNvSpPr txBox="1"/>
          <p:nvPr/>
        </p:nvSpPr>
        <p:spPr>
          <a:xfrm>
            <a:off x="8429434" y="2652174"/>
            <a:ext cx="1202670" cy="762000"/>
          </a:xfrm>
          <a:prstGeom prst="rect">
            <a:avLst/>
          </a:prstGeom>
        </p:spPr>
        <p:txBody>
          <a:bodyPr lIns="0" tIns="0" rIns="0" bIns="0" rtlCol="0" anchor="t">
            <a:spAutoFit/>
          </a:bodyPr>
          <a:lstStyle/>
          <a:p>
            <a:pPr marL="0" lvl="0" indent="0" algn="l">
              <a:lnSpc>
                <a:spcPts val="6038"/>
              </a:lnSpc>
              <a:spcBef>
                <a:spcPct val="0"/>
              </a:spcBef>
            </a:pPr>
            <a:r>
              <a:rPr lang="fr-FR" sz="5032" b="1" noProof="1">
                <a:solidFill>
                  <a:srgbClr val="000000"/>
                </a:solidFill>
                <a:latin typeface="Montserrat Bold"/>
                <a:ea typeface="Montserrat Bold"/>
                <a:cs typeface="Montserrat Bold"/>
                <a:sym typeface="Montserrat Bold"/>
              </a:rPr>
              <a:t>?</a:t>
            </a:r>
          </a:p>
        </p:txBody>
      </p:sp>
      <p:sp>
        <p:nvSpPr>
          <p:cNvPr id="21" name="Freeform 13">
            <a:extLst>
              <a:ext uri="{FF2B5EF4-FFF2-40B4-BE49-F238E27FC236}">
                <a16:creationId xmlns:a16="http://schemas.microsoft.com/office/drawing/2014/main" id="{52EDC181-827A-20E0-3A8D-E5C0736DF9F4}"/>
              </a:ext>
            </a:extLst>
          </p:cNvPr>
          <p:cNvSpPr/>
          <p:nvPr/>
        </p:nvSpPr>
        <p:spPr>
          <a:xfrm>
            <a:off x="3957906" y="4265431"/>
            <a:ext cx="588799" cy="588799"/>
          </a:xfrm>
          <a:custGeom>
            <a:avLst/>
            <a:gdLst/>
            <a:ahLst/>
            <a:cxnLst/>
            <a:rect l="l" t="t" r="r" b="b"/>
            <a:pathLst>
              <a:path w="1069580" h="1069580">
                <a:moveTo>
                  <a:pt x="0" y="0"/>
                </a:moveTo>
                <a:lnTo>
                  <a:pt x="1069580" y="0"/>
                </a:lnTo>
                <a:lnTo>
                  <a:pt x="1069580" y="1069580"/>
                </a:lnTo>
                <a:lnTo>
                  <a:pt x="0" y="1069580"/>
                </a:lnTo>
                <a:lnTo>
                  <a:pt x="0" y="0"/>
                </a:lnTo>
                <a:close/>
              </a:path>
            </a:pathLst>
          </a:custGeom>
          <a:blipFill>
            <a:blip r:embed="rId4"/>
            <a:stretch>
              <a:fillRect/>
            </a:stretch>
          </a:blipFill>
        </p:spPr>
        <p:txBody>
          <a:bodyPr/>
          <a:lstStyle/>
          <a:p>
            <a:endParaRPr lang="fr-FR" noProof="1"/>
          </a:p>
        </p:txBody>
      </p:sp>
      <p:sp>
        <p:nvSpPr>
          <p:cNvPr id="22" name="Freeform 17">
            <a:extLst>
              <a:ext uri="{FF2B5EF4-FFF2-40B4-BE49-F238E27FC236}">
                <a16:creationId xmlns:a16="http://schemas.microsoft.com/office/drawing/2014/main" id="{4204D1F3-D410-E59A-6B2E-E5219E1AA851}"/>
              </a:ext>
            </a:extLst>
          </p:cNvPr>
          <p:cNvSpPr/>
          <p:nvPr/>
        </p:nvSpPr>
        <p:spPr>
          <a:xfrm>
            <a:off x="4758881" y="4686643"/>
            <a:ext cx="790050" cy="790051"/>
          </a:xfrm>
          <a:custGeom>
            <a:avLst/>
            <a:gdLst/>
            <a:ahLst/>
            <a:cxnLst/>
            <a:rect l="l" t="t" r="r" b="b"/>
            <a:pathLst>
              <a:path w="1276850" h="1276850">
                <a:moveTo>
                  <a:pt x="0" y="0"/>
                </a:moveTo>
                <a:lnTo>
                  <a:pt x="1276851" y="0"/>
                </a:lnTo>
                <a:lnTo>
                  <a:pt x="1276851" y="1276850"/>
                </a:lnTo>
                <a:lnTo>
                  <a:pt x="0" y="1276850"/>
                </a:lnTo>
                <a:lnTo>
                  <a:pt x="0" y="0"/>
                </a:lnTo>
                <a:close/>
              </a:path>
            </a:pathLst>
          </a:custGeom>
          <a:blipFill>
            <a:blip r:embed="rId5"/>
            <a:stretch>
              <a:fillRect/>
            </a:stretch>
          </a:blipFill>
        </p:spPr>
        <p:txBody>
          <a:bodyPr/>
          <a:lstStyle/>
          <a:p>
            <a:endParaRPr lang="fr-FR" noProof="1"/>
          </a:p>
        </p:txBody>
      </p:sp>
      <p:sp>
        <p:nvSpPr>
          <p:cNvPr id="24" name="Freeform 21">
            <a:extLst>
              <a:ext uri="{FF2B5EF4-FFF2-40B4-BE49-F238E27FC236}">
                <a16:creationId xmlns:a16="http://schemas.microsoft.com/office/drawing/2014/main" id="{5B07E4BB-0F41-C663-484E-5ED092F174BC}"/>
              </a:ext>
            </a:extLst>
          </p:cNvPr>
          <p:cNvSpPr/>
          <p:nvPr/>
        </p:nvSpPr>
        <p:spPr>
          <a:xfrm>
            <a:off x="5775767" y="5091658"/>
            <a:ext cx="790051" cy="790051"/>
          </a:xfrm>
          <a:custGeom>
            <a:avLst/>
            <a:gdLst/>
            <a:ahLst/>
            <a:cxnLst/>
            <a:rect l="l" t="t" r="r" b="b"/>
            <a:pathLst>
              <a:path w="1332808" h="1332808">
                <a:moveTo>
                  <a:pt x="0" y="0"/>
                </a:moveTo>
                <a:lnTo>
                  <a:pt x="1332808" y="0"/>
                </a:lnTo>
                <a:lnTo>
                  <a:pt x="1332808" y="1332808"/>
                </a:lnTo>
                <a:lnTo>
                  <a:pt x="0" y="1332808"/>
                </a:lnTo>
                <a:lnTo>
                  <a:pt x="0" y="0"/>
                </a:lnTo>
                <a:close/>
              </a:path>
            </a:pathLst>
          </a:custGeom>
          <a:blipFill>
            <a:blip r:embed="rId6"/>
            <a:stretch>
              <a:fillRect/>
            </a:stretch>
          </a:blipFill>
        </p:spPr>
        <p:txBody>
          <a:bodyPr/>
          <a:lstStyle/>
          <a:p>
            <a:endParaRPr lang="fr-FR" noProof="1"/>
          </a:p>
        </p:txBody>
      </p:sp>
      <p:sp>
        <p:nvSpPr>
          <p:cNvPr id="25" name="Freeform 25">
            <a:extLst>
              <a:ext uri="{FF2B5EF4-FFF2-40B4-BE49-F238E27FC236}">
                <a16:creationId xmlns:a16="http://schemas.microsoft.com/office/drawing/2014/main" id="{634B0539-2FCE-73F4-F49B-2C9BE241B943}"/>
              </a:ext>
            </a:extLst>
          </p:cNvPr>
          <p:cNvSpPr/>
          <p:nvPr/>
        </p:nvSpPr>
        <p:spPr>
          <a:xfrm>
            <a:off x="6691557" y="5745275"/>
            <a:ext cx="790051" cy="790051"/>
          </a:xfrm>
          <a:custGeom>
            <a:avLst/>
            <a:gdLst/>
            <a:ahLst/>
            <a:cxnLst/>
            <a:rect l="l" t="t" r="r" b="b"/>
            <a:pathLst>
              <a:path w="1547500" h="1547500">
                <a:moveTo>
                  <a:pt x="0" y="0"/>
                </a:moveTo>
                <a:lnTo>
                  <a:pt x="1547500" y="0"/>
                </a:lnTo>
                <a:lnTo>
                  <a:pt x="1547500" y="1547500"/>
                </a:lnTo>
                <a:lnTo>
                  <a:pt x="0" y="1547500"/>
                </a:lnTo>
                <a:lnTo>
                  <a:pt x="0" y="0"/>
                </a:lnTo>
                <a:close/>
              </a:path>
            </a:pathLst>
          </a:custGeom>
          <a:blipFill>
            <a:blip r:embed="rId7"/>
            <a:stretch>
              <a:fillRect/>
            </a:stretch>
          </a:blipFill>
        </p:spPr>
        <p:txBody>
          <a:bodyPr/>
          <a:lstStyle/>
          <a:p>
            <a:endParaRPr lang="fr-FR" noProof="1"/>
          </a:p>
        </p:txBody>
      </p:sp>
    </p:spTree>
    <p:extLst>
      <p:ext uri="{BB962C8B-B14F-4D97-AF65-F5344CB8AC3E}">
        <p14:creationId xmlns:p14="http://schemas.microsoft.com/office/powerpoint/2010/main" val="15132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FAEE5-0182-D363-B52F-C8A5135DC8F3}"/>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42914614-2145-1132-4F37-8F1E0F215653}"/>
              </a:ext>
            </a:extLst>
          </p:cNvPr>
          <p:cNvSpPr>
            <a:spLocks noGrp="1"/>
          </p:cNvSpPr>
          <p:nvPr>
            <p:ph type="sldNum" sz="quarter" idx="4"/>
          </p:nvPr>
        </p:nvSpPr>
        <p:spPr/>
        <p:txBody>
          <a:bodyPr/>
          <a:lstStyle/>
          <a:p>
            <a:pPr rtl="0"/>
            <a:fld id="{48F63A3B-78C7-47BE-AE5E-E10140E04643}" type="slidenum">
              <a:rPr lang="fr-FR" noProof="1" smtClean="0"/>
              <a:pPr rtl="0"/>
              <a:t>12</a:t>
            </a:fld>
            <a:endParaRPr lang="fr-FR" noProof="1"/>
          </a:p>
        </p:txBody>
      </p:sp>
      <p:sp>
        <p:nvSpPr>
          <p:cNvPr id="6" name="Rectangle 1">
            <a:extLst>
              <a:ext uri="{FF2B5EF4-FFF2-40B4-BE49-F238E27FC236}">
                <a16:creationId xmlns:a16="http://schemas.microsoft.com/office/drawing/2014/main" id="{B2188E13-4792-8067-0435-87B46292E5C9}"/>
              </a:ext>
            </a:extLst>
          </p:cNvPr>
          <p:cNvSpPr>
            <a:spLocks noGrp="1" noChangeArrowheads="1"/>
          </p:cNvSpPr>
          <p:nvPr>
            <p:ph type="body" sz="quarter" idx="13"/>
          </p:nvPr>
        </p:nvSpPr>
        <p:spPr bwMode="auto">
          <a:xfrm>
            <a:off x="566597" y="1048766"/>
            <a:ext cx="8533687" cy="2876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p>
            <a:pPr algn="just" eaLnBrk="0" fontAlgn="base" hangingPunct="0">
              <a:spcBef>
                <a:spcPct val="0"/>
              </a:spcBef>
              <a:spcAft>
                <a:spcPct val="0"/>
              </a:spcAft>
            </a:pPr>
            <a:r>
              <a:rPr lang="fr-FR" sz="1138" noProof="1">
                <a:solidFill>
                  <a:schemeClr val="tx1"/>
                </a:solidFill>
                <a:latin typeface="Montserrat" pitchFamily="2" charset="0"/>
              </a:rPr>
              <a:t>Qu’est-ce qui fait que le processus se massifie “naturellement” ? Imaginer les raisons internes et externes qui favorisent le déploiement du système.</a:t>
            </a: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marL="228600" indent="-228600" algn="just" eaLnBrk="0" fontAlgn="base" hangingPunct="0">
              <a:spcBef>
                <a:spcPct val="0"/>
              </a:spcBef>
              <a:spcAft>
                <a:spcPct val="0"/>
              </a:spcAft>
              <a:buFont typeface="+mj-lt"/>
              <a:buAutoNum type="arabicPeriod" startAt="2"/>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a:p>
            <a:pPr algn="just" eaLnBrk="0" fontAlgn="base" hangingPunct="0">
              <a:spcBef>
                <a:spcPct val="0"/>
              </a:spcBef>
              <a:spcAft>
                <a:spcPct val="0"/>
              </a:spcAft>
            </a:pPr>
            <a:endParaRPr lang="fr-FR" sz="1138" noProof="1">
              <a:solidFill>
                <a:schemeClr val="tx1"/>
              </a:solidFill>
              <a:latin typeface="Montserrat" pitchFamily="2" charset="0"/>
            </a:endParaRPr>
          </a:p>
        </p:txBody>
      </p:sp>
      <p:pic>
        <p:nvPicPr>
          <p:cNvPr id="25" name="Image 24">
            <a:extLst>
              <a:ext uri="{FF2B5EF4-FFF2-40B4-BE49-F238E27FC236}">
                <a16:creationId xmlns:a16="http://schemas.microsoft.com/office/drawing/2014/main" id="{6CE7B370-5819-8B85-0CE4-C6D67DAA90B6}"/>
              </a:ext>
            </a:extLst>
          </p:cNvPr>
          <p:cNvPicPr>
            <a:picLocks noChangeAspect="1"/>
          </p:cNvPicPr>
          <p:nvPr/>
        </p:nvPicPr>
        <p:blipFill>
          <a:blip r:embed="rId3"/>
          <a:srcRect t="8589" b="11616"/>
          <a:stretch>
            <a:fillRect/>
          </a:stretch>
        </p:blipFill>
        <p:spPr>
          <a:xfrm>
            <a:off x="2419745" y="1750671"/>
            <a:ext cx="4671465" cy="1678329"/>
          </a:xfrm>
          <a:prstGeom prst="rect">
            <a:avLst/>
          </a:prstGeom>
        </p:spPr>
      </p:pic>
      <p:sp>
        <p:nvSpPr>
          <p:cNvPr id="7" name="Titre 3">
            <a:extLst>
              <a:ext uri="{FF2B5EF4-FFF2-40B4-BE49-F238E27FC236}">
                <a16:creationId xmlns:a16="http://schemas.microsoft.com/office/drawing/2014/main" id="{3427A66F-92BD-00E6-5F63-13B3FAB2320F}"/>
              </a:ext>
            </a:extLst>
          </p:cNvPr>
          <p:cNvSpPr txBox="1">
            <a:spLocks/>
          </p:cNvSpPr>
          <p:nvPr/>
        </p:nvSpPr>
        <p:spPr>
          <a:xfrm>
            <a:off x="132183" y="372131"/>
            <a:ext cx="9621417" cy="676635"/>
          </a:xfrm>
          <a:prstGeom prst="rect">
            <a:avLst/>
          </a:prstGeom>
        </p:spPr>
        <p:txBody>
          <a:bodyPr vert="horz" lIns="91440" tIns="0" rIns="91440" bIns="0" rtlCol="0" anchor="t" anchorCtr="0">
            <a:noAutofit/>
          </a:bodyPr>
          <a:lstStyle>
            <a:defPPr>
              <a:defRPr lang="fr-FR"/>
            </a:defPPr>
            <a:lvl1pPr algn="l" defTabSz="742965" rtl="0" eaLnBrk="1" latinLnBrk="0" hangingPunct="1">
              <a:lnSpc>
                <a:spcPct val="100000"/>
              </a:lnSpc>
              <a:spcBef>
                <a:spcPct val="0"/>
              </a:spcBef>
              <a:buNone/>
              <a:defRPr lang="fr-FR" sz="2925" b="1" kern="1200" cap="all" baseline="0">
                <a:solidFill>
                  <a:srgbClr val="00A4BB"/>
                </a:solidFill>
                <a:latin typeface="+mj-lt"/>
                <a:ea typeface="+mj-ea"/>
                <a:cs typeface="Arial" panose="020B0604020202020204" pitchFamily="34" charset="0"/>
              </a:defRPr>
            </a:lvl1pPr>
          </a:lstStyle>
          <a:p>
            <a:pPr algn="ctr"/>
            <a:r>
              <a:rPr lang="fr-FR" sz="2800" noProof="1">
                <a:latin typeface="Montserrat" pitchFamily="2" charset="0"/>
              </a:rPr>
              <a:t>Saisir les mécanismes de massification (2/2)</a:t>
            </a:r>
          </a:p>
        </p:txBody>
      </p:sp>
      <p:sp>
        <p:nvSpPr>
          <p:cNvPr id="9" name="Rectangle 1">
            <a:extLst>
              <a:ext uri="{FF2B5EF4-FFF2-40B4-BE49-F238E27FC236}">
                <a16:creationId xmlns:a16="http://schemas.microsoft.com/office/drawing/2014/main" id="{DA6ADD9A-EBF5-6A97-2762-2DE213C33DCD}"/>
              </a:ext>
            </a:extLst>
          </p:cNvPr>
          <p:cNvSpPr txBox="1">
            <a:spLocks noChangeArrowheads="1"/>
          </p:cNvSpPr>
          <p:nvPr/>
        </p:nvSpPr>
        <p:spPr bwMode="auto">
          <a:xfrm>
            <a:off x="527776" y="3853826"/>
            <a:ext cx="8533687" cy="200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eaLnBrk="0" fontAlgn="base" hangingPunct="0">
              <a:spcBef>
                <a:spcPct val="0"/>
              </a:spcBef>
              <a:spcAft>
                <a:spcPct val="0"/>
              </a:spcAft>
            </a:pPr>
            <a:r>
              <a:rPr lang="fr-FR" sz="1138" u="sng" noProof="1">
                <a:solidFill>
                  <a:schemeClr val="tx1"/>
                </a:solidFill>
                <a:latin typeface="Montserrat" pitchFamily="2" charset="0"/>
              </a:rPr>
              <a:t>Éléments de réponse : </a:t>
            </a:r>
          </a:p>
          <a:p>
            <a:pPr algn="just" eaLnBrk="0" fontAlgn="base" hangingPunct="0">
              <a:spcBef>
                <a:spcPct val="0"/>
              </a:spcBef>
              <a:spcAft>
                <a:spcPct val="0"/>
              </a:spcAft>
            </a:pPr>
            <a:endParaRPr lang="fr-FR" sz="1138" u="sng" noProof="1">
              <a:solidFill>
                <a:schemeClr val="tx1"/>
              </a:solidFill>
              <a:latin typeface="Montserrat" pitchFamily="2" charset="0"/>
            </a:endParaRPr>
          </a:p>
          <a:p>
            <a:pPr marL="932130" lvl="2" indent="-285750" algn="just" eaLnBrk="0" fontAlgn="base" hangingPunct="0">
              <a:spcBef>
                <a:spcPct val="0"/>
              </a:spcBef>
              <a:spcAft>
                <a:spcPct val="0"/>
              </a:spcAft>
              <a:buFont typeface="Wingdings" panose="05000000000000000000" pitchFamily="2" charset="2"/>
              <a:buChar char="Ø"/>
            </a:pPr>
            <a:r>
              <a:rPr lang="fr-FR" sz="1140" noProof="1">
                <a:solidFill>
                  <a:schemeClr val="tx1"/>
                </a:solidFill>
                <a:latin typeface="Montserrat" pitchFamily="2" charset="0"/>
              </a:rPr>
              <a:t>Constat du bénéfice pédagogique (atteinte des objectifs de la page précédente)</a:t>
            </a:r>
          </a:p>
          <a:p>
            <a:pPr marL="285750" indent="-285750" algn="just" eaLnBrk="0" fontAlgn="base" hangingPunct="0">
              <a:spcBef>
                <a:spcPct val="0"/>
              </a:spcBef>
              <a:spcAft>
                <a:spcPct val="0"/>
              </a:spcAft>
              <a:buFont typeface="Wingdings" panose="05000000000000000000" pitchFamily="2" charset="2"/>
              <a:buChar char="Ø"/>
            </a:pPr>
            <a:endParaRPr lang="fr-FR" sz="1140" noProof="1">
              <a:solidFill>
                <a:schemeClr val="tx1"/>
              </a:solidFill>
              <a:latin typeface="Montserrat" pitchFamily="2" charset="0"/>
            </a:endParaRPr>
          </a:p>
          <a:p>
            <a:pPr marL="932130" lvl="2" indent="-285750" algn="just" eaLnBrk="0" fontAlgn="base" hangingPunct="0">
              <a:spcBef>
                <a:spcPct val="0"/>
              </a:spcBef>
              <a:spcAft>
                <a:spcPct val="0"/>
              </a:spcAft>
              <a:buFont typeface="Wingdings" panose="05000000000000000000" pitchFamily="2" charset="2"/>
              <a:buChar char="Ø"/>
            </a:pPr>
            <a:r>
              <a:rPr lang="fr-FR" sz="1140" noProof="1">
                <a:solidFill>
                  <a:schemeClr val="tx1"/>
                </a:solidFill>
                <a:latin typeface="Montserrat" pitchFamily="2" charset="0"/>
              </a:rPr>
              <a:t>Renouvellement des méthodes pédagogiques (et parfois recherche d’allègement côté enseignant)</a:t>
            </a:r>
          </a:p>
          <a:p>
            <a:pPr marL="285750" indent="-285750" algn="just" eaLnBrk="0" fontAlgn="base" hangingPunct="0">
              <a:spcBef>
                <a:spcPct val="0"/>
              </a:spcBef>
              <a:spcAft>
                <a:spcPct val="0"/>
              </a:spcAft>
              <a:buFont typeface="Wingdings" panose="05000000000000000000" pitchFamily="2" charset="2"/>
              <a:buChar char="Ø"/>
            </a:pPr>
            <a:endParaRPr lang="fr-FR" sz="1140" noProof="1">
              <a:solidFill>
                <a:schemeClr val="tx1"/>
              </a:solidFill>
              <a:latin typeface="Montserrat" pitchFamily="2" charset="0"/>
            </a:endParaRPr>
          </a:p>
          <a:p>
            <a:pPr marL="932130" lvl="2" indent="-285750" algn="just" eaLnBrk="0" fontAlgn="base" hangingPunct="0">
              <a:spcBef>
                <a:spcPct val="0"/>
              </a:spcBef>
              <a:spcAft>
                <a:spcPct val="0"/>
              </a:spcAft>
              <a:buFont typeface="Wingdings" panose="05000000000000000000" pitchFamily="2" charset="2"/>
              <a:buChar char="Ø"/>
            </a:pPr>
            <a:r>
              <a:rPr lang="fr-FR" sz="1140" noProof="1">
                <a:solidFill>
                  <a:schemeClr val="tx1"/>
                </a:solidFill>
                <a:latin typeface="Montserrat" pitchFamily="2" charset="0"/>
              </a:rPr>
              <a:t>Essor du numérique, contexte favorable pour s’organiser et coopérer ?</a:t>
            </a:r>
          </a:p>
          <a:p>
            <a:pPr marL="285750" indent="-285750" algn="just" eaLnBrk="0" fontAlgn="base" hangingPunct="0">
              <a:spcBef>
                <a:spcPct val="0"/>
              </a:spcBef>
              <a:spcAft>
                <a:spcPct val="0"/>
              </a:spcAft>
              <a:buFont typeface="Wingdings" panose="05000000000000000000" pitchFamily="2" charset="2"/>
              <a:buChar char="Ø"/>
            </a:pPr>
            <a:endParaRPr lang="fr-FR" sz="1140" noProof="1">
              <a:solidFill>
                <a:schemeClr val="tx1"/>
              </a:solidFill>
              <a:latin typeface="Montserrat" pitchFamily="2" charset="0"/>
            </a:endParaRPr>
          </a:p>
          <a:p>
            <a:pPr marL="932130" lvl="2" indent="-285750" algn="just" eaLnBrk="0" fontAlgn="base" hangingPunct="0">
              <a:spcBef>
                <a:spcPct val="0"/>
              </a:spcBef>
              <a:spcAft>
                <a:spcPct val="0"/>
              </a:spcAft>
              <a:buFont typeface="Wingdings" panose="05000000000000000000" pitchFamily="2" charset="2"/>
              <a:buChar char="Ø"/>
            </a:pPr>
            <a:r>
              <a:rPr lang="fr-FR" sz="1140" noProof="1">
                <a:solidFill>
                  <a:schemeClr val="tx1"/>
                </a:solidFill>
                <a:latin typeface="Montserrat" pitchFamily="2" charset="0"/>
              </a:rPr>
              <a:t>Réponse aux attentes du monde professionnel</a:t>
            </a:r>
          </a:p>
          <a:p>
            <a:pPr marL="285750" indent="-285750" algn="just" eaLnBrk="0" fontAlgn="base" hangingPunct="0">
              <a:spcBef>
                <a:spcPct val="0"/>
              </a:spcBef>
              <a:spcAft>
                <a:spcPct val="0"/>
              </a:spcAft>
              <a:buFont typeface="Wingdings" panose="05000000000000000000" pitchFamily="2" charset="2"/>
              <a:buChar char="Ø"/>
            </a:pPr>
            <a:endParaRPr lang="fr-FR" sz="1140" noProof="1">
              <a:solidFill>
                <a:schemeClr val="tx1"/>
              </a:solidFill>
              <a:latin typeface="Montserrat" pitchFamily="2" charset="0"/>
            </a:endParaRPr>
          </a:p>
          <a:p>
            <a:pPr marL="932130" lvl="2" indent="-285750" algn="just" eaLnBrk="0" fontAlgn="base" hangingPunct="0">
              <a:spcBef>
                <a:spcPct val="0"/>
              </a:spcBef>
              <a:spcAft>
                <a:spcPct val="0"/>
              </a:spcAft>
              <a:buFont typeface="Wingdings" panose="05000000000000000000" pitchFamily="2" charset="2"/>
              <a:buChar char="Ø"/>
            </a:pPr>
            <a:r>
              <a:rPr lang="fr-FR" sz="1140" noProof="1">
                <a:solidFill>
                  <a:schemeClr val="tx1"/>
                </a:solidFill>
                <a:latin typeface="Montserrat" pitchFamily="2" charset="0"/>
              </a:rPr>
              <a:t>Diffusion de l’innovation selon Rogers (voir page suivante) : on suit la voie ouverte par les pionniers</a:t>
            </a:r>
          </a:p>
        </p:txBody>
      </p:sp>
    </p:spTree>
    <p:extLst>
      <p:ext uri="{BB962C8B-B14F-4D97-AF65-F5344CB8AC3E}">
        <p14:creationId xmlns:p14="http://schemas.microsoft.com/office/powerpoint/2010/main" val="5026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8788D28-2839-1C7A-7945-5C76DD989005}"/>
              </a:ext>
            </a:extLst>
          </p:cNvPr>
          <p:cNvSpPr>
            <a:spLocks noGrp="1"/>
          </p:cNvSpPr>
          <p:nvPr>
            <p:ph type="title"/>
          </p:nvPr>
        </p:nvSpPr>
        <p:spPr/>
        <p:txBody>
          <a:bodyPr/>
          <a:lstStyle/>
          <a:p>
            <a:r>
              <a:rPr lang="fr-FR" sz="2400" dirty="0"/>
              <a:t>Courbe de diffusion de l’innovation de </a:t>
            </a:r>
            <a:r>
              <a:rPr lang="fr-FR" sz="2400" dirty="0" err="1"/>
              <a:t>rogers</a:t>
            </a:r>
            <a:endParaRPr lang="fr-FR" sz="2400" dirty="0"/>
          </a:p>
        </p:txBody>
      </p:sp>
      <p:sp>
        <p:nvSpPr>
          <p:cNvPr id="5" name="Espace réservé du numéro de diapositive 4">
            <a:extLst>
              <a:ext uri="{FF2B5EF4-FFF2-40B4-BE49-F238E27FC236}">
                <a16:creationId xmlns:a16="http://schemas.microsoft.com/office/drawing/2014/main" id="{FBD84C5A-21A6-0FA6-7BCF-6C56A5C0D83F}"/>
              </a:ext>
            </a:extLst>
          </p:cNvPr>
          <p:cNvSpPr>
            <a:spLocks noGrp="1"/>
          </p:cNvSpPr>
          <p:nvPr>
            <p:ph type="sldNum" sz="quarter" idx="4"/>
          </p:nvPr>
        </p:nvSpPr>
        <p:spPr/>
        <p:txBody>
          <a:bodyPr/>
          <a:lstStyle/>
          <a:p>
            <a:pPr rtl="0"/>
            <a:fld id="{48F63A3B-78C7-47BE-AE5E-E10140E04643}" type="slidenum">
              <a:rPr lang="fr-FR" smtClean="0"/>
              <a:pPr rtl="0"/>
              <a:t>13</a:t>
            </a:fld>
            <a:endParaRPr lang="fr-FR" dirty="0"/>
          </a:p>
        </p:txBody>
      </p:sp>
      <p:sp>
        <p:nvSpPr>
          <p:cNvPr id="6" name="Freeform 8">
            <a:extLst>
              <a:ext uri="{FF2B5EF4-FFF2-40B4-BE49-F238E27FC236}">
                <a16:creationId xmlns:a16="http://schemas.microsoft.com/office/drawing/2014/main" id="{9EC2E360-7ED4-D9F4-A287-03EEAFB08613}"/>
              </a:ext>
            </a:extLst>
          </p:cNvPr>
          <p:cNvSpPr/>
          <p:nvPr/>
        </p:nvSpPr>
        <p:spPr>
          <a:xfrm>
            <a:off x="254670" y="1655019"/>
            <a:ext cx="9396659" cy="3196236"/>
          </a:xfrm>
          <a:custGeom>
            <a:avLst/>
            <a:gdLst/>
            <a:ahLst/>
            <a:cxnLst/>
            <a:rect l="l" t="t" r="r" b="b"/>
            <a:pathLst>
              <a:path w="15894081" h="5406308">
                <a:moveTo>
                  <a:pt x="0" y="0"/>
                </a:moveTo>
                <a:lnTo>
                  <a:pt x="15894081" y="0"/>
                </a:lnTo>
                <a:lnTo>
                  <a:pt x="15894081" y="5406308"/>
                </a:lnTo>
                <a:lnTo>
                  <a:pt x="0" y="5406308"/>
                </a:lnTo>
                <a:lnTo>
                  <a:pt x="0" y="0"/>
                </a:lnTo>
                <a:close/>
              </a:path>
            </a:pathLst>
          </a:custGeom>
          <a:blipFill>
            <a:blip r:embed="rId2"/>
            <a:stretch>
              <a:fillRect/>
            </a:stretch>
          </a:blipFill>
        </p:spPr>
        <p:txBody>
          <a:bodyPr/>
          <a:lstStyle/>
          <a:p>
            <a:endParaRPr lang="fr-FR" noProof="1"/>
          </a:p>
        </p:txBody>
      </p:sp>
    </p:spTree>
    <p:extLst>
      <p:ext uri="{BB962C8B-B14F-4D97-AF65-F5344CB8AC3E}">
        <p14:creationId xmlns:p14="http://schemas.microsoft.com/office/powerpoint/2010/main" val="353416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9C684-7156-DE25-6EFF-0A880F7A1131}"/>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64A52D52-F155-8B53-696B-9C8F396150C8}"/>
              </a:ext>
            </a:extLst>
          </p:cNvPr>
          <p:cNvSpPr>
            <a:spLocks noGrp="1"/>
          </p:cNvSpPr>
          <p:nvPr>
            <p:ph type="title"/>
          </p:nvPr>
        </p:nvSpPr>
        <p:spPr>
          <a:xfrm>
            <a:off x="132183" y="475850"/>
            <a:ext cx="9670964" cy="676635"/>
          </a:xfrm>
        </p:spPr>
        <p:txBody>
          <a:bodyPr/>
          <a:lstStyle/>
          <a:p>
            <a:pPr algn="ctr"/>
            <a:r>
              <a:rPr lang="fr-FR" sz="2700" noProof="1">
                <a:latin typeface="Montserrat" pitchFamily="2" charset="0"/>
              </a:rPr>
              <a:t>Représenter la massification</a:t>
            </a:r>
          </a:p>
        </p:txBody>
      </p:sp>
      <p:sp>
        <p:nvSpPr>
          <p:cNvPr id="5" name="Espace réservé du numéro de diapositive 4">
            <a:extLst>
              <a:ext uri="{FF2B5EF4-FFF2-40B4-BE49-F238E27FC236}">
                <a16:creationId xmlns:a16="http://schemas.microsoft.com/office/drawing/2014/main" id="{36A18DD0-F8B9-BF4E-B89A-1C03C29FE971}"/>
              </a:ext>
            </a:extLst>
          </p:cNvPr>
          <p:cNvSpPr>
            <a:spLocks noGrp="1"/>
          </p:cNvSpPr>
          <p:nvPr>
            <p:ph type="sldNum" sz="quarter" idx="4"/>
          </p:nvPr>
        </p:nvSpPr>
        <p:spPr/>
        <p:txBody>
          <a:bodyPr/>
          <a:lstStyle/>
          <a:p>
            <a:pPr rtl="0"/>
            <a:fld id="{48F63A3B-78C7-47BE-AE5E-E10140E04643}" type="slidenum">
              <a:rPr lang="fr-FR" noProof="1" smtClean="0"/>
              <a:pPr rtl="0"/>
              <a:t>14</a:t>
            </a:fld>
            <a:endParaRPr lang="fr-FR" noProof="1"/>
          </a:p>
        </p:txBody>
      </p:sp>
      <p:sp>
        <p:nvSpPr>
          <p:cNvPr id="7" name="Rectangle 1">
            <a:extLst>
              <a:ext uri="{FF2B5EF4-FFF2-40B4-BE49-F238E27FC236}">
                <a16:creationId xmlns:a16="http://schemas.microsoft.com/office/drawing/2014/main" id="{AF1E19AA-2B8D-20B7-BB76-A8C3B1835C47}"/>
              </a:ext>
            </a:extLst>
          </p:cNvPr>
          <p:cNvSpPr txBox="1">
            <a:spLocks noChangeArrowheads="1"/>
          </p:cNvSpPr>
          <p:nvPr/>
        </p:nvSpPr>
        <p:spPr bwMode="auto">
          <a:xfrm>
            <a:off x="527775" y="1308045"/>
            <a:ext cx="8533687" cy="147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eaLnBrk="0" fontAlgn="base" hangingPunct="0">
              <a:spcBef>
                <a:spcPct val="0"/>
              </a:spcBef>
              <a:spcAft>
                <a:spcPct val="0"/>
              </a:spcAft>
            </a:pPr>
            <a:r>
              <a:rPr lang="fr-FR" sz="1138" noProof="1">
                <a:solidFill>
                  <a:schemeClr val="tx1"/>
                </a:solidFill>
                <a:latin typeface="Montserrat" pitchFamily="2" charset="0"/>
              </a:rPr>
              <a:t>Toute contre-productivtité commence par l’augmentation d’une quantité : quelque chose fonctionne, et cela conduit à en faire plus. Mais plus de quoi au juste ? Quel est le critère de mesure ?</a:t>
            </a:r>
          </a:p>
          <a:p>
            <a:pPr algn="just" eaLnBrk="0" fontAlgn="base" hangingPunct="0">
              <a:spcBef>
                <a:spcPct val="0"/>
              </a:spcBef>
              <a:spcAft>
                <a:spcPct val="0"/>
              </a:spcAft>
            </a:pPr>
            <a:endParaRPr lang="fr-FR" sz="1138" noProof="1">
              <a:solidFill>
                <a:schemeClr val="tx1"/>
              </a:solidFill>
              <a:latin typeface="Montserrat" pitchFamily="2" charset="0"/>
            </a:endParaRPr>
          </a:p>
          <a:p>
            <a:pPr algn="just" eaLnBrk="0" fontAlgn="base" hangingPunct="0">
              <a:spcBef>
                <a:spcPct val="0"/>
              </a:spcBef>
              <a:spcAft>
                <a:spcPct val="0"/>
              </a:spcAft>
            </a:pPr>
            <a:r>
              <a:rPr lang="fr-FR" sz="1138" noProof="1">
                <a:solidFill>
                  <a:schemeClr val="tx1"/>
                </a:solidFill>
                <a:latin typeface="Montserrat" pitchFamily="2" charset="0"/>
              </a:rPr>
              <a:t>Ici, on cherche donc une valeur quantifiable qui nous permet de montrer que le processus se massifie. Concrètement on cherche à graduer un axe. En ce qui concerne les projets de groupe, on peut regarder leur augmentation en comptant le nombre de projets qu’un étudiant peut avoir par semestre, l’unité est donc le nombre de projets de groupe pour un étudiant.</a:t>
            </a:r>
          </a:p>
          <a:p>
            <a:pPr algn="just" eaLnBrk="0" fontAlgn="base" hangingPunct="0">
              <a:spcBef>
                <a:spcPct val="0"/>
              </a:spcBef>
              <a:spcAft>
                <a:spcPct val="0"/>
              </a:spcAft>
            </a:pPr>
            <a:endParaRPr lang="fr-FR" sz="1138" i="1" noProof="1">
              <a:solidFill>
                <a:schemeClr val="tx1"/>
              </a:solidFill>
              <a:latin typeface="Montserrat" pitchFamily="2" charset="0"/>
            </a:endParaRPr>
          </a:p>
        </p:txBody>
      </p:sp>
      <p:pic>
        <p:nvPicPr>
          <p:cNvPr id="9" name="Image 8">
            <a:extLst>
              <a:ext uri="{FF2B5EF4-FFF2-40B4-BE49-F238E27FC236}">
                <a16:creationId xmlns:a16="http://schemas.microsoft.com/office/drawing/2014/main" id="{FF2DB0CB-7559-45A1-B0F1-A1732DC03036}"/>
              </a:ext>
            </a:extLst>
          </p:cNvPr>
          <p:cNvPicPr>
            <a:picLocks noChangeAspect="1"/>
          </p:cNvPicPr>
          <p:nvPr/>
        </p:nvPicPr>
        <p:blipFill>
          <a:blip r:embed="rId3"/>
          <a:stretch>
            <a:fillRect/>
          </a:stretch>
        </p:blipFill>
        <p:spPr>
          <a:xfrm>
            <a:off x="1076125" y="3053645"/>
            <a:ext cx="7985337" cy="1790829"/>
          </a:xfrm>
          <a:prstGeom prst="rect">
            <a:avLst/>
          </a:prstGeom>
        </p:spPr>
      </p:pic>
      <p:sp>
        <p:nvSpPr>
          <p:cNvPr id="2" name="ZoneTexte 1">
            <a:extLst>
              <a:ext uri="{FF2B5EF4-FFF2-40B4-BE49-F238E27FC236}">
                <a16:creationId xmlns:a16="http://schemas.microsoft.com/office/drawing/2014/main" id="{4C2E1CB7-C5EC-0C5D-E5FE-FC75E3D3CE6E}"/>
              </a:ext>
            </a:extLst>
          </p:cNvPr>
          <p:cNvSpPr txBox="1"/>
          <p:nvPr/>
        </p:nvSpPr>
        <p:spPr>
          <a:xfrm>
            <a:off x="1748899" y="5597529"/>
            <a:ext cx="6940639" cy="894669"/>
          </a:xfrm>
          <a:prstGeom prst="rect">
            <a:avLst/>
          </a:prstGeom>
          <a:noFill/>
        </p:spPr>
        <p:txBody>
          <a:bodyPr wrap="square" rtlCol="0">
            <a:spAutoFit/>
          </a:bodyPr>
          <a:lstStyle/>
          <a:p>
            <a:pPr marL="0" marR="0" lvl="0" indent="0" algn="just" defTabSz="457156" rtl="0" eaLnBrk="0" fontAlgn="base" latinLnBrk="0" hangingPunct="0">
              <a:lnSpc>
                <a:spcPct val="100000"/>
              </a:lnSpc>
              <a:spcBef>
                <a:spcPct val="0"/>
              </a:spcBef>
              <a:spcAft>
                <a:spcPct val="0"/>
              </a:spcAft>
              <a:buClrTx/>
              <a:buSzTx/>
              <a:buFontTx/>
              <a:buNone/>
              <a:tabLst/>
              <a:defRPr/>
            </a:pPr>
            <a:r>
              <a:rPr kumimoji="0" lang="fr-FR" sz="1138" b="0" i="1" u="none" strike="noStrike" kern="1200" cap="none" spc="0" normalizeH="0" baseline="0" noProof="1">
                <a:ln>
                  <a:noFill/>
                </a:ln>
                <a:solidFill>
                  <a:prstClr val="black"/>
                </a:solidFill>
                <a:effectLst/>
                <a:uLnTx/>
                <a:uFillTx/>
                <a:latin typeface="Montserrat" pitchFamily="2" charset="0"/>
                <a:ea typeface="+mn-ea"/>
                <a:cs typeface="+mn-cs"/>
              </a:rPr>
              <a:t>Remarque : nous pourrions affiner si besoin, en établissant par exemple une typologie distinguant la taille des groupes, la charge de travail, le taux d’encadrement, la place dans le calendrier du semestre, etc.</a:t>
            </a:r>
          </a:p>
          <a:p>
            <a:endParaRPr lang="fr-FR" dirty="0"/>
          </a:p>
        </p:txBody>
      </p:sp>
    </p:spTree>
    <p:extLst>
      <p:ext uri="{BB962C8B-B14F-4D97-AF65-F5344CB8AC3E}">
        <p14:creationId xmlns:p14="http://schemas.microsoft.com/office/powerpoint/2010/main" val="251327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63B9C-25C4-0DA6-B754-D37956989A4A}"/>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D1DB7889-F0BF-96BC-7DC7-E3E9DAF2F5E2}"/>
              </a:ext>
            </a:extLst>
          </p:cNvPr>
          <p:cNvSpPr>
            <a:spLocks noGrp="1"/>
          </p:cNvSpPr>
          <p:nvPr>
            <p:ph type="title"/>
          </p:nvPr>
        </p:nvSpPr>
        <p:spPr>
          <a:xfrm>
            <a:off x="1444419" y="653597"/>
            <a:ext cx="4273388" cy="817729"/>
          </a:xfrm>
        </p:spPr>
        <p:txBody>
          <a:bodyPr/>
          <a:lstStyle/>
          <a:p>
            <a:r>
              <a:rPr lang="fr-FR" dirty="0"/>
              <a:t>Problématisation</a:t>
            </a:r>
          </a:p>
        </p:txBody>
      </p:sp>
      <p:sp>
        <p:nvSpPr>
          <p:cNvPr id="4" name="Espace réservé du numéro de diapositive 3">
            <a:extLst>
              <a:ext uri="{FF2B5EF4-FFF2-40B4-BE49-F238E27FC236}">
                <a16:creationId xmlns:a16="http://schemas.microsoft.com/office/drawing/2014/main" id="{72E8432C-040D-ED50-C3FA-AE0D67781B7E}"/>
              </a:ext>
            </a:extLst>
          </p:cNvPr>
          <p:cNvSpPr>
            <a:spLocks noGrp="1"/>
          </p:cNvSpPr>
          <p:nvPr>
            <p:ph type="sldNum" sz="quarter" idx="4"/>
          </p:nvPr>
        </p:nvSpPr>
        <p:spPr/>
        <p:txBody>
          <a:bodyPr/>
          <a:lstStyle/>
          <a:p>
            <a:pPr rtl="0"/>
            <a:fld id="{48F63A3B-78C7-47BE-AE5E-E10140E04643}" type="slidenum">
              <a:rPr lang="fr-FR" smtClean="0"/>
              <a:pPr rtl="0"/>
              <a:t>15</a:t>
            </a:fld>
            <a:endParaRPr lang="fr-FR" dirty="0"/>
          </a:p>
        </p:txBody>
      </p:sp>
      <p:sp>
        <p:nvSpPr>
          <p:cNvPr id="11" name="TextBox 15">
            <a:extLst>
              <a:ext uri="{FF2B5EF4-FFF2-40B4-BE49-F238E27FC236}">
                <a16:creationId xmlns:a16="http://schemas.microsoft.com/office/drawing/2014/main" id="{989F29D9-8172-4E52-2176-B8A5C6E0DA96}"/>
              </a:ext>
            </a:extLst>
          </p:cNvPr>
          <p:cNvSpPr txBox="1"/>
          <p:nvPr/>
        </p:nvSpPr>
        <p:spPr>
          <a:xfrm>
            <a:off x="853087" y="1863700"/>
            <a:ext cx="4516551" cy="1160959"/>
          </a:xfrm>
          <a:prstGeom prst="rect">
            <a:avLst/>
          </a:prstGeom>
        </p:spPr>
        <p:txBody>
          <a:bodyPr wrap="square" lIns="0" tIns="0" rIns="0" bIns="0" rtlCol="0" anchor="t">
            <a:spAutoFit/>
          </a:bodyPr>
          <a:lstStyle/>
          <a:p>
            <a:pPr lvl="0" algn="ctr">
              <a:lnSpc>
                <a:spcPts val="3080"/>
              </a:lnSpc>
              <a:spcBef>
                <a:spcPct val="0"/>
              </a:spcBef>
            </a:pPr>
            <a:r>
              <a:rPr lang="fr-FR" sz="2000" b="1" spc="70" noProof="1">
                <a:solidFill>
                  <a:srgbClr val="000000"/>
                </a:solidFill>
                <a:latin typeface="Montserrat Bold"/>
                <a:ea typeface="Montserrat Bold"/>
                <a:cs typeface="Montserrat Bold"/>
                <a:sym typeface="Montserrat Bold"/>
              </a:rPr>
              <a:t>QUELLE RELATION Y A-T-IL ENTRE L’ATTEINTE DES OBJECTIFS DES PROJETS DE GROUPE ET LEUR MASSIFICATION ?</a:t>
            </a:r>
          </a:p>
        </p:txBody>
      </p:sp>
      <p:sp>
        <p:nvSpPr>
          <p:cNvPr id="12" name="TextBox 16">
            <a:extLst>
              <a:ext uri="{FF2B5EF4-FFF2-40B4-BE49-F238E27FC236}">
                <a16:creationId xmlns:a16="http://schemas.microsoft.com/office/drawing/2014/main" id="{28595CDC-40DD-5592-57AF-9B57BA8F884B}"/>
              </a:ext>
            </a:extLst>
          </p:cNvPr>
          <p:cNvSpPr txBox="1"/>
          <p:nvPr/>
        </p:nvSpPr>
        <p:spPr>
          <a:xfrm>
            <a:off x="359371" y="3810459"/>
            <a:ext cx="5010267" cy="763414"/>
          </a:xfrm>
          <a:prstGeom prst="rect">
            <a:avLst/>
          </a:prstGeom>
        </p:spPr>
        <p:txBody>
          <a:bodyPr lIns="0" tIns="0" rIns="0" bIns="0" rtlCol="0" anchor="t">
            <a:spAutoFit/>
          </a:bodyPr>
          <a:lstStyle/>
          <a:p>
            <a:pPr lvl="0" algn="ctr">
              <a:lnSpc>
                <a:spcPts val="3080"/>
              </a:lnSpc>
              <a:spcBef>
                <a:spcPct val="0"/>
              </a:spcBef>
            </a:pPr>
            <a:r>
              <a:rPr lang="fr-FR" sz="2000" b="1" spc="70" noProof="1">
                <a:solidFill>
                  <a:srgbClr val="000000"/>
                </a:solidFill>
                <a:latin typeface="Montserrat Bold"/>
                <a:ea typeface="Montserrat Bold"/>
                <a:cs typeface="Montserrat Bold"/>
                <a:sym typeface="Montserrat Bold"/>
              </a:rPr>
              <a:t>QUELLES SONT LES STADES DE LA CONTRE-PRODUCTIVITÉ SOCIO-TECHNIQUE ?</a:t>
            </a:r>
          </a:p>
        </p:txBody>
      </p:sp>
      <p:sp>
        <p:nvSpPr>
          <p:cNvPr id="13" name="TextBox 18">
            <a:extLst>
              <a:ext uri="{FF2B5EF4-FFF2-40B4-BE49-F238E27FC236}">
                <a16:creationId xmlns:a16="http://schemas.microsoft.com/office/drawing/2014/main" id="{E30427F8-84F9-71BD-0F8C-D3D07E3417BB}"/>
              </a:ext>
            </a:extLst>
          </p:cNvPr>
          <p:cNvSpPr txBox="1"/>
          <p:nvPr/>
        </p:nvSpPr>
        <p:spPr>
          <a:xfrm>
            <a:off x="-23338" y="5350068"/>
            <a:ext cx="5575741" cy="365869"/>
          </a:xfrm>
          <a:prstGeom prst="rect">
            <a:avLst/>
          </a:prstGeom>
        </p:spPr>
        <p:txBody>
          <a:bodyPr wrap="square" lIns="0" tIns="0" rIns="0" bIns="0" rtlCol="0" anchor="t">
            <a:spAutoFit/>
          </a:bodyPr>
          <a:lstStyle/>
          <a:p>
            <a:pPr marL="0" lvl="0" indent="0" algn="ctr">
              <a:lnSpc>
                <a:spcPts val="3080"/>
              </a:lnSpc>
              <a:spcBef>
                <a:spcPct val="0"/>
              </a:spcBef>
            </a:pPr>
            <a:r>
              <a:rPr lang="fr-FR" sz="2000" b="1" spc="70" noProof="1">
                <a:solidFill>
                  <a:srgbClr val="000000"/>
                </a:solidFill>
                <a:latin typeface="Montserrat Bold"/>
                <a:ea typeface="Montserrat Bold"/>
                <a:cs typeface="Montserrat Bold"/>
                <a:sym typeface="Montserrat Bold"/>
              </a:rPr>
              <a:t>QU’EST-CE QUI EXPLIQUE CES STADES ?</a:t>
            </a:r>
          </a:p>
        </p:txBody>
      </p:sp>
      <p:pic>
        <p:nvPicPr>
          <p:cNvPr id="17" name="Espace réservé pour une image  16" descr="Labyrinthe de haies">
            <a:extLst>
              <a:ext uri="{FF2B5EF4-FFF2-40B4-BE49-F238E27FC236}">
                <a16:creationId xmlns:a16="http://schemas.microsoft.com/office/drawing/2014/main" id="{1BD97369-83BF-1C12-3AE8-A561E6189707}"/>
              </a:ext>
            </a:extLst>
          </p:cNvPr>
          <p:cNvPicPr>
            <a:picLocks noGrp="1" noChangeAspect="1"/>
          </p:cNvPicPr>
          <p:nvPr>
            <p:ph type="pic" sz="quarter" idx="10"/>
          </p:nvPr>
        </p:nvPicPr>
        <p:blipFill>
          <a:blip r:embed="rId2"/>
          <a:srcRect l="27015" r="27015"/>
          <a:stretch>
            <a:fillRect/>
          </a:stretch>
        </p:blipFill>
        <p:spPr/>
      </p:pic>
    </p:spTree>
    <p:extLst>
      <p:ext uri="{BB962C8B-B14F-4D97-AF65-F5344CB8AC3E}">
        <p14:creationId xmlns:p14="http://schemas.microsoft.com/office/powerpoint/2010/main" val="53436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5C149-4F14-E73E-1888-7C18DE8FBCB9}"/>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891ECECE-913D-532D-C768-CDEE8F176322}"/>
              </a:ext>
            </a:extLst>
          </p:cNvPr>
          <p:cNvSpPr>
            <a:spLocks noGrp="1"/>
          </p:cNvSpPr>
          <p:nvPr>
            <p:ph type="title"/>
          </p:nvPr>
        </p:nvSpPr>
        <p:spPr>
          <a:xfrm>
            <a:off x="-129822" y="475850"/>
            <a:ext cx="10165643" cy="676635"/>
          </a:xfrm>
        </p:spPr>
        <p:txBody>
          <a:bodyPr/>
          <a:lstStyle/>
          <a:p>
            <a:pPr algn="ctr"/>
            <a:r>
              <a:rPr lang="fr-FR" sz="2700" noProof="1">
                <a:latin typeface="Montserrat" pitchFamily="2" charset="0"/>
              </a:rPr>
              <a:t>Établir la courbe de contre-productivité</a:t>
            </a:r>
          </a:p>
        </p:txBody>
      </p:sp>
      <p:sp>
        <p:nvSpPr>
          <p:cNvPr id="5" name="Espace réservé du numéro de diapositive 4">
            <a:extLst>
              <a:ext uri="{FF2B5EF4-FFF2-40B4-BE49-F238E27FC236}">
                <a16:creationId xmlns:a16="http://schemas.microsoft.com/office/drawing/2014/main" id="{1D805086-8A8D-0115-5003-F222955900D4}"/>
              </a:ext>
            </a:extLst>
          </p:cNvPr>
          <p:cNvSpPr>
            <a:spLocks noGrp="1"/>
          </p:cNvSpPr>
          <p:nvPr>
            <p:ph type="sldNum" sz="quarter" idx="4"/>
          </p:nvPr>
        </p:nvSpPr>
        <p:spPr/>
        <p:txBody>
          <a:bodyPr/>
          <a:lstStyle/>
          <a:p>
            <a:pPr rtl="0"/>
            <a:fld id="{48F63A3B-78C7-47BE-AE5E-E10140E04643}" type="slidenum">
              <a:rPr lang="fr-FR" noProof="1" smtClean="0"/>
              <a:pPr rtl="0"/>
              <a:t>16</a:t>
            </a:fld>
            <a:endParaRPr lang="fr-FR" noProof="1"/>
          </a:p>
        </p:txBody>
      </p:sp>
      <p:sp>
        <p:nvSpPr>
          <p:cNvPr id="7" name="Rectangle 1">
            <a:extLst>
              <a:ext uri="{FF2B5EF4-FFF2-40B4-BE49-F238E27FC236}">
                <a16:creationId xmlns:a16="http://schemas.microsoft.com/office/drawing/2014/main" id="{597DF26C-D908-4D5D-894F-45B585388900}"/>
              </a:ext>
            </a:extLst>
          </p:cNvPr>
          <p:cNvSpPr txBox="1">
            <a:spLocks noChangeArrowheads="1"/>
          </p:cNvSpPr>
          <p:nvPr/>
        </p:nvSpPr>
        <p:spPr bwMode="auto">
          <a:xfrm>
            <a:off x="527775" y="1124295"/>
            <a:ext cx="8533687" cy="6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eaLnBrk="0" fontAlgn="base" hangingPunct="0">
              <a:spcBef>
                <a:spcPct val="0"/>
              </a:spcBef>
              <a:spcAft>
                <a:spcPct val="0"/>
              </a:spcAft>
            </a:pPr>
            <a:r>
              <a:rPr lang="fr-FR" sz="1138" noProof="1">
                <a:solidFill>
                  <a:schemeClr val="tx1"/>
                </a:solidFill>
                <a:latin typeface="Montserrat" pitchFamily="2" charset="0"/>
              </a:rPr>
              <a:t>On a vu que les projets de groupe ont de nombreux objectifs ce qui justifie notamment leur augmentation. Désormais nous cherchons à trouver le lien, le comportement, entre l’atteinte des objectifs et le niveau de massification. Pour cela, on fait le choix de représenter un graphique à partir de l’axe précédent. </a:t>
            </a:r>
          </a:p>
        </p:txBody>
      </p:sp>
      <p:pic>
        <p:nvPicPr>
          <p:cNvPr id="3" name="Image 2">
            <a:extLst>
              <a:ext uri="{FF2B5EF4-FFF2-40B4-BE49-F238E27FC236}">
                <a16:creationId xmlns:a16="http://schemas.microsoft.com/office/drawing/2014/main" id="{C396BB66-B65D-1C19-268C-E80473C5FF76}"/>
              </a:ext>
            </a:extLst>
          </p:cNvPr>
          <p:cNvPicPr>
            <a:picLocks noChangeAspect="1"/>
          </p:cNvPicPr>
          <p:nvPr/>
        </p:nvPicPr>
        <p:blipFill>
          <a:blip r:embed="rId3"/>
          <a:stretch>
            <a:fillRect/>
          </a:stretch>
        </p:blipFill>
        <p:spPr>
          <a:xfrm>
            <a:off x="737174" y="1961296"/>
            <a:ext cx="8114887" cy="4172007"/>
          </a:xfrm>
          <a:prstGeom prst="rect">
            <a:avLst/>
          </a:prstGeom>
        </p:spPr>
      </p:pic>
    </p:spTree>
    <p:extLst>
      <p:ext uri="{BB962C8B-B14F-4D97-AF65-F5344CB8AC3E}">
        <p14:creationId xmlns:p14="http://schemas.microsoft.com/office/powerpoint/2010/main" val="202408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flipV="1">
            <a:off x="2107941" y="1661543"/>
            <a:ext cx="0" cy="3516630"/>
          </a:xfrm>
          <a:prstGeom prst="line">
            <a:avLst/>
          </a:prstGeom>
          <a:ln w="38100" cap="flat">
            <a:solidFill>
              <a:srgbClr val="FF6D0F"/>
            </a:solidFill>
            <a:prstDash val="solid"/>
            <a:headEnd type="none" w="sm" len="sm"/>
            <a:tailEnd type="triangle" w="lg" len="med"/>
          </a:ln>
        </p:spPr>
        <p:txBody>
          <a:bodyPr/>
          <a:lstStyle/>
          <a:p>
            <a:endParaRPr lang="fr-FR" sz="975" noProof="1"/>
          </a:p>
        </p:txBody>
      </p:sp>
      <p:grpSp>
        <p:nvGrpSpPr>
          <p:cNvPr id="10" name="Group 10"/>
          <p:cNvGrpSpPr/>
          <p:nvPr/>
        </p:nvGrpSpPr>
        <p:grpSpPr>
          <a:xfrm>
            <a:off x="2107941" y="5057253"/>
            <a:ext cx="6117920" cy="241840"/>
            <a:chOff x="0" y="0"/>
            <a:chExt cx="15059496" cy="595297"/>
          </a:xfrm>
        </p:grpSpPr>
        <p:sp>
          <p:nvSpPr>
            <p:cNvPr id="11" name="AutoShape 11"/>
            <p:cNvSpPr/>
            <p:nvPr/>
          </p:nvSpPr>
          <p:spPr>
            <a:xfrm flipV="1">
              <a:off x="35791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2" name="AutoShape 12"/>
            <p:cNvSpPr/>
            <p:nvPr/>
          </p:nvSpPr>
          <p:spPr>
            <a:xfrm>
              <a:off x="0" y="297648"/>
              <a:ext cx="15059496" cy="0"/>
            </a:xfrm>
            <a:prstGeom prst="line">
              <a:avLst/>
            </a:prstGeom>
            <a:ln w="50800" cap="flat">
              <a:solidFill>
                <a:srgbClr val="272727"/>
              </a:solidFill>
              <a:prstDash val="solid"/>
              <a:headEnd type="none" w="sm" len="sm"/>
              <a:tailEnd type="arrow" w="med" len="sm"/>
            </a:ln>
          </p:spPr>
          <p:txBody>
            <a:bodyPr/>
            <a:lstStyle/>
            <a:p>
              <a:endParaRPr lang="fr-FR" sz="975" noProof="1"/>
            </a:p>
          </p:txBody>
        </p:sp>
        <p:sp>
          <p:nvSpPr>
            <p:cNvPr id="13" name="AutoShape 13"/>
            <p:cNvSpPr/>
            <p:nvPr/>
          </p:nvSpPr>
          <p:spPr>
            <a:xfrm flipH="1" flipV="1">
              <a:off x="17884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4" name="AutoShape 14"/>
            <p:cNvSpPr/>
            <p:nvPr/>
          </p:nvSpPr>
          <p:spPr>
            <a:xfrm flipV="1">
              <a:off x="53698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5" name="AutoShape 15"/>
            <p:cNvSpPr/>
            <p:nvPr/>
          </p:nvSpPr>
          <p:spPr>
            <a:xfrm flipV="1">
              <a:off x="71605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6" name="AutoShape 16"/>
            <p:cNvSpPr/>
            <p:nvPr/>
          </p:nvSpPr>
          <p:spPr>
            <a:xfrm flipV="1">
              <a:off x="89512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7" name="AutoShape 17"/>
            <p:cNvSpPr/>
            <p:nvPr/>
          </p:nvSpPr>
          <p:spPr>
            <a:xfrm flipV="1">
              <a:off x="107419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8" name="AutoShape 18"/>
            <p:cNvSpPr/>
            <p:nvPr/>
          </p:nvSpPr>
          <p:spPr>
            <a:xfrm flipV="1">
              <a:off x="125326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grpSp>
      <p:sp>
        <p:nvSpPr>
          <p:cNvPr id="19" name="TextBox 19"/>
          <p:cNvSpPr txBox="1"/>
          <p:nvPr/>
        </p:nvSpPr>
        <p:spPr>
          <a:xfrm>
            <a:off x="2051044"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0</a:t>
            </a:r>
          </a:p>
        </p:txBody>
      </p:sp>
      <p:sp>
        <p:nvSpPr>
          <p:cNvPr id="20" name="TextBox 20"/>
          <p:cNvSpPr txBox="1"/>
          <p:nvPr/>
        </p:nvSpPr>
        <p:spPr>
          <a:xfrm>
            <a:off x="2793088"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1</a:t>
            </a:r>
          </a:p>
        </p:txBody>
      </p:sp>
      <p:sp>
        <p:nvSpPr>
          <p:cNvPr id="21" name="TextBox 21"/>
          <p:cNvSpPr txBox="1"/>
          <p:nvPr/>
        </p:nvSpPr>
        <p:spPr>
          <a:xfrm>
            <a:off x="3508910"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2</a:t>
            </a:r>
          </a:p>
        </p:txBody>
      </p:sp>
      <p:sp>
        <p:nvSpPr>
          <p:cNvPr id="22" name="TextBox 22"/>
          <p:cNvSpPr txBox="1"/>
          <p:nvPr/>
        </p:nvSpPr>
        <p:spPr>
          <a:xfrm>
            <a:off x="4224733"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3</a:t>
            </a:r>
          </a:p>
        </p:txBody>
      </p:sp>
      <p:sp>
        <p:nvSpPr>
          <p:cNvPr id="23" name="TextBox 23"/>
          <p:cNvSpPr txBox="1"/>
          <p:nvPr/>
        </p:nvSpPr>
        <p:spPr>
          <a:xfrm>
            <a:off x="4925077"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4</a:t>
            </a:r>
          </a:p>
        </p:txBody>
      </p:sp>
      <p:sp>
        <p:nvSpPr>
          <p:cNvPr id="24" name="TextBox 24"/>
          <p:cNvSpPr txBox="1"/>
          <p:nvPr/>
        </p:nvSpPr>
        <p:spPr>
          <a:xfrm>
            <a:off x="5682175"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5</a:t>
            </a:r>
          </a:p>
        </p:txBody>
      </p:sp>
      <p:sp>
        <p:nvSpPr>
          <p:cNvPr id="25" name="TextBox 25"/>
          <p:cNvSpPr txBox="1"/>
          <p:nvPr/>
        </p:nvSpPr>
        <p:spPr>
          <a:xfrm>
            <a:off x="6397997" y="536786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6</a:t>
            </a:r>
          </a:p>
        </p:txBody>
      </p:sp>
      <p:sp>
        <p:nvSpPr>
          <p:cNvPr id="26" name="TextBox 26"/>
          <p:cNvSpPr txBox="1"/>
          <p:nvPr/>
        </p:nvSpPr>
        <p:spPr>
          <a:xfrm>
            <a:off x="7134457"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7</a:t>
            </a:r>
          </a:p>
        </p:txBody>
      </p:sp>
      <p:sp>
        <p:nvSpPr>
          <p:cNvPr id="27" name="TextBox 27"/>
          <p:cNvSpPr txBox="1"/>
          <p:nvPr/>
        </p:nvSpPr>
        <p:spPr>
          <a:xfrm>
            <a:off x="557213" y="1830082"/>
            <a:ext cx="1288468" cy="349070"/>
          </a:xfrm>
          <a:prstGeom prst="rect">
            <a:avLst/>
          </a:prstGeom>
        </p:spPr>
        <p:txBody>
          <a:bodyPr lIns="0" tIns="0" rIns="0" bIns="0" rtlCol="0" anchor="t">
            <a:spAutoFit/>
          </a:bodyPr>
          <a:lstStyle/>
          <a:p>
            <a:pPr algn="ctr">
              <a:lnSpc>
                <a:spcPts val="1441"/>
              </a:lnSpc>
              <a:spcBef>
                <a:spcPct val="0"/>
              </a:spcBef>
            </a:pPr>
            <a:r>
              <a:rPr lang="fr-FR" sz="1029" b="1" spc="33" noProof="1">
                <a:solidFill>
                  <a:srgbClr val="FF6D0F"/>
                </a:solidFill>
                <a:latin typeface="Montserrat Bold"/>
                <a:ea typeface="Montserrat Bold"/>
                <a:cs typeface="Montserrat Bold"/>
                <a:sym typeface="Montserrat Bold"/>
              </a:rPr>
              <a:t>APPROPRIATION DE L’UV</a:t>
            </a:r>
          </a:p>
        </p:txBody>
      </p:sp>
      <p:sp>
        <p:nvSpPr>
          <p:cNvPr id="28" name="TextBox 28"/>
          <p:cNvSpPr txBox="1"/>
          <p:nvPr/>
        </p:nvSpPr>
        <p:spPr>
          <a:xfrm>
            <a:off x="7598898" y="5258488"/>
            <a:ext cx="1712389" cy="571182"/>
          </a:xfrm>
          <a:prstGeom prst="rect">
            <a:avLst/>
          </a:prstGeom>
        </p:spPr>
        <p:txBody>
          <a:bodyPr lIns="0" tIns="0" rIns="0" bIns="0" rtlCol="0" anchor="t">
            <a:spAutoFit/>
          </a:bodyPr>
          <a:lstStyle/>
          <a:p>
            <a:pPr algn="ctr">
              <a:lnSpc>
                <a:spcPts val="2275"/>
              </a:lnSpc>
              <a:spcBef>
                <a:spcPct val="0"/>
              </a:spcBef>
            </a:pPr>
            <a:r>
              <a:rPr lang="fr-FR" sz="1625" b="1" spc="51" noProof="1">
                <a:solidFill>
                  <a:srgbClr val="000000"/>
                </a:solidFill>
                <a:latin typeface="Montserrat Bold"/>
                <a:ea typeface="Montserrat Bold"/>
                <a:cs typeface="Montserrat Bold"/>
                <a:sym typeface="Montserrat Bold"/>
              </a:rPr>
              <a:t>NOMBRE DE PROJETS</a:t>
            </a:r>
          </a:p>
        </p:txBody>
      </p:sp>
      <p:sp>
        <p:nvSpPr>
          <p:cNvPr id="30" name="AutoShape 30"/>
          <p:cNvSpPr/>
          <p:nvPr/>
        </p:nvSpPr>
        <p:spPr>
          <a:xfrm>
            <a:off x="3557924" y="1812498"/>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1" name="AutoShape 31"/>
          <p:cNvSpPr/>
          <p:nvPr/>
        </p:nvSpPr>
        <p:spPr>
          <a:xfrm>
            <a:off x="2835512" y="1809079"/>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2" name="AutoShape 32"/>
          <p:cNvSpPr/>
          <p:nvPr/>
        </p:nvSpPr>
        <p:spPr>
          <a:xfrm>
            <a:off x="5012967" y="182132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3" name="AutoShape 33"/>
          <p:cNvSpPr/>
          <p:nvPr/>
        </p:nvSpPr>
        <p:spPr>
          <a:xfrm>
            <a:off x="4290555" y="181790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4" name="AutoShape 34"/>
          <p:cNvSpPr/>
          <p:nvPr/>
        </p:nvSpPr>
        <p:spPr>
          <a:xfrm>
            <a:off x="6468010" y="1809079"/>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5" name="AutoShape 35"/>
          <p:cNvSpPr/>
          <p:nvPr/>
        </p:nvSpPr>
        <p:spPr>
          <a:xfrm>
            <a:off x="5745598" y="1805658"/>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6" name="AutoShape 36"/>
          <p:cNvSpPr/>
          <p:nvPr/>
        </p:nvSpPr>
        <p:spPr>
          <a:xfrm>
            <a:off x="7190323" y="181790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7" name="AutoShape 37"/>
          <p:cNvSpPr/>
          <p:nvPr/>
        </p:nvSpPr>
        <p:spPr>
          <a:xfrm flipH="1">
            <a:off x="2131051" y="2298276"/>
            <a:ext cx="5437709"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8" name="AutoShape 38"/>
          <p:cNvSpPr/>
          <p:nvPr/>
        </p:nvSpPr>
        <p:spPr>
          <a:xfrm flipH="1" flipV="1">
            <a:off x="2122165" y="3756670"/>
            <a:ext cx="5446653"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9" name="AutoShape 39"/>
          <p:cNvSpPr/>
          <p:nvPr/>
        </p:nvSpPr>
        <p:spPr>
          <a:xfrm flipH="1" flipV="1">
            <a:off x="2126030" y="2985022"/>
            <a:ext cx="5442342"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40" name="AutoShape 40"/>
          <p:cNvSpPr/>
          <p:nvPr/>
        </p:nvSpPr>
        <p:spPr>
          <a:xfrm flipH="1">
            <a:off x="2138277" y="4440065"/>
            <a:ext cx="5430095"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41" name="AutoShape 41"/>
          <p:cNvSpPr/>
          <p:nvPr/>
        </p:nvSpPr>
        <p:spPr>
          <a:xfrm>
            <a:off x="2010130" y="4448027"/>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42" name="AutoShape 42"/>
          <p:cNvSpPr/>
          <p:nvPr/>
        </p:nvSpPr>
        <p:spPr>
          <a:xfrm>
            <a:off x="2001245" y="3756670"/>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43" name="AutoShape 43"/>
          <p:cNvSpPr/>
          <p:nvPr/>
        </p:nvSpPr>
        <p:spPr>
          <a:xfrm>
            <a:off x="2001245" y="2997920"/>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44" name="AutoShape 44"/>
          <p:cNvSpPr/>
          <p:nvPr/>
        </p:nvSpPr>
        <p:spPr>
          <a:xfrm>
            <a:off x="1987021" y="2303984"/>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grpSp>
        <p:nvGrpSpPr>
          <p:cNvPr id="46" name="Group 46"/>
          <p:cNvGrpSpPr/>
          <p:nvPr/>
        </p:nvGrpSpPr>
        <p:grpSpPr>
          <a:xfrm>
            <a:off x="2089031" y="2185735"/>
            <a:ext cx="5101292" cy="2854682"/>
            <a:chOff x="0" y="0"/>
            <a:chExt cx="12557026" cy="7026910"/>
          </a:xfrm>
        </p:grpSpPr>
        <p:sp>
          <p:nvSpPr>
            <p:cNvPr id="47" name="Freeform 47"/>
            <p:cNvSpPr/>
            <p:nvPr/>
          </p:nvSpPr>
          <p:spPr>
            <a:xfrm>
              <a:off x="54148" y="44450"/>
              <a:ext cx="12459559" cy="6932930"/>
            </a:xfrm>
            <a:custGeom>
              <a:avLst/>
              <a:gdLst/>
              <a:ahLst/>
              <a:cxnLst/>
              <a:rect l="l" t="t" r="r" b="b"/>
              <a:pathLst>
                <a:path w="12459559" h="6932930">
                  <a:moveTo>
                    <a:pt x="0" y="3796030"/>
                  </a:moveTo>
                  <a:cubicBezTo>
                    <a:pt x="204411" y="2846070"/>
                    <a:pt x="334367" y="2565400"/>
                    <a:pt x="431834" y="2336800"/>
                  </a:cubicBezTo>
                  <a:cubicBezTo>
                    <a:pt x="514411" y="2143760"/>
                    <a:pt x="605109" y="1949450"/>
                    <a:pt x="672795" y="1811020"/>
                  </a:cubicBezTo>
                  <a:cubicBezTo>
                    <a:pt x="717467" y="1719580"/>
                    <a:pt x="749956" y="1654810"/>
                    <a:pt x="790568" y="1584960"/>
                  </a:cubicBezTo>
                  <a:cubicBezTo>
                    <a:pt x="827118" y="1524000"/>
                    <a:pt x="860961" y="1489710"/>
                    <a:pt x="901572" y="1413510"/>
                  </a:cubicBezTo>
                  <a:cubicBezTo>
                    <a:pt x="974673" y="1281430"/>
                    <a:pt x="1065371" y="996950"/>
                    <a:pt x="1157424" y="848360"/>
                  </a:cubicBezTo>
                  <a:cubicBezTo>
                    <a:pt x="1226463" y="737870"/>
                    <a:pt x="1299563" y="661670"/>
                    <a:pt x="1372664" y="582930"/>
                  </a:cubicBezTo>
                  <a:cubicBezTo>
                    <a:pt x="1438995" y="513080"/>
                    <a:pt x="1501266" y="454660"/>
                    <a:pt x="1573013" y="396240"/>
                  </a:cubicBezTo>
                  <a:cubicBezTo>
                    <a:pt x="1647467" y="336550"/>
                    <a:pt x="1735458" y="274320"/>
                    <a:pt x="1809912" y="231140"/>
                  </a:cubicBezTo>
                  <a:cubicBezTo>
                    <a:pt x="1869476" y="196850"/>
                    <a:pt x="1922271" y="175260"/>
                    <a:pt x="1977773" y="152400"/>
                  </a:cubicBezTo>
                  <a:cubicBezTo>
                    <a:pt x="2031921" y="130810"/>
                    <a:pt x="2077947" y="113030"/>
                    <a:pt x="2141572" y="97790"/>
                  </a:cubicBezTo>
                  <a:cubicBezTo>
                    <a:pt x="2226855" y="77470"/>
                    <a:pt x="2329737" y="63500"/>
                    <a:pt x="2444803" y="49530"/>
                  </a:cubicBezTo>
                  <a:cubicBezTo>
                    <a:pt x="2596419" y="31750"/>
                    <a:pt x="2802183" y="12700"/>
                    <a:pt x="2971397" y="6350"/>
                  </a:cubicBezTo>
                  <a:cubicBezTo>
                    <a:pt x="3129781" y="0"/>
                    <a:pt x="3270567" y="5080"/>
                    <a:pt x="3428951" y="10160"/>
                  </a:cubicBezTo>
                  <a:cubicBezTo>
                    <a:pt x="3600872" y="15240"/>
                    <a:pt x="3816112" y="25400"/>
                    <a:pt x="3963667" y="36830"/>
                  </a:cubicBezTo>
                  <a:cubicBezTo>
                    <a:pt x="4069257" y="46990"/>
                    <a:pt x="4145065" y="55880"/>
                    <a:pt x="4233056" y="69850"/>
                  </a:cubicBezTo>
                  <a:cubicBezTo>
                    <a:pt x="4318339" y="82550"/>
                    <a:pt x="4392793" y="92710"/>
                    <a:pt x="4484846" y="119380"/>
                  </a:cubicBezTo>
                  <a:cubicBezTo>
                    <a:pt x="4605327" y="156210"/>
                    <a:pt x="4765064" y="224790"/>
                    <a:pt x="4889606" y="284480"/>
                  </a:cubicBezTo>
                  <a:cubicBezTo>
                    <a:pt x="5000610" y="337820"/>
                    <a:pt x="5095369" y="388620"/>
                    <a:pt x="5198252" y="455930"/>
                  </a:cubicBezTo>
                  <a:cubicBezTo>
                    <a:pt x="5311963" y="529590"/>
                    <a:pt x="5431090" y="626110"/>
                    <a:pt x="5542094" y="713740"/>
                  </a:cubicBezTo>
                  <a:cubicBezTo>
                    <a:pt x="5647684" y="798830"/>
                    <a:pt x="5758688" y="892810"/>
                    <a:pt x="5846679" y="971550"/>
                  </a:cubicBezTo>
                  <a:cubicBezTo>
                    <a:pt x="5917072" y="1036320"/>
                    <a:pt x="5979343" y="1090930"/>
                    <a:pt x="6032138" y="1150620"/>
                  </a:cubicBezTo>
                  <a:cubicBezTo>
                    <a:pt x="6078164" y="1202690"/>
                    <a:pt x="6116068" y="1253490"/>
                    <a:pt x="6148557" y="1304290"/>
                  </a:cubicBezTo>
                  <a:cubicBezTo>
                    <a:pt x="6179692" y="1351280"/>
                    <a:pt x="6193230" y="1393190"/>
                    <a:pt x="6225718" y="1445260"/>
                  </a:cubicBezTo>
                  <a:cubicBezTo>
                    <a:pt x="6267684" y="1513840"/>
                    <a:pt x="6323186" y="1582420"/>
                    <a:pt x="6385457" y="1678940"/>
                  </a:cubicBezTo>
                  <a:cubicBezTo>
                    <a:pt x="6482924" y="1830070"/>
                    <a:pt x="6639954" y="2095500"/>
                    <a:pt x="6741482" y="2273300"/>
                  </a:cubicBezTo>
                  <a:cubicBezTo>
                    <a:pt x="6821352" y="2416810"/>
                    <a:pt x="6876854" y="2538730"/>
                    <a:pt x="6948601" y="2665730"/>
                  </a:cubicBezTo>
                  <a:cubicBezTo>
                    <a:pt x="7016286" y="2788920"/>
                    <a:pt x="7096155" y="2918460"/>
                    <a:pt x="7159780" y="3022600"/>
                  </a:cubicBezTo>
                  <a:cubicBezTo>
                    <a:pt x="7211220" y="3105150"/>
                    <a:pt x="7249124" y="3168650"/>
                    <a:pt x="7300565" y="3241040"/>
                  </a:cubicBezTo>
                  <a:cubicBezTo>
                    <a:pt x="7354714" y="3318510"/>
                    <a:pt x="7414278" y="3380740"/>
                    <a:pt x="7476547" y="3472180"/>
                  </a:cubicBezTo>
                  <a:cubicBezTo>
                    <a:pt x="7560478" y="3594100"/>
                    <a:pt x="7638993" y="3752850"/>
                    <a:pt x="7748644" y="3912870"/>
                  </a:cubicBezTo>
                  <a:cubicBezTo>
                    <a:pt x="7889429" y="4117340"/>
                    <a:pt x="8093841" y="4359910"/>
                    <a:pt x="8263054" y="4587240"/>
                  </a:cubicBezTo>
                  <a:cubicBezTo>
                    <a:pt x="8434975" y="4817110"/>
                    <a:pt x="8598774" y="5074920"/>
                    <a:pt x="8772050" y="5285740"/>
                  </a:cubicBezTo>
                  <a:cubicBezTo>
                    <a:pt x="8927726" y="5476240"/>
                    <a:pt x="9106416" y="5671820"/>
                    <a:pt x="9247202" y="5803900"/>
                  </a:cubicBezTo>
                  <a:cubicBezTo>
                    <a:pt x="9347377" y="5897880"/>
                    <a:pt x="9425892" y="5953760"/>
                    <a:pt x="9520651" y="6024880"/>
                  </a:cubicBezTo>
                  <a:cubicBezTo>
                    <a:pt x="9616766" y="6096000"/>
                    <a:pt x="9708818" y="6165850"/>
                    <a:pt x="9818468" y="6231890"/>
                  </a:cubicBezTo>
                  <a:cubicBezTo>
                    <a:pt x="9938949" y="6303010"/>
                    <a:pt x="10114931" y="6388100"/>
                    <a:pt x="10217813" y="6433820"/>
                  </a:cubicBezTo>
                  <a:cubicBezTo>
                    <a:pt x="10278730" y="6461760"/>
                    <a:pt x="10317988" y="6475730"/>
                    <a:pt x="10369429" y="6493510"/>
                  </a:cubicBezTo>
                  <a:cubicBezTo>
                    <a:pt x="10422223" y="6511290"/>
                    <a:pt x="10462835" y="6525260"/>
                    <a:pt x="10530521" y="6540500"/>
                  </a:cubicBezTo>
                  <a:cubicBezTo>
                    <a:pt x="10638818" y="6567170"/>
                    <a:pt x="10808032" y="6598920"/>
                    <a:pt x="10969123" y="6619240"/>
                  </a:cubicBezTo>
                  <a:cubicBezTo>
                    <a:pt x="11159996" y="6642100"/>
                    <a:pt x="11386065" y="6652260"/>
                    <a:pt x="11604013" y="6662420"/>
                  </a:cubicBezTo>
                  <a:cubicBezTo>
                    <a:pt x="11832790" y="6672580"/>
                    <a:pt x="12171218" y="6634480"/>
                    <a:pt x="12309297" y="6678930"/>
                  </a:cubicBezTo>
                  <a:cubicBezTo>
                    <a:pt x="12376982" y="6700520"/>
                    <a:pt x="12423009" y="6734810"/>
                    <a:pt x="12443315" y="6771640"/>
                  </a:cubicBezTo>
                  <a:cubicBezTo>
                    <a:pt x="12459559" y="6799580"/>
                    <a:pt x="12450083" y="6845300"/>
                    <a:pt x="12444668" y="6866890"/>
                  </a:cubicBezTo>
                  <a:cubicBezTo>
                    <a:pt x="12441961" y="6879590"/>
                    <a:pt x="12439254" y="6884670"/>
                    <a:pt x="12431131" y="6893560"/>
                  </a:cubicBezTo>
                  <a:cubicBezTo>
                    <a:pt x="12420301" y="6906260"/>
                    <a:pt x="12398642" y="6922770"/>
                    <a:pt x="12379690" y="6927850"/>
                  </a:cubicBezTo>
                  <a:cubicBezTo>
                    <a:pt x="12360738" y="6932930"/>
                    <a:pt x="12335017" y="6932930"/>
                    <a:pt x="12317419" y="6926580"/>
                  </a:cubicBezTo>
                  <a:cubicBezTo>
                    <a:pt x="12298467" y="6920230"/>
                    <a:pt x="12278161" y="6902450"/>
                    <a:pt x="12267332" y="6889750"/>
                  </a:cubicBezTo>
                  <a:cubicBezTo>
                    <a:pt x="12260563" y="6880860"/>
                    <a:pt x="12257856" y="6873240"/>
                    <a:pt x="12255148" y="6861810"/>
                  </a:cubicBezTo>
                  <a:cubicBezTo>
                    <a:pt x="12252440" y="6846570"/>
                    <a:pt x="12255148" y="6818630"/>
                    <a:pt x="12260563" y="6803390"/>
                  </a:cubicBezTo>
                  <a:cubicBezTo>
                    <a:pt x="12264624" y="6791960"/>
                    <a:pt x="12268685" y="6785610"/>
                    <a:pt x="12278161" y="6777990"/>
                  </a:cubicBezTo>
                  <a:cubicBezTo>
                    <a:pt x="12290345" y="6766560"/>
                    <a:pt x="12316065" y="6752590"/>
                    <a:pt x="12332310" y="6748780"/>
                  </a:cubicBezTo>
                  <a:cubicBezTo>
                    <a:pt x="12344494" y="6746240"/>
                    <a:pt x="12352616" y="6746240"/>
                    <a:pt x="12364799" y="6748780"/>
                  </a:cubicBezTo>
                  <a:cubicBezTo>
                    <a:pt x="12381043" y="6751320"/>
                    <a:pt x="12406764" y="6761480"/>
                    <a:pt x="12420301" y="6774180"/>
                  </a:cubicBezTo>
                  <a:cubicBezTo>
                    <a:pt x="12435192" y="6788150"/>
                    <a:pt x="12444668" y="6812280"/>
                    <a:pt x="12448729" y="6827520"/>
                  </a:cubicBezTo>
                  <a:cubicBezTo>
                    <a:pt x="12451437" y="6838950"/>
                    <a:pt x="12451437" y="6846570"/>
                    <a:pt x="12447376" y="6856730"/>
                  </a:cubicBezTo>
                  <a:cubicBezTo>
                    <a:pt x="12443315" y="6871970"/>
                    <a:pt x="12431131" y="6896100"/>
                    <a:pt x="12416240" y="6908800"/>
                  </a:cubicBezTo>
                  <a:cubicBezTo>
                    <a:pt x="12401349" y="6921500"/>
                    <a:pt x="12375629" y="6929120"/>
                    <a:pt x="12359384" y="6931660"/>
                  </a:cubicBezTo>
                  <a:cubicBezTo>
                    <a:pt x="12347200" y="6932930"/>
                    <a:pt x="12339078" y="6932930"/>
                    <a:pt x="12326895" y="6929120"/>
                  </a:cubicBezTo>
                  <a:cubicBezTo>
                    <a:pt x="12310651" y="6924040"/>
                    <a:pt x="12286283" y="6911340"/>
                    <a:pt x="12274100" y="6897370"/>
                  </a:cubicBezTo>
                  <a:cubicBezTo>
                    <a:pt x="12261917" y="6883400"/>
                    <a:pt x="12255148" y="6860540"/>
                    <a:pt x="12252440" y="6841490"/>
                  </a:cubicBezTo>
                  <a:cubicBezTo>
                    <a:pt x="12249734" y="6823710"/>
                    <a:pt x="12247027" y="6786880"/>
                    <a:pt x="12255148" y="6784340"/>
                  </a:cubicBezTo>
                  <a:cubicBezTo>
                    <a:pt x="12267332" y="6780530"/>
                    <a:pt x="12345847" y="6850380"/>
                    <a:pt x="12336371" y="6869430"/>
                  </a:cubicBezTo>
                  <a:cubicBezTo>
                    <a:pt x="12314712" y="6915150"/>
                    <a:pt x="11876109" y="6860540"/>
                    <a:pt x="11641917" y="6847840"/>
                  </a:cubicBezTo>
                  <a:cubicBezTo>
                    <a:pt x="11403664" y="6835140"/>
                    <a:pt x="11131568" y="6822440"/>
                    <a:pt x="10921743" y="6797040"/>
                  </a:cubicBezTo>
                  <a:cubicBezTo>
                    <a:pt x="10756590" y="6775450"/>
                    <a:pt x="10617158" y="6753860"/>
                    <a:pt x="10481786" y="6719570"/>
                  </a:cubicBezTo>
                  <a:cubicBezTo>
                    <a:pt x="10358599" y="6687820"/>
                    <a:pt x="10255716" y="6652260"/>
                    <a:pt x="10139298" y="6604000"/>
                  </a:cubicBezTo>
                  <a:cubicBezTo>
                    <a:pt x="10010695" y="6550660"/>
                    <a:pt x="9863140" y="6475730"/>
                    <a:pt x="9744014" y="6405880"/>
                  </a:cubicBezTo>
                  <a:cubicBezTo>
                    <a:pt x="9638425" y="6343650"/>
                    <a:pt x="9551787" y="6280150"/>
                    <a:pt x="9457027" y="6211570"/>
                  </a:cubicBezTo>
                  <a:cubicBezTo>
                    <a:pt x="9358206" y="6139180"/>
                    <a:pt x="9272922" y="6079490"/>
                    <a:pt x="9164626" y="5981700"/>
                  </a:cubicBezTo>
                  <a:cubicBezTo>
                    <a:pt x="9010303" y="5840730"/>
                    <a:pt x="8809953" y="5633720"/>
                    <a:pt x="8639386" y="5429250"/>
                  </a:cubicBezTo>
                  <a:cubicBezTo>
                    <a:pt x="8451220" y="5201920"/>
                    <a:pt x="8273884" y="4917440"/>
                    <a:pt x="8092487" y="4672330"/>
                  </a:cubicBezTo>
                  <a:cubicBezTo>
                    <a:pt x="7919211" y="4438650"/>
                    <a:pt x="7686373" y="4161790"/>
                    <a:pt x="7575368" y="3992880"/>
                  </a:cubicBezTo>
                  <a:cubicBezTo>
                    <a:pt x="7513098" y="3898900"/>
                    <a:pt x="7506329" y="3858260"/>
                    <a:pt x="7448120" y="3764280"/>
                  </a:cubicBezTo>
                  <a:cubicBezTo>
                    <a:pt x="7345238" y="3600450"/>
                    <a:pt x="7119168" y="3308350"/>
                    <a:pt x="6995980" y="3115310"/>
                  </a:cubicBezTo>
                  <a:cubicBezTo>
                    <a:pt x="6898513" y="2966720"/>
                    <a:pt x="6817291" y="2828290"/>
                    <a:pt x="6753666" y="2711450"/>
                  </a:cubicBezTo>
                  <a:cubicBezTo>
                    <a:pt x="6706286" y="2626360"/>
                    <a:pt x="6687334" y="2571750"/>
                    <a:pt x="6639954" y="2484120"/>
                  </a:cubicBezTo>
                  <a:cubicBezTo>
                    <a:pt x="6573623" y="2362200"/>
                    <a:pt x="6484278" y="2207260"/>
                    <a:pt x="6389518" y="2048510"/>
                  </a:cubicBezTo>
                  <a:cubicBezTo>
                    <a:pt x="6271745" y="1854200"/>
                    <a:pt x="6075457" y="1536700"/>
                    <a:pt x="5984758" y="1405890"/>
                  </a:cubicBezTo>
                  <a:cubicBezTo>
                    <a:pt x="5944147" y="1346200"/>
                    <a:pt x="5927902" y="1323340"/>
                    <a:pt x="5889998" y="1277620"/>
                  </a:cubicBezTo>
                  <a:cubicBezTo>
                    <a:pt x="5839911" y="1221740"/>
                    <a:pt x="5774933" y="1160780"/>
                    <a:pt x="5707247" y="1099820"/>
                  </a:cubicBezTo>
                  <a:cubicBezTo>
                    <a:pt x="5631439" y="1029970"/>
                    <a:pt x="5544802" y="958850"/>
                    <a:pt x="5452749" y="885190"/>
                  </a:cubicBezTo>
                  <a:cubicBezTo>
                    <a:pt x="5349867" y="802640"/>
                    <a:pt x="5230741" y="702310"/>
                    <a:pt x="5119736" y="628650"/>
                  </a:cubicBezTo>
                  <a:cubicBezTo>
                    <a:pt x="5018208" y="561340"/>
                    <a:pt x="4927510" y="508000"/>
                    <a:pt x="4816505" y="453390"/>
                  </a:cubicBezTo>
                  <a:cubicBezTo>
                    <a:pt x="4691964" y="393700"/>
                    <a:pt x="4549824" y="325120"/>
                    <a:pt x="4406331" y="287020"/>
                  </a:cubicBezTo>
                  <a:cubicBezTo>
                    <a:pt x="4260129" y="246380"/>
                    <a:pt x="4104453" y="236220"/>
                    <a:pt x="3944715" y="219710"/>
                  </a:cubicBezTo>
                  <a:cubicBezTo>
                    <a:pt x="3771440" y="203200"/>
                    <a:pt x="3576505" y="195580"/>
                    <a:pt x="3404584" y="190500"/>
                  </a:cubicBezTo>
                  <a:cubicBezTo>
                    <a:pt x="3247554" y="185420"/>
                    <a:pt x="3094584" y="182880"/>
                    <a:pt x="2953798" y="187960"/>
                  </a:cubicBezTo>
                  <a:cubicBezTo>
                    <a:pt x="2827903" y="193040"/>
                    <a:pt x="2711484" y="205740"/>
                    <a:pt x="2600480" y="215900"/>
                  </a:cubicBezTo>
                  <a:cubicBezTo>
                    <a:pt x="2501659" y="224790"/>
                    <a:pt x="2405545" y="232410"/>
                    <a:pt x="2321615" y="246380"/>
                  </a:cubicBezTo>
                  <a:cubicBezTo>
                    <a:pt x="2249869" y="257810"/>
                    <a:pt x="2193013" y="266700"/>
                    <a:pt x="2125327" y="288290"/>
                  </a:cubicBezTo>
                  <a:cubicBezTo>
                    <a:pt x="2049519" y="313690"/>
                    <a:pt x="1964235" y="354330"/>
                    <a:pt x="1889781" y="396240"/>
                  </a:cubicBezTo>
                  <a:cubicBezTo>
                    <a:pt x="1816681" y="438150"/>
                    <a:pt x="1747642" y="487680"/>
                    <a:pt x="1682663" y="542290"/>
                  </a:cubicBezTo>
                  <a:cubicBezTo>
                    <a:pt x="1613624" y="599440"/>
                    <a:pt x="1548646" y="665480"/>
                    <a:pt x="1487729" y="731520"/>
                  </a:cubicBezTo>
                  <a:cubicBezTo>
                    <a:pt x="1426812" y="798830"/>
                    <a:pt x="1375371" y="852170"/>
                    <a:pt x="1319869" y="943610"/>
                  </a:cubicBezTo>
                  <a:cubicBezTo>
                    <a:pt x="1231878" y="1083310"/>
                    <a:pt x="1130349" y="1385570"/>
                    <a:pt x="1057249" y="1515110"/>
                  </a:cubicBezTo>
                  <a:cubicBezTo>
                    <a:pt x="1017991" y="1586230"/>
                    <a:pt x="986856" y="1615440"/>
                    <a:pt x="951659" y="1675130"/>
                  </a:cubicBezTo>
                  <a:cubicBezTo>
                    <a:pt x="909694" y="1743710"/>
                    <a:pt x="870437" y="1819910"/>
                    <a:pt x="827118" y="1906270"/>
                  </a:cubicBezTo>
                  <a:cubicBezTo>
                    <a:pt x="772970" y="2014220"/>
                    <a:pt x="724236" y="2124710"/>
                    <a:pt x="659258" y="2273300"/>
                  </a:cubicBezTo>
                  <a:cubicBezTo>
                    <a:pt x="559083" y="2499360"/>
                    <a:pt x="365502" y="2907030"/>
                    <a:pt x="293756" y="3136900"/>
                  </a:cubicBezTo>
                  <a:cubicBezTo>
                    <a:pt x="249083" y="3281680"/>
                    <a:pt x="239607" y="3383280"/>
                    <a:pt x="220655" y="3502660"/>
                  </a:cubicBezTo>
                  <a:cubicBezTo>
                    <a:pt x="200350" y="3618230"/>
                    <a:pt x="204411" y="3783330"/>
                    <a:pt x="175983" y="3840480"/>
                  </a:cubicBezTo>
                  <a:cubicBezTo>
                    <a:pt x="163799" y="3865880"/>
                    <a:pt x="150262" y="3877310"/>
                    <a:pt x="131310" y="3884930"/>
                  </a:cubicBezTo>
                  <a:cubicBezTo>
                    <a:pt x="113712" y="3893820"/>
                    <a:pt x="86638" y="3896360"/>
                    <a:pt x="67686" y="3891280"/>
                  </a:cubicBezTo>
                  <a:cubicBezTo>
                    <a:pt x="47380" y="3886200"/>
                    <a:pt x="25721" y="3872230"/>
                    <a:pt x="14891" y="3855720"/>
                  </a:cubicBezTo>
                  <a:cubicBezTo>
                    <a:pt x="4062" y="3840480"/>
                    <a:pt x="0" y="3796030"/>
                    <a:pt x="0" y="3796030"/>
                  </a:cubicBezTo>
                </a:path>
              </a:pathLst>
            </a:custGeom>
            <a:solidFill>
              <a:srgbClr val="FF6D0F"/>
            </a:solidFill>
            <a:ln cap="sq">
              <a:noFill/>
              <a:prstDash val="solid"/>
              <a:miter/>
            </a:ln>
          </p:spPr>
          <p:txBody>
            <a:bodyPr/>
            <a:lstStyle/>
            <a:p>
              <a:endParaRPr lang="fr-FR" sz="975" noProof="1"/>
            </a:p>
          </p:txBody>
        </p:sp>
      </p:grpSp>
      <p:sp>
        <p:nvSpPr>
          <p:cNvPr id="48" name="TextBox 48"/>
          <p:cNvSpPr txBox="1"/>
          <p:nvPr/>
        </p:nvSpPr>
        <p:spPr>
          <a:xfrm>
            <a:off x="1007855" y="1437942"/>
            <a:ext cx="8029985" cy="203838"/>
          </a:xfrm>
          <a:prstGeom prst="rect">
            <a:avLst/>
          </a:prstGeom>
        </p:spPr>
        <p:txBody>
          <a:bodyPr lIns="0" tIns="0" rIns="0" bIns="0" rtlCol="0" anchor="t">
            <a:spAutoFit/>
          </a:bodyPr>
          <a:lstStyle/>
          <a:p>
            <a:pPr algn="ctr">
              <a:lnSpc>
                <a:spcPts val="1668"/>
              </a:lnSpc>
              <a:spcBef>
                <a:spcPct val="0"/>
              </a:spcBef>
            </a:pPr>
            <a:r>
              <a:rPr lang="fr-FR" sz="1192" b="1" spc="38" noProof="1">
                <a:solidFill>
                  <a:srgbClr val="000000"/>
                </a:solidFill>
                <a:latin typeface="Montserrat Bold"/>
                <a:ea typeface="Montserrat Bold"/>
                <a:cs typeface="Montserrat Bold"/>
                <a:sym typeface="Montserrat Bold"/>
              </a:rPr>
              <a:t>QUEL LIEN Y A-T-IL ENTRE LES OBJECTIFS DES PROJETS DE GROUPE ET LEUR MASSIFICATION ?</a:t>
            </a:r>
          </a:p>
        </p:txBody>
      </p:sp>
      <p:sp>
        <p:nvSpPr>
          <p:cNvPr id="2" name="Titre 2">
            <a:extLst>
              <a:ext uri="{FF2B5EF4-FFF2-40B4-BE49-F238E27FC236}">
                <a16:creationId xmlns:a16="http://schemas.microsoft.com/office/drawing/2014/main" id="{4BEC9DB8-D9B9-BD45-DF9C-F7ABF0637265}"/>
              </a:ext>
            </a:extLst>
          </p:cNvPr>
          <p:cNvSpPr txBox="1">
            <a:spLocks/>
          </p:cNvSpPr>
          <p:nvPr/>
        </p:nvSpPr>
        <p:spPr>
          <a:xfrm>
            <a:off x="749959" y="539692"/>
            <a:ext cx="8533688" cy="676635"/>
          </a:xfrm>
          <a:prstGeom prst="rect">
            <a:avLst/>
          </a:prstGeom>
        </p:spPr>
        <p:txBody>
          <a:bodyPr/>
          <a:lstStyle>
            <a:lvl1pPr algn="ctr" defTabSz="742965" rtl="0" eaLnBrk="1" latinLnBrk="0" hangingPunct="1">
              <a:lnSpc>
                <a:spcPts val="3961"/>
              </a:lnSpc>
              <a:spcBef>
                <a:spcPct val="0"/>
              </a:spcBef>
              <a:buNone/>
              <a:defRPr lang="fr-FR" sz="3088" b="1" kern="1200" cap="all" baseline="0">
                <a:solidFill>
                  <a:srgbClr val="00A4BB"/>
                </a:solidFill>
                <a:latin typeface="+mj-lt"/>
                <a:ea typeface="+mj-ea"/>
                <a:cs typeface="+mj-cs"/>
              </a:defRPr>
            </a:lvl1pPr>
          </a:lstStyle>
          <a:p>
            <a:r>
              <a:rPr lang="fr-FR" dirty="0"/>
              <a:t>OBJECTIF « S’APPROPRIER LE COURS »</a:t>
            </a:r>
          </a:p>
        </p:txBody>
      </p:sp>
      <p:sp>
        <p:nvSpPr>
          <p:cNvPr id="3" name="Espace réservé du numéro de diapositive 3">
            <a:extLst>
              <a:ext uri="{FF2B5EF4-FFF2-40B4-BE49-F238E27FC236}">
                <a16:creationId xmlns:a16="http://schemas.microsoft.com/office/drawing/2014/main" id="{E333F844-0721-7B45-A55C-4235F0D906EE}"/>
              </a:ext>
            </a:extLst>
          </p:cNvPr>
          <p:cNvSpPr>
            <a:spLocks noGrp="1"/>
          </p:cNvSpPr>
          <p:nvPr>
            <p:ph type="sldNum" sz="quarter" idx="4"/>
          </p:nvPr>
        </p:nvSpPr>
        <p:spPr>
          <a:xfrm>
            <a:off x="132183" y="6369947"/>
            <a:ext cx="395594" cy="244503"/>
          </a:xfrm>
        </p:spPr>
        <p:txBody>
          <a:bodyPr/>
          <a:lstStyle/>
          <a:p>
            <a:pPr rtl="0"/>
            <a:fld id="{48F63A3B-78C7-47BE-AE5E-E10140E04643}" type="slidenum">
              <a:rPr lang="fr-FR" smtClean="0"/>
              <a:pPr rtl="0"/>
              <a:t>17</a:t>
            </a:fld>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938EF-4703-C644-AD5A-3CCF834E9A54}"/>
            </a:ext>
          </a:extLst>
        </p:cNvPr>
        <p:cNvGrpSpPr/>
        <p:nvPr/>
      </p:nvGrpSpPr>
      <p:grpSpPr>
        <a:xfrm>
          <a:off x="0" y="0"/>
          <a:ext cx="0" cy="0"/>
          <a:chOff x="0" y="0"/>
          <a:chExt cx="0" cy="0"/>
        </a:xfrm>
      </p:grpSpPr>
      <p:sp>
        <p:nvSpPr>
          <p:cNvPr id="48" name="TextBox 48">
            <a:extLst>
              <a:ext uri="{FF2B5EF4-FFF2-40B4-BE49-F238E27FC236}">
                <a16:creationId xmlns:a16="http://schemas.microsoft.com/office/drawing/2014/main" id="{099C8666-DF09-C3B8-9600-3C3C43ACCEFA}"/>
              </a:ext>
            </a:extLst>
          </p:cNvPr>
          <p:cNvSpPr txBox="1"/>
          <p:nvPr/>
        </p:nvSpPr>
        <p:spPr>
          <a:xfrm>
            <a:off x="1007855" y="1437942"/>
            <a:ext cx="8029985" cy="203838"/>
          </a:xfrm>
          <a:prstGeom prst="rect">
            <a:avLst/>
          </a:prstGeom>
        </p:spPr>
        <p:txBody>
          <a:bodyPr lIns="0" tIns="0" rIns="0" bIns="0" rtlCol="0" anchor="t">
            <a:spAutoFit/>
          </a:bodyPr>
          <a:lstStyle/>
          <a:p>
            <a:pPr algn="ctr">
              <a:lnSpc>
                <a:spcPts val="1668"/>
              </a:lnSpc>
              <a:spcBef>
                <a:spcPct val="0"/>
              </a:spcBef>
            </a:pPr>
            <a:r>
              <a:rPr lang="fr-FR" sz="1192" b="1" spc="38" noProof="1">
                <a:solidFill>
                  <a:srgbClr val="000000"/>
                </a:solidFill>
                <a:latin typeface="Montserrat Bold"/>
                <a:ea typeface="Montserrat Bold"/>
                <a:cs typeface="Montserrat Bold"/>
                <a:sym typeface="Montserrat Bold"/>
              </a:rPr>
              <a:t>QUEL LIEN Y A-T-IL ENTRE LES OBJECTIFS DES PROJETS DE GROUPE ET LEUR MASSIFICATION ?</a:t>
            </a:r>
          </a:p>
        </p:txBody>
      </p:sp>
      <p:sp>
        <p:nvSpPr>
          <p:cNvPr id="2" name="Titre 2">
            <a:extLst>
              <a:ext uri="{FF2B5EF4-FFF2-40B4-BE49-F238E27FC236}">
                <a16:creationId xmlns:a16="http://schemas.microsoft.com/office/drawing/2014/main" id="{58573692-F1E3-CB53-8DF9-8EBC13F6DFA0}"/>
              </a:ext>
            </a:extLst>
          </p:cNvPr>
          <p:cNvSpPr txBox="1">
            <a:spLocks/>
          </p:cNvSpPr>
          <p:nvPr/>
        </p:nvSpPr>
        <p:spPr>
          <a:xfrm>
            <a:off x="749959" y="539692"/>
            <a:ext cx="8533688" cy="676635"/>
          </a:xfrm>
          <a:prstGeom prst="rect">
            <a:avLst/>
          </a:prstGeom>
        </p:spPr>
        <p:txBody>
          <a:bodyPr/>
          <a:lstStyle>
            <a:lvl1pPr algn="ctr" defTabSz="742965" rtl="0" eaLnBrk="1" latinLnBrk="0" hangingPunct="1">
              <a:lnSpc>
                <a:spcPts val="3961"/>
              </a:lnSpc>
              <a:spcBef>
                <a:spcPct val="0"/>
              </a:spcBef>
              <a:buNone/>
              <a:defRPr lang="fr-FR" sz="3088" b="1" kern="1200" cap="all" baseline="0">
                <a:solidFill>
                  <a:srgbClr val="00A4BB"/>
                </a:solidFill>
                <a:latin typeface="+mj-lt"/>
                <a:ea typeface="+mj-ea"/>
                <a:cs typeface="+mj-cs"/>
              </a:defRPr>
            </a:lvl1pPr>
          </a:lstStyle>
          <a:p>
            <a:r>
              <a:rPr lang="fr-FR" dirty="0"/>
              <a:t>OBJECTIF « APPRENDRE À COOPÉRER »</a:t>
            </a:r>
          </a:p>
        </p:txBody>
      </p:sp>
      <p:sp>
        <p:nvSpPr>
          <p:cNvPr id="78" name="AutoShape 9">
            <a:extLst>
              <a:ext uri="{FF2B5EF4-FFF2-40B4-BE49-F238E27FC236}">
                <a16:creationId xmlns:a16="http://schemas.microsoft.com/office/drawing/2014/main" id="{B45BE8EC-92B7-553F-B1AA-B9E63D6E1CDC}"/>
              </a:ext>
            </a:extLst>
          </p:cNvPr>
          <p:cNvSpPr/>
          <p:nvPr/>
        </p:nvSpPr>
        <p:spPr>
          <a:xfrm flipV="1">
            <a:off x="2107941" y="1940943"/>
            <a:ext cx="0" cy="3516630"/>
          </a:xfrm>
          <a:prstGeom prst="line">
            <a:avLst/>
          </a:prstGeom>
          <a:ln w="38100" cap="flat">
            <a:solidFill>
              <a:srgbClr val="F15DB8"/>
            </a:solidFill>
            <a:prstDash val="solid"/>
            <a:headEnd type="none" w="sm" len="sm"/>
            <a:tailEnd type="triangle" w="lg" len="med"/>
          </a:ln>
        </p:spPr>
        <p:txBody>
          <a:bodyPr/>
          <a:lstStyle/>
          <a:p>
            <a:endParaRPr lang="fr-FR" sz="975" noProof="1"/>
          </a:p>
        </p:txBody>
      </p:sp>
      <p:grpSp>
        <p:nvGrpSpPr>
          <p:cNvPr id="79" name="Group 10">
            <a:extLst>
              <a:ext uri="{FF2B5EF4-FFF2-40B4-BE49-F238E27FC236}">
                <a16:creationId xmlns:a16="http://schemas.microsoft.com/office/drawing/2014/main" id="{6FCB409C-19D4-653D-1B13-8E97B3530D50}"/>
              </a:ext>
            </a:extLst>
          </p:cNvPr>
          <p:cNvGrpSpPr/>
          <p:nvPr/>
        </p:nvGrpSpPr>
        <p:grpSpPr>
          <a:xfrm>
            <a:off x="2107941" y="5336653"/>
            <a:ext cx="6117920" cy="241840"/>
            <a:chOff x="0" y="0"/>
            <a:chExt cx="15059496" cy="595297"/>
          </a:xfrm>
        </p:grpSpPr>
        <p:sp>
          <p:nvSpPr>
            <p:cNvPr id="80" name="AutoShape 11">
              <a:extLst>
                <a:ext uri="{FF2B5EF4-FFF2-40B4-BE49-F238E27FC236}">
                  <a16:creationId xmlns:a16="http://schemas.microsoft.com/office/drawing/2014/main" id="{57D2F339-6C13-50C9-2272-B831B3A249E2}"/>
                </a:ext>
              </a:extLst>
            </p:cNvPr>
            <p:cNvSpPr/>
            <p:nvPr/>
          </p:nvSpPr>
          <p:spPr>
            <a:xfrm flipV="1">
              <a:off x="35791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81" name="AutoShape 12">
              <a:extLst>
                <a:ext uri="{FF2B5EF4-FFF2-40B4-BE49-F238E27FC236}">
                  <a16:creationId xmlns:a16="http://schemas.microsoft.com/office/drawing/2014/main" id="{491ECF22-4472-C128-D45A-1AB3C66B2636}"/>
                </a:ext>
              </a:extLst>
            </p:cNvPr>
            <p:cNvSpPr/>
            <p:nvPr/>
          </p:nvSpPr>
          <p:spPr>
            <a:xfrm>
              <a:off x="0" y="297648"/>
              <a:ext cx="15059496" cy="0"/>
            </a:xfrm>
            <a:prstGeom prst="line">
              <a:avLst/>
            </a:prstGeom>
            <a:ln w="50800" cap="flat">
              <a:solidFill>
                <a:srgbClr val="272727"/>
              </a:solidFill>
              <a:prstDash val="solid"/>
              <a:headEnd type="none" w="sm" len="sm"/>
              <a:tailEnd type="arrow" w="med" len="sm"/>
            </a:ln>
          </p:spPr>
          <p:txBody>
            <a:bodyPr/>
            <a:lstStyle/>
            <a:p>
              <a:endParaRPr lang="fr-FR" sz="975" noProof="1"/>
            </a:p>
          </p:txBody>
        </p:sp>
        <p:sp>
          <p:nvSpPr>
            <p:cNvPr id="82" name="AutoShape 13">
              <a:extLst>
                <a:ext uri="{FF2B5EF4-FFF2-40B4-BE49-F238E27FC236}">
                  <a16:creationId xmlns:a16="http://schemas.microsoft.com/office/drawing/2014/main" id="{95BE8A4E-9514-07CE-F475-7F5515F553C6}"/>
                </a:ext>
              </a:extLst>
            </p:cNvPr>
            <p:cNvSpPr/>
            <p:nvPr/>
          </p:nvSpPr>
          <p:spPr>
            <a:xfrm flipH="1" flipV="1">
              <a:off x="17884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83" name="AutoShape 14">
              <a:extLst>
                <a:ext uri="{FF2B5EF4-FFF2-40B4-BE49-F238E27FC236}">
                  <a16:creationId xmlns:a16="http://schemas.microsoft.com/office/drawing/2014/main" id="{6E54C171-A373-BF3D-D690-1337AD37A500}"/>
                </a:ext>
              </a:extLst>
            </p:cNvPr>
            <p:cNvSpPr/>
            <p:nvPr/>
          </p:nvSpPr>
          <p:spPr>
            <a:xfrm flipV="1">
              <a:off x="53698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84" name="AutoShape 15">
              <a:extLst>
                <a:ext uri="{FF2B5EF4-FFF2-40B4-BE49-F238E27FC236}">
                  <a16:creationId xmlns:a16="http://schemas.microsoft.com/office/drawing/2014/main" id="{5D828EA6-9A4E-8237-B11C-05355C63BDC4}"/>
                </a:ext>
              </a:extLst>
            </p:cNvPr>
            <p:cNvSpPr/>
            <p:nvPr/>
          </p:nvSpPr>
          <p:spPr>
            <a:xfrm flipV="1">
              <a:off x="71605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85" name="AutoShape 16">
              <a:extLst>
                <a:ext uri="{FF2B5EF4-FFF2-40B4-BE49-F238E27FC236}">
                  <a16:creationId xmlns:a16="http://schemas.microsoft.com/office/drawing/2014/main" id="{1131AB7A-4F9A-D504-4A7B-22A7F6F2874E}"/>
                </a:ext>
              </a:extLst>
            </p:cNvPr>
            <p:cNvSpPr/>
            <p:nvPr/>
          </p:nvSpPr>
          <p:spPr>
            <a:xfrm flipV="1">
              <a:off x="89512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86" name="AutoShape 17">
              <a:extLst>
                <a:ext uri="{FF2B5EF4-FFF2-40B4-BE49-F238E27FC236}">
                  <a16:creationId xmlns:a16="http://schemas.microsoft.com/office/drawing/2014/main" id="{ACD70244-7BA0-D7BC-8319-0EB1447F9111}"/>
                </a:ext>
              </a:extLst>
            </p:cNvPr>
            <p:cNvSpPr/>
            <p:nvPr/>
          </p:nvSpPr>
          <p:spPr>
            <a:xfrm flipV="1">
              <a:off x="107419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87" name="AutoShape 18">
              <a:extLst>
                <a:ext uri="{FF2B5EF4-FFF2-40B4-BE49-F238E27FC236}">
                  <a16:creationId xmlns:a16="http://schemas.microsoft.com/office/drawing/2014/main" id="{3E2EDBF2-E694-7082-57E9-6EE1282EA6EB}"/>
                </a:ext>
              </a:extLst>
            </p:cNvPr>
            <p:cNvSpPr/>
            <p:nvPr/>
          </p:nvSpPr>
          <p:spPr>
            <a:xfrm flipV="1">
              <a:off x="125326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grpSp>
      <p:sp>
        <p:nvSpPr>
          <p:cNvPr id="88" name="TextBox 19">
            <a:extLst>
              <a:ext uri="{FF2B5EF4-FFF2-40B4-BE49-F238E27FC236}">
                <a16:creationId xmlns:a16="http://schemas.microsoft.com/office/drawing/2014/main" id="{71A682D7-0E06-6D2E-57FD-096D68523CEA}"/>
              </a:ext>
            </a:extLst>
          </p:cNvPr>
          <p:cNvSpPr txBox="1"/>
          <p:nvPr/>
        </p:nvSpPr>
        <p:spPr>
          <a:xfrm>
            <a:off x="2051044" y="56524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0</a:t>
            </a:r>
          </a:p>
        </p:txBody>
      </p:sp>
      <p:sp>
        <p:nvSpPr>
          <p:cNvPr id="89" name="TextBox 20">
            <a:extLst>
              <a:ext uri="{FF2B5EF4-FFF2-40B4-BE49-F238E27FC236}">
                <a16:creationId xmlns:a16="http://schemas.microsoft.com/office/drawing/2014/main" id="{5D3E3BEA-3620-05BC-AFE5-F4D4E24597F9}"/>
              </a:ext>
            </a:extLst>
          </p:cNvPr>
          <p:cNvSpPr txBox="1"/>
          <p:nvPr/>
        </p:nvSpPr>
        <p:spPr>
          <a:xfrm>
            <a:off x="2793088" y="56524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1</a:t>
            </a:r>
          </a:p>
        </p:txBody>
      </p:sp>
      <p:sp>
        <p:nvSpPr>
          <p:cNvPr id="90" name="TextBox 21">
            <a:extLst>
              <a:ext uri="{FF2B5EF4-FFF2-40B4-BE49-F238E27FC236}">
                <a16:creationId xmlns:a16="http://schemas.microsoft.com/office/drawing/2014/main" id="{5BE41D63-9470-5BF9-288A-351023111F58}"/>
              </a:ext>
            </a:extLst>
          </p:cNvPr>
          <p:cNvSpPr txBox="1"/>
          <p:nvPr/>
        </p:nvSpPr>
        <p:spPr>
          <a:xfrm>
            <a:off x="3508910" y="56524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2</a:t>
            </a:r>
          </a:p>
        </p:txBody>
      </p:sp>
      <p:sp>
        <p:nvSpPr>
          <p:cNvPr id="91" name="TextBox 22">
            <a:extLst>
              <a:ext uri="{FF2B5EF4-FFF2-40B4-BE49-F238E27FC236}">
                <a16:creationId xmlns:a16="http://schemas.microsoft.com/office/drawing/2014/main" id="{9F028B0C-8507-0774-6A3A-093453C2BE9E}"/>
              </a:ext>
            </a:extLst>
          </p:cNvPr>
          <p:cNvSpPr txBox="1"/>
          <p:nvPr/>
        </p:nvSpPr>
        <p:spPr>
          <a:xfrm>
            <a:off x="4224733" y="56524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3</a:t>
            </a:r>
          </a:p>
        </p:txBody>
      </p:sp>
      <p:sp>
        <p:nvSpPr>
          <p:cNvPr id="92" name="TextBox 23">
            <a:extLst>
              <a:ext uri="{FF2B5EF4-FFF2-40B4-BE49-F238E27FC236}">
                <a16:creationId xmlns:a16="http://schemas.microsoft.com/office/drawing/2014/main" id="{804B72FD-1446-A518-35CB-8EE72EFCE579}"/>
              </a:ext>
            </a:extLst>
          </p:cNvPr>
          <p:cNvSpPr txBox="1"/>
          <p:nvPr/>
        </p:nvSpPr>
        <p:spPr>
          <a:xfrm>
            <a:off x="4925077" y="56524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4</a:t>
            </a:r>
          </a:p>
        </p:txBody>
      </p:sp>
      <p:sp>
        <p:nvSpPr>
          <p:cNvPr id="93" name="TextBox 24">
            <a:extLst>
              <a:ext uri="{FF2B5EF4-FFF2-40B4-BE49-F238E27FC236}">
                <a16:creationId xmlns:a16="http://schemas.microsoft.com/office/drawing/2014/main" id="{31695CCF-142D-8740-7FB3-E007B68EAF14}"/>
              </a:ext>
            </a:extLst>
          </p:cNvPr>
          <p:cNvSpPr txBox="1"/>
          <p:nvPr/>
        </p:nvSpPr>
        <p:spPr>
          <a:xfrm>
            <a:off x="5682175" y="56524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5</a:t>
            </a:r>
          </a:p>
        </p:txBody>
      </p:sp>
      <p:sp>
        <p:nvSpPr>
          <p:cNvPr id="94" name="TextBox 25">
            <a:extLst>
              <a:ext uri="{FF2B5EF4-FFF2-40B4-BE49-F238E27FC236}">
                <a16:creationId xmlns:a16="http://schemas.microsoft.com/office/drawing/2014/main" id="{E9905DEC-1CC8-19A6-6684-8750BA6F9CF6}"/>
              </a:ext>
            </a:extLst>
          </p:cNvPr>
          <p:cNvSpPr txBox="1"/>
          <p:nvPr/>
        </p:nvSpPr>
        <p:spPr>
          <a:xfrm>
            <a:off x="6397997" y="564726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6</a:t>
            </a:r>
          </a:p>
        </p:txBody>
      </p:sp>
      <p:sp>
        <p:nvSpPr>
          <p:cNvPr id="95" name="TextBox 26">
            <a:extLst>
              <a:ext uri="{FF2B5EF4-FFF2-40B4-BE49-F238E27FC236}">
                <a16:creationId xmlns:a16="http://schemas.microsoft.com/office/drawing/2014/main" id="{67A0DD97-6E9D-A9DA-876A-8AAB79CAD608}"/>
              </a:ext>
            </a:extLst>
          </p:cNvPr>
          <p:cNvSpPr txBox="1"/>
          <p:nvPr/>
        </p:nvSpPr>
        <p:spPr>
          <a:xfrm>
            <a:off x="7134457" y="56524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7</a:t>
            </a:r>
          </a:p>
        </p:txBody>
      </p:sp>
      <p:sp>
        <p:nvSpPr>
          <p:cNvPr id="96" name="TextBox 27">
            <a:extLst>
              <a:ext uri="{FF2B5EF4-FFF2-40B4-BE49-F238E27FC236}">
                <a16:creationId xmlns:a16="http://schemas.microsoft.com/office/drawing/2014/main" id="{55E28D95-9136-9EC5-CFF1-0479D3545B81}"/>
              </a:ext>
            </a:extLst>
          </p:cNvPr>
          <p:cNvSpPr txBox="1"/>
          <p:nvPr/>
        </p:nvSpPr>
        <p:spPr>
          <a:xfrm>
            <a:off x="7598898" y="5537888"/>
            <a:ext cx="1712389" cy="571182"/>
          </a:xfrm>
          <a:prstGeom prst="rect">
            <a:avLst/>
          </a:prstGeom>
        </p:spPr>
        <p:txBody>
          <a:bodyPr lIns="0" tIns="0" rIns="0" bIns="0" rtlCol="0" anchor="t">
            <a:spAutoFit/>
          </a:bodyPr>
          <a:lstStyle/>
          <a:p>
            <a:pPr algn="ctr">
              <a:lnSpc>
                <a:spcPts val="2275"/>
              </a:lnSpc>
              <a:spcBef>
                <a:spcPct val="0"/>
              </a:spcBef>
            </a:pPr>
            <a:r>
              <a:rPr lang="fr-FR" sz="1625" b="1" spc="51" noProof="1">
                <a:solidFill>
                  <a:srgbClr val="000000"/>
                </a:solidFill>
                <a:latin typeface="Montserrat Bold"/>
                <a:ea typeface="Montserrat Bold"/>
                <a:cs typeface="Montserrat Bold"/>
                <a:sym typeface="Montserrat Bold"/>
              </a:rPr>
              <a:t>NOMBRE DE PROJETS</a:t>
            </a:r>
          </a:p>
        </p:txBody>
      </p:sp>
      <p:sp>
        <p:nvSpPr>
          <p:cNvPr id="97" name="AutoShape 28">
            <a:extLst>
              <a:ext uri="{FF2B5EF4-FFF2-40B4-BE49-F238E27FC236}">
                <a16:creationId xmlns:a16="http://schemas.microsoft.com/office/drawing/2014/main" id="{C7B0044E-FAA3-17D4-F620-8B37F52E4246}"/>
              </a:ext>
            </a:extLst>
          </p:cNvPr>
          <p:cNvSpPr/>
          <p:nvPr/>
        </p:nvSpPr>
        <p:spPr>
          <a:xfrm>
            <a:off x="3557924" y="2091898"/>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98" name="AutoShape 29">
            <a:extLst>
              <a:ext uri="{FF2B5EF4-FFF2-40B4-BE49-F238E27FC236}">
                <a16:creationId xmlns:a16="http://schemas.microsoft.com/office/drawing/2014/main" id="{2FB886CB-9309-EA2B-BFB6-A4864D482D97}"/>
              </a:ext>
            </a:extLst>
          </p:cNvPr>
          <p:cNvSpPr/>
          <p:nvPr/>
        </p:nvSpPr>
        <p:spPr>
          <a:xfrm>
            <a:off x="2835512" y="2088479"/>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99" name="AutoShape 30">
            <a:extLst>
              <a:ext uri="{FF2B5EF4-FFF2-40B4-BE49-F238E27FC236}">
                <a16:creationId xmlns:a16="http://schemas.microsoft.com/office/drawing/2014/main" id="{21DECC92-3C2F-8F21-B93E-EE87E23F6054}"/>
              </a:ext>
            </a:extLst>
          </p:cNvPr>
          <p:cNvSpPr/>
          <p:nvPr/>
        </p:nvSpPr>
        <p:spPr>
          <a:xfrm>
            <a:off x="5012967" y="210072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100" name="AutoShape 31">
            <a:extLst>
              <a:ext uri="{FF2B5EF4-FFF2-40B4-BE49-F238E27FC236}">
                <a16:creationId xmlns:a16="http://schemas.microsoft.com/office/drawing/2014/main" id="{82BFE4D5-E3BE-7DC2-D6BD-90180FD6BB29}"/>
              </a:ext>
            </a:extLst>
          </p:cNvPr>
          <p:cNvSpPr/>
          <p:nvPr/>
        </p:nvSpPr>
        <p:spPr>
          <a:xfrm>
            <a:off x="4290555" y="209730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101" name="AutoShape 32">
            <a:extLst>
              <a:ext uri="{FF2B5EF4-FFF2-40B4-BE49-F238E27FC236}">
                <a16:creationId xmlns:a16="http://schemas.microsoft.com/office/drawing/2014/main" id="{D435273A-16B1-053B-47AB-0ACC11A58575}"/>
              </a:ext>
            </a:extLst>
          </p:cNvPr>
          <p:cNvSpPr/>
          <p:nvPr/>
        </p:nvSpPr>
        <p:spPr>
          <a:xfrm>
            <a:off x="6468010" y="2088479"/>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102" name="AutoShape 33">
            <a:extLst>
              <a:ext uri="{FF2B5EF4-FFF2-40B4-BE49-F238E27FC236}">
                <a16:creationId xmlns:a16="http://schemas.microsoft.com/office/drawing/2014/main" id="{76CBDB23-DDA7-5E00-4FEA-9472063E5CBF}"/>
              </a:ext>
            </a:extLst>
          </p:cNvPr>
          <p:cNvSpPr/>
          <p:nvPr/>
        </p:nvSpPr>
        <p:spPr>
          <a:xfrm>
            <a:off x="5745598" y="2085058"/>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103" name="AutoShape 34">
            <a:extLst>
              <a:ext uri="{FF2B5EF4-FFF2-40B4-BE49-F238E27FC236}">
                <a16:creationId xmlns:a16="http://schemas.microsoft.com/office/drawing/2014/main" id="{B98A5CE1-D4FE-243D-15F2-7702562AB397}"/>
              </a:ext>
            </a:extLst>
          </p:cNvPr>
          <p:cNvSpPr/>
          <p:nvPr/>
        </p:nvSpPr>
        <p:spPr>
          <a:xfrm>
            <a:off x="7190323" y="209730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104" name="AutoShape 35">
            <a:extLst>
              <a:ext uri="{FF2B5EF4-FFF2-40B4-BE49-F238E27FC236}">
                <a16:creationId xmlns:a16="http://schemas.microsoft.com/office/drawing/2014/main" id="{A1C2D627-66A4-79E9-7002-D54B303E5395}"/>
              </a:ext>
            </a:extLst>
          </p:cNvPr>
          <p:cNvSpPr/>
          <p:nvPr/>
        </p:nvSpPr>
        <p:spPr>
          <a:xfrm flipH="1">
            <a:off x="2131051" y="2577676"/>
            <a:ext cx="5437709"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105" name="AutoShape 36">
            <a:extLst>
              <a:ext uri="{FF2B5EF4-FFF2-40B4-BE49-F238E27FC236}">
                <a16:creationId xmlns:a16="http://schemas.microsoft.com/office/drawing/2014/main" id="{77BA3A3F-CC76-9B1E-6104-3AC8212879F8}"/>
              </a:ext>
            </a:extLst>
          </p:cNvPr>
          <p:cNvSpPr/>
          <p:nvPr/>
        </p:nvSpPr>
        <p:spPr>
          <a:xfrm flipH="1" flipV="1">
            <a:off x="2122165" y="4036070"/>
            <a:ext cx="5446653"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106" name="AutoShape 37">
            <a:extLst>
              <a:ext uri="{FF2B5EF4-FFF2-40B4-BE49-F238E27FC236}">
                <a16:creationId xmlns:a16="http://schemas.microsoft.com/office/drawing/2014/main" id="{4FD5B575-0C44-8ECF-F18F-2614A02204B8}"/>
              </a:ext>
            </a:extLst>
          </p:cNvPr>
          <p:cNvSpPr/>
          <p:nvPr/>
        </p:nvSpPr>
        <p:spPr>
          <a:xfrm flipH="1" flipV="1">
            <a:off x="2126030" y="3264422"/>
            <a:ext cx="5442342"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107" name="AutoShape 38">
            <a:extLst>
              <a:ext uri="{FF2B5EF4-FFF2-40B4-BE49-F238E27FC236}">
                <a16:creationId xmlns:a16="http://schemas.microsoft.com/office/drawing/2014/main" id="{A48D9FDF-AC2C-2DA6-A8EF-D4C88AE08B99}"/>
              </a:ext>
            </a:extLst>
          </p:cNvPr>
          <p:cNvSpPr/>
          <p:nvPr/>
        </p:nvSpPr>
        <p:spPr>
          <a:xfrm flipH="1">
            <a:off x="2138277" y="4719465"/>
            <a:ext cx="5430095"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108" name="TextBox 39">
            <a:extLst>
              <a:ext uri="{FF2B5EF4-FFF2-40B4-BE49-F238E27FC236}">
                <a16:creationId xmlns:a16="http://schemas.microsoft.com/office/drawing/2014/main" id="{3101CB3A-869F-2FEE-AC02-8FFC12F0A49F}"/>
              </a:ext>
            </a:extLst>
          </p:cNvPr>
          <p:cNvSpPr txBox="1"/>
          <p:nvPr/>
        </p:nvSpPr>
        <p:spPr>
          <a:xfrm>
            <a:off x="644998" y="2071260"/>
            <a:ext cx="1288468" cy="349070"/>
          </a:xfrm>
          <a:prstGeom prst="rect">
            <a:avLst/>
          </a:prstGeom>
        </p:spPr>
        <p:txBody>
          <a:bodyPr lIns="0" tIns="0" rIns="0" bIns="0" rtlCol="0" anchor="t">
            <a:spAutoFit/>
          </a:bodyPr>
          <a:lstStyle/>
          <a:p>
            <a:pPr algn="ctr">
              <a:lnSpc>
                <a:spcPts val="1441"/>
              </a:lnSpc>
              <a:spcBef>
                <a:spcPct val="0"/>
              </a:spcBef>
            </a:pPr>
            <a:r>
              <a:rPr lang="fr-FR" sz="1029" b="1" spc="33" noProof="1">
                <a:solidFill>
                  <a:srgbClr val="F15DB8"/>
                </a:solidFill>
                <a:latin typeface="Montserrat Bold"/>
                <a:ea typeface="Montserrat Bold"/>
                <a:cs typeface="Montserrat Bold"/>
                <a:sym typeface="Montserrat Bold"/>
              </a:rPr>
              <a:t>APPRENDRE À COOPÉRER</a:t>
            </a:r>
          </a:p>
        </p:txBody>
      </p:sp>
      <p:sp>
        <p:nvSpPr>
          <p:cNvPr id="109" name="AutoShape 40">
            <a:extLst>
              <a:ext uri="{FF2B5EF4-FFF2-40B4-BE49-F238E27FC236}">
                <a16:creationId xmlns:a16="http://schemas.microsoft.com/office/drawing/2014/main" id="{65517952-1F19-F8BB-4AA1-38488BEB879B}"/>
              </a:ext>
            </a:extLst>
          </p:cNvPr>
          <p:cNvSpPr/>
          <p:nvPr/>
        </p:nvSpPr>
        <p:spPr>
          <a:xfrm>
            <a:off x="2010130" y="4727427"/>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110" name="AutoShape 41">
            <a:extLst>
              <a:ext uri="{FF2B5EF4-FFF2-40B4-BE49-F238E27FC236}">
                <a16:creationId xmlns:a16="http://schemas.microsoft.com/office/drawing/2014/main" id="{AFF6148E-6F5F-14CE-0C39-76D912A9C7BC}"/>
              </a:ext>
            </a:extLst>
          </p:cNvPr>
          <p:cNvSpPr/>
          <p:nvPr/>
        </p:nvSpPr>
        <p:spPr>
          <a:xfrm>
            <a:off x="2001245" y="4036070"/>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111" name="AutoShape 42">
            <a:extLst>
              <a:ext uri="{FF2B5EF4-FFF2-40B4-BE49-F238E27FC236}">
                <a16:creationId xmlns:a16="http://schemas.microsoft.com/office/drawing/2014/main" id="{55EF85E8-ED8F-1120-3075-8CBD9263A02C}"/>
              </a:ext>
            </a:extLst>
          </p:cNvPr>
          <p:cNvSpPr/>
          <p:nvPr/>
        </p:nvSpPr>
        <p:spPr>
          <a:xfrm>
            <a:off x="2001245" y="3277320"/>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112" name="AutoShape 43">
            <a:extLst>
              <a:ext uri="{FF2B5EF4-FFF2-40B4-BE49-F238E27FC236}">
                <a16:creationId xmlns:a16="http://schemas.microsoft.com/office/drawing/2014/main" id="{BA4DE114-D970-5ADD-73B0-C80B6614E88C}"/>
              </a:ext>
            </a:extLst>
          </p:cNvPr>
          <p:cNvSpPr/>
          <p:nvPr/>
        </p:nvSpPr>
        <p:spPr>
          <a:xfrm>
            <a:off x="1987021" y="2583384"/>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grpSp>
        <p:nvGrpSpPr>
          <p:cNvPr id="113" name="Group 45">
            <a:extLst>
              <a:ext uri="{FF2B5EF4-FFF2-40B4-BE49-F238E27FC236}">
                <a16:creationId xmlns:a16="http://schemas.microsoft.com/office/drawing/2014/main" id="{C82F4ADF-F6AA-64A5-8BE8-CCA31778268E}"/>
              </a:ext>
            </a:extLst>
          </p:cNvPr>
          <p:cNvGrpSpPr/>
          <p:nvPr/>
        </p:nvGrpSpPr>
        <p:grpSpPr>
          <a:xfrm>
            <a:off x="2107797" y="2583385"/>
            <a:ext cx="4942166" cy="4043402"/>
            <a:chOff x="0" y="0"/>
            <a:chExt cx="12165330" cy="9952990"/>
          </a:xfrm>
        </p:grpSpPr>
        <p:sp>
          <p:nvSpPr>
            <p:cNvPr id="114" name="Freeform 46">
              <a:extLst>
                <a:ext uri="{FF2B5EF4-FFF2-40B4-BE49-F238E27FC236}">
                  <a16:creationId xmlns:a16="http://schemas.microsoft.com/office/drawing/2014/main" id="{9F143E01-F97D-5FE1-9495-C527DEBFBCED}"/>
                </a:ext>
              </a:extLst>
            </p:cNvPr>
            <p:cNvSpPr/>
            <p:nvPr/>
          </p:nvSpPr>
          <p:spPr>
            <a:xfrm>
              <a:off x="46990" y="43180"/>
              <a:ext cx="12067540" cy="9861550"/>
            </a:xfrm>
            <a:custGeom>
              <a:avLst/>
              <a:gdLst/>
              <a:ahLst/>
              <a:cxnLst/>
              <a:rect l="l" t="t" r="r" b="b"/>
              <a:pathLst>
                <a:path w="12067540" h="9861550">
                  <a:moveTo>
                    <a:pt x="33020" y="6875780"/>
                  </a:moveTo>
                  <a:cubicBezTo>
                    <a:pt x="297180" y="6628130"/>
                    <a:pt x="386080" y="6493510"/>
                    <a:pt x="481330" y="6333490"/>
                  </a:cubicBezTo>
                  <a:cubicBezTo>
                    <a:pt x="618490" y="6103620"/>
                    <a:pt x="769620" y="5726430"/>
                    <a:pt x="922020" y="5455920"/>
                  </a:cubicBezTo>
                  <a:cubicBezTo>
                    <a:pt x="1059180" y="5213350"/>
                    <a:pt x="1196340" y="5045710"/>
                    <a:pt x="1344930" y="4782820"/>
                  </a:cubicBezTo>
                  <a:cubicBezTo>
                    <a:pt x="1541780" y="4437380"/>
                    <a:pt x="1805940" y="3915410"/>
                    <a:pt x="1976120" y="3547110"/>
                  </a:cubicBezTo>
                  <a:cubicBezTo>
                    <a:pt x="2110740" y="3257550"/>
                    <a:pt x="2219960" y="2946400"/>
                    <a:pt x="2306320" y="2758440"/>
                  </a:cubicBezTo>
                  <a:cubicBezTo>
                    <a:pt x="2355850" y="2650490"/>
                    <a:pt x="2399030" y="2584450"/>
                    <a:pt x="2432050" y="2509520"/>
                  </a:cubicBezTo>
                  <a:cubicBezTo>
                    <a:pt x="2457450" y="2451100"/>
                    <a:pt x="2459990" y="2418080"/>
                    <a:pt x="2490470" y="2346960"/>
                  </a:cubicBezTo>
                  <a:cubicBezTo>
                    <a:pt x="2551430" y="2205990"/>
                    <a:pt x="2731770" y="1865630"/>
                    <a:pt x="2802890" y="1724660"/>
                  </a:cubicBezTo>
                  <a:cubicBezTo>
                    <a:pt x="2839720" y="1653540"/>
                    <a:pt x="2849880" y="1624330"/>
                    <a:pt x="2887980" y="1562100"/>
                  </a:cubicBezTo>
                  <a:cubicBezTo>
                    <a:pt x="2942590" y="1471930"/>
                    <a:pt x="3050540" y="1341120"/>
                    <a:pt x="3115310" y="1238250"/>
                  </a:cubicBezTo>
                  <a:cubicBezTo>
                    <a:pt x="3169920" y="1151890"/>
                    <a:pt x="3214370" y="1050290"/>
                    <a:pt x="3252470" y="991870"/>
                  </a:cubicBezTo>
                  <a:cubicBezTo>
                    <a:pt x="3275330" y="956310"/>
                    <a:pt x="3282950" y="946150"/>
                    <a:pt x="3313430" y="910590"/>
                  </a:cubicBezTo>
                  <a:cubicBezTo>
                    <a:pt x="3382010" y="829310"/>
                    <a:pt x="3566160" y="628650"/>
                    <a:pt x="3679190" y="530860"/>
                  </a:cubicBezTo>
                  <a:cubicBezTo>
                    <a:pt x="3763010" y="458470"/>
                    <a:pt x="3840480" y="406400"/>
                    <a:pt x="3916680" y="361950"/>
                  </a:cubicBezTo>
                  <a:cubicBezTo>
                    <a:pt x="3978910" y="325120"/>
                    <a:pt x="4020820" y="306070"/>
                    <a:pt x="4097020" y="275590"/>
                  </a:cubicBezTo>
                  <a:cubicBezTo>
                    <a:pt x="4220210" y="226060"/>
                    <a:pt x="4443730" y="149860"/>
                    <a:pt x="4592320" y="110490"/>
                  </a:cubicBezTo>
                  <a:cubicBezTo>
                    <a:pt x="4711700" y="78740"/>
                    <a:pt x="4804410" y="62230"/>
                    <a:pt x="4917440" y="44450"/>
                  </a:cubicBezTo>
                  <a:cubicBezTo>
                    <a:pt x="5036820" y="26670"/>
                    <a:pt x="5175250" y="12700"/>
                    <a:pt x="5290820" y="7620"/>
                  </a:cubicBezTo>
                  <a:cubicBezTo>
                    <a:pt x="5392420" y="3810"/>
                    <a:pt x="5496560" y="0"/>
                    <a:pt x="5576570" y="15240"/>
                  </a:cubicBezTo>
                  <a:cubicBezTo>
                    <a:pt x="5636260" y="25400"/>
                    <a:pt x="5674360" y="43180"/>
                    <a:pt x="5731510" y="68580"/>
                  </a:cubicBezTo>
                  <a:cubicBezTo>
                    <a:pt x="5806440" y="101600"/>
                    <a:pt x="5908040" y="161290"/>
                    <a:pt x="5981700" y="204470"/>
                  </a:cubicBezTo>
                  <a:cubicBezTo>
                    <a:pt x="6042660" y="241300"/>
                    <a:pt x="6085840" y="270510"/>
                    <a:pt x="6142990" y="311150"/>
                  </a:cubicBezTo>
                  <a:cubicBezTo>
                    <a:pt x="6212840" y="359410"/>
                    <a:pt x="6281420" y="405130"/>
                    <a:pt x="6367780" y="477520"/>
                  </a:cubicBezTo>
                  <a:cubicBezTo>
                    <a:pt x="6499860" y="585470"/>
                    <a:pt x="6714490" y="782320"/>
                    <a:pt x="6844030" y="913130"/>
                  </a:cubicBezTo>
                  <a:cubicBezTo>
                    <a:pt x="6941820" y="1010920"/>
                    <a:pt x="7010400" y="1083310"/>
                    <a:pt x="7086600" y="1183640"/>
                  </a:cubicBezTo>
                  <a:cubicBezTo>
                    <a:pt x="7169150" y="1292860"/>
                    <a:pt x="7249160" y="1455420"/>
                    <a:pt x="7316470" y="1548130"/>
                  </a:cubicBezTo>
                  <a:cubicBezTo>
                    <a:pt x="7359650" y="1610360"/>
                    <a:pt x="7381240" y="1623060"/>
                    <a:pt x="7434580" y="1697990"/>
                  </a:cubicBezTo>
                  <a:cubicBezTo>
                    <a:pt x="7576820" y="1892300"/>
                    <a:pt x="7997190" y="2518410"/>
                    <a:pt x="8162290" y="2786380"/>
                  </a:cubicBezTo>
                  <a:cubicBezTo>
                    <a:pt x="8255000" y="2937510"/>
                    <a:pt x="8305800" y="3028950"/>
                    <a:pt x="8366760" y="3149600"/>
                  </a:cubicBezTo>
                  <a:cubicBezTo>
                    <a:pt x="8425180" y="3263900"/>
                    <a:pt x="8462010" y="3364230"/>
                    <a:pt x="8524240" y="3492500"/>
                  </a:cubicBezTo>
                  <a:cubicBezTo>
                    <a:pt x="8604250" y="3658870"/>
                    <a:pt x="8727440" y="3877310"/>
                    <a:pt x="8815070" y="4057650"/>
                  </a:cubicBezTo>
                  <a:cubicBezTo>
                    <a:pt x="8892540" y="4218940"/>
                    <a:pt x="8948420" y="4333240"/>
                    <a:pt x="9023350" y="4519930"/>
                  </a:cubicBezTo>
                  <a:cubicBezTo>
                    <a:pt x="9131300" y="4794250"/>
                    <a:pt x="9292590" y="5320030"/>
                    <a:pt x="9378950" y="5551170"/>
                  </a:cubicBezTo>
                  <a:cubicBezTo>
                    <a:pt x="9423400" y="5669280"/>
                    <a:pt x="9462770" y="5736590"/>
                    <a:pt x="9485630" y="5816600"/>
                  </a:cubicBezTo>
                  <a:cubicBezTo>
                    <a:pt x="9504680" y="5880100"/>
                    <a:pt x="9498330" y="5927090"/>
                    <a:pt x="9517380" y="5989320"/>
                  </a:cubicBezTo>
                  <a:cubicBezTo>
                    <a:pt x="9540240" y="6068060"/>
                    <a:pt x="9589770" y="6145530"/>
                    <a:pt x="9626600" y="6249670"/>
                  </a:cubicBezTo>
                  <a:cubicBezTo>
                    <a:pt x="9676130" y="6394450"/>
                    <a:pt x="9720580" y="6631940"/>
                    <a:pt x="9772650" y="6784340"/>
                  </a:cubicBezTo>
                  <a:cubicBezTo>
                    <a:pt x="9813290" y="6903720"/>
                    <a:pt x="9850120" y="6982459"/>
                    <a:pt x="9900920" y="7096759"/>
                  </a:cubicBezTo>
                  <a:cubicBezTo>
                    <a:pt x="9964420" y="7240270"/>
                    <a:pt x="10048240" y="7425690"/>
                    <a:pt x="10132060" y="7574280"/>
                  </a:cubicBezTo>
                  <a:cubicBezTo>
                    <a:pt x="10209530" y="7711440"/>
                    <a:pt x="10293350" y="7838440"/>
                    <a:pt x="10380980" y="7960359"/>
                  </a:cubicBezTo>
                  <a:cubicBezTo>
                    <a:pt x="10466070" y="8078470"/>
                    <a:pt x="10553700" y="8187690"/>
                    <a:pt x="10645140" y="8298180"/>
                  </a:cubicBezTo>
                  <a:cubicBezTo>
                    <a:pt x="10737850" y="8409940"/>
                    <a:pt x="10821670" y="8509000"/>
                    <a:pt x="10933430" y="8627109"/>
                  </a:cubicBezTo>
                  <a:cubicBezTo>
                    <a:pt x="11075670" y="8773159"/>
                    <a:pt x="11287760" y="8977630"/>
                    <a:pt x="11435080" y="9103359"/>
                  </a:cubicBezTo>
                  <a:cubicBezTo>
                    <a:pt x="11541760" y="9196070"/>
                    <a:pt x="11640820" y="9254490"/>
                    <a:pt x="11725910" y="9329420"/>
                  </a:cubicBezTo>
                  <a:cubicBezTo>
                    <a:pt x="11798300" y="9392920"/>
                    <a:pt x="11861800" y="9451340"/>
                    <a:pt x="11917680" y="9519920"/>
                  </a:cubicBezTo>
                  <a:cubicBezTo>
                    <a:pt x="11971020" y="9587230"/>
                    <a:pt x="12033250" y="9687559"/>
                    <a:pt x="12054840" y="9734550"/>
                  </a:cubicBezTo>
                  <a:cubicBezTo>
                    <a:pt x="12063730" y="9756140"/>
                    <a:pt x="12067540" y="9768840"/>
                    <a:pt x="12066270" y="9785350"/>
                  </a:cubicBezTo>
                  <a:cubicBezTo>
                    <a:pt x="12065000" y="9801859"/>
                    <a:pt x="12057380" y="9820909"/>
                    <a:pt x="12045950" y="9832340"/>
                  </a:cubicBezTo>
                  <a:cubicBezTo>
                    <a:pt x="12034520" y="9845040"/>
                    <a:pt x="12016740" y="9855200"/>
                    <a:pt x="12000230" y="9857740"/>
                  </a:cubicBezTo>
                  <a:cubicBezTo>
                    <a:pt x="11984990" y="9861550"/>
                    <a:pt x="11963400" y="9857740"/>
                    <a:pt x="11949430" y="9850120"/>
                  </a:cubicBezTo>
                  <a:cubicBezTo>
                    <a:pt x="11934190" y="9843770"/>
                    <a:pt x="11918950" y="9829800"/>
                    <a:pt x="11912600" y="9813290"/>
                  </a:cubicBezTo>
                  <a:cubicBezTo>
                    <a:pt x="11904980" y="9794240"/>
                    <a:pt x="11906250" y="9757409"/>
                    <a:pt x="11915140" y="9738359"/>
                  </a:cubicBezTo>
                  <a:cubicBezTo>
                    <a:pt x="11922760" y="9721850"/>
                    <a:pt x="11939270" y="9710420"/>
                    <a:pt x="11954510" y="9704070"/>
                  </a:cubicBezTo>
                  <a:cubicBezTo>
                    <a:pt x="11969750" y="9697720"/>
                    <a:pt x="11990070" y="9695180"/>
                    <a:pt x="12005310" y="9700259"/>
                  </a:cubicBezTo>
                  <a:cubicBezTo>
                    <a:pt x="12021820" y="9704070"/>
                    <a:pt x="12039600" y="9715500"/>
                    <a:pt x="12049760" y="9728200"/>
                  </a:cubicBezTo>
                  <a:cubicBezTo>
                    <a:pt x="12059920" y="9740900"/>
                    <a:pt x="12067540" y="9758680"/>
                    <a:pt x="12066270" y="9776459"/>
                  </a:cubicBezTo>
                  <a:cubicBezTo>
                    <a:pt x="12065000" y="9798050"/>
                    <a:pt x="12048490" y="9831070"/>
                    <a:pt x="12033250" y="9843770"/>
                  </a:cubicBezTo>
                  <a:cubicBezTo>
                    <a:pt x="12019280" y="9855200"/>
                    <a:pt x="11998960" y="9860280"/>
                    <a:pt x="11983720" y="9859009"/>
                  </a:cubicBezTo>
                  <a:cubicBezTo>
                    <a:pt x="11967210" y="9859009"/>
                    <a:pt x="11951970" y="9853930"/>
                    <a:pt x="11934190" y="9841230"/>
                  </a:cubicBezTo>
                  <a:cubicBezTo>
                    <a:pt x="11902440" y="9815830"/>
                    <a:pt x="11868150" y="9737090"/>
                    <a:pt x="11827510" y="9685020"/>
                  </a:cubicBezTo>
                  <a:cubicBezTo>
                    <a:pt x="11785600" y="9630409"/>
                    <a:pt x="11748770" y="9579609"/>
                    <a:pt x="11687810" y="9519920"/>
                  </a:cubicBezTo>
                  <a:cubicBezTo>
                    <a:pt x="11597640" y="9432290"/>
                    <a:pt x="11416030" y="9311640"/>
                    <a:pt x="11322050" y="9226550"/>
                  </a:cubicBezTo>
                  <a:cubicBezTo>
                    <a:pt x="11256010" y="9166859"/>
                    <a:pt x="11228070" y="9126220"/>
                    <a:pt x="11165840" y="9066530"/>
                  </a:cubicBezTo>
                  <a:cubicBezTo>
                    <a:pt x="11079480" y="8983980"/>
                    <a:pt x="10952480" y="8890000"/>
                    <a:pt x="10848340" y="8785859"/>
                  </a:cubicBezTo>
                  <a:cubicBezTo>
                    <a:pt x="10735310" y="8671559"/>
                    <a:pt x="10619740" y="8530590"/>
                    <a:pt x="10515600" y="8404859"/>
                  </a:cubicBezTo>
                  <a:cubicBezTo>
                    <a:pt x="10419080" y="8288020"/>
                    <a:pt x="10328910" y="8173720"/>
                    <a:pt x="10245090" y="8056880"/>
                  </a:cubicBezTo>
                  <a:cubicBezTo>
                    <a:pt x="10166350" y="7946390"/>
                    <a:pt x="10097770" y="7851140"/>
                    <a:pt x="10024110" y="7722870"/>
                  </a:cubicBezTo>
                  <a:cubicBezTo>
                    <a:pt x="9932670" y="7562850"/>
                    <a:pt x="9829800" y="7339330"/>
                    <a:pt x="9751060" y="7160259"/>
                  </a:cubicBezTo>
                  <a:cubicBezTo>
                    <a:pt x="9681210" y="7000240"/>
                    <a:pt x="9617710" y="6847840"/>
                    <a:pt x="9570720" y="6699250"/>
                  </a:cubicBezTo>
                  <a:cubicBezTo>
                    <a:pt x="9527540" y="6565900"/>
                    <a:pt x="9511030" y="6428740"/>
                    <a:pt x="9472930" y="6311900"/>
                  </a:cubicBezTo>
                  <a:cubicBezTo>
                    <a:pt x="9439910" y="6211570"/>
                    <a:pt x="9387840" y="6125210"/>
                    <a:pt x="9362440" y="6037580"/>
                  </a:cubicBezTo>
                  <a:cubicBezTo>
                    <a:pt x="9342120" y="5962650"/>
                    <a:pt x="9347200" y="5902960"/>
                    <a:pt x="9325610" y="5822950"/>
                  </a:cubicBezTo>
                  <a:cubicBezTo>
                    <a:pt x="9295130" y="5712460"/>
                    <a:pt x="9227820" y="5581650"/>
                    <a:pt x="9180830" y="5440680"/>
                  </a:cubicBezTo>
                  <a:cubicBezTo>
                    <a:pt x="9123680" y="5270500"/>
                    <a:pt x="9065260" y="5034280"/>
                    <a:pt x="9014460" y="4874260"/>
                  </a:cubicBezTo>
                  <a:cubicBezTo>
                    <a:pt x="8976360" y="4757420"/>
                    <a:pt x="8954770" y="4688840"/>
                    <a:pt x="8906510" y="4569460"/>
                  </a:cubicBezTo>
                  <a:cubicBezTo>
                    <a:pt x="8834120" y="4392930"/>
                    <a:pt x="8718550" y="4151630"/>
                    <a:pt x="8604250" y="3923030"/>
                  </a:cubicBezTo>
                  <a:cubicBezTo>
                    <a:pt x="8472170" y="3657600"/>
                    <a:pt x="8336280" y="3375660"/>
                    <a:pt x="8153400" y="3072130"/>
                  </a:cubicBezTo>
                  <a:cubicBezTo>
                    <a:pt x="7928610" y="2698750"/>
                    <a:pt x="7504430" y="2098040"/>
                    <a:pt x="7332980" y="1860550"/>
                  </a:cubicBezTo>
                  <a:cubicBezTo>
                    <a:pt x="7259320" y="1757680"/>
                    <a:pt x="7222490" y="1723390"/>
                    <a:pt x="7167880" y="1644650"/>
                  </a:cubicBezTo>
                  <a:cubicBezTo>
                    <a:pt x="7106920" y="1557020"/>
                    <a:pt x="7054850" y="1446530"/>
                    <a:pt x="6987540" y="1353820"/>
                  </a:cubicBezTo>
                  <a:cubicBezTo>
                    <a:pt x="6920230" y="1259840"/>
                    <a:pt x="6851650" y="1181100"/>
                    <a:pt x="6766560" y="1088390"/>
                  </a:cubicBezTo>
                  <a:cubicBezTo>
                    <a:pt x="6662420" y="977900"/>
                    <a:pt x="6512560" y="836930"/>
                    <a:pt x="6405880" y="741680"/>
                  </a:cubicBezTo>
                  <a:cubicBezTo>
                    <a:pt x="6325870" y="669290"/>
                    <a:pt x="6268720" y="619760"/>
                    <a:pt x="6189980" y="560070"/>
                  </a:cubicBezTo>
                  <a:cubicBezTo>
                    <a:pt x="6101080" y="491490"/>
                    <a:pt x="6002020" y="416560"/>
                    <a:pt x="5900420" y="355600"/>
                  </a:cubicBezTo>
                  <a:cubicBezTo>
                    <a:pt x="5796280" y="293370"/>
                    <a:pt x="5678170" y="217170"/>
                    <a:pt x="5570220" y="187960"/>
                  </a:cubicBezTo>
                  <a:cubicBezTo>
                    <a:pt x="5477510" y="163830"/>
                    <a:pt x="5393690" y="173990"/>
                    <a:pt x="5297170" y="175260"/>
                  </a:cubicBezTo>
                  <a:cubicBezTo>
                    <a:pt x="5187950" y="177800"/>
                    <a:pt x="5067300" y="189230"/>
                    <a:pt x="4949190" y="207010"/>
                  </a:cubicBezTo>
                  <a:cubicBezTo>
                    <a:pt x="4822190" y="226060"/>
                    <a:pt x="4690110" y="254000"/>
                    <a:pt x="4560570" y="289560"/>
                  </a:cubicBezTo>
                  <a:cubicBezTo>
                    <a:pt x="4428490" y="326390"/>
                    <a:pt x="4277360" y="379730"/>
                    <a:pt x="4165600" y="426720"/>
                  </a:cubicBezTo>
                  <a:cubicBezTo>
                    <a:pt x="4077970" y="464820"/>
                    <a:pt x="4003040" y="501650"/>
                    <a:pt x="3937000" y="543560"/>
                  </a:cubicBezTo>
                  <a:cubicBezTo>
                    <a:pt x="3879850" y="579120"/>
                    <a:pt x="3845560" y="604520"/>
                    <a:pt x="3788410" y="656590"/>
                  </a:cubicBezTo>
                  <a:cubicBezTo>
                    <a:pt x="3693160" y="740410"/>
                    <a:pt x="3526790" y="906780"/>
                    <a:pt x="3439160" y="1022350"/>
                  </a:cubicBezTo>
                  <a:cubicBezTo>
                    <a:pt x="3373120" y="1109980"/>
                    <a:pt x="3348990" y="1182370"/>
                    <a:pt x="3290570" y="1273810"/>
                  </a:cubicBezTo>
                  <a:cubicBezTo>
                    <a:pt x="3218180" y="1385570"/>
                    <a:pt x="3091180" y="1546860"/>
                    <a:pt x="3032760" y="1643380"/>
                  </a:cubicBezTo>
                  <a:cubicBezTo>
                    <a:pt x="2997200" y="1701800"/>
                    <a:pt x="2989580" y="1722120"/>
                    <a:pt x="2955290" y="1788160"/>
                  </a:cubicBezTo>
                  <a:cubicBezTo>
                    <a:pt x="2882900" y="1927860"/>
                    <a:pt x="2694940" y="2292350"/>
                    <a:pt x="2628900" y="2443480"/>
                  </a:cubicBezTo>
                  <a:cubicBezTo>
                    <a:pt x="2595880" y="2520950"/>
                    <a:pt x="2590800" y="2559050"/>
                    <a:pt x="2562860" y="2622550"/>
                  </a:cubicBezTo>
                  <a:cubicBezTo>
                    <a:pt x="2529840" y="2696210"/>
                    <a:pt x="2487930" y="2755900"/>
                    <a:pt x="2439670" y="2858770"/>
                  </a:cubicBezTo>
                  <a:cubicBezTo>
                    <a:pt x="2353310" y="3040380"/>
                    <a:pt x="2202180" y="3432810"/>
                    <a:pt x="2109470" y="3623310"/>
                  </a:cubicBezTo>
                  <a:cubicBezTo>
                    <a:pt x="2052320" y="3740150"/>
                    <a:pt x="2006600" y="3826510"/>
                    <a:pt x="1958340" y="3901440"/>
                  </a:cubicBezTo>
                  <a:cubicBezTo>
                    <a:pt x="1924050" y="3957320"/>
                    <a:pt x="1898650" y="3972560"/>
                    <a:pt x="1858010" y="4041140"/>
                  </a:cubicBezTo>
                  <a:cubicBezTo>
                    <a:pt x="1764030" y="4197350"/>
                    <a:pt x="1598930" y="4585970"/>
                    <a:pt x="1455420" y="4851400"/>
                  </a:cubicBezTo>
                  <a:cubicBezTo>
                    <a:pt x="1313180" y="5119370"/>
                    <a:pt x="1109980" y="5429250"/>
                    <a:pt x="999490" y="5640070"/>
                  </a:cubicBezTo>
                  <a:cubicBezTo>
                    <a:pt x="929640" y="5775960"/>
                    <a:pt x="900430" y="5861050"/>
                    <a:pt x="839470" y="5982970"/>
                  </a:cubicBezTo>
                  <a:cubicBezTo>
                    <a:pt x="770890" y="6121400"/>
                    <a:pt x="683260" y="6294120"/>
                    <a:pt x="605790" y="6426200"/>
                  </a:cubicBezTo>
                  <a:cubicBezTo>
                    <a:pt x="538480" y="6537959"/>
                    <a:pt x="472440" y="6640830"/>
                    <a:pt x="406400" y="6727190"/>
                  </a:cubicBezTo>
                  <a:cubicBezTo>
                    <a:pt x="350520" y="6799580"/>
                    <a:pt x="290830" y="6864350"/>
                    <a:pt x="241300" y="6915150"/>
                  </a:cubicBezTo>
                  <a:cubicBezTo>
                    <a:pt x="204470" y="6951980"/>
                    <a:pt x="171450" y="6987540"/>
                    <a:pt x="140970" y="7005320"/>
                  </a:cubicBezTo>
                  <a:cubicBezTo>
                    <a:pt x="120650" y="7016750"/>
                    <a:pt x="101600" y="7024370"/>
                    <a:pt x="85090" y="7024370"/>
                  </a:cubicBezTo>
                  <a:cubicBezTo>
                    <a:pt x="71120" y="7025640"/>
                    <a:pt x="57150" y="7020559"/>
                    <a:pt x="45720" y="7014209"/>
                  </a:cubicBezTo>
                  <a:cubicBezTo>
                    <a:pt x="34290" y="7007859"/>
                    <a:pt x="22860" y="6998970"/>
                    <a:pt x="16510" y="6986270"/>
                  </a:cubicBezTo>
                  <a:cubicBezTo>
                    <a:pt x="7620" y="6971030"/>
                    <a:pt x="0" y="6945630"/>
                    <a:pt x="3810" y="6927850"/>
                  </a:cubicBezTo>
                  <a:cubicBezTo>
                    <a:pt x="6350" y="6908800"/>
                    <a:pt x="33020" y="6875780"/>
                    <a:pt x="33020" y="6875780"/>
                  </a:cubicBezTo>
                </a:path>
              </a:pathLst>
            </a:custGeom>
            <a:solidFill>
              <a:srgbClr val="F15DB8"/>
            </a:solidFill>
            <a:ln cap="sq">
              <a:noFill/>
              <a:prstDash val="solid"/>
              <a:miter/>
            </a:ln>
          </p:spPr>
          <p:txBody>
            <a:bodyPr/>
            <a:lstStyle/>
            <a:p>
              <a:endParaRPr lang="fr-FR" sz="975" noProof="1"/>
            </a:p>
          </p:txBody>
        </p:sp>
      </p:grpSp>
      <p:sp>
        <p:nvSpPr>
          <p:cNvPr id="115" name="Espace réservé du numéro de diapositive 3">
            <a:extLst>
              <a:ext uri="{FF2B5EF4-FFF2-40B4-BE49-F238E27FC236}">
                <a16:creationId xmlns:a16="http://schemas.microsoft.com/office/drawing/2014/main" id="{CF69FE9C-D9C6-B6B7-3625-606B67671B3A}"/>
              </a:ext>
            </a:extLst>
          </p:cNvPr>
          <p:cNvSpPr>
            <a:spLocks noGrp="1"/>
          </p:cNvSpPr>
          <p:nvPr>
            <p:ph type="sldNum" sz="quarter" idx="4"/>
          </p:nvPr>
        </p:nvSpPr>
        <p:spPr>
          <a:xfrm>
            <a:off x="132183" y="6369947"/>
            <a:ext cx="395594" cy="244503"/>
          </a:xfrm>
        </p:spPr>
        <p:txBody>
          <a:bodyPr/>
          <a:lstStyle/>
          <a:p>
            <a:pPr rtl="0"/>
            <a:fld id="{48F63A3B-78C7-47BE-AE5E-E10140E04643}" type="slidenum">
              <a:rPr lang="fr-FR" smtClean="0"/>
              <a:pPr rtl="0"/>
              <a:t>18</a:t>
            </a:fld>
            <a:endParaRPr lang="fr-FR" dirty="0"/>
          </a:p>
        </p:txBody>
      </p:sp>
    </p:spTree>
    <p:extLst>
      <p:ext uri="{BB962C8B-B14F-4D97-AF65-F5344CB8AC3E}">
        <p14:creationId xmlns:p14="http://schemas.microsoft.com/office/powerpoint/2010/main" val="297922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a:extLst>
              <a:ext uri="{FF2B5EF4-FFF2-40B4-BE49-F238E27FC236}">
                <a16:creationId xmlns:a16="http://schemas.microsoft.com/office/drawing/2014/main" id="{AF84CA93-928B-4132-B682-637C6FE04E46}"/>
              </a:ext>
            </a:extLst>
          </p:cNvPr>
          <p:cNvPicPr>
            <a:picLocks noChangeAspect="1"/>
          </p:cNvPicPr>
          <p:nvPr/>
        </p:nvPicPr>
        <p:blipFill>
          <a:blip r:embed="rId3"/>
          <a:stretch>
            <a:fillRect/>
          </a:stretch>
        </p:blipFill>
        <p:spPr>
          <a:xfrm>
            <a:off x="-825826" y="-88112"/>
            <a:ext cx="11557652" cy="6710082"/>
          </a:xfrm>
          <a:prstGeom prst="rect">
            <a:avLst/>
          </a:prstGeom>
        </p:spPr>
      </p:pic>
      <p:pic>
        <p:nvPicPr>
          <p:cNvPr id="29" name="Image 28">
            <a:extLst>
              <a:ext uri="{FF2B5EF4-FFF2-40B4-BE49-F238E27FC236}">
                <a16:creationId xmlns:a16="http://schemas.microsoft.com/office/drawing/2014/main" id="{6B18B618-4126-4691-9C14-2505919BA160}"/>
              </a:ext>
            </a:extLst>
          </p:cNvPr>
          <p:cNvPicPr>
            <a:picLocks noChangeAspect="1"/>
          </p:cNvPicPr>
          <p:nvPr/>
        </p:nvPicPr>
        <p:blipFill rotWithShape="1">
          <a:blip r:embed="rId4"/>
          <a:srcRect r="13714"/>
          <a:stretch/>
        </p:blipFill>
        <p:spPr>
          <a:xfrm>
            <a:off x="4263044" y="3071720"/>
            <a:ext cx="9278634" cy="3292985"/>
          </a:xfrm>
          <a:prstGeom prst="rect">
            <a:avLst/>
          </a:prstGeom>
        </p:spPr>
      </p:pic>
      <p:pic>
        <p:nvPicPr>
          <p:cNvPr id="28" name="Image 27">
            <a:extLst>
              <a:ext uri="{FF2B5EF4-FFF2-40B4-BE49-F238E27FC236}">
                <a16:creationId xmlns:a16="http://schemas.microsoft.com/office/drawing/2014/main" id="{D3150E52-D7B0-401D-AA24-153C5D988E78}"/>
              </a:ext>
            </a:extLst>
          </p:cNvPr>
          <p:cNvPicPr>
            <a:picLocks noChangeAspect="1"/>
          </p:cNvPicPr>
          <p:nvPr/>
        </p:nvPicPr>
        <p:blipFill rotWithShape="1">
          <a:blip r:embed="rId4"/>
          <a:srcRect r="13714"/>
          <a:stretch/>
        </p:blipFill>
        <p:spPr>
          <a:xfrm>
            <a:off x="-900927" y="2633417"/>
            <a:ext cx="9278634" cy="3292985"/>
          </a:xfrm>
          <a:prstGeom prst="rect">
            <a:avLst/>
          </a:prstGeom>
        </p:spPr>
      </p:pic>
      <p:pic>
        <p:nvPicPr>
          <p:cNvPr id="75" name="Image 74">
            <a:extLst>
              <a:ext uri="{FF2B5EF4-FFF2-40B4-BE49-F238E27FC236}">
                <a16:creationId xmlns:a16="http://schemas.microsoft.com/office/drawing/2014/main" id="{B9FC07B9-8F19-4E75-A651-807506B47EEE}"/>
              </a:ext>
            </a:extLst>
          </p:cNvPr>
          <p:cNvPicPr>
            <a:picLocks noChangeAspect="1"/>
          </p:cNvPicPr>
          <p:nvPr/>
        </p:nvPicPr>
        <p:blipFill>
          <a:blip r:embed="rId5"/>
          <a:stretch>
            <a:fillRect/>
          </a:stretch>
        </p:blipFill>
        <p:spPr>
          <a:xfrm flipH="1">
            <a:off x="54993" y="1693637"/>
            <a:ext cx="2021116" cy="1573292"/>
          </a:xfrm>
          <a:prstGeom prst="rect">
            <a:avLst/>
          </a:prstGeom>
        </p:spPr>
      </p:pic>
      <p:sp>
        <p:nvSpPr>
          <p:cNvPr id="76" name="Rectangle 75">
            <a:extLst>
              <a:ext uri="{FF2B5EF4-FFF2-40B4-BE49-F238E27FC236}">
                <a16:creationId xmlns:a16="http://schemas.microsoft.com/office/drawing/2014/main" id="{EB3021A5-0897-4B09-9891-42C12BD70A37}"/>
              </a:ext>
            </a:extLst>
          </p:cNvPr>
          <p:cNvSpPr/>
          <p:nvPr/>
        </p:nvSpPr>
        <p:spPr>
          <a:xfrm>
            <a:off x="148396" y="1807669"/>
            <a:ext cx="1818667" cy="918715"/>
          </a:xfrm>
          <a:prstGeom prst="rect">
            <a:avLst/>
          </a:prstGeom>
          <a:solidFill>
            <a:srgbClr val="95ADF5"/>
          </a:solidFill>
          <a:ln>
            <a:solidFill>
              <a:srgbClr val="95A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noProof="1"/>
          </a:p>
        </p:txBody>
      </p:sp>
      <p:sp>
        <p:nvSpPr>
          <p:cNvPr id="5" name="Espace réservé du numéro de diapositive 4">
            <a:extLst>
              <a:ext uri="{FF2B5EF4-FFF2-40B4-BE49-F238E27FC236}">
                <a16:creationId xmlns:a16="http://schemas.microsoft.com/office/drawing/2014/main" id="{3F08FD77-1FB2-46CE-9971-DB90D2B608C8}"/>
              </a:ext>
            </a:extLst>
          </p:cNvPr>
          <p:cNvSpPr>
            <a:spLocks noGrp="1"/>
          </p:cNvSpPr>
          <p:nvPr>
            <p:ph type="sldNum" sz="quarter" idx="4"/>
          </p:nvPr>
        </p:nvSpPr>
        <p:spPr>
          <a:xfrm>
            <a:off x="132182" y="6364705"/>
            <a:ext cx="404075" cy="249745"/>
          </a:xfrm>
        </p:spPr>
        <p:txBody>
          <a:bodyPr/>
          <a:lstStyle/>
          <a:p>
            <a:pPr rtl="0"/>
            <a:fld id="{48F63A3B-78C7-47BE-AE5E-E10140E04643}" type="slidenum">
              <a:rPr lang="fr-FR" noProof="1" smtClean="0"/>
              <a:pPr rtl="0"/>
              <a:t>1</a:t>
            </a:fld>
            <a:endParaRPr lang="fr-FR" noProof="1"/>
          </a:p>
        </p:txBody>
      </p:sp>
      <p:pic>
        <p:nvPicPr>
          <p:cNvPr id="55" name="Image 54">
            <a:extLst>
              <a:ext uri="{FF2B5EF4-FFF2-40B4-BE49-F238E27FC236}">
                <a16:creationId xmlns:a16="http://schemas.microsoft.com/office/drawing/2014/main" id="{AF791F3A-1906-49B4-AB28-73428A27E746}"/>
              </a:ext>
            </a:extLst>
          </p:cNvPr>
          <p:cNvPicPr>
            <a:picLocks noChangeAspect="1"/>
          </p:cNvPicPr>
          <p:nvPr/>
        </p:nvPicPr>
        <p:blipFill>
          <a:blip r:embed="rId6"/>
          <a:stretch>
            <a:fillRect/>
          </a:stretch>
        </p:blipFill>
        <p:spPr>
          <a:xfrm flipV="1">
            <a:off x="-178142" y="6273188"/>
            <a:ext cx="10238617" cy="120987"/>
          </a:xfrm>
          <a:prstGeom prst="rect">
            <a:avLst/>
          </a:prstGeom>
        </p:spPr>
      </p:pic>
      <p:pic>
        <p:nvPicPr>
          <p:cNvPr id="53" name="Image 52">
            <a:extLst>
              <a:ext uri="{FF2B5EF4-FFF2-40B4-BE49-F238E27FC236}">
                <a16:creationId xmlns:a16="http://schemas.microsoft.com/office/drawing/2014/main" id="{099DCE22-ED18-4D48-9864-0DC36208DF02}"/>
              </a:ext>
            </a:extLst>
          </p:cNvPr>
          <p:cNvPicPr>
            <a:picLocks noChangeAspect="1"/>
          </p:cNvPicPr>
          <p:nvPr/>
        </p:nvPicPr>
        <p:blipFill>
          <a:blip r:embed="rId7"/>
          <a:srcRect/>
          <a:stretch/>
        </p:blipFill>
        <p:spPr>
          <a:xfrm flipH="1">
            <a:off x="7135931" y="3793260"/>
            <a:ext cx="2290145" cy="2526391"/>
          </a:xfrm>
          <a:prstGeom prst="rect">
            <a:avLst/>
          </a:prstGeom>
        </p:spPr>
      </p:pic>
      <p:pic>
        <p:nvPicPr>
          <p:cNvPr id="54" name="Image 53">
            <a:extLst>
              <a:ext uri="{FF2B5EF4-FFF2-40B4-BE49-F238E27FC236}">
                <a16:creationId xmlns:a16="http://schemas.microsoft.com/office/drawing/2014/main" id="{AB861AD8-422A-4F41-93EC-BCBBAA832244}"/>
              </a:ext>
            </a:extLst>
          </p:cNvPr>
          <p:cNvPicPr>
            <a:picLocks noChangeAspect="1"/>
          </p:cNvPicPr>
          <p:nvPr/>
        </p:nvPicPr>
        <p:blipFill>
          <a:blip r:embed="rId8"/>
          <a:stretch>
            <a:fillRect/>
          </a:stretch>
        </p:blipFill>
        <p:spPr>
          <a:xfrm>
            <a:off x="9135224" y="5012364"/>
            <a:ext cx="770393" cy="1321682"/>
          </a:xfrm>
          <a:prstGeom prst="rect">
            <a:avLst/>
          </a:prstGeom>
        </p:spPr>
      </p:pic>
      <p:sp>
        <p:nvSpPr>
          <p:cNvPr id="56" name="Ellipse 55">
            <a:extLst>
              <a:ext uri="{FF2B5EF4-FFF2-40B4-BE49-F238E27FC236}">
                <a16:creationId xmlns:a16="http://schemas.microsoft.com/office/drawing/2014/main" id="{729010B8-C36C-483D-98FA-68D606A2F09E}"/>
              </a:ext>
            </a:extLst>
          </p:cNvPr>
          <p:cNvSpPr/>
          <p:nvPr/>
        </p:nvSpPr>
        <p:spPr>
          <a:xfrm>
            <a:off x="6358910" y="2376152"/>
            <a:ext cx="1835220" cy="1537197"/>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1" noProof="1"/>
              <a:t> </a:t>
            </a:r>
          </a:p>
        </p:txBody>
      </p:sp>
      <p:sp>
        <p:nvSpPr>
          <p:cNvPr id="57" name="ZoneTexte 56">
            <a:extLst>
              <a:ext uri="{FF2B5EF4-FFF2-40B4-BE49-F238E27FC236}">
                <a16:creationId xmlns:a16="http://schemas.microsoft.com/office/drawing/2014/main" id="{26DDCABD-F210-4E52-9327-8563479458FD}"/>
              </a:ext>
            </a:extLst>
          </p:cNvPr>
          <p:cNvSpPr txBox="1"/>
          <p:nvPr/>
        </p:nvSpPr>
        <p:spPr>
          <a:xfrm>
            <a:off x="6418092" y="2737246"/>
            <a:ext cx="1709578" cy="938719"/>
          </a:xfrm>
          <a:prstGeom prst="rect">
            <a:avLst/>
          </a:prstGeom>
          <a:noFill/>
        </p:spPr>
        <p:txBody>
          <a:bodyPr wrap="square" rtlCol="0">
            <a:spAutoFit/>
          </a:bodyPr>
          <a:lstStyle/>
          <a:p>
            <a:pPr algn="ctr"/>
            <a:r>
              <a:rPr lang="fr-FR" sz="1100" i="1" noProof="1">
                <a:solidFill>
                  <a:schemeClr val="bg1"/>
                </a:solidFill>
                <a:latin typeface="Montserrat" pitchFamily="2" charset="0"/>
              </a:rPr>
              <a:t>Tiens ! Ça ressemble fortement à un phénomène de contre-productivité ...​</a:t>
            </a:r>
          </a:p>
          <a:p>
            <a:endParaRPr lang="fr-FR" sz="1100" noProof="1">
              <a:solidFill>
                <a:schemeClr val="bg1"/>
              </a:solidFill>
              <a:latin typeface="Montserrat" pitchFamily="2" charset="0"/>
            </a:endParaRPr>
          </a:p>
        </p:txBody>
      </p:sp>
      <p:sp>
        <p:nvSpPr>
          <p:cNvPr id="58" name="Ellipse 57">
            <a:extLst>
              <a:ext uri="{FF2B5EF4-FFF2-40B4-BE49-F238E27FC236}">
                <a16:creationId xmlns:a16="http://schemas.microsoft.com/office/drawing/2014/main" id="{F01C4DBA-6BCE-41C1-BEC1-B70CC5997417}"/>
              </a:ext>
            </a:extLst>
          </p:cNvPr>
          <p:cNvSpPr/>
          <p:nvPr/>
        </p:nvSpPr>
        <p:spPr>
          <a:xfrm>
            <a:off x="7797337" y="3745433"/>
            <a:ext cx="396793" cy="335831"/>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1" noProof="1"/>
              <a:t> </a:t>
            </a:r>
          </a:p>
        </p:txBody>
      </p:sp>
      <p:pic>
        <p:nvPicPr>
          <p:cNvPr id="59" name="Image 58">
            <a:extLst>
              <a:ext uri="{FF2B5EF4-FFF2-40B4-BE49-F238E27FC236}">
                <a16:creationId xmlns:a16="http://schemas.microsoft.com/office/drawing/2014/main" id="{C74E93DF-868F-4629-BF22-94AC749D7D1D}"/>
              </a:ext>
            </a:extLst>
          </p:cNvPr>
          <p:cNvPicPr>
            <a:picLocks noChangeAspect="1"/>
          </p:cNvPicPr>
          <p:nvPr/>
        </p:nvPicPr>
        <p:blipFill>
          <a:blip r:embed="rId9"/>
          <a:stretch>
            <a:fillRect/>
          </a:stretch>
        </p:blipFill>
        <p:spPr>
          <a:xfrm>
            <a:off x="2861999" y="3723303"/>
            <a:ext cx="1549365" cy="2596348"/>
          </a:xfrm>
          <a:prstGeom prst="rect">
            <a:avLst/>
          </a:prstGeom>
        </p:spPr>
      </p:pic>
      <p:pic>
        <p:nvPicPr>
          <p:cNvPr id="60" name="Image 59">
            <a:extLst>
              <a:ext uri="{FF2B5EF4-FFF2-40B4-BE49-F238E27FC236}">
                <a16:creationId xmlns:a16="http://schemas.microsoft.com/office/drawing/2014/main" id="{441CC675-93BD-4F24-8CF0-A39CFC6F8C0B}"/>
              </a:ext>
            </a:extLst>
          </p:cNvPr>
          <p:cNvPicPr>
            <a:picLocks noChangeAspect="1"/>
          </p:cNvPicPr>
          <p:nvPr/>
        </p:nvPicPr>
        <p:blipFill>
          <a:blip r:embed="rId10"/>
          <a:stretch>
            <a:fillRect/>
          </a:stretch>
        </p:blipFill>
        <p:spPr>
          <a:xfrm flipH="1">
            <a:off x="1400194" y="3004968"/>
            <a:ext cx="1007931" cy="3329078"/>
          </a:xfrm>
          <a:prstGeom prst="rect">
            <a:avLst/>
          </a:prstGeom>
        </p:spPr>
      </p:pic>
      <p:pic>
        <p:nvPicPr>
          <p:cNvPr id="61" name="Image 60">
            <a:extLst>
              <a:ext uri="{FF2B5EF4-FFF2-40B4-BE49-F238E27FC236}">
                <a16:creationId xmlns:a16="http://schemas.microsoft.com/office/drawing/2014/main" id="{FFF531DA-E3D2-4A17-AB48-3894DC6310A8}"/>
              </a:ext>
            </a:extLst>
          </p:cNvPr>
          <p:cNvPicPr>
            <a:picLocks noChangeAspect="1"/>
          </p:cNvPicPr>
          <p:nvPr/>
        </p:nvPicPr>
        <p:blipFill>
          <a:blip r:embed="rId11"/>
          <a:stretch>
            <a:fillRect/>
          </a:stretch>
        </p:blipFill>
        <p:spPr>
          <a:xfrm>
            <a:off x="4193045" y="5507732"/>
            <a:ext cx="666081" cy="782187"/>
          </a:xfrm>
          <a:prstGeom prst="rect">
            <a:avLst/>
          </a:prstGeom>
        </p:spPr>
      </p:pic>
      <p:pic>
        <p:nvPicPr>
          <p:cNvPr id="62" name="Image 61">
            <a:extLst>
              <a:ext uri="{FF2B5EF4-FFF2-40B4-BE49-F238E27FC236}">
                <a16:creationId xmlns:a16="http://schemas.microsoft.com/office/drawing/2014/main" id="{0140DF73-EE87-45FE-845D-05314DE7A17B}"/>
              </a:ext>
            </a:extLst>
          </p:cNvPr>
          <p:cNvPicPr>
            <a:picLocks noChangeAspect="1"/>
          </p:cNvPicPr>
          <p:nvPr/>
        </p:nvPicPr>
        <p:blipFill>
          <a:blip r:embed="rId12"/>
          <a:stretch>
            <a:fillRect/>
          </a:stretch>
        </p:blipFill>
        <p:spPr>
          <a:xfrm flipH="1">
            <a:off x="2181426" y="2578918"/>
            <a:ext cx="517298" cy="517298"/>
          </a:xfrm>
          <a:prstGeom prst="rect">
            <a:avLst/>
          </a:prstGeom>
        </p:spPr>
      </p:pic>
      <p:pic>
        <p:nvPicPr>
          <p:cNvPr id="63" name="Image 62">
            <a:extLst>
              <a:ext uri="{FF2B5EF4-FFF2-40B4-BE49-F238E27FC236}">
                <a16:creationId xmlns:a16="http://schemas.microsoft.com/office/drawing/2014/main" id="{4D2DFF67-62AC-4465-8342-131EFFC1F401}"/>
              </a:ext>
            </a:extLst>
          </p:cNvPr>
          <p:cNvPicPr>
            <a:picLocks noChangeAspect="1"/>
          </p:cNvPicPr>
          <p:nvPr/>
        </p:nvPicPr>
        <p:blipFill>
          <a:blip r:embed="rId13"/>
          <a:stretch>
            <a:fillRect/>
          </a:stretch>
        </p:blipFill>
        <p:spPr>
          <a:xfrm flipH="1">
            <a:off x="3909914" y="2300866"/>
            <a:ext cx="2016514" cy="1667582"/>
          </a:xfrm>
          <a:prstGeom prst="rect">
            <a:avLst/>
          </a:prstGeom>
        </p:spPr>
      </p:pic>
      <p:sp>
        <p:nvSpPr>
          <p:cNvPr id="65" name="Rectangle 64">
            <a:extLst>
              <a:ext uri="{FF2B5EF4-FFF2-40B4-BE49-F238E27FC236}">
                <a16:creationId xmlns:a16="http://schemas.microsoft.com/office/drawing/2014/main" id="{7F46704B-8231-45E4-BE14-893942C87A1A}"/>
              </a:ext>
            </a:extLst>
          </p:cNvPr>
          <p:cNvSpPr/>
          <p:nvPr/>
        </p:nvSpPr>
        <p:spPr>
          <a:xfrm>
            <a:off x="3986462" y="2439989"/>
            <a:ext cx="1725604" cy="950465"/>
          </a:xfrm>
          <a:prstGeom prst="rect">
            <a:avLst/>
          </a:prstGeom>
          <a:solidFill>
            <a:srgbClr val="E62552"/>
          </a:solidFill>
          <a:ln>
            <a:solidFill>
              <a:srgbClr val="E6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noProof="1"/>
          </a:p>
        </p:txBody>
      </p:sp>
      <p:pic>
        <p:nvPicPr>
          <p:cNvPr id="69" name="Image 68">
            <a:extLst>
              <a:ext uri="{FF2B5EF4-FFF2-40B4-BE49-F238E27FC236}">
                <a16:creationId xmlns:a16="http://schemas.microsoft.com/office/drawing/2014/main" id="{CE2E8DF8-7241-42C7-A43B-10E07CF9260F}"/>
              </a:ext>
            </a:extLst>
          </p:cNvPr>
          <p:cNvPicPr>
            <a:picLocks noChangeAspect="1"/>
          </p:cNvPicPr>
          <p:nvPr/>
        </p:nvPicPr>
        <p:blipFill>
          <a:blip r:embed="rId13"/>
          <a:stretch>
            <a:fillRect/>
          </a:stretch>
        </p:blipFill>
        <p:spPr>
          <a:xfrm>
            <a:off x="3204849" y="331329"/>
            <a:ext cx="2737219" cy="2281823"/>
          </a:xfrm>
          <a:prstGeom prst="rect">
            <a:avLst/>
          </a:prstGeom>
        </p:spPr>
      </p:pic>
      <p:sp>
        <p:nvSpPr>
          <p:cNvPr id="64" name="ZoneTexte 63">
            <a:extLst>
              <a:ext uri="{FF2B5EF4-FFF2-40B4-BE49-F238E27FC236}">
                <a16:creationId xmlns:a16="http://schemas.microsoft.com/office/drawing/2014/main" id="{54D33921-3E21-4898-AA9A-FF650C895FCB}"/>
              </a:ext>
            </a:extLst>
          </p:cNvPr>
          <p:cNvSpPr txBox="1"/>
          <p:nvPr/>
        </p:nvSpPr>
        <p:spPr>
          <a:xfrm>
            <a:off x="3867999" y="2437808"/>
            <a:ext cx="2137781" cy="1277273"/>
          </a:xfrm>
          <a:prstGeom prst="rect">
            <a:avLst/>
          </a:prstGeom>
          <a:noFill/>
        </p:spPr>
        <p:txBody>
          <a:bodyPr wrap="square" rtlCol="0">
            <a:spAutoFit/>
          </a:bodyPr>
          <a:lstStyle/>
          <a:p>
            <a:pPr algn="ctr"/>
            <a:r>
              <a:rPr lang="fr-FR" sz="1100" noProof="1">
                <a:solidFill>
                  <a:schemeClr val="bg1"/>
                </a:solidFill>
                <a:latin typeface="Montserrat" pitchFamily="2" charset="0"/>
              </a:rPr>
              <a:t>Bof… même pas ! On galère tous, on est submergés et du coup sous tension donc on s’embrouille, rien que pour trouver un rdv. Vivement les vacances !</a:t>
            </a:r>
          </a:p>
          <a:p>
            <a:pPr algn="ctr"/>
            <a:endParaRPr lang="fr-FR" sz="1100" noProof="1">
              <a:latin typeface="Montserrat" pitchFamily="2" charset="0"/>
            </a:endParaRPr>
          </a:p>
        </p:txBody>
      </p:sp>
      <p:sp>
        <p:nvSpPr>
          <p:cNvPr id="70" name="Rectangle 69">
            <a:extLst>
              <a:ext uri="{FF2B5EF4-FFF2-40B4-BE49-F238E27FC236}">
                <a16:creationId xmlns:a16="http://schemas.microsoft.com/office/drawing/2014/main" id="{2ED465C7-9508-4DCC-9BE9-210530B9A6F4}"/>
              </a:ext>
            </a:extLst>
          </p:cNvPr>
          <p:cNvSpPr/>
          <p:nvPr/>
        </p:nvSpPr>
        <p:spPr>
          <a:xfrm>
            <a:off x="3461708" y="620277"/>
            <a:ext cx="2352766" cy="1187393"/>
          </a:xfrm>
          <a:prstGeom prst="rect">
            <a:avLst/>
          </a:prstGeom>
          <a:solidFill>
            <a:srgbClr val="E62552"/>
          </a:solidFill>
          <a:ln>
            <a:solidFill>
              <a:srgbClr val="E6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noProof="1"/>
          </a:p>
        </p:txBody>
      </p:sp>
      <p:sp>
        <p:nvSpPr>
          <p:cNvPr id="71" name="ZoneTexte 70">
            <a:extLst>
              <a:ext uri="{FF2B5EF4-FFF2-40B4-BE49-F238E27FC236}">
                <a16:creationId xmlns:a16="http://schemas.microsoft.com/office/drawing/2014/main" id="{723C06E8-4C9E-4D79-8F8A-2A7E14FBE16B}"/>
              </a:ext>
            </a:extLst>
          </p:cNvPr>
          <p:cNvSpPr txBox="1"/>
          <p:nvPr/>
        </p:nvSpPr>
        <p:spPr>
          <a:xfrm>
            <a:off x="3227800" y="381201"/>
            <a:ext cx="2698628" cy="1302965"/>
          </a:xfrm>
          <a:prstGeom prst="rect">
            <a:avLst/>
          </a:prstGeom>
          <a:noFill/>
        </p:spPr>
        <p:txBody>
          <a:bodyPr wrap="square" rtlCol="0">
            <a:noAutofit/>
          </a:bodyPr>
          <a:lstStyle/>
          <a:p>
            <a:pPr algn="ctr"/>
            <a:r>
              <a:rPr lang="fr-FR" sz="1100" noProof="1">
                <a:solidFill>
                  <a:schemeClr val="bg1"/>
                </a:solidFill>
              </a:rPr>
              <a:t>Pareil pour moi ! Entre le projet de mécanique, la fiche outil d’HT06, le mémoire de PH13 et le dossier sur les composites, je suis au bout du rouleau… C’est trop dommage, je suis déçu de ce que je produis car je suis obligé de bâcler alors que j’étais bien organisé. Le semestre dernier j’avais un seul projet de groupe et c’était mieux !</a:t>
            </a:r>
          </a:p>
          <a:p>
            <a:pPr algn="ctr"/>
            <a:endParaRPr lang="fr-FR" sz="1100" noProof="1">
              <a:solidFill>
                <a:schemeClr val="bg1"/>
              </a:solidFill>
            </a:endParaRPr>
          </a:p>
        </p:txBody>
      </p:sp>
      <p:pic>
        <p:nvPicPr>
          <p:cNvPr id="79" name="Image 78">
            <a:extLst>
              <a:ext uri="{FF2B5EF4-FFF2-40B4-BE49-F238E27FC236}">
                <a16:creationId xmlns:a16="http://schemas.microsoft.com/office/drawing/2014/main" id="{BACE76C3-616B-443D-9C64-9D95A315EFAA}"/>
              </a:ext>
            </a:extLst>
          </p:cNvPr>
          <p:cNvPicPr>
            <a:picLocks noChangeAspect="1"/>
          </p:cNvPicPr>
          <p:nvPr/>
        </p:nvPicPr>
        <p:blipFill>
          <a:blip r:embed="rId5"/>
          <a:stretch>
            <a:fillRect/>
          </a:stretch>
        </p:blipFill>
        <p:spPr>
          <a:xfrm>
            <a:off x="450501" y="338193"/>
            <a:ext cx="2272942" cy="1573292"/>
          </a:xfrm>
          <a:prstGeom prst="rect">
            <a:avLst/>
          </a:prstGeom>
        </p:spPr>
      </p:pic>
      <p:sp>
        <p:nvSpPr>
          <p:cNvPr id="80" name="Rectangle 79">
            <a:extLst>
              <a:ext uri="{FF2B5EF4-FFF2-40B4-BE49-F238E27FC236}">
                <a16:creationId xmlns:a16="http://schemas.microsoft.com/office/drawing/2014/main" id="{D5A74433-BD60-4A3D-AE01-C2D0043C0284}"/>
              </a:ext>
            </a:extLst>
          </p:cNvPr>
          <p:cNvSpPr/>
          <p:nvPr/>
        </p:nvSpPr>
        <p:spPr>
          <a:xfrm>
            <a:off x="527111" y="577347"/>
            <a:ext cx="2020186" cy="782750"/>
          </a:xfrm>
          <a:prstGeom prst="rect">
            <a:avLst/>
          </a:prstGeom>
          <a:solidFill>
            <a:srgbClr val="95ADF5"/>
          </a:solidFill>
          <a:ln>
            <a:solidFill>
              <a:srgbClr val="95A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noProof="1"/>
          </a:p>
        </p:txBody>
      </p:sp>
      <p:sp>
        <p:nvSpPr>
          <p:cNvPr id="81" name="ZoneTexte 80">
            <a:extLst>
              <a:ext uri="{FF2B5EF4-FFF2-40B4-BE49-F238E27FC236}">
                <a16:creationId xmlns:a16="http://schemas.microsoft.com/office/drawing/2014/main" id="{4EA5BC01-F97C-46C1-826A-2FFF11713383}"/>
              </a:ext>
            </a:extLst>
          </p:cNvPr>
          <p:cNvSpPr txBox="1"/>
          <p:nvPr/>
        </p:nvSpPr>
        <p:spPr>
          <a:xfrm>
            <a:off x="457455" y="472353"/>
            <a:ext cx="2251035" cy="738664"/>
          </a:xfrm>
          <a:prstGeom prst="rect">
            <a:avLst/>
          </a:prstGeom>
          <a:noFill/>
        </p:spPr>
        <p:txBody>
          <a:bodyPr wrap="square" rtlCol="0">
            <a:spAutoFit/>
          </a:bodyPr>
          <a:lstStyle/>
          <a:p>
            <a:pPr algn="ctr"/>
            <a:r>
              <a:rPr lang="fr-FR" sz="1050" noProof="1">
                <a:solidFill>
                  <a:schemeClr val="bg1"/>
                </a:solidFill>
                <a:latin typeface="Montserrat" pitchFamily="2" charset="0"/>
              </a:rPr>
              <a:t>Coucou Jérém’, comment tu vis la fin de ce semestre ? Moi c’est vraiment la catastrophe ! Je suis épuisée. </a:t>
            </a:r>
          </a:p>
        </p:txBody>
      </p:sp>
      <p:sp>
        <p:nvSpPr>
          <p:cNvPr id="6" name="Rectangle 5">
            <a:extLst>
              <a:ext uri="{FF2B5EF4-FFF2-40B4-BE49-F238E27FC236}">
                <a16:creationId xmlns:a16="http://schemas.microsoft.com/office/drawing/2014/main" id="{0DE2E988-822D-4ED7-A438-2F88AA659F2C}"/>
              </a:ext>
            </a:extLst>
          </p:cNvPr>
          <p:cNvSpPr/>
          <p:nvPr/>
        </p:nvSpPr>
        <p:spPr>
          <a:xfrm>
            <a:off x="8372963" y="2989029"/>
            <a:ext cx="656823" cy="714186"/>
          </a:xfrm>
          <a:prstGeom prst="rect">
            <a:avLst/>
          </a:prstGeom>
          <a:solidFill>
            <a:srgbClr val="E3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1"/>
          </a:p>
        </p:txBody>
      </p:sp>
      <p:pic>
        <p:nvPicPr>
          <p:cNvPr id="8" name="Image 7">
            <a:extLst>
              <a:ext uri="{FF2B5EF4-FFF2-40B4-BE49-F238E27FC236}">
                <a16:creationId xmlns:a16="http://schemas.microsoft.com/office/drawing/2014/main" id="{5C0688E0-48D1-4C53-8228-68EF4234C3F2}"/>
              </a:ext>
            </a:extLst>
          </p:cNvPr>
          <p:cNvPicPr>
            <a:picLocks noChangeAspect="1"/>
          </p:cNvPicPr>
          <p:nvPr/>
        </p:nvPicPr>
        <p:blipFill>
          <a:blip r:embed="rId14"/>
          <a:stretch>
            <a:fillRect/>
          </a:stretch>
        </p:blipFill>
        <p:spPr>
          <a:xfrm>
            <a:off x="8467957" y="3096216"/>
            <a:ext cx="434404" cy="444448"/>
          </a:xfrm>
          <a:prstGeom prst="rect">
            <a:avLst/>
          </a:prstGeom>
        </p:spPr>
      </p:pic>
      <p:pic>
        <p:nvPicPr>
          <p:cNvPr id="7" name="Image 6">
            <a:extLst>
              <a:ext uri="{FF2B5EF4-FFF2-40B4-BE49-F238E27FC236}">
                <a16:creationId xmlns:a16="http://schemas.microsoft.com/office/drawing/2014/main" id="{27CAE259-68E1-4915-9CC8-51D320A671C4}"/>
              </a:ext>
            </a:extLst>
          </p:cNvPr>
          <p:cNvPicPr>
            <a:picLocks noChangeAspect="1"/>
          </p:cNvPicPr>
          <p:nvPr/>
        </p:nvPicPr>
        <p:blipFill>
          <a:blip r:embed="rId15"/>
          <a:stretch>
            <a:fillRect/>
          </a:stretch>
        </p:blipFill>
        <p:spPr>
          <a:xfrm>
            <a:off x="7746042" y="939891"/>
            <a:ext cx="1069924" cy="1069924"/>
          </a:xfrm>
          <a:prstGeom prst="rect">
            <a:avLst/>
          </a:prstGeom>
        </p:spPr>
      </p:pic>
      <p:pic>
        <p:nvPicPr>
          <p:cNvPr id="12" name="Image 11">
            <a:extLst>
              <a:ext uri="{FF2B5EF4-FFF2-40B4-BE49-F238E27FC236}">
                <a16:creationId xmlns:a16="http://schemas.microsoft.com/office/drawing/2014/main" id="{F14B22A0-502E-4539-B13B-BF88B47763D7}"/>
              </a:ext>
            </a:extLst>
          </p:cNvPr>
          <p:cNvPicPr>
            <a:picLocks noChangeAspect="1"/>
          </p:cNvPicPr>
          <p:nvPr/>
        </p:nvPicPr>
        <p:blipFill>
          <a:blip r:embed="rId16"/>
          <a:stretch>
            <a:fillRect/>
          </a:stretch>
        </p:blipFill>
        <p:spPr>
          <a:xfrm>
            <a:off x="6716461" y="302932"/>
            <a:ext cx="901587" cy="888889"/>
          </a:xfrm>
          <a:prstGeom prst="rect">
            <a:avLst/>
          </a:prstGeom>
        </p:spPr>
      </p:pic>
      <p:sp>
        <p:nvSpPr>
          <p:cNvPr id="78" name="ZoneTexte 77">
            <a:extLst>
              <a:ext uri="{FF2B5EF4-FFF2-40B4-BE49-F238E27FC236}">
                <a16:creationId xmlns:a16="http://schemas.microsoft.com/office/drawing/2014/main" id="{76807F7B-4FE4-4C26-AB43-D3EC78FBB83C}"/>
              </a:ext>
            </a:extLst>
          </p:cNvPr>
          <p:cNvSpPr txBox="1"/>
          <p:nvPr/>
        </p:nvSpPr>
        <p:spPr>
          <a:xfrm>
            <a:off x="117953" y="1792045"/>
            <a:ext cx="1958156" cy="1015663"/>
          </a:xfrm>
          <a:prstGeom prst="rect">
            <a:avLst/>
          </a:prstGeom>
          <a:noFill/>
        </p:spPr>
        <p:txBody>
          <a:bodyPr wrap="square">
            <a:spAutoFit/>
          </a:bodyPr>
          <a:lstStyle/>
          <a:p>
            <a:pPr algn="ctr"/>
            <a:r>
              <a:rPr lang="fr-FR" sz="1000" noProof="1">
                <a:solidFill>
                  <a:schemeClr val="bg1"/>
                </a:solidFill>
                <a:latin typeface="Montserrat" pitchFamily="2" charset="0"/>
              </a:rPr>
              <a:t>Oh mon pauvre pourtant les UVs que tu avais choisies semblaient cool…. Mais au moins, tu peux compter sur les autres membres du groupe ?</a:t>
            </a:r>
          </a:p>
        </p:txBody>
      </p:sp>
    </p:spTree>
    <p:extLst>
      <p:ext uri="{BB962C8B-B14F-4D97-AF65-F5344CB8AC3E}">
        <p14:creationId xmlns:p14="http://schemas.microsoft.com/office/powerpoint/2010/main" val="3765909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1E8D9EB-9B69-1225-F52F-779AF2A20229}"/>
              </a:ext>
            </a:extLst>
          </p:cNvPr>
          <p:cNvSpPr>
            <a:spLocks noGrp="1"/>
          </p:cNvSpPr>
          <p:nvPr>
            <p:ph type="title"/>
          </p:nvPr>
        </p:nvSpPr>
        <p:spPr>
          <a:xfrm>
            <a:off x="527777" y="348651"/>
            <a:ext cx="8533688" cy="933300"/>
          </a:xfrm>
        </p:spPr>
        <p:txBody>
          <a:bodyPr/>
          <a:lstStyle/>
          <a:p>
            <a:r>
              <a:rPr lang="fr-FR" dirty="0"/>
              <a:t>Remarque capitale (1/2)</a:t>
            </a:r>
            <a:br>
              <a:rPr lang="fr-FR" dirty="0"/>
            </a:br>
            <a:r>
              <a:rPr lang="fr-FR" dirty="0"/>
              <a:t>la VÉRITABLE contreproductivité</a:t>
            </a:r>
          </a:p>
        </p:txBody>
      </p:sp>
      <p:sp>
        <p:nvSpPr>
          <p:cNvPr id="5" name="Espace réservé du texte 4">
            <a:extLst>
              <a:ext uri="{FF2B5EF4-FFF2-40B4-BE49-F238E27FC236}">
                <a16:creationId xmlns:a16="http://schemas.microsoft.com/office/drawing/2014/main" id="{8D9C2596-9E8B-39D1-482F-4E75DEF76BDC}"/>
              </a:ext>
            </a:extLst>
          </p:cNvPr>
          <p:cNvSpPr>
            <a:spLocks noGrp="1"/>
          </p:cNvSpPr>
          <p:nvPr>
            <p:ph type="body" sz="quarter" idx="14"/>
          </p:nvPr>
        </p:nvSpPr>
        <p:spPr>
          <a:xfrm>
            <a:off x="6574420" y="1604241"/>
            <a:ext cx="3199397" cy="4310063"/>
          </a:xfrm>
        </p:spPr>
        <p:txBody>
          <a:bodyPr/>
          <a:lstStyle/>
          <a:p>
            <a:r>
              <a:rPr lang="fr-FR" sz="1200" dirty="0">
                <a:latin typeface="Montserrat" pitchFamily="2" charset="77"/>
              </a:rPr>
              <a:t>Cette courbe fait apparaître une réelle contre-productivité, en passant en négatif pour les ordonnées.</a:t>
            </a:r>
          </a:p>
          <a:p>
            <a:r>
              <a:rPr lang="fr-FR" sz="1200" dirty="0">
                <a:latin typeface="Montserrat" pitchFamily="2" charset="77"/>
              </a:rPr>
              <a:t>Cela signifie qu’en allouant davantage de moyens (ici nombre de projets), on produit l’effet inverse de celui escompté.</a:t>
            </a:r>
          </a:p>
          <a:p>
            <a:endParaRPr lang="fr-FR" sz="1200" dirty="0">
              <a:latin typeface="Montserrat" pitchFamily="2" charset="77"/>
            </a:endParaRPr>
          </a:p>
          <a:p>
            <a:r>
              <a:rPr lang="fr-FR" sz="1200" dirty="0">
                <a:latin typeface="Montserrat" pitchFamily="2" charset="77"/>
              </a:rPr>
              <a:t>Dans une étude réelle complète, Il sera crucial de nommer précisément ces effets.</a:t>
            </a:r>
          </a:p>
          <a:p>
            <a:r>
              <a:rPr lang="fr-FR" sz="1200" dirty="0">
                <a:latin typeface="Montserrat" pitchFamily="2" charset="77"/>
              </a:rPr>
              <a:t>(voir page suivante)</a:t>
            </a:r>
          </a:p>
        </p:txBody>
      </p:sp>
      <p:sp>
        <p:nvSpPr>
          <p:cNvPr id="2" name="Espace réservé du numéro de diapositive 1">
            <a:extLst>
              <a:ext uri="{FF2B5EF4-FFF2-40B4-BE49-F238E27FC236}">
                <a16:creationId xmlns:a16="http://schemas.microsoft.com/office/drawing/2014/main" id="{037CA858-0091-DD51-149D-7AB2F39DB658}"/>
              </a:ext>
            </a:extLst>
          </p:cNvPr>
          <p:cNvSpPr>
            <a:spLocks noGrp="1"/>
          </p:cNvSpPr>
          <p:nvPr>
            <p:ph type="sldNum" sz="quarter" idx="4"/>
          </p:nvPr>
        </p:nvSpPr>
        <p:spPr/>
        <p:txBody>
          <a:bodyPr/>
          <a:lstStyle/>
          <a:p>
            <a:pPr rtl="0"/>
            <a:fld id="{48F63A3B-78C7-47BE-AE5E-E10140E04643}" type="slidenum">
              <a:rPr lang="fr-FR" smtClean="0"/>
              <a:pPr rtl="0"/>
              <a:t>19</a:t>
            </a:fld>
            <a:endParaRPr lang="fr-FR" dirty="0"/>
          </a:p>
        </p:txBody>
      </p:sp>
      <p:pic>
        <p:nvPicPr>
          <p:cNvPr id="6" name="Graphique 5">
            <a:extLst>
              <a:ext uri="{FF2B5EF4-FFF2-40B4-BE49-F238E27FC236}">
                <a16:creationId xmlns:a16="http://schemas.microsoft.com/office/drawing/2014/main" id="{61C73F5F-20B1-8970-3E5C-43E0BAA52A81}"/>
              </a:ext>
            </a:extLst>
          </p:cNvPr>
          <p:cNvPicPr>
            <a:picLocks noChangeAspect="1"/>
          </p:cNvPicPr>
          <p:nvPr/>
        </p:nvPicPr>
        <p:blipFill>
          <a:blip r:embed="rId2">
            <a:extLst>
              <a:ext uri="{96DAC541-7B7A-43D3-8B79-37D633B846F1}">
                <asvg:svgBlip xmlns:asvg="http://schemas.microsoft.com/office/drawing/2016/SVG/main" r:embed="rId3"/>
              </a:ext>
            </a:extLst>
          </a:blip>
          <a:srcRect l="1887" r="3406" b="8537"/>
          <a:stretch>
            <a:fillRect/>
          </a:stretch>
        </p:blipFill>
        <p:spPr>
          <a:xfrm>
            <a:off x="132183" y="1604241"/>
            <a:ext cx="6146157" cy="3287291"/>
          </a:xfrm>
          <a:prstGeom prst="rect">
            <a:avLst/>
          </a:prstGeom>
        </p:spPr>
      </p:pic>
      <p:pic>
        <p:nvPicPr>
          <p:cNvPr id="1026" name="Picture 2" descr="attention icon">
            <a:hlinkClick r:id="rId4" tooltip="attention icon"/>
            <a:extLst>
              <a:ext uri="{FF2B5EF4-FFF2-40B4-BE49-F238E27FC236}">
                <a16:creationId xmlns:a16="http://schemas.microsoft.com/office/drawing/2014/main" id="{6959E311-6C8C-4104-4353-57342BFD8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916" y="217402"/>
            <a:ext cx="1064549" cy="1064549"/>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622DCB6E-FEE1-3E2C-118E-D5EBF6456EF1}"/>
              </a:ext>
            </a:extLst>
          </p:cNvPr>
          <p:cNvSpPr txBox="1"/>
          <p:nvPr/>
        </p:nvSpPr>
        <p:spPr>
          <a:xfrm>
            <a:off x="4696069" y="5310511"/>
            <a:ext cx="511679" cy="369332"/>
          </a:xfrm>
          <a:prstGeom prst="rect">
            <a:avLst/>
          </a:prstGeom>
          <a:noFill/>
        </p:spPr>
        <p:txBody>
          <a:bodyPr wrap="none" rtlCol="0">
            <a:spAutoFit/>
          </a:bodyPr>
          <a:lstStyle/>
          <a:p>
            <a:r>
              <a:rPr lang="fr-FR" dirty="0">
                <a:solidFill>
                  <a:srgbClr val="F25CB8"/>
                </a:solidFill>
              </a:rPr>
              <a:t>= ?</a:t>
            </a:r>
            <a:endParaRPr lang="fr-FR" dirty="0"/>
          </a:p>
        </p:txBody>
      </p:sp>
      <p:sp>
        <p:nvSpPr>
          <p:cNvPr id="22" name="Flèche à angle droit 21">
            <a:extLst>
              <a:ext uri="{FF2B5EF4-FFF2-40B4-BE49-F238E27FC236}">
                <a16:creationId xmlns:a16="http://schemas.microsoft.com/office/drawing/2014/main" id="{5F1FC3F5-4B07-C84D-8549-F5138B72DA25}"/>
              </a:ext>
            </a:extLst>
          </p:cNvPr>
          <p:cNvSpPr/>
          <p:nvPr/>
        </p:nvSpPr>
        <p:spPr>
          <a:xfrm rot="5400000">
            <a:off x="4098192" y="4950052"/>
            <a:ext cx="668215" cy="527539"/>
          </a:xfrm>
          <a:prstGeom prst="bentUpArrow">
            <a:avLst>
              <a:gd name="adj1" fmla="val 5899"/>
              <a:gd name="adj2" fmla="val 9831"/>
              <a:gd name="adj3" fmla="val 29495"/>
            </a:avLst>
          </a:prstGeom>
          <a:solidFill>
            <a:srgbClr val="F25C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F25CB8"/>
              </a:solidFill>
            </a:endParaRPr>
          </a:p>
        </p:txBody>
      </p:sp>
    </p:spTree>
    <p:extLst>
      <p:ext uri="{BB962C8B-B14F-4D97-AF65-F5344CB8AC3E}">
        <p14:creationId xmlns:p14="http://schemas.microsoft.com/office/powerpoint/2010/main" val="237944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688A4-9153-F36E-1157-DA13359706FC}"/>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74E6220-5F99-A721-E88F-A007E9EA0970}"/>
              </a:ext>
            </a:extLst>
          </p:cNvPr>
          <p:cNvSpPr>
            <a:spLocks noGrp="1"/>
          </p:cNvSpPr>
          <p:nvPr>
            <p:ph type="title"/>
          </p:nvPr>
        </p:nvSpPr>
        <p:spPr>
          <a:xfrm>
            <a:off x="527777" y="348651"/>
            <a:ext cx="8533688" cy="933300"/>
          </a:xfrm>
        </p:spPr>
        <p:txBody>
          <a:bodyPr/>
          <a:lstStyle/>
          <a:p>
            <a:r>
              <a:rPr lang="fr-FR" dirty="0"/>
              <a:t>Remarque capitale (2/2)</a:t>
            </a:r>
            <a:br>
              <a:rPr lang="fr-FR" dirty="0"/>
            </a:br>
            <a:r>
              <a:rPr lang="fr-FR" dirty="0"/>
              <a:t>la VÉRITABLE contreproductivité</a:t>
            </a:r>
          </a:p>
        </p:txBody>
      </p:sp>
      <p:sp>
        <p:nvSpPr>
          <p:cNvPr id="5" name="Espace réservé du texte 4">
            <a:extLst>
              <a:ext uri="{FF2B5EF4-FFF2-40B4-BE49-F238E27FC236}">
                <a16:creationId xmlns:a16="http://schemas.microsoft.com/office/drawing/2014/main" id="{273F08A0-1FFC-9C24-FAF7-76FD35E9F77C}"/>
              </a:ext>
            </a:extLst>
          </p:cNvPr>
          <p:cNvSpPr>
            <a:spLocks noGrp="1"/>
          </p:cNvSpPr>
          <p:nvPr>
            <p:ph type="body" sz="quarter" idx="14"/>
          </p:nvPr>
        </p:nvSpPr>
        <p:spPr>
          <a:xfrm>
            <a:off x="6388100" y="1481989"/>
            <a:ext cx="3385715" cy="5010209"/>
          </a:xfrm>
        </p:spPr>
        <p:txBody>
          <a:bodyPr/>
          <a:lstStyle/>
          <a:p>
            <a:r>
              <a:rPr lang="fr-FR" sz="1200" dirty="0">
                <a:latin typeface="Montserrat" pitchFamily="2" charset="77"/>
              </a:rPr>
              <a:t>Par exemple ici, plutôt qu’apprendre à coopérer, un étudiant pourra apprendre :</a:t>
            </a:r>
          </a:p>
          <a:p>
            <a:endParaRPr lang="fr-FR" sz="1200" dirty="0">
              <a:latin typeface="Montserrat" pitchFamily="2" charset="77"/>
            </a:endParaRPr>
          </a:p>
          <a:p>
            <a:r>
              <a:rPr lang="fr-FR" sz="1200" dirty="0">
                <a:latin typeface="Montserrat" pitchFamily="2" charset="77"/>
              </a:rPr>
              <a:t>Pour celui qui ne travaille pas :</a:t>
            </a:r>
          </a:p>
          <a:p>
            <a:pPr marL="171450" indent="-171450">
              <a:buFontTx/>
              <a:buChar char="-"/>
            </a:pPr>
            <a:r>
              <a:rPr lang="fr-FR" sz="1200" dirty="0">
                <a:latin typeface="Montserrat" pitchFamily="2" charset="77"/>
              </a:rPr>
              <a:t>À se faire croire incompétent pour qu’on ne lui demande rien</a:t>
            </a:r>
          </a:p>
          <a:p>
            <a:pPr marL="171450" indent="-171450">
              <a:buFontTx/>
              <a:buChar char="-"/>
            </a:pPr>
            <a:r>
              <a:rPr lang="fr-FR" sz="1200" dirty="0">
                <a:latin typeface="Montserrat" pitchFamily="2" charset="77"/>
              </a:rPr>
              <a:t>À se cacher, laisser faire les autres qui vont se retrouver contraint de faire à sa place (ou de le dénoncer)</a:t>
            </a:r>
          </a:p>
          <a:p>
            <a:pPr marL="171450" indent="-171450">
              <a:buFontTx/>
              <a:buChar char="-"/>
            </a:pPr>
            <a:r>
              <a:rPr lang="fr-FR" sz="1200" dirty="0">
                <a:latin typeface="Montserrat" pitchFamily="2" charset="77"/>
              </a:rPr>
              <a:t>À manipuler autrui (excuses pour ne pas faire, pour faire faire)</a:t>
            </a:r>
          </a:p>
          <a:p>
            <a:pPr marL="171450" indent="-171450">
              <a:buFontTx/>
              <a:buChar char="-"/>
            </a:pPr>
            <a:r>
              <a:rPr lang="fr-FR" sz="1200" dirty="0">
                <a:latin typeface="Montserrat" pitchFamily="2" charset="77"/>
              </a:rPr>
              <a:t>À trahir</a:t>
            </a:r>
          </a:p>
          <a:p>
            <a:endParaRPr lang="fr-FR" sz="1200" dirty="0">
              <a:latin typeface="Montserrat" pitchFamily="2" charset="77"/>
            </a:endParaRPr>
          </a:p>
          <a:p>
            <a:r>
              <a:rPr lang="fr-FR" sz="1200" dirty="0">
                <a:latin typeface="Montserrat" pitchFamily="2" charset="77"/>
              </a:rPr>
              <a:t>Pour celui qui travaille :</a:t>
            </a:r>
          </a:p>
          <a:p>
            <a:pPr marL="171450" indent="-171450">
              <a:buFontTx/>
              <a:buChar char="-"/>
            </a:pPr>
            <a:r>
              <a:rPr lang="fr-FR" sz="1200" dirty="0">
                <a:latin typeface="Montserrat" pitchFamily="2" charset="77"/>
              </a:rPr>
              <a:t>À travailler seul (ne pas savoir faire confiance ni déléguer)</a:t>
            </a:r>
          </a:p>
          <a:p>
            <a:pPr marL="171450" indent="-171450">
              <a:buFontTx/>
              <a:buChar char="-"/>
            </a:pPr>
            <a:r>
              <a:rPr lang="fr-FR" sz="1200" dirty="0">
                <a:latin typeface="Montserrat" pitchFamily="2" charset="77"/>
              </a:rPr>
              <a:t>À exclure d’autres acteurs</a:t>
            </a:r>
          </a:p>
        </p:txBody>
      </p:sp>
      <p:sp>
        <p:nvSpPr>
          <p:cNvPr id="2" name="Espace réservé du numéro de diapositive 1">
            <a:extLst>
              <a:ext uri="{FF2B5EF4-FFF2-40B4-BE49-F238E27FC236}">
                <a16:creationId xmlns:a16="http://schemas.microsoft.com/office/drawing/2014/main" id="{43AF44E9-54C8-A2B7-9753-02841888D7DD}"/>
              </a:ext>
            </a:extLst>
          </p:cNvPr>
          <p:cNvSpPr>
            <a:spLocks noGrp="1"/>
          </p:cNvSpPr>
          <p:nvPr>
            <p:ph type="sldNum" sz="quarter" idx="4"/>
          </p:nvPr>
        </p:nvSpPr>
        <p:spPr/>
        <p:txBody>
          <a:bodyPr/>
          <a:lstStyle/>
          <a:p>
            <a:pPr rtl="0"/>
            <a:fld id="{48F63A3B-78C7-47BE-AE5E-E10140E04643}" type="slidenum">
              <a:rPr lang="fr-FR" smtClean="0"/>
              <a:pPr rtl="0"/>
              <a:t>20</a:t>
            </a:fld>
            <a:endParaRPr lang="fr-FR" dirty="0"/>
          </a:p>
        </p:txBody>
      </p:sp>
      <p:pic>
        <p:nvPicPr>
          <p:cNvPr id="6" name="Graphique 5">
            <a:extLst>
              <a:ext uri="{FF2B5EF4-FFF2-40B4-BE49-F238E27FC236}">
                <a16:creationId xmlns:a16="http://schemas.microsoft.com/office/drawing/2014/main" id="{BB2103A2-E36A-D532-D7C2-1122F147B242}"/>
              </a:ext>
            </a:extLst>
          </p:cNvPr>
          <p:cNvPicPr>
            <a:picLocks noChangeAspect="1"/>
          </p:cNvPicPr>
          <p:nvPr/>
        </p:nvPicPr>
        <p:blipFill>
          <a:blip r:embed="rId2">
            <a:extLst>
              <a:ext uri="{96DAC541-7B7A-43D3-8B79-37D633B846F1}">
                <asvg:svgBlip xmlns:asvg="http://schemas.microsoft.com/office/drawing/2016/SVG/main" r:embed="rId3"/>
              </a:ext>
            </a:extLst>
          </a:blip>
          <a:srcRect l="1887" r="3406" b="8537"/>
          <a:stretch>
            <a:fillRect/>
          </a:stretch>
        </p:blipFill>
        <p:spPr>
          <a:xfrm>
            <a:off x="132183" y="1604241"/>
            <a:ext cx="6146157" cy="3287291"/>
          </a:xfrm>
          <a:prstGeom prst="rect">
            <a:avLst/>
          </a:prstGeom>
        </p:spPr>
      </p:pic>
      <p:pic>
        <p:nvPicPr>
          <p:cNvPr id="1026" name="Picture 2" descr="attention icon">
            <a:hlinkClick r:id="rId4" tooltip="attention icon"/>
            <a:extLst>
              <a:ext uri="{FF2B5EF4-FFF2-40B4-BE49-F238E27FC236}">
                <a16:creationId xmlns:a16="http://schemas.microsoft.com/office/drawing/2014/main" id="{731DA683-3BB0-2E1C-7982-F460B8F98A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6916" y="232226"/>
            <a:ext cx="1064549" cy="10645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9">
            <a:extLst>
              <a:ext uri="{FF2B5EF4-FFF2-40B4-BE49-F238E27FC236}">
                <a16:creationId xmlns:a16="http://schemas.microsoft.com/office/drawing/2014/main" id="{83490AA5-4329-6559-68FC-323B10014891}"/>
              </a:ext>
            </a:extLst>
          </p:cNvPr>
          <p:cNvSpPr/>
          <p:nvPr/>
        </p:nvSpPr>
        <p:spPr>
          <a:xfrm>
            <a:off x="1104641" y="4291204"/>
            <a:ext cx="0" cy="1982596"/>
          </a:xfrm>
          <a:prstGeom prst="line">
            <a:avLst/>
          </a:prstGeom>
          <a:ln w="38100" cap="flat">
            <a:solidFill>
              <a:srgbClr val="F15DB8"/>
            </a:solidFill>
            <a:prstDash val="solid"/>
            <a:headEnd type="none" w="sm" len="sm"/>
            <a:tailEnd type="triangle" w="lg" len="med"/>
          </a:ln>
        </p:spPr>
        <p:txBody>
          <a:bodyPr/>
          <a:lstStyle/>
          <a:p>
            <a:endParaRPr lang="fr-FR" sz="975" noProof="1"/>
          </a:p>
        </p:txBody>
      </p:sp>
      <p:sp>
        <p:nvSpPr>
          <p:cNvPr id="7" name="AutoShape 9">
            <a:extLst>
              <a:ext uri="{FF2B5EF4-FFF2-40B4-BE49-F238E27FC236}">
                <a16:creationId xmlns:a16="http://schemas.microsoft.com/office/drawing/2014/main" id="{2A7967BE-6C22-E1EA-2388-CC49BF195985}"/>
              </a:ext>
            </a:extLst>
          </p:cNvPr>
          <p:cNvSpPr/>
          <p:nvPr/>
        </p:nvSpPr>
        <p:spPr>
          <a:xfrm>
            <a:off x="4150558" y="4764265"/>
            <a:ext cx="0" cy="486050"/>
          </a:xfrm>
          <a:prstGeom prst="line">
            <a:avLst/>
          </a:prstGeom>
          <a:ln w="38100" cap="flat">
            <a:solidFill>
              <a:srgbClr val="F15DB8"/>
            </a:solidFill>
            <a:prstDash val="solid"/>
            <a:headEnd type="none" w="sm" len="sm"/>
            <a:tailEnd type="triangle" w="lg" len="med"/>
          </a:ln>
        </p:spPr>
        <p:txBody>
          <a:bodyPr/>
          <a:lstStyle/>
          <a:p>
            <a:endParaRPr lang="fr-FR" sz="975" noProof="1"/>
          </a:p>
        </p:txBody>
      </p:sp>
      <p:sp>
        <p:nvSpPr>
          <p:cNvPr id="8" name="ZoneTexte 7">
            <a:extLst>
              <a:ext uri="{FF2B5EF4-FFF2-40B4-BE49-F238E27FC236}">
                <a16:creationId xmlns:a16="http://schemas.microsoft.com/office/drawing/2014/main" id="{442A4B44-3392-E90F-A81D-4C741855BDAF}"/>
              </a:ext>
            </a:extLst>
          </p:cNvPr>
          <p:cNvSpPr txBox="1"/>
          <p:nvPr/>
        </p:nvSpPr>
        <p:spPr>
          <a:xfrm>
            <a:off x="4167202" y="5250315"/>
            <a:ext cx="3717684" cy="1169551"/>
          </a:xfrm>
          <a:prstGeom prst="rect">
            <a:avLst/>
          </a:prstGeom>
          <a:noFill/>
        </p:spPr>
        <p:txBody>
          <a:bodyPr wrap="none" rtlCol="0">
            <a:spAutoFit/>
          </a:bodyPr>
          <a:lstStyle/>
          <a:p>
            <a:r>
              <a:rPr lang="fr-FR" sz="1400" dirty="0">
                <a:solidFill>
                  <a:srgbClr val="F25CB8"/>
                </a:solidFill>
                <a:latin typeface="Montserrat" pitchFamily="2" charset="77"/>
              </a:rPr>
              <a:t>Apprendre à…</a:t>
            </a:r>
          </a:p>
          <a:p>
            <a:r>
              <a:rPr lang="fr-FR" sz="1400" dirty="0">
                <a:solidFill>
                  <a:srgbClr val="F25CB8"/>
                </a:solidFill>
                <a:latin typeface="Montserrat" pitchFamily="2" charset="77"/>
              </a:rPr>
              <a:t>… se cacher</a:t>
            </a:r>
          </a:p>
          <a:p>
            <a:r>
              <a:rPr lang="fr-FR" sz="1400" dirty="0">
                <a:solidFill>
                  <a:srgbClr val="F25CB8"/>
                </a:solidFill>
                <a:latin typeface="Montserrat" pitchFamily="2" charset="77"/>
              </a:rPr>
              <a:t>… profiter des autres</a:t>
            </a:r>
          </a:p>
          <a:p>
            <a:r>
              <a:rPr lang="fr-FR" sz="1400" dirty="0">
                <a:solidFill>
                  <a:srgbClr val="F25CB8"/>
                </a:solidFill>
                <a:latin typeface="Montserrat" pitchFamily="2" charset="77"/>
              </a:rPr>
              <a:t>… trahir</a:t>
            </a:r>
          </a:p>
          <a:p>
            <a:r>
              <a:rPr lang="fr-FR" sz="1400" dirty="0">
                <a:solidFill>
                  <a:srgbClr val="F25CB8"/>
                </a:solidFill>
                <a:latin typeface="Montserrat" pitchFamily="2" charset="77"/>
              </a:rPr>
              <a:t>… avoir un comportement opportuniste</a:t>
            </a:r>
          </a:p>
        </p:txBody>
      </p:sp>
    </p:spTree>
    <p:extLst>
      <p:ext uri="{BB962C8B-B14F-4D97-AF65-F5344CB8AC3E}">
        <p14:creationId xmlns:p14="http://schemas.microsoft.com/office/powerpoint/2010/main" val="1481951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43E32-208E-DFD3-992F-BF017107F7CF}"/>
            </a:ext>
          </a:extLst>
        </p:cNvPr>
        <p:cNvGrpSpPr/>
        <p:nvPr/>
      </p:nvGrpSpPr>
      <p:grpSpPr>
        <a:xfrm>
          <a:off x="0" y="0"/>
          <a:ext cx="0" cy="0"/>
          <a:chOff x="0" y="0"/>
          <a:chExt cx="0" cy="0"/>
        </a:xfrm>
      </p:grpSpPr>
      <p:sp>
        <p:nvSpPr>
          <p:cNvPr id="48" name="TextBox 48">
            <a:extLst>
              <a:ext uri="{FF2B5EF4-FFF2-40B4-BE49-F238E27FC236}">
                <a16:creationId xmlns:a16="http://schemas.microsoft.com/office/drawing/2014/main" id="{634CEF46-A4D5-23D6-0690-D4A7FEBF7CF1}"/>
              </a:ext>
            </a:extLst>
          </p:cNvPr>
          <p:cNvSpPr txBox="1"/>
          <p:nvPr/>
        </p:nvSpPr>
        <p:spPr>
          <a:xfrm>
            <a:off x="1007855" y="1437942"/>
            <a:ext cx="8029985" cy="203838"/>
          </a:xfrm>
          <a:prstGeom prst="rect">
            <a:avLst/>
          </a:prstGeom>
        </p:spPr>
        <p:txBody>
          <a:bodyPr lIns="0" tIns="0" rIns="0" bIns="0" rtlCol="0" anchor="t">
            <a:spAutoFit/>
          </a:bodyPr>
          <a:lstStyle/>
          <a:p>
            <a:pPr algn="ctr">
              <a:lnSpc>
                <a:spcPts val="1668"/>
              </a:lnSpc>
              <a:spcBef>
                <a:spcPct val="0"/>
              </a:spcBef>
            </a:pPr>
            <a:r>
              <a:rPr lang="fr-FR" sz="1192" b="1" spc="38" noProof="1">
                <a:solidFill>
                  <a:srgbClr val="000000"/>
                </a:solidFill>
                <a:latin typeface="Montserrat Bold"/>
                <a:ea typeface="Montserrat Bold"/>
                <a:cs typeface="Montserrat Bold"/>
                <a:sym typeface="Montserrat Bold"/>
              </a:rPr>
              <a:t>QUEL LIEN Y A-T-IL ENTRE LES OBJECTIFS DES PROJETS DE GROUPE ET LEUR MASSIFICATION ?</a:t>
            </a:r>
          </a:p>
        </p:txBody>
      </p:sp>
      <p:sp>
        <p:nvSpPr>
          <p:cNvPr id="2" name="Titre 2">
            <a:extLst>
              <a:ext uri="{FF2B5EF4-FFF2-40B4-BE49-F238E27FC236}">
                <a16:creationId xmlns:a16="http://schemas.microsoft.com/office/drawing/2014/main" id="{76C8FB4F-DC8A-7120-E781-57FB776E04A8}"/>
              </a:ext>
            </a:extLst>
          </p:cNvPr>
          <p:cNvSpPr txBox="1">
            <a:spLocks/>
          </p:cNvSpPr>
          <p:nvPr/>
        </p:nvSpPr>
        <p:spPr>
          <a:xfrm>
            <a:off x="350081" y="264240"/>
            <a:ext cx="9149991" cy="676635"/>
          </a:xfrm>
          <a:prstGeom prst="rect">
            <a:avLst/>
          </a:prstGeom>
        </p:spPr>
        <p:txBody>
          <a:bodyPr/>
          <a:lstStyle>
            <a:lvl1pPr algn="ctr" defTabSz="742965" rtl="0" eaLnBrk="1" latinLnBrk="0" hangingPunct="1">
              <a:lnSpc>
                <a:spcPts val="3961"/>
              </a:lnSpc>
              <a:spcBef>
                <a:spcPct val="0"/>
              </a:spcBef>
              <a:buNone/>
              <a:defRPr lang="fr-FR" sz="3088" b="1" kern="1200" cap="all" baseline="0">
                <a:solidFill>
                  <a:srgbClr val="00A4BB"/>
                </a:solidFill>
                <a:latin typeface="+mj-lt"/>
                <a:ea typeface="+mj-ea"/>
                <a:cs typeface="+mj-cs"/>
              </a:defRPr>
            </a:lvl1pPr>
          </a:lstStyle>
          <a:p>
            <a:r>
              <a:rPr lang="fr-FR" dirty="0"/>
              <a:t>OBJECTIF « APPRENDRE GÉRER SON TEMPS»</a:t>
            </a:r>
          </a:p>
        </p:txBody>
      </p:sp>
      <p:sp>
        <p:nvSpPr>
          <p:cNvPr id="3" name="AutoShape 9">
            <a:extLst>
              <a:ext uri="{FF2B5EF4-FFF2-40B4-BE49-F238E27FC236}">
                <a16:creationId xmlns:a16="http://schemas.microsoft.com/office/drawing/2014/main" id="{8A45D1BF-4253-7FD4-67C0-F540E512BE2C}"/>
              </a:ext>
            </a:extLst>
          </p:cNvPr>
          <p:cNvSpPr/>
          <p:nvPr/>
        </p:nvSpPr>
        <p:spPr>
          <a:xfrm flipV="1">
            <a:off x="2107941" y="2055243"/>
            <a:ext cx="0" cy="3516630"/>
          </a:xfrm>
          <a:prstGeom prst="line">
            <a:avLst/>
          </a:prstGeom>
          <a:ln w="38100" cap="flat">
            <a:solidFill>
              <a:srgbClr val="FFD350"/>
            </a:solidFill>
            <a:prstDash val="solid"/>
            <a:headEnd type="none" w="sm" len="sm"/>
            <a:tailEnd type="triangle" w="lg" len="med"/>
          </a:ln>
        </p:spPr>
        <p:txBody>
          <a:bodyPr/>
          <a:lstStyle/>
          <a:p>
            <a:endParaRPr lang="fr-FR" sz="975" noProof="1"/>
          </a:p>
        </p:txBody>
      </p:sp>
      <p:grpSp>
        <p:nvGrpSpPr>
          <p:cNvPr id="4" name="Group 10">
            <a:extLst>
              <a:ext uri="{FF2B5EF4-FFF2-40B4-BE49-F238E27FC236}">
                <a16:creationId xmlns:a16="http://schemas.microsoft.com/office/drawing/2014/main" id="{E375A3AF-87AA-20B4-97BF-B3DFA6A81956}"/>
              </a:ext>
            </a:extLst>
          </p:cNvPr>
          <p:cNvGrpSpPr/>
          <p:nvPr/>
        </p:nvGrpSpPr>
        <p:grpSpPr>
          <a:xfrm>
            <a:off x="2107941" y="5450953"/>
            <a:ext cx="6117920" cy="241840"/>
            <a:chOff x="0" y="0"/>
            <a:chExt cx="15059496" cy="595297"/>
          </a:xfrm>
        </p:grpSpPr>
        <p:sp>
          <p:nvSpPr>
            <p:cNvPr id="5" name="AutoShape 11">
              <a:extLst>
                <a:ext uri="{FF2B5EF4-FFF2-40B4-BE49-F238E27FC236}">
                  <a16:creationId xmlns:a16="http://schemas.microsoft.com/office/drawing/2014/main" id="{39EFFDBD-7AA1-5E2E-5364-E11F69D2781C}"/>
                </a:ext>
              </a:extLst>
            </p:cNvPr>
            <p:cNvSpPr/>
            <p:nvPr/>
          </p:nvSpPr>
          <p:spPr>
            <a:xfrm flipV="1">
              <a:off x="35791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6" name="AutoShape 12">
              <a:extLst>
                <a:ext uri="{FF2B5EF4-FFF2-40B4-BE49-F238E27FC236}">
                  <a16:creationId xmlns:a16="http://schemas.microsoft.com/office/drawing/2014/main" id="{604B99FD-40F9-0A08-3BC9-57D8A13272B1}"/>
                </a:ext>
              </a:extLst>
            </p:cNvPr>
            <p:cNvSpPr/>
            <p:nvPr/>
          </p:nvSpPr>
          <p:spPr>
            <a:xfrm>
              <a:off x="0" y="297648"/>
              <a:ext cx="15059496" cy="0"/>
            </a:xfrm>
            <a:prstGeom prst="line">
              <a:avLst/>
            </a:prstGeom>
            <a:ln w="50800" cap="flat">
              <a:solidFill>
                <a:srgbClr val="272727"/>
              </a:solidFill>
              <a:prstDash val="solid"/>
              <a:headEnd type="none" w="sm" len="sm"/>
              <a:tailEnd type="arrow" w="med" len="sm"/>
            </a:ln>
          </p:spPr>
          <p:txBody>
            <a:bodyPr/>
            <a:lstStyle/>
            <a:p>
              <a:endParaRPr lang="fr-FR" sz="975" noProof="1"/>
            </a:p>
          </p:txBody>
        </p:sp>
        <p:sp>
          <p:nvSpPr>
            <p:cNvPr id="7" name="AutoShape 13">
              <a:extLst>
                <a:ext uri="{FF2B5EF4-FFF2-40B4-BE49-F238E27FC236}">
                  <a16:creationId xmlns:a16="http://schemas.microsoft.com/office/drawing/2014/main" id="{BB16DD52-0DBF-1B71-E49D-CC186BA5EC25}"/>
                </a:ext>
              </a:extLst>
            </p:cNvPr>
            <p:cNvSpPr/>
            <p:nvPr/>
          </p:nvSpPr>
          <p:spPr>
            <a:xfrm flipH="1" flipV="1">
              <a:off x="17884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8" name="AutoShape 14">
              <a:extLst>
                <a:ext uri="{FF2B5EF4-FFF2-40B4-BE49-F238E27FC236}">
                  <a16:creationId xmlns:a16="http://schemas.microsoft.com/office/drawing/2014/main" id="{EA384AA4-182A-0EA3-2AC2-A9AA967F8F8C}"/>
                </a:ext>
              </a:extLst>
            </p:cNvPr>
            <p:cNvSpPr/>
            <p:nvPr/>
          </p:nvSpPr>
          <p:spPr>
            <a:xfrm flipV="1">
              <a:off x="53698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9" name="AutoShape 15">
              <a:extLst>
                <a:ext uri="{FF2B5EF4-FFF2-40B4-BE49-F238E27FC236}">
                  <a16:creationId xmlns:a16="http://schemas.microsoft.com/office/drawing/2014/main" id="{AFBDD161-5E60-A864-6485-0C4FEA426DB9}"/>
                </a:ext>
              </a:extLst>
            </p:cNvPr>
            <p:cNvSpPr/>
            <p:nvPr/>
          </p:nvSpPr>
          <p:spPr>
            <a:xfrm flipV="1">
              <a:off x="71605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0" name="AutoShape 16">
              <a:extLst>
                <a:ext uri="{FF2B5EF4-FFF2-40B4-BE49-F238E27FC236}">
                  <a16:creationId xmlns:a16="http://schemas.microsoft.com/office/drawing/2014/main" id="{2E1361A6-BC46-BF29-EBD4-3E829881E1AB}"/>
                </a:ext>
              </a:extLst>
            </p:cNvPr>
            <p:cNvSpPr/>
            <p:nvPr/>
          </p:nvSpPr>
          <p:spPr>
            <a:xfrm flipV="1">
              <a:off x="89512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1" name="AutoShape 17">
              <a:extLst>
                <a:ext uri="{FF2B5EF4-FFF2-40B4-BE49-F238E27FC236}">
                  <a16:creationId xmlns:a16="http://schemas.microsoft.com/office/drawing/2014/main" id="{7C1F490A-6EA3-7B77-A73B-29DC0CDAA2CD}"/>
                </a:ext>
              </a:extLst>
            </p:cNvPr>
            <p:cNvSpPr/>
            <p:nvPr/>
          </p:nvSpPr>
          <p:spPr>
            <a:xfrm flipV="1">
              <a:off x="107419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2" name="AutoShape 18">
              <a:extLst>
                <a:ext uri="{FF2B5EF4-FFF2-40B4-BE49-F238E27FC236}">
                  <a16:creationId xmlns:a16="http://schemas.microsoft.com/office/drawing/2014/main" id="{6266110E-5107-A2D5-A278-9AD595B1434F}"/>
                </a:ext>
              </a:extLst>
            </p:cNvPr>
            <p:cNvSpPr/>
            <p:nvPr/>
          </p:nvSpPr>
          <p:spPr>
            <a:xfrm flipV="1">
              <a:off x="125326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grpSp>
      <p:sp>
        <p:nvSpPr>
          <p:cNvPr id="13" name="TextBox 19">
            <a:extLst>
              <a:ext uri="{FF2B5EF4-FFF2-40B4-BE49-F238E27FC236}">
                <a16:creationId xmlns:a16="http://schemas.microsoft.com/office/drawing/2014/main" id="{0345616A-19DB-8F74-31ED-B753FDA54381}"/>
              </a:ext>
            </a:extLst>
          </p:cNvPr>
          <p:cNvSpPr txBox="1"/>
          <p:nvPr/>
        </p:nvSpPr>
        <p:spPr>
          <a:xfrm>
            <a:off x="2051044" y="57667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0</a:t>
            </a:r>
          </a:p>
        </p:txBody>
      </p:sp>
      <p:sp>
        <p:nvSpPr>
          <p:cNvPr id="14" name="TextBox 20">
            <a:extLst>
              <a:ext uri="{FF2B5EF4-FFF2-40B4-BE49-F238E27FC236}">
                <a16:creationId xmlns:a16="http://schemas.microsoft.com/office/drawing/2014/main" id="{54607848-D1FB-1D6F-C2AE-A6ADEA8A5ADE}"/>
              </a:ext>
            </a:extLst>
          </p:cNvPr>
          <p:cNvSpPr txBox="1"/>
          <p:nvPr/>
        </p:nvSpPr>
        <p:spPr>
          <a:xfrm>
            <a:off x="2793088" y="57667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1</a:t>
            </a:r>
          </a:p>
        </p:txBody>
      </p:sp>
      <p:sp>
        <p:nvSpPr>
          <p:cNvPr id="15" name="TextBox 21">
            <a:extLst>
              <a:ext uri="{FF2B5EF4-FFF2-40B4-BE49-F238E27FC236}">
                <a16:creationId xmlns:a16="http://schemas.microsoft.com/office/drawing/2014/main" id="{DD739EAC-4014-F6B4-5D00-6CEBA1BA4B26}"/>
              </a:ext>
            </a:extLst>
          </p:cNvPr>
          <p:cNvSpPr txBox="1"/>
          <p:nvPr/>
        </p:nvSpPr>
        <p:spPr>
          <a:xfrm>
            <a:off x="3508910" y="57667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2</a:t>
            </a:r>
          </a:p>
        </p:txBody>
      </p:sp>
      <p:sp>
        <p:nvSpPr>
          <p:cNvPr id="16" name="TextBox 22">
            <a:extLst>
              <a:ext uri="{FF2B5EF4-FFF2-40B4-BE49-F238E27FC236}">
                <a16:creationId xmlns:a16="http://schemas.microsoft.com/office/drawing/2014/main" id="{BA5BE915-E03C-D1E7-B882-0DCE6B013110}"/>
              </a:ext>
            </a:extLst>
          </p:cNvPr>
          <p:cNvSpPr txBox="1"/>
          <p:nvPr/>
        </p:nvSpPr>
        <p:spPr>
          <a:xfrm>
            <a:off x="4224733" y="57667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3</a:t>
            </a:r>
          </a:p>
        </p:txBody>
      </p:sp>
      <p:sp>
        <p:nvSpPr>
          <p:cNvPr id="17" name="TextBox 23">
            <a:extLst>
              <a:ext uri="{FF2B5EF4-FFF2-40B4-BE49-F238E27FC236}">
                <a16:creationId xmlns:a16="http://schemas.microsoft.com/office/drawing/2014/main" id="{B3F4D177-5E85-439C-33BA-2796F54E068C}"/>
              </a:ext>
            </a:extLst>
          </p:cNvPr>
          <p:cNvSpPr txBox="1"/>
          <p:nvPr/>
        </p:nvSpPr>
        <p:spPr>
          <a:xfrm>
            <a:off x="4925077" y="57667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4</a:t>
            </a:r>
          </a:p>
        </p:txBody>
      </p:sp>
      <p:sp>
        <p:nvSpPr>
          <p:cNvPr id="18" name="TextBox 24">
            <a:extLst>
              <a:ext uri="{FF2B5EF4-FFF2-40B4-BE49-F238E27FC236}">
                <a16:creationId xmlns:a16="http://schemas.microsoft.com/office/drawing/2014/main" id="{27B8198B-8F24-76A1-3BB2-9C17F4554180}"/>
              </a:ext>
            </a:extLst>
          </p:cNvPr>
          <p:cNvSpPr txBox="1"/>
          <p:nvPr/>
        </p:nvSpPr>
        <p:spPr>
          <a:xfrm>
            <a:off x="5682175" y="57667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5</a:t>
            </a:r>
          </a:p>
        </p:txBody>
      </p:sp>
      <p:sp>
        <p:nvSpPr>
          <p:cNvPr id="19" name="TextBox 25">
            <a:extLst>
              <a:ext uri="{FF2B5EF4-FFF2-40B4-BE49-F238E27FC236}">
                <a16:creationId xmlns:a16="http://schemas.microsoft.com/office/drawing/2014/main" id="{F4B9C3D1-616B-4736-8BF8-F804269C88E6}"/>
              </a:ext>
            </a:extLst>
          </p:cNvPr>
          <p:cNvSpPr txBox="1"/>
          <p:nvPr/>
        </p:nvSpPr>
        <p:spPr>
          <a:xfrm>
            <a:off x="6397997" y="576156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6</a:t>
            </a:r>
          </a:p>
        </p:txBody>
      </p:sp>
      <p:sp>
        <p:nvSpPr>
          <p:cNvPr id="20" name="TextBox 26">
            <a:extLst>
              <a:ext uri="{FF2B5EF4-FFF2-40B4-BE49-F238E27FC236}">
                <a16:creationId xmlns:a16="http://schemas.microsoft.com/office/drawing/2014/main" id="{DC5258D6-2E29-4C64-97EC-6F476A0A46A9}"/>
              </a:ext>
            </a:extLst>
          </p:cNvPr>
          <p:cNvSpPr txBox="1"/>
          <p:nvPr/>
        </p:nvSpPr>
        <p:spPr>
          <a:xfrm>
            <a:off x="7134457" y="57667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7</a:t>
            </a:r>
          </a:p>
        </p:txBody>
      </p:sp>
      <p:sp>
        <p:nvSpPr>
          <p:cNvPr id="21" name="TextBox 27">
            <a:extLst>
              <a:ext uri="{FF2B5EF4-FFF2-40B4-BE49-F238E27FC236}">
                <a16:creationId xmlns:a16="http://schemas.microsoft.com/office/drawing/2014/main" id="{3D717489-4AAB-E562-F051-A6516A5D0B20}"/>
              </a:ext>
            </a:extLst>
          </p:cNvPr>
          <p:cNvSpPr txBox="1"/>
          <p:nvPr/>
        </p:nvSpPr>
        <p:spPr>
          <a:xfrm>
            <a:off x="7598898" y="5652188"/>
            <a:ext cx="1712389" cy="571182"/>
          </a:xfrm>
          <a:prstGeom prst="rect">
            <a:avLst/>
          </a:prstGeom>
        </p:spPr>
        <p:txBody>
          <a:bodyPr lIns="0" tIns="0" rIns="0" bIns="0" rtlCol="0" anchor="t">
            <a:spAutoFit/>
          </a:bodyPr>
          <a:lstStyle/>
          <a:p>
            <a:pPr algn="ctr">
              <a:lnSpc>
                <a:spcPts val="2275"/>
              </a:lnSpc>
              <a:spcBef>
                <a:spcPct val="0"/>
              </a:spcBef>
            </a:pPr>
            <a:r>
              <a:rPr lang="fr-FR" sz="1625" b="1" spc="51" noProof="1">
                <a:solidFill>
                  <a:srgbClr val="000000"/>
                </a:solidFill>
                <a:latin typeface="Montserrat Bold"/>
                <a:ea typeface="Montserrat Bold"/>
                <a:cs typeface="Montserrat Bold"/>
                <a:sym typeface="Montserrat Bold"/>
              </a:rPr>
              <a:t>NOMBRE DE PROJETS</a:t>
            </a:r>
          </a:p>
        </p:txBody>
      </p:sp>
      <p:sp>
        <p:nvSpPr>
          <p:cNvPr id="22" name="AutoShape 28">
            <a:extLst>
              <a:ext uri="{FF2B5EF4-FFF2-40B4-BE49-F238E27FC236}">
                <a16:creationId xmlns:a16="http://schemas.microsoft.com/office/drawing/2014/main" id="{64538AB1-892D-C990-53F6-F4F4EEA3E130}"/>
              </a:ext>
            </a:extLst>
          </p:cNvPr>
          <p:cNvSpPr/>
          <p:nvPr/>
        </p:nvSpPr>
        <p:spPr>
          <a:xfrm>
            <a:off x="3557924" y="2206198"/>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3" name="AutoShape 29">
            <a:extLst>
              <a:ext uri="{FF2B5EF4-FFF2-40B4-BE49-F238E27FC236}">
                <a16:creationId xmlns:a16="http://schemas.microsoft.com/office/drawing/2014/main" id="{9E6BB9B1-F96E-F31B-3513-26E4CE3079A8}"/>
              </a:ext>
            </a:extLst>
          </p:cNvPr>
          <p:cNvSpPr/>
          <p:nvPr/>
        </p:nvSpPr>
        <p:spPr>
          <a:xfrm>
            <a:off x="2835512" y="2202779"/>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4" name="AutoShape 30">
            <a:extLst>
              <a:ext uri="{FF2B5EF4-FFF2-40B4-BE49-F238E27FC236}">
                <a16:creationId xmlns:a16="http://schemas.microsoft.com/office/drawing/2014/main" id="{D8E52C97-600D-5D65-45E7-359ED4DA6F3A}"/>
              </a:ext>
            </a:extLst>
          </p:cNvPr>
          <p:cNvSpPr/>
          <p:nvPr/>
        </p:nvSpPr>
        <p:spPr>
          <a:xfrm>
            <a:off x="5012967" y="221502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5" name="AutoShape 31">
            <a:extLst>
              <a:ext uri="{FF2B5EF4-FFF2-40B4-BE49-F238E27FC236}">
                <a16:creationId xmlns:a16="http://schemas.microsoft.com/office/drawing/2014/main" id="{8B380699-35A8-E216-366E-EBFBF824CB4C}"/>
              </a:ext>
            </a:extLst>
          </p:cNvPr>
          <p:cNvSpPr/>
          <p:nvPr/>
        </p:nvSpPr>
        <p:spPr>
          <a:xfrm>
            <a:off x="4290555" y="221160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6" name="AutoShape 32">
            <a:extLst>
              <a:ext uri="{FF2B5EF4-FFF2-40B4-BE49-F238E27FC236}">
                <a16:creationId xmlns:a16="http://schemas.microsoft.com/office/drawing/2014/main" id="{0A3C33E6-FA26-2FA6-91D0-D956A137187F}"/>
              </a:ext>
            </a:extLst>
          </p:cNvPr>
          <p:cNvSpPr/>
          <p:nvPr/>
        </p:nvSpPr>
        <p:spPr>
          <a:xfrm>
            <a:off x="6468010" y="2202779"/>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7" name="AutoShape 33">
            <a:extLst>
              <a:ext uri="{FF2B5EF4-FFF2-40B4-BE49-F238E27FC236}">
                <a16:creationId xmlns:a16="http://schemas.microsoft.com/office/drawing/2014/main" id="{73210E7C-6367-7CBE-9FE0-7049B791B2B3}"/>
              </a:ext>
            </a:extLst>
          </p:cNvPr>
          <p:cNvSpPr/>
          <p:nvPr/>
        </p:nvSpPr>
        <p:spPr>
          <a:xfrm>
            <a:off x="5745598" y="2199358"/>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8" name="AutoShape 34">
            <a:extLst>
              <a:ext uri="{FF2B5EF4-FFF2-40B4-BE49-F238E27FC236}">
                <a16:creationId xmlns:a16="http://schemas.microsoft.com/office/drawing/2014/main" id="{E6721696-A7D0-81C5-3D64-46AC0879CC4D}"/>
              </a:ext>
            </a:extLst>
          </p:cNvPr>
          <p:cNvSpPr/>
          <p:nvPr/>
        </p:nvSpPr>
        <p:spPr>
          <a:xfrm>
            <a:off x="7190323" y="221160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9" name="AutoShape 35">
            <a:extLst>
              <a:ext uri="{FF2B5EF4-FFF2-40B4-BE49-F238E27FC236}">
                <a16:creationId xmlns:a16="http://schemas.microsoft.com/office/drawing/2014/main" id="{3C3BFA89-4CBC-FB86-0CEA-3583C8F96E1F}"/>
              </a:ext>
            </a:extLst>
          </p:cNvPr>
          <p:cNvSpPr/>
          <p:nvPr/>
        </p:nvSpPr>
        <p:spPr>
          <a:xfrm flipH="1">
            <a:off x="2131051" y="2691976"/>
            <a:ext cx="5437709"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0" name="AutoShape 36">
            <a:extLst>
              <a:ext uri="{FF2B5EF4-FFF2-40B4-BE49-F238E27FC236}">
                <a16:creationId xmlns:a16="http://schemas.microsoft.com/office/drawing/2014/main" id="{E4D58C79-A659-340C-9CD0-E2E3DBD0EB6B}"/>
              </a:ext>
            </a:extLst>
          </p:cNvPr>
          <p:cNvSpPr/>
          <p:nvPr/>
        </p:nvSpPr>
        <p:spPr>
          <a:xfrm flipH="1" flipV="1">
            <a:off x="2122165" y="4150370"/>
            <a:ext cx="5446653"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1" name="AutoShape 37">
            <a:extLst>
              <a:ext uri="{FF2B5EF4-FFF2-40B4-BE49-F238E27FC236}">
                <a16:creationId xmlns:a16="http://schemas.microsoft.com/office/drawing/2014/main" id="{92A65233-1874-9B23-A13C-41C98F43A2A7}"/>
              </a:ext>
            </a:extLst>
          </p:cNvPr>
          <p:cNvSpPr/>
          <p:nvPr/>
        </p:nvSpPr>
        <p:spPr>
          <a:xfrm flipH="1" flipV="1">
            <a:off x="2126030" y="3378722"/>
            <a:ext cx="5442342"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2" name="AutoShape 38">
            <a:extLst>
              <a:ext uri="{FF2B5EF4-FFF2-40B4-BE49-F238E27FC236}">
                <a16:creationId xmlns:a16="http://schemas.microsoft.com/office/drawing/2014/main" id="{670CEF6F-DC74-AAE5-4282-62B2DCECDBA5}"/>
              </a:ext>
            </a:extLst>
          </p:cNvPr>
          <p:cNvSpPr/>
          <p:nvPr/>
        </p:nvSpPr>
        <p:spPr>
          <a:xfrm flipH="1">
            <a:off x="2138277" y="4833765"/>
            <a:ext cx="5430095"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3" name="TextBox 39">
            <a:extLst>
              <a:ext uri="{FF2B5EF4-FFF2-40B4-BE49-F238E27FC236}">
                <a16:creationId xmlns:a16="http://schemas.microsoft.com/office/drawing/2014/main" id="{866CD96C-EEA0-065D-A584-CF5AB0C528C4}"/>
              </a:ext>
            </a:extLst>
          </p:cNvPr>
          <p:cNvSpPr txBox="1"/>
          <p:nvPr/>
        </p:nvSpPr>
        <p:spPr>
          <a:xfrm>
            <a:off x="644998" y="2259554"/>
            <a:ext cx="1288468" cy="349070"/>
          </a:xfrm>
          <a:prstGeom prst="rect">
            <a:avLst/>
          </a:prstGeom>
        </p:spPr>
        <p:txBody>
          <a:bodyPr lIns="0" tIns="0" rIns="0" bIns="0" rtlCol="0" anchor="t">
            <a:spAutoFit/>
          </a:bodyPr>
          <a:lstStyle/>
          <a:p>
            <a:pPr algn="ctr">
              <a:lnSpc>
                <a:spcPts val="1441"/>
              </a:lnSpc>
              <a:spcBef>
                <a:spcPct val="0"/>
              </a:spcBef>
            </a:pPr>
            <a:r>
              <a:rPr lang="fr-FR" sz="1029" b="1" spc="33" noProof="1">
                <a:solidFill>
                  <a:srgbClr val="FFDD78"/>
                </a:solidFill>
                <a:latin typeface="Montserrat Bold"/>
                <a:ea typeface="Montserrat Bold"/>
                <a:cs typeface="Montserrat Bold"/>
                <a:sym typeface="Montserrat Bold"/>
              </a:rPr>
              <a:t>APPRENDRE À GÉRER SON TEMPS</a:t>
            </a:r>
          </a:p>
        </p:txBody>
      </p:sp>
      <p:sp>
        <p:nvSpPr>
          <p:cNvPr id="34" name="AutoShape 40">
            <a:extLst>
              <a:ext uri="{FF2B5EF4-FFF2-40B4-BE49-F238E27FC236}">
                <a16:creationId xmlns:a16="http://schemas.microsoft.com/office/drawing/2014/main" id="{9D56DF40-FA63-F1FC-DA35-5CF66C6C70EB}"/>
              </a:ext>
            </a:extLst>
          </p:cNvPr>
          <p:cNvSpPr/>
          <p:nvPr/>
        </p:nvSpPr>
        <p:spPr>
          <a:xfrm>
            <a:off x="2010130" y="4841727"/>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35" name="AutoShape 41">
            <a:extLst>
              <a:ext uri="{FF2B5EF4-FFF2-40B4-BE49-F238E27FC236}">
                <a16:creationId xmlns:a16="http://schemas.microsoft.com/office/drawing/2014/main" id="{D9DB13D5-B93F-978C-992E-3B6E8DA8DCD2}"/>
              </a:ext>
            </a:extLst>
          </p:cNvPr>
          <p:cNvSpPr/>
          <p:nvPr/>
        </p:nvSpPr>
        <p:spPr>
          <a:xfrm>
            <a:off x="2001245" y="4150370"/>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36" name="AutoShape 42">
            <a:extLst>
              <a:ext uri="{FF2B5EF4-FFF2-40B4-BE49-F238E27FC236}">
                <a16:creationId xmlns:a16="http://schemas.microsoft.com/office/drawing/2014/main" id="{59642703-F457-B95A-14C7-F71F05E0842F}"/>
              </a:ext>
            </a:extLst>
          </p:cNvPr>
          <p:cNvSpPr/>
          <p:nvPr/>
        </p:nvSpPr>
        <p:spPr>
          <a:xfrm>
            <a:off x="2001245" y="3391620"/>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37" name="AutoShape 43">
            <a:extLst>
              <a:ext uri="{FF2B5EF4-FFF2-40B4-BE49-F238E27FC236}">
                <a16:creationId xmlns:a16="http://schemas.microsoft.com/office/drawing/2014/main" id="{16E7A49C-D555-517E-A8ED-D872C73A4CA4}"/>
              </a:ext>
            </a:extLst>
          </p:cNvPr>
          <p:cNvSpPr/>
          <p:nvPr/>
        </p:nvSpPr>
        <p:spPr>
          <a:xfrm>
            <a:off x="1987021" y="2697684"/>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grpSp>
        <p:nvGrpSpPr>
          <p:cNvPr id="38" name="Group 45">
            <a:extLst>
              <a:ext uri="{FF2B5EF4-FFF2-40B4-BE49-F238E27FC236}">
                <a16:creationId xmlns:a16="http://schemas.microsoft.com/office/drawing/2014/main" id="{1BC550E5-1BCE-A83B-CB82-12B56CE902DC}"/>
              </a:ext>
            </a:extLst>
          </p:cNvPr>
          <p:cNvGrpSpPr/>
          <p:nvPr/>
        </p:nvGrpSpPr>
        <p:grpSpPr>
          <a:xfrm>
            <a:off x="2102638" y="2745567"/>
            <a:ext cx="5579864" cy="2826306"/>
            <a:chOff x="0" y="0"/>
            <a:chExt cx="13735050" cy="6957060"/>
          </a:xfrm>
        </p:grpSpPr>
        <p:sp>
          <p:nvSpPr>
            <p:cNvPr id="39" name="Freeform 46">
              <a:extLst>
                <a:ext uri="{FF2B5EF4-FFF2-40B4-BE49-F238E27FC236}">
                  <a16:creationId xmlns:a16="http://schemas.microsoft.com/office/drawing/2014/main" id="{4C4F29D4-E9B0-E744-345D-28D147420686}"/>
                </a:ext>
              </a:extLst>
            </p:cNvPr>
            <p:cNvSpPr/>
            <p:nvPr/>
          </p:nvSpPr>
          <p:spPr>
            <a:xfrm>
              <a:off x="45720" y="40640"/>
              <a:ext cx="13642341" cy="6870700"/>
            </a:xfrm>
            <a:custGeom>
              <a:avLst/>
              <a:gdLst/>
              <a:ahLst/>
              <a:cxnLst/>
              <a:rect l="l" t="t" r="r" b="b"/>
              <a:pathLst>
                <a:path w="13642341" h="6870700">
                  <a:moveTo>
                    <a:pt x="10160" y="6758940"/>
                  </a:moveTo>
                  <a:cubicBezTo>
                    <a:pt x="627380" y="5576570"/>
                    <a:pt x="671830" y="5448301"/>
                    <a:pt x="711200" y="5320030"/>
                  </a:cubicBezTo>
                  <a:cubicBezTo>
                    <a:pt x="744220" y="5217160"/>
                    <a:pt x="754380" y="5132070"/>
                    <a:pt x="782320" y="5039360"/>
                  </a:cubicBezTo>
                  <a:cubicBezTo>
                    <a:pt x="811530" y="4945380"/>
                    <a:pt x="848360" y="4874260"/>
                    <a:pt x="882650" y="4761230"/>
                  </a:cubicBezTo>
                  <a:cubicBezTo>
                    <a:pt x="934720" y="4594860"/>
                    <a:pt x="1014730" y="4273550"/>
                    <a:pt x="1043940" y="4128770"/>
                  </a:cubicBezTo>
                  <a:cubicBezTo>
                    <a:pt x="1059180" y="4053840"/>
                    <a:pt x="1057910" y="4018280"/>
                    <a:pt x="1070610" y="3956050"/>
                  </a:cubicBezTo>
                  <a:cubicBezTo>
                    <a:pt x="1085850" y="3881120"/>
                    <a:pt x="1109980" y="3788410"/>
                    <a:pt x="1132840" y="3713480"/>
                  </a:cubicBezTo>
                  <a:cubicBezTo>
                    <a:pt x="1154430" y="3646170"/>
                    <a:pt x="1178560" y="3604260"/>
                    <a:pt x="1200150" y="3525520"/>
                  </a:cubicBezTo>
                  <a:cubicBezTo>
                    <a:pt x="1235710" y="3399790"/>
                    <a:pt x="1253490" y="3192780"/>
                    <a:pt x="1297940" y="3027680"/>
                  </a:cubicBezTo>
                  <a:cubicBezTo>
                    <a:pt x="1342390" y="2857500"/>
                    <a:pt x="1433830" y="2650490"/>
                    <a:pt x="1469390" y="2522220"/>
                  </a:cubicBezTo>
                  <a:cubicBezTo>
                    <a:pt x="1489710" y="2446020"/>
                    <a:pt x="1489710" y="2402840"/>
                    <a:pt x="1508760" y="2335530"/>
                  </a:cubicBezTo>
                  <a:cubicBezTo>
                    <a:pt x="1530350" y="2255520"/>
                    <a:pt x="1565910" y="2150110"/>
                    <a:pt x="1596390" y="2076450"/>
                  </a:cubicBezTo>
                  <a:cubicBezTo>
                    <a:pt x="1620520" y="2016760"/>
                    <a:pt x="1645920" y="1983740"/>
                    <a:pt x="1672590" y="1920240"/>
                  </a:cubicBezTo>
                  <a:cubicBezTo>
                    <a:pt x="1710690" y="1830070"/>
                    <a:pt x="1747520" y="1694180"/>
                    <a:pt x="1793240" y="1582420"/>
                  </a:cubicBezTo>
                  <a:cubicBezTo>
                    <a:pt x="1838960" y="1469390"/>
                    <a:pt x="1877060" y="1365250"/>
                    <a:pt x="1949450" y="1249680"/>
                  </a:cubicBezTo>
                  <a:cubicBezTo>
                    <a:pt x="2043430" y="1099820"/>
                    <a:pt x="2219960" y="905510"/>
                    <a:pt x="2331720" y="773430"/>
                  </a:cubicBezTo>
                  <a:cubicBezTo>
                    <a:pt x="2414270" y="675640"/>
                    <a:pt x="2481580" y="596900"/>
                    <a:pt x="2553970" y="523240"/>
                  </a:cubicBezTo>
                  <a:cubicBezTo>
                    <a:pt x="2616200" y="459740"/>
                    <a:pt x="2677160" y="401320"/>
                    <a:pt x="2735580" y="355600"/>
                  </a:cubicBezTo>
                  <a:cubicBezTo>
                    <a:pt x="2785110" y="317500"/>
                    <a:pt x="2819400" y="294640"/>
                    <a:pt x="2879090" y="262890"/>
                  </a:cubicBezTo>
                  <a:cubicBezTo>
                    <a:pt x="2966720" y="214630"/>
                    <a:pt x="3122930" y="146050"/>
                    <a:pt x="3218180" y="111760"/>
                  </a:cubicBezTo>
                  <a:cubicBezTo>
                    <a:pt x="3285490" y="87630"/>
                    <a:pt x="3326130" y="77470"/>
                    <a:pt x="3392170" y="63500"/>
                  </a:cubicBezTo>
                  <a:cubicBezTo>
                    <a:pt x="3478530" y="45720"/>
                    <a:pt x="3587750" y="31750"/>
                    <a:pt x="3693160" y="22860"/>
                  </a:cubicBezTo>
                  <a:cubicBezTo>
                    <a:pt x="3806190" y="12700"/>
                    <a:pt x="3930650" y="11430"/>
                    <a:pt x="4050030" y="10160"/>
                  </a:cubicBezTo>
                  <a:cubicBezTo>
                    <a:pt x="4171950" y="8890"/>
                    <a:pt x="4300220" y="0"/>
                    <a:pt x="4419600" y="15240"/>
                  </a:cubicBezTo>
                  <a:cubicBezTo>
                    <a:pt x="4536440" y="31750"/>
                    <a:pt x="4640580" y="64770"/>
                    <a:pt x="4759960" y="102870"/>
                  </a:cubicBezTo>
                  <a:cubicBezTo>
                    <a:pt x="4898390" y="148590"/>
                    <a:pt x="5090160" y="227330"/>
                    <a:pt x="5198110" y="276860"/>
                  </a:cubicBezTo>
                  <a:cubicBezTo>
                    <a:pt x="5264150" y="307340"/>
                    <a:pt x="5306060" y="328930"/>
                    <a:pt x="5354320" y="359410"/>
                  </a:cubicBezTo>
                  <a:cubicBezTo>
                    <a:pt x="5401310" y="388620"/>
                    <a:pt x="5440680" y="419100"/>
                    <a:pt x="5482590" y="455930"/>
                  </a:cubicBezTo>
                  <a:cubicBezTo>
                    <a:pt x="5529580" y="495300"/>
                    <a:pt x="5570220" y="538480"/>
                    <a:pt x="5619750" y="593090"/>
                  </a:cubicBezTo>
                  <a:cubicBezTo>
                    <a:pt x="5688330" y="666750"/>
                    <a:pt x="5779770" y="769620"/>
                    <a:pt x="5849620" y="861060"/>
                  </a:cubicBezTo>
                  <a:cubicBezTo>
                    <a:pt x="5916930" y="951230"/>
                    <a:pt x="5975350" y="1036320"/>
                    <a:pt x="6035040" y="1136650"/>
                  </a:cubicBezTo>
                  <a:cubicBezTo>
                    <a:pt x="6102350" y="1248410"/>
                    <a:pt x="6173470" y="1405890"/>
                    <a:pt x="6231890" y="1502410"/>
                  </a:cubicBezTo>
                  <a:cubicBezTo>
                    <a:pt x="6271260" y="1568450"/>
                    <a:pt x="6287770" y="1590040"/>
                    <a:pt x="6339840" y="1662430"/>
                  </a:cubicBezTo>
                  <a:cubicBezTo>
                    <a:pt x="6463030" y="1831340"/>
                    <a:pt x="6780530" y="2235200"/>
                    <a:pt x="6982460" y="2479040"/>
                  </a:cubicBezTo>
                  <a:cubicBezTo>
                    <a:pt x="7152640" y="2684780"/>
                    <a:pt x="7329170" y="2881630"/>
                    <a:pt x="7466330" y="3035300"/>
                  </a:cubicBezTo>
                  <a:cubicBezTo>
                    <a:pt x="7565390" y="3147060"/>
                    <a:pt x="7633970" y="3229610"/>
                    <a:pt x="7726680" y="3321050"/>
                  </a:cubicBezTo>
                  <a:cubicBezTo>
                    <a:pt x="7819390" y="3413760"/>
                    <a:pt x="7904480" y="3488690"/>
                    <a:pt x="8022590" y="3585210"/>
                  </a:cubicBezTo>
                  <a:cubicBezTo>
                    <a:pt x="8187690" y="3719830"/>
                    <a:pt x="8439150" y="3914140"/>
                    <a:pt x="8629650" y="4042410"/>
                  </a:cubicBezTo>
                  <a:cubicBezTo>
                    <a:pt x="8788400" y="4149090"/>
                    <a:pt x="8923020" y="4224020"/>
                    <a:pt x="9083040" y="4312920"/>
                  </a:cubicBezTo>
                  <a:cubicBezTo>
                    <a:pt x="9259570" y="4410710"/>
                    <a:pt x="9456420" y="4500880"/>
                    <a:pt x="9646920" y="4603750"/>
                  </a:cubicBezTo>
                  <a:cubicBezTo>
                    <a:pt x="9846310" y="4711700"/>
                    <a:pt x="10002520" y="4833620"/>
                    <a:pt x="10251440" y="4946650"/>
                  </a:cubicBezTo>
                  <a:cubicBezTo>
                    <a:pt x="10617200" y="5113020"/>
                    <a:pt x="11303000" y="5302250"/>
                    <a:pt x="11656060" y="5439410"/>
                  </a:cubicBezTo>
                  <a:cubicBezTo>
                    <a:pt x="11875770" y="5524500"/>
                    <a:pt x="11987530" y="5575300"/>
                    <a:pt x="12180570" y="5662930"/>
                  </a:cubicBezTo>
                  <a:cubicBezTo>
                    <a:pt x="12426950" y="5775960"/>
                    <a:pt x="12824460" y="5985510"/>
                    <a:pt x="13006069" y="6066790"/>
                  </a:cubicBezTo>
                  <a:cubicBezTo>
                    <a:pt x="13093700" y="6106160"/>
                    <a:pt x="13133069" y="6122670"/>
                    <a:pt x="13204191" y="6146800"/>
                  </a:cubicBezTo>
                  <a:cubicBezTo>
                    <a:pt x="13285469" y="6173470"/>
                    <a:pt x="13401041" y="6206490"/>
                    <a:pt x="13470891" y="6217920"/>
                  </a:cubicBezTo>
                  <a:cubicBezTo>
                    <a:pt x="13514069" y="6225540"/>
                    <a:pt x="13550900" y="6210300"/>
                    <a:pt x="13580110" y="6224270"/>
                  </a:cubicBezTo>
                  <a:cubicBezTo>
                    <a:pt x="13604241" y="6235700"/>
                    <a:pt x="13627100" y="6261100"/>
                    <a:pt x="13635991" y="6282690"/>
                  </a:cubicBezTo>
                  <a:cubicBezTo>
                    <a:pt x="13642341" y="6300470"/>
                    <a:pt x="13638530" y="6322060"/>
                    <a:pt x="13632180" y="6337300"/>
                  </a:cubicBezTo>
                  <a:cubicBezTo>
                    <a:pt x="13625830" y="6353810"/>
                    <a:pt x="13611860" y="6370320"/>
                    <a:pt x="13596619" y="6379210"/>
                  </a:cubicBezTo>
                  <a:cubicBezTo>
                    <a:pt x="13581380" y="6389370"/>
                    <a:pt x="13561060" y="6395720"/>
                    <a:pt x="13543280" y="6391910"/>
                  </a:cubicBezTo>
                  <a:cubicBezTo>
                    <a:pt x="13520419" y="6386830"/>
                    <a:pt x="13487400" y="6365240"/>
                    <a:pt x="13475969" y="6346190"/>
                  </a:cubicBezTo>
                  <a:cubicBezTo>
                    <a:pt x="13465810" y="6330950"/>
                    <a:pt x="13464541" y="6309360"/>
                    <a:pt x="13467080" y="6291580"/>
                  </a:cubicBezTo>
                  <a:cubicBezTo>
                    <a:pt x="13469619" y="6275070"/>
                    <a:pt x="13478510" y="6254750"/>
                    <a:pt x="13492480" y="6243320"/>
                  </a:cubicBezTo>
                  <a:cubicBezTo>
                    <a:pt x="13510260" y="6229350"/>
                    <a:pt x="13548360" y="6217920"/>
                    <a:pt x="13571219" y="6221730"/>
                  </a:cubicBezTo>
                  <a:cubicBezTo>
                    <a:pt x="13589000" y="6224270"/>
                    <a:pt x="13606780" y="6236970"/>
                    <a:pt x="13618210" y="6249670"/>
                  </a:cubicBezTo>
                  <a:cubicBezTo>
                    <a:pt x="13629641" y="6263640"/>
                    <a:pt x="13637260" y="6283960"/>
                    <a:pt x="13638530" y="6300470"/>
                  </a:cubicBezTo>
                  <a:cubicBezTo>
                    <a:pt x="13639800" y="6318250"/>
                    <a:pt x="13633450" y="6339840"/>
                    <a:pt x="13623291" y="6353810"/>
                  </a:cubicBezTo>
                  <a:cubicBezTo>
                    <a:pt x="13614400" y="6369050"/>
                    <a:pt x="13600430" y="6380480"/>
                    <a:pt x="13580110" y="6388100"/>
                  </a:cubicBezTo>
                  <a:cubicBezTo>
                    <a:pt x="13545819" y="6398260"/>
                    <a:pt x="13483591" y="6391910"/>
                    <a:pt x="13426441" y="6384290"/>
                  </a:cubicBezTo>
                  <a:cubicBezTo>
                    <a:pt x="13346430" y="6372860"/>
                    <a:pt x="13233400" y="6338570"/>
                    <a:pt x="13147041" y="6309360"/>
                  </a:cubicBezTo>
                  <a:cubicBezTo>
                    <a:pt x="13068300" y="6283960"/>
                    <a:pt x="13020041" y="6264910"/>
                    <a:pt x="12926060" y="6223000"/>
                  </a:cubicBezTo>
                  <a:cubicBezTo>
                    <a:pt x="12748260" y="6144260"/>
                    <a:pt x="12411710" y="5961380"/>
                    <a:pt x="12171680" y="5850890"/>
                  </a:cubicBezTo>
                  <a:cubicBezTo>
                    <a:pt x="11959590" y="5751830"/>
                    <a:pt x="11805920" y="5681980"/>
                    <a:pt x="11563350" y="5586730"/>
                  </a:cubicBezTo>
                  <a:cubicBezTo>
                    <a:pt x="11216640" y="5449570"/>
                    <a:pt x="10673080" y="5300980"/>
                    <a:pt x="10278110" y="5129530"/>
                  </a:cubicBezTo>
                  <a:cubicBezTo>
                    <a:pt x="9923780" y="4975860"/>
                    <a:pt x="9596120" y="4784090"/>
                    <a:pt x="9298940" y="4622800"/>
                  </a:cubicBezTo>
                  <a:cubicBezTo>
                    <a:pt x="9044940" y="4485640"/>
                    <a:pt x="8818880" y="4368800"/>
                    <a:pt x="8599170" y="4226560"/>
                  </a:cubicBezTo>
                  <a:cubicBezTo>
                    <a:pt x="8388350" y="4089400"/>
                    <a:pt x="8159750" y="3914140"/>
                    <a:pt x="8002270" y="3787140"/>
                  </a:cubicBezTo>
                  <a:cubicBezTo>
                    <a:pt x="7890510" y="3698240"/>
                    <a:pt x="7801610" y="3614420"/>
                    <a:pt x="7729220" y="3548380"/>
                  </a:cubicBezTo>
                  <a:cubicBezTo>
                    <a:pt x="7679690" y="3503930"/>
                    <a:pt x="7663180" y="3489960"/>
                    <a:pt x="7606030" y="3431540"/>
                  </a:cubicBezTo>
                  <a:cubicBezTo>
                    <a:pt x="7458710" y="3281680"/>
                    <a:pt x="7084060" y="2870200"/>
                    <a:pt x="6845300" y="2588260"/>
                  </a:cubicBezTo>
                  <a:cubicBezTo>
                    <a:pt x="6616700" y="2317750"/>
                    <a:pt x="6319520" y="1935480"/>
                    <a:pt x="6197600" y="1774190"/>
                  </a:cubicBezTo>
                  <a:cubicBezTo>
                    <a:pt x="6146800" y="1706880"/>
                    <a:pt x="6131560" y="1690370"/>
                    <a:pt x="6094730" y="1629410"/>
                  </a:cubicBezTo>
                  <a:cubicBezTo>
                    <a:pt x="6037580" y="1535430"/>
                    <a:pt x="5970270" y="1371600"/>
                    <a:pt x="5902960" y="1257300"/>
                  </a:cubicBezTo>
                  <a:cubicBezTo>
                    <a:pt x="5843270" y="1153160"/>
                    <a:pt x="5782310" y="1062990"/>
                    <a:pt x="5715000" y="971550"/>
                  </a:cubicBezTo>
                  <a:cubicBezTo>
                    <a:pt x="5646420" y="880110"/>
                    <a:pt x="5560060" y="775970"/>
                    <a:pt x="5497830" y="706120"/>
                  </a:cubicBezTo>
                  <a:cubicBezTo>
                    <a:pt x="5454650" y="657860"/>
                    <a:pt x="5424170" y="622300"/>
                    <a:pt x="5380990" y="586740"/>
                  </a:cubicBezTo>
                  <a:cubicBezTo>
                    <a:pt x="5337810" y="549910"/>
                    <a:pt x="5297170" y="521970"/>
                    <a:pt x="5240020" y="488950"/>
                  </a:cubicBezTo>
                  <a:cubicBezTo>
                    <a:pt x="5165090" y="447040"/>
                    <a:pt x="5049520" y="396240"/>
                    <a:pt x="4965700" y="361950"/>
                  </a:cubicBezTo>
                  <a:cubicBezTo>
                    <a:pt x="4897120" y="334010"/>
                    <a:pt x="4848860" y="316230"/>
                    <a:pt x="4775200" y="292100"/>
                  </a:cubicBezTo>
                  <a:cubicBezTo>
                    <a:pt x="4671060" y="260350"/>
                    <a:pt x="4544060" y="209550"/>
                    <a:pt x="4403090" y="190500"/>
                  </a:cubicBezTo>
                  <a:cubicBezTo>
                    <a:pt x="4222750" y="166370"/>
                    <a:pt x="3923030" y="184150"/>
                    <a:pt x="3776980" y="189230"/>
                  </a:cubicBezTo>
                  <a:cubicBezTo>
                    <a:pt x="3696970" y="193040"/>
                    <a:pt x="3660140" y="194310"/>
                    <a:pt x="3592830" y="204470"/>
                  </a:cubicBezTo>
                  <a:cubicBezTo>
                    <a:pt x="3510280" y="215900"/>
                    <a:pt x="3404870" y="234950"/>
                    <a:pt x="3315970" y="261620"/>
                  </a:cubicBezTo>
                  <a:cubicBezTo>
                    <a:pt x="3230880" y="287020"/>
                    <a:pt x="3143250" y="323850"/>
                    <a:pt x="3068320" y="358140"/>
                  </a:cubicBezTo>
                  <a:cubicBezTo>
                    <a:pt x="3006090" y="387350"/>
                    <a:pt x="2954020" y="412750"/>
                    <a:pt x="2899410" y="448310"/>
                  </a:cubicBezTo>
                  <a:cubicBezTo>
                    <a:pt x="2843530" y="486410"/>
                    <a:pt x="2792730" y="528320"/>
                    <a:pt x="2735580" y="581660"/>
                  </a:cubicBezTo>
                  <a:cubicBezTo>
                    <a:pt x="2665730" y="646430"/>
                    <a:pt x="2599690" y="721360"/>
                    <a:pt x="2515870" y="817880"/>
                  </a:cubicBezTo>
                  <a:cubicBezTo>
                    <a:pt x="2392680" y="960120"/>
                    <a:pt x="2185670" y="1193800"/>
                    <a:pt x="2082800" y="1363980"/>
                  </a:cubicBezTo>
                  <a:cubicBezTo>
                    <a:pt x="2005330" y="1492250"/>
                    <a:pt x="1965960" y="1617980"/>
                    <a:pt x="1922780" y="1728470"/>
                  </a:cubicBezTo>
                  <a:cubicBezTo>
                    <a:pt x="1888490" y="1817370"/>
                    <a:pt x="1869440" y="1902460"/>
                    <a:pt x="1841500" y="1973580"/>
                  </a:cubicBezTo>
                  <a:cubicBezTo>
                    <a:pt x="1818640" y="2029460"/>
                    <a:pt x="1794510" y="2065020"/>
                    <a:pt x="1770380" y="2120900"/>
                  </a:cubicBezTo>
                  <a:cubicBezTo>
                    <a:pt x="1739900" y="2193290"/>
                    <a:pt x="1700530" y="2294890"/>
                    <a:pt x="1678940" y="2373630"/>
                  </a:cubicBezTo>
                  <a:cubicBezTo>
                    <a:pt x="1659890" y="2439670"/>
                    <a:pt x="1659890" y="2481580"/>
                    <a:pt x="1639570" y="2557780"/>
                  </a:cubicBezTo>
                  <a:cubicBezTo>
                    <a:pt x="1602740" y="2692400"/>
                    <a:pt x="1501140" y="2929890"/>
                    <a:pt x="1455420" y="3106420"/>
                  </a:cubicBezTo>
                  <a:cubicBezTo>
                    <a:pt x="1414780" y="3263900"/>
                    <a:pt x="1404620" y="3441700"/>
                    <a:pt x="1372870" y="3562350"/>
                  </a:cubicBezTo>
                  <a:cubicBezTo>
                    <a:pt x="1350010" y="3643630"/>
                    <a:pt x="1320800" y="3695700"/>
                    <a:pt x="1300480" y="3761740"/>
                  </a:cubicBezTo>
                  <a:cubicBezTo>
                    <a:pt x="1280160" y="3825240"/>
                    <a:pt x="1262380" y="3888740"/>
                    <a:pt x="1248410" y="3953510"/>
                  </a:cubicBezTo>
                  <a:cubicBezTo>
                    <a:pt x="1234440" y="4018280"/>
                    <a:pt x="1233170" y="4067810"/>
                    <a:pt x="1215390" y="4152900"/>
                  </a:cubicBezTo>
                  <a:cubicBezTo>
                    <a:pt x="1182370" y="4302760"/>
                    <a:pt x="1108710" y="4568190"/>
                    <a:pt x="1047750" y="4772660"/>
                  </a:cubicBezTo>
                  <a:cubicBezTo>
                    <a:pt x="988060" y="4975860"/>
                    <a:pt x="922020" y="5193030"/>
                    <a:pt x="852170" y="5375910"/>
                  </a:cubicBezTo>
                  <a:cubicBezTo>
                    <a:pt x="792480" y="5533390"/>
                    <a:pt x="739140" y="5651500"/>
                    <a:pt x="662940" y="5807710"/>
                  </a:cubicBezTo>
                  <a:cubicBezTo>
                    <a:pt x="568960" y="6002020"/>
                    <a:pt x="414020" y="6259830"/>
                    <a:pt x="321310" y="6446520"/>
                  </a:cubicBezTo>
                  <a:cubicBezTo>
                    <a:pt x="251460" y="6587490"/>
                    <a:pt x="189230" y="6766560"/>
                    <a:pt x="148590" y="6824980"/>
                  </a:cubicBezTo>
                  <a:cubicBezTo>
                    <a:pt x="133350" y="6846571"/>
                    <a:pt x="124460" y="6855460"/>
                    <a:pt x="109220" y="6863080"/>
                  </a:cubicBezTo>
                  <a:cubicBezTo>
                    <a:pt x="93980" y="6869430"/>
                    <a:pt x="71120" y="6870700"/>
                    <a:pt x="54610" y="6864350"/>
                  </a:cubicBezTo>
                  <a:cubicBezTo>
                    <a:pt x="35560" y="6856730"/>
                    <a:pt x="12700" y="6832600"/>
                    <a:pt x="5080" y="6813550"/>
                  </a:cubicBezTo>
                  <a:cubicBezTo>
                    <a:pt x="0" y="6797040"/>
                    <a:pt x="10160" y="6758940"/>
                    <a:pt x="10160" y="6758940"/>
                  </a:cubicBezTo>
                </a:path>
              </a:pathLst>
            </a:custGeom>
            <a:solidFill>
              <a:srgbClr val="FFD761"/>
            </a:solidFill>
            <a:ln cap="sq">
              <a:noFill/>
              <a:prstDash val="solid"/>
              <a:miter/>
            </a:ln>
          </p:spPr>
          <p:txBody>
            <a:bodyPr/>
            <a:lstStyle/>
            <a:p>
              <a:endParaRPr lang="fr-FR" sz="975" noProof="1"/>
            </a:p>
          </p:txBody>
        </p:sp>
      </p:grpSp>
      <p:sp>
        <p:nvSpPr>
          <p:cNvPr id="40" name="Espace réservé du numéro de diapositive 3">
            <a:extLst>
              <a:ext uri="{FF2B5EF4-FFF2-40B4-BE49-F238E27FC236}">
                <a16:creationId xmlns:a16="http://schemas.microsoft.com/office/drawing/2014/main" id="{F433FB96-E76A-A928-0446-D3961588835D}"/>
              </a:ext>
            </a:extLst>
          </p:cNvPr>
          <p:cNvSpPr>
            <a:spLocks noGrp="1"/>
          </p:cNvSpPr>
          <p:nvPr>
            <p:ph type="sldNum" sz="quarter" idx="4"/>
          </p:nvPr>
        </p:nvSpPr>
        <p:spPr>
          <a:xfrm>
            <a:off x="132183" y="6369947"/>
            <a:ext cx="395594" cy="244503"/>
          </a:xfrm>
        </p:spPr>
        <p:txBody>
          <a:bodyPr/>
          <a:lstStyle/>
          <a:p>
            <a:pPr rtl="0"/>
            <a:fld id="{48F63A3B-78C7-47BE-AE5E-E10140E04643}" type="slidenum">
              <a:rPr lang="fr-FR" smtClean="0"/>
              <a:pPr rtl="0"/>
              <a:t>21</a:t>
            </a:fld>
            <a:endParaRPr lang="fr-FR" dirty="0"/>
          </a:p>
        </p:txBody>
      </p:sp>
    </p:spTree>
    <p:extLst>
      <p:ext uri="{BB962C8B-B14F-4D97-AF65-F5344CB8AC3E}">
        <p14:creationId xmlns:p14="http://schemas.microsoft.com/office/powerpoint/2010/main" val="2642690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79BF2-4FC0-9C00-E921-2E5116E923A4}"/>
            </a:ext>
          </a:extLst>
        </p:cNvPr>
        <p:cNvGrpSpPr/>
        <p:nvPr/>
      </p:nvGrpSpPr>
      <p:grpSpPr>
        <a:xfrm>
          <a:off x="0" y="0"/>
          <a:ext cx="0" cy="0"/>
          <a:chOff x="0" y="0"/>
          <a:chExt cx="0" cy="0"/>
        </a:xfrm>
      </p:grpSpPr>
      <p:sp>
        <p:nvSpPr>
          <p:cNvPr id="48" name="TextBox 48">
            <a:extLst>
              <a:ext uri="{FF2B5EF4-FFF2-40B4-BE49-F238E27FC236}">
                <a16:creationId xmlns:a16="http://schemas.microsoft.com/office/drawing/2014/main" id="{3B3F27EF-8519-AA3A-0D98-13623A414BF4}"/>
              </a:ext>
            </a:extLst>
          </p:cNvPr>
          <p:cNvSpPr txBox="1"/>
          <p:nvPr/>
        </p:nvSpPr>
        <p:spPr>
          <a:xfrm>
            <a:off x="1007855" y="1437942"/>
            <a:ext cx="8029985" cy="203838"/>
          </a:xfrm>
          <a:prstGeom prst="rect">
            <a:avLst/>
          </a:prstGeom>
        </p:spPr>
        <p:txBody>
          <a:bodyPr lIns="0" tIns="0" rIns="0" bIns="0" rtlCol="0" anchor="t">
            <a:spAutoFit/>
          </a:bodyPr>
          <a:lstStyle/>
          <a:p>
            <a:pPr algn="ctr">
              <a:lnSpc>
                <a:spcPts val="1668"/>
              </a:lnSpc>
              <a:spcBef>
                <a:spcPct val="0"/>
              </a:spcBef>
            </a:pPr>
            <a:r>
              <a:rPr lang="fr-FR" sz="1192" b="1" spc="38" noProof="1">
                <a:solidFill>
                  <a:srgbClr val="000000"/>
                </a:solidFill>
                <a:latin typeface="Montserrat Bold"/>
                <a:ea typeface="Montserrat Bold"/>
                <a:cs typeface="Montserrat Bold"/>
                <a:sym typeface="Montserrat Bold"/>
              </a:rPr>
              <a:t>QUEL LIEN Y A-T-IL ENTRE LES OBJECTIFS DES PROJETS DE GROUPE ET LEUR MASSIFICATION ?</a:t>
            </a:r>
          </a:p>
        </p:txBody>
      </p:sp>
      <p:sp>
        <p:nvSpPr>
          <p:cNvPr id="2" name="Titre 2">
            <a:extLst>
              <a:ext uri="{FF2B5EF4-FFF2-40B4-BE49-F238E27FC236}">
                <a16:creationId xmlns:a16="http://schemas.microsoft.com/office/drawing/2014/main" id="{D9886354-3B40-DF5A-75DC-5BF9B063ACDC}"/>
              </a:ext>
            </a:extLst>
          </p:cNvPr>
          <p:cNvSpPr txBox="1">
            <a:spLocks/>
          </p:cNvSpPr>
          <p:nvPr/>
        </p:nvSpPr>
        <p:spPr>
          <a:xfrm>
            <a:off x="508000" y="539692"/>
            <a:ext cx="9067800" cy="676635"/>
          </a:xfrm>
          <a:prstGeom prst="rect">
            <a:avLst/>
          </a:prstGeom>
        </p:spPr>
        <p:txBody>
          <a:bodyPr/>
          <a:lstStyle>
            <a:lvl1pPr algn="ctr" defTabSz="742965" rtl="0" eaLnBrk="1" latinLnBrk="0" hangingPunct="1">
              <a:lnSpc>
                <a:spcPts val="3961"/>
              </a:lnSpc>
              <a:spcBef>
                <a:spcPct val="0"/>
              </a:spcBef>
              <a:buNone/>
              <a:defRPr lang="fr-FR" sz="3088" b="1" kern="1200" cap="all" baseline="0">
                <a:solidFill>
                  <a:srgbClr val="00A4BB"/>
                </a:solidFill>
                <a:latin typeface="+mj-lt"/>
                <a:ea typeface="+mj-ea"/>
                <a:cs typeface="+mj-cs"/>
              </a:defRPr>
            </a:lvl1pPr>
          </a:lstStyle>
          <a:p>
            <a:r>
              <a:rPr lang="fr-FR" sz="2400" dirty="0"/>
              <a:t>OBJECTIF « DÉVELOPPER L’INTELLIGENCE COLLECTIVE»</a:t>
            </a:r>
          </a:p>
        </p:txBody>
      </p:sp>
      <p:sp>
        <p:nvSpPr>
          <p:cNvPr id="39" name="AutoShape 9">
            <a:extLst>
              <a:ext uri="{FF2B5EF4-FFF2-40B4-BE49-F238E27FC236}">
                <a16:creationId xmlns:a16="http://schemas.microsoft.com/office/drawing/2014/main" id="{53352557-F78D-0415-5FD0-13D726744313}"/>
              </a:ext>
            </a:extLst>
          </p:cNvPr>
          <p:cNvSpPr/>
          <p:nvPr/>
        </p:nvSpPr>
        <p:spPr>
          <a:xfrm flipV="1">
            <a:off x="2260341" y="2144143"/>
            <a:ext cx="0" cy="3516630"/>
          </a:xfrm>
          <a:prstGeom prst="line">
            <a:avLst/>
          </a:prstGeom>
          <a:ln w="38100" cap="flat">
            <a:solidFill>
              <a:srgbClr val="FFF1B0"/>
            </a:solidFill>
            <a:prstDash val="solid"/>
            <a:headEnd type="none" w="sm" len="sm"/>
            <a:tailEnd type="triangle" w="lg" len="med"/>
          </a:ln>
        </p:spPr>
        <p:txBody>
          <a:bodyPr/>
          <a:lstStyle/>
          <a:p>
            <a:endParaRPr lang="fr-FR" sz="975" noProof="1"/>
          </a:p>
        </p:txBody>
      </p:sp>
      <p:grpSp>
        <p:nvGrpSpPr>
          <p:cNvPr id="40" name="Group 10">
            <a:extLst>
              <a:ext uri="{FF2B5EF4-FFF2-40B4-BE49-F238E27FC236}">
                <a16:creationId xmlns:a16="http://schemas.microsoft.com/office/drawing/2014/main" id="{37C0A29F-EBC4-BDE1-F174-BCD0DD6E6377}"/>
              </a:ext>
            </a:extLst>
          </p:cNvPr>
          <p:cNvGrpSpPr/>
          <p:nvPr/>
        </p:nvGrpSpPr>
        <p:grpSpPr>
          <a:xfrm>
            <a:off x="2260341" y="5539853"/>
            <a:ext cx="6117920" cy="241840"/>
            <a:chOff x="0" y="0"/>
            <a:chExt cx="15059496" cy="595297"/>
          </a:xfrm>
        </p:grpSpPr>
        <p:sp>
          <p:nvSpPr>
            <p:cNvPr id="41" name="AutoShape 11">
              <a:extLst>
                <a:ext uri="{FF2B5EF4-FFF2-40B4-BE49-F238E27FC236}">
                  <a16:creationId xmlns:a16="http://schemas.microsoft.com/office/drawing/2014/main" id="{D7C87938-DB9D-8C3E-6D08-A16270EECF67}"/>
                </a:ext>
              </a:extLst>
            </p:cNvPr>
            <p:cNvSpPr/>
            <p:nvPr/>
          </p:nvSpPr>
          <p:spPr>
            <a:xfrm flipV="1">
              <a:off x="35791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42" name="AutoShape 12">
              <a:extLst>
                <a:ext uri="{FF2B5EF4-FFF2-40B4-BE49-F238E27FC236}">
                  <a16:creationId xmlns:a16="http://schemas.microsoft.com/office/drawing/2014/main" id="{50C0FCC6-E208-697C-D96B-0AD38C3BBFEC}"/>
                </a:ext>
              </a:extLst>
            </p:cNvPr>
            <p:cNvSpPr/>
            <p:nvPr/>
          </p:nvSpPr>
          <p:spPr>
            <a:xfrm>
              <a:off x="0" y="297648"/>
              <a:ext cx="15059496" cy="0"/>
            </a:xfrm>
            <a:prstGeom prst="line">
              <a:avLst/>
            </a:prstGeom>
            <a:ln w="50800" cap="flat">
              <a:solidFill>
                <a:srgbClr val="272727"/>
              </a:solidFill>
              <a:prstDash val="solid"/>
              <a:headEnd type="none" w="sm" len="sm"/>
              <a:tailEnd type="arrow" w="med" len="sm"/>
            </a:ln>
          </p:spPr>
          <p:txBody>
            <a:bodyPr/>
            <a:lstStyle/>
            <a:p>
              <a:endParaRPr lang="fr-FR" sz="975" noProof="1"/>
            </a:p>
          </p:txBody>
        </p:sp>
        <p:sp>
          <p:nvSpPr>
            <p:cNvPr id="43" name="AutoShape 13">
              <a:extLst>
                <a:ext uri="{FF2B5EF4-FFF2-40B4-BE49-F238E27FC236}">
                  <a16:creationId xmlns:a16="http://schemas.microsoft.com/office/drawing/2014/main" id="{EEAF03E0-0FFE-4EC2-1E05-5EDE93B3150A}"/>
                </a:ext>
              </a:extLst>
            </p:cNvPr>
            <p:cNvSpPr/>
            <p:nvPr/>
          </p:nvSpPr>
          <p:spPr>
            <a:xfrm flipH="1" flipV="1">
              <a:off x="17884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44" name="AutoShape 14">
              <a:extLst>
                <a:ext uri="{FF2B5EF4-FFF2-40B4-BE49-F238E27FC236}">
                  <a16:creationId xmlns:a16="http://schemas.microsoft.com/office/drawing/2014/main" id="{C529CE32-6B35-2226-0A96-66AD385AFF70}"/>
                </a:ext>
              </a:extLst>
            </p:cNvPr>
            <p:cNvSpPr/>
            <p:nvPr/>
          </p:nvSpPr>
          <p:spPr>
            <a:xfrm flipV="1">
              <a:off x="53698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45" name="AutoShape 15">
              <a:extLst>
                <a:ext uri="{FF2B5EF4-FFF2-40B4-BE49-F238E27FC236}">
                  <a16:creationId xmlns:a16="http://schemas.microsoft.com/office/drawing/2014/main" id="{D8EB6132-3A91-D2DA-DBE8-8DBFF658D1EA}"/>
                </a:ext>
              </a:extLst>
            </p:cNvPr>
            <p:cNvSpPr/>
            <p:nvPr/>
          </p:nvSpPr>
          <p:spPr>
            <a:xfrm flipV="1">
              <a:off x="71605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46" name="AutoShape 16">
              <a:extLst>
                <a:ext uri="{FF2B5EF4-FFF2-40B4-BE49-F238E27FC236}">
                  <a16:creationId xmlns:a16="http://schemas.microsoft.com/office/drawing/2014/main" id="{325D8D6C-BD4B-0372-3E7B-8CF8B458C9E0}"/>
                </a:ext>
              </a:extLst>
            </p:cNvPr>
            <p:cNvSpPr/>
            <p:nvPr/>
          </p:nvSpPr>
          <p:spPr>
            <a:xfrm flipV="1">
              <a:off x="89512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47" name="AutoShape 17">
              <a:extLst>
                <a:ext uri="{FF2B5EF4-FFF2-40B4-BE49-F238E27FC236}">
                  <a16:creationId xmlns:a16="http://schemas.microsoft.com/office/drawing/2014/main" id="{1F185B36-CB6A-C52D-AEC3-03E6ADA0850E}"/>
                </a:ext>
              </a:extLst>
            </p:cNvPr>
            <p:cNvSpPr/>
            <p:nvPr/>
          </p:nvSpPr>
          <p:spPr>
            <a:xfrm flipV="1">
              <a:off x="107419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49" name="AutoShape 18">
              <a:extLst>
                <a:ext uri="{FF2B5EF4-FFF2-40B4-BE49-F238E27FC236}">
                  <a16:creationId xmlns:a16="http://schemas.microsoft.com/office/drawing/2014/main" id="{4C83FE1E-13CC-5991-2120-B99548D08F0D}"/>
                </a:ext>
              </a:extLst>
            </p:cNvPr>
            <p:cNvSpPr/>
            <p:nvPr/>
          </p:nvSpPr>
          <p:spPr>
            <a:xfrm flipV="1">
              <a:off x="125326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grpSp>
      <p:sp>
        <p:nvSpPr>
          <p:cNvPr id="50" name="TextBox 19">
            <a:extLst>
              <a:ext uri="{FF2B5EF4-FFF2-40B4-BE49-F238E27FC236}">
                <a16:creationId xmlns:a16="http://schemas.microsoft.com/office/drawing/2014/main" id="{4A4E46B3-27AC-3D68-A9DE-1B02AF4C1F9A}"/>
              </a:ext>
            </a:extLst>
          </p:cNvPr>
          <p:cNvSpPr txBox="1"/>
          <p:nvPr/>
        </p:nvSpPr>
        <p:spPr>
          <a:xfrm>
            <a:off x="2203444" y="58556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0</a:t>
            </a:r>
          </a:p>
        </p:txBody>
      </p:sp>
      <p:sp>
        <p:nvSpPr>
          <p:cNvPr id="51" name="TextBox 20">
            <a:extLst>
              <a:ext uri="{FF2B5EF4-FFF2-40B4-BE49-F238E27FC236}">
                <a16:creationId xmlns:a16="http://schemas.microsoft.com/office/drawing/2014/main" id="{3D8DD280-88F4-AECA-656C-A9CB448CC3B1}"/>
              </a:ext>
            </a:extLst>
          </p:cNvPr>
          <p:cNvSpPr txBox="1"/>
          <p:nvPr/>
        </p:nvSpPr>
        <p:spPr>
          <a:xfrm>
            <a:off x="2945488" y="58556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1</a:t>
            </a:r>
          </a:p>
        </p:txBody>
      </p:sp>
      <p:sp>
        <p:nvSpPr>
          <p:cNvPr id="52" name="TextBox 21">
            <a:extLst>
              <a:ext uri="{FF2B5EF4-FFF2-40B4-BE49-F238E27FC236}">
                <a16:creationId xmlns:a16="http://schemas.microsoft.com/office/drawing/2014/main" id="{AAD8E51F-DAB1-7C77-AFD5-BE9919C43C0C}"/>
              </a:ext>
            </a:extLst>
          </p:cNvPr>
          <p:cNvSpPr txBox="1"/>
          <p:nvPr/>
        </p:nvSpPr>
        <p:spPr>
          <a:xfrm>
            <a:off x="3661310" y="58556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2</a:t>
            </a:r>
          </a:p>
        </p:txBody>
      </p:sp>
      <p:sp>
        <p:nvSpPr>
          <p:cNvPr id="53" name="TextBox 22">
            <a:extLst>
              <a:ext uri="{FF2B5EF4-FFF2-40B4-BE49-F238E27FC236}">
                <a16:creationId xmlns:a16="http://schemas.microsoft.com/office/drawing/2014/main" id="{FBAC0BEF-58A2-583B-F628-61C0BB2E970B}"/>
              </a:ext>
            </a:extLst>
          </p:cNvPr>
          <p:cNvSpPr txBox="1"/>
          <p:nvPr/>
        </p:nvSpPr>
        <p:spPr>
          <a:xfrm>
            <a:off x="4377133" y="58556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3</a:t>
            </a:r>
          </a:p>
        </p:txBody>
      </p:sp>
      <p:sp>
        <p:nvSpPr>
          <p:cNvPr id="54" name="TextBox 23">
            <a:extLst>
              <a:ext uri="{FF2B5EF4-FFF2-40B4-BE49-F238E27FC236}">
                <a16:creationId xmlns:a16="http://schemas.microsoft.com/office/drawing/2014/main" id="{D2A01BCA-5C9E-7C30-B45B-F47D8B8F5B6C}"/>
              </a:ext>
            </a:extLst>
          </p:cNvPr>
          <p:cNvSpPr txBox="1"/>
          <p:nvPr/>
        </p:nvSpPr>
        <p:spPr>
          <a:xfrm>
            <a:off x="5077477" y="58556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4</a:t>
            </a:r>
          </a:p>
        </p:txBody>
      </p:sp>
      <p:sp>
        <p:nvSpPr>
          <p:cNvPr id="55" name="TextBox 24">
            <a:extLst>
              <a:ext uri="{FF2B5EF4-FFF2-40B4-BE49-F238E27FC236}">
                <a16:creationId xmlns:a16="http://schemas.microsoft.com/office/drawing/2014/main" id="{C10A3D95-008D-46C6-E7D7-801D99339B9C}"/>
              </a:ext>
            </a:extLst>
          </p:cNvPr>
          <p:cNvSpPr txBox="1"/>
          <p:nvPr/>
        </p:nvSpPr>
        <p:spPr>
          <a:xfrm>
            <a:off x="5834575" y="58556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5</a:t>
            </a:r>
          </a:p>
        </p:txBody>
      </p:sp>
      <p:sp>
        <p:nvSpPr>
          <p:cNvPr id="56" name="TextBox 25">
            <a:extLst>
              <a:ext uri="{FF2B5EF4-FFF2-40B4-BE49-F238E27FC236}">
                <a16:creationId xmlns:a16="http://schemas.microsoft.com/office/drawing/2014/main" id="{69EAB25C-6E50-A8CF-1726-C070D3B404E0}"/>
              </a:ext>
            </a:extLst>
          </p:cNvPr>
          <p:cNvSpPr txBox="1"/>
          <p:nvPr/>
        </p:nvSpPr>
        <p:spPr>
          <a:xfrm>
            <a:off x="6550397" y="585046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6</a:t>
            </a:r>
          </a:p>
        </p:txBody>
      </p:sp>
      <p:sp>
        <p:nvSpPr>
          <p:cNvPr id="57" name="TextBox 26">
            <a:extLst>
              <a:ext uri="{FF2B5EF4-FFF2-40B4-BE49-F238E27FC236}">
                <a16:creationId xmlns:a16="http://schemas.microsoft.com/office/drawing/2014/main" id="{3FF3E330-32D9-D433-BBAA-98126526E4E8}"/>
              </a:ext>
            </a:extLst>
          </p:cNvPr>
          <p:cNvSpPr txBox="1"/>
          <p:nvPr/>
        </p:nvSpPr>
        <p:spPr>
          <a:xfrm>
            <a:off x="7286857" y="58556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7</a:t>
            </a:r>
          </a:p>
        </p:txBody>
      </p:sp>
      <p:sp>
        <p:nvSpPr>
          <p:cNvPr id="58" name="TextBox 27">
            <a:extLst>
              <a:ext uri="{FF2B5EF4-FFF2-40B4-BE49-F238E27FC236}">
                <a16:creationId xmlns:a16="http://schemas.microsoft.com/office/drawing/2014/main" id="{9E868E60-1908-AC7E-6163-2A0910EC2E74}"/>
              </a:ext>
            </a:extLst>
          </p:cNvPr>
          <p:cNvSpPr txBox="1"/>
          <p:nvPr/>
        </p:nvSpPr>
        <p:spPr>
          <a:xfrm>
            <a:off x="7751298" y="5741088"/>
            <a:ext cx="1712389" cy="571182"/>
          </a:xfrm>
          <a:prstGeom prst="rect">
            <a:avLst/>
          </a:prstGeom>
        </p:spPr>
        <p:txBody>
          <a:bodyPr lIns="0" tIns="0" rIns="0" bIns="0" rtlCol="0" anchor="t">
            <a:spAutoFit/>
          </a:bodyPr>
          <a:lstStyle/>
          <a:p>
            <a:pPr algn="ctr">
              <a:lnSpc>
                <a:spcPts val="2275"/>
              </a:lnSpc>
              <a:spcBef>
                <a:spcPct val="0"/>
              </a:spcBef>
            </a:pPr>
            <a:r>
              <a:rPr lang="fr-FR" sz="1625" b="1" spc="51" noProof="1">
                <a:solidFill>
                  <a:srgbClr val="000000"/>
                </a:solidFill>
                <a:latin typeface="Montserrat Bold"/>
                <a:ea typeface="Montserrat Bold"/>
                <a:cs typeface="Montserrat Bold"/>
                <a:sym typeface="Montserrat Bold"/>
              </a:rPr>
              <a:t>NOMBRE DE PROJETS</a:t>
            </a:r>
          </a:p>
        </p:txBody>
      </p:sp>
      <p:sp>
        <p:nvSpPr>
          <p:cNvPr id="59" name="AutoShape 28">
            <a:extLst>
              <a:ext uri="{FF2B5EF4-FFF2-40B4-BE49-F238E27FC236}">
                <a16:creationId xmlns:a16="http://schemas.microsoft.com/office/drawing/2014/main" id="{FA8CDDB5-1D98-A789-FAAE-8F67764B4985}"/>
              </a:ext>
            </a:extLst>
          </p:cNvPr>
          <p:cNvSpPr/>
          <p:nvPr/>
        </p:nvSpPr>
        <p:spPr>
          <a:xfrm>
            <a:off x="3710324" y="2295098"/>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60" name="AutoShape 29">
            <a:extLst>
              <a:ext uri="{FF2B5EF4-FFF2-40B4-BE49-F238E27FC236}">
                <a16:creationId xmlns:a16="http://schemas.microsoft.com/office/drawing/2014/main" id="{CE10E525-5408-812E-2452-26AAEB5CB8AE}"/>
              </a:ext>
            </a:extLst>
          </p:cNvPr>
          <p:cNvSpPr/>
          <p:nvPr/>
        </p:nvSpPr>
        <p:spPr>
          <a:xfrm>
            <a:off x="2987912" y="2291679"/>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61" name="AutoShape 30">
            <a:extLst>
              <a:ext uri="{FF2B5EF4-FFF2-40B4-BE49-F238E27FC236}">
                <a16:creationId xmlns:a16="http://schemas.microsoft.com/office/drawing/2014/main" id="{F2CD46B9-3A94-D1C2-119A-BD6D89DFB2F2}"/>
              </a:ext>
            </a:extLst>
          </p:cNvPr>
          <p:cNvSpPr/>
          <p:nvPr/>
        </p:nvSpPr>
        <p:spPr>
          <a:xfrm>
            <a:off x="5165367" y="230392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62" name="AutoShape 31">
            <a:extLst>
              <a:ext uri="{FF2B5EF4-FFF2-40B4-BE49-F238E27FC236}">
                <a16:creationId xmlns:a16="http://schemas.microsoft.com/office/drawing/2014/main" id="{DF772BF8-A003-FCDB-3220-BEFB97F4D341}"/>
              </a:ext>
            </a:extLst>
          </p:cNvPr>
          <p:cNvSpPr/>
          <p:nvPr/>
        </p:nvSpPr>
        <p:spPr>
          <a:xfrm>
            <a:off x="4442955" y="230050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63" name="AutoShape 32">
            <a:extLst>
              <a:ext uri="{FF2B5EF4-FFF2-40B4-BE49-F238E27FC236}">
                <a16:creationId xmlns:a16="http://schemas.microsoft.com/office/drawing/2014/main" id="{0900900D-8D34-8B3B-0AF5-29C5C066C290}"/>
              </a:ext>
            </a:extLst>
          </p:cNvPr>
          <p:cNvSpPr/>
          <p:nvPr/>
        </p:nvSpPr>
        <p:spPr>
          <a:xfrm>
            <a:off x="6620410" y="2291679"/>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64" name="AutoShape 33">
            <a:extLst>
              <a:ext uri="{FF2B5EF4-FFF2-40B4-BE49-F238E27FC236}">
                <a16:creationId xmlns:a16="http://schemas.microsoft.com/office/drawing/2014/main" id="{46D9A91E-B8AE-A57D-0A85-1B79DF5C1B41}"/>
              </a:ext>
            </a:extLst>
          </p:cNvPr>
          <p:cNvSpPr/>
          <p:nvPr/>
        </p:nvSpPr>
        <p:spPr>
          <a:xfrm>
            <a:off x="5897998" y="2288258"/>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65" name="AutoShape 34">
            <a:extLst>
              <a:ext uri="{FF2B5EF4-FFF2-40B4-BE49-F238E27FC236}">
                <a16:creationId xmlns:a16="http://schemas.microsoft.com/office/drawing/2014/main" id="{6B6A2694-A0EE-2123-3516-8031BCDD75AB}"/>
              </a:ext>
            </a:extLst>
          </p:cNvPr>
          <p:cNvSpPr/>
          <p:nvPr/>
        </p:nvSpPr>
        <p:spPr>
          <a:xfrm>
            <a:off x="7342723" y="230050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66" name="AutoShape 35">
            <a:extLst>
              <a:ext uri="{FF2B5EF4-FFF2-40B4-BE49-F238E27FC236}">
                <a16:creationId xmlns:a16="http://schemas.microsoft.com/office/drawing/2014/main" id="{EA391201-B862-B5D6-7705-ADDDF0B2E4D4}"/>
              </a:ext>
            </a:extLst>
          </p:cNvPr>
          <p:cNvSpPr/>
          <p:nvPr/>
        </p:nvSpPr>
        <p:spPr>
          <a:xfrm flipH="1">
            <a:off x="2283451" y="2780876"/>
            <a:ext cx="5437709"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67" name="AutoShape 36">
            <a:extLst>
              <a:ext uri="{FF2B5EF4-FFF2-40B4-BE49-F238E27FC236}">
                <a16:creationId xmlns:a16="http://schemas.microsoft.com/office/drawing/2014/main" id="{05D6F628-667B-9611-0823-3A7A90393738}"/>
              </a:ext>
            </a:extLst>
          </p:cNvPr>
          <p:cNvSpPr/>
          <p:nvPr/>
        </p:nvSpPr>
        <p:spPr>
          <a:xfrm flipH="1" flipV="1">
            <a:off x="2274565" y="4239270"/>
            <a:ext cx="5446653"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68" name="AutoShape 37">
            <a:extLst>
              <a:ext uri="{FF2B5EF4-FFF2-40B4-BE49-F238E27FC236}">
                <a16:creationId xmlns:a16="http://schemas.microsoft.com/office/drawing/2014/main" id="{E1E50DE7-3227-5BC9-1414-76AE2122D905}"/>
              </a:ext>
            </a:extLst>
          </p:cNvPr>
          <p:cNvSpPr/>
          <p:nvPr/>
        </p:nvSpPr>
        <p:spPr>
          <a:xfrm flipH="1" flipV="1">
            <a:off x="2278430" y="3467622"/>
            <a:ext cx="5442342"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69" name="AutoShape 38">
            <a:extLst>
              <a:ext uri="{FF2B5EF4-FFF2-40B4-BE49-F238E27FC236}">
                <a16:creationId xmlns:a16="http://schemas.microsoft.com/office/drawing/2014/main" id="{6819B0D6-291D-9D02-257F-C2F9A0BB2DE2}"/>
              </a:ext>
            </a:extLst>
          </p:cNvPr>
          <p:cNvSpPr/>
          <p:nvPr/>
        </p:nvSpPr>
        <p:spPr>
          <a:xfrm flipH="1">
            <a:off x="2290677" y="4922665"/>
            <a:ext cx="5430095"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70" name="TextBox 39">
            <a:extLst>
              <a:ext uri="{FF2B5EF4-FFF2-40B4-BE49-F238E27FC236}">
                <a16:creationId xmlns:a16="http://schemas.microsoft.com/office/drawing/2014/main" id="{19596AF3-D180-FC67-00ED-A3C0A33FB070}"/>
              </a:ext>
            </a:extLst>
          </p:cNvPr>
          <p:cNvSpPr txBox="1"/>
          <p:nvPr/>
        </p:nvSpPr>
        <p:spPr>
          <a:xfrm>
            <a:off x="599598" y="2283288"/>
            <a:ext cx="1320277" cy="349070"/>
          </a:xfrm>
          <a:prstGeom prst="rect">
            <a:avLst/>
          </a:prstGeom>
        </p:spPr>
        <p:txBody>
          <a:bodyPr lIns="0" tIns="0" rIns="0" bIns="0" rtlCol="0" anchor="t">
            <a:spAutoFit/>
          </a:bodyPr>
          <a:lstStyle/>
          <a:p>
            <a:pPr algn="ctr">
              <a:lnSpc>
                <a:spcPts val="1441"/>
              </a:lnSpc>
              <a:spcBef>
                <a:spcPct val="0"/>
              </a:spcBef>
            </a:pPr>
            <a:r>
              <a:rPr lang="fr-FR" sz="1029" b="1" spc="33" noProof="1">
                <a:solidFill>
                  <a:srgbClr val="FFF1B0"/>
                </a:solidFill>
                <a:latin typeface="Montserrat Bold"/>
                <a:ea typeface="Montserrat Bold"/>
                <a:cs typeface="Montserrat Bold"/>
                <a:sym typeface="Montserrat Bold"/>
              </a:rPr>
              <a:t>INTELLIGENCE COLLECTIVE</a:t>
            </a:r>
          </a:p>
        </p:txBody>
      </p:sp>
      <p:sp>
        <p:nvSpPr>
          <p:cNvPr id="71" name="AutoShape 40">
            <a:extLst>
              <a:ext uri="{FF2B5EF4-FFF2-40B4-BE49-F238E27FC236}">
                <a16:creationId xmlns:a16="http://schemas.microsoft.com/office/drawing/2014/main" id="{8D8320B6-84E3-B255-4704-518336982690}"/>
              </a:ext>
            </a:extLst>
          </p:cNvPr>
          <p:cNvSpPr/>
          <p:nvPr/>
        </p:nvSpPr>
        <p:spPr>
          <a:xfrm>
            <a:off x="2162530" y="4930627"/>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72" name="AutoShape 41">
            <a:extLst>
              <a:ext uri="{FF2B5EF4-FFF2-40B4-BE49-F238E27FC236}">
                <a16:creationId xmlns:a16="http://schemas.microsoft.com/office/drawing/2014/main" id="{F0688C71-C0CD-238A-5F70-87F9B38692C4}"/>
              </a:ext>
            </a:extLst>
          </p:cNvPr>
          <p:cNvSpPr/>
          <p:nvPr/>
        </p:nvSpPr>
        <p:spPr>
          <a:xfrm>
            <a:off x="2153645" y="4239270"/>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73" name="AutoShape 42">
            <a:extLst>
              <a:ext uri="{FF2B5EF4-FFF2-40B4-BE49-F238E27FC236}">
                <a16:creationId xmlns:a16="http://schemas.microsoft.com/office/drawing/2014/main" id="{02F5AE2B-58C0-4BB4-9E31-08CBC1B45720}"/>
              </a:ext>
            </a:extLst>
          </p:cNvPr>
          <p:cNvSpPr/>
          <p:nvPr/>
        </p:nvSpPr>
        <p:spPr>
          <a:xfrm>
            <a:off x="2153645" y="3480520"/>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74" name="AutoShape 43">
            <a:extLst>
              <a:ext uri="{FF2B5EF4-FFF2-40B4-BE49-F238E27FC236}">
                <a16:creationId xmlns:a16="http://schemas.microsoft.com/office/drawing/2014/main" id="{4292461B-7608-D903-6F4B-D01B7B58CEA4}"/>
              </a:ext>
            </a:extLst>
          </p:cNvPr>
          <p:cNvSpPr/>
          <p:nvPr/>
        </p:nvSpPr>
        <p:spPr>
          <a:xfrm>
            <a:off x="2139421" y="2786584"/>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grpSp>
        <p:nvGrpSpPr>
          <p:cNvPr id="76" name="Group 45">
            <a:extLst>
              <a:ext uri="{FF2B5EF4-FFF2-40B4-BE49-F238E27FC236}">
                <a16:creationId xmlns:a16="http://schemas.microsoft.com/office/drawing/2014/main" id="{7137FF14-EB78-E200-5E49-FB104E05FB6D}"/>
              </a:ext>
            </a:extLst>
          </p:cNvPr>
          <p:cNvGrpSpPr/>
          <p:nvPr/>
        </p:nvGrpSpPr>
        <p:grpSpPr>
          <a:xfrm>
            <a:off x="2260341" y="2686765"/>
            <a:ext cx="3653869" cy="4010898"/>
            <a:chOff x="0" y="0"/>
            <a:chExt cx="8994140" cy="9872980"/>
          </a:xfrm>
        </p:grpSpPr>
        <p:sp>
          <p:nvSpPr>
            <p:cNvPr id="77" name="Freeform 46">
              <a:extLst>
                <a:ext uri="{FF2B5EF4-FFF2-40B4-BE49-F238E27FC236}">
                  <a16:creationId xmlns:a16="http://schemas.microsoft.com/office/drawing/2014/main" id="{24BA0200-952D-D298-8C83-891EF6F0E7DA}"/>
                </a:ext>
              </a:extLst>
            </p:cNvPr>
            <p:cNvSpPr/>
            <p:nvPr/>
          </p:nvSpPr>
          <p:spPr>
            <a:xfrm>
              <a:off x="50800" y="31750"/>
              <a:ext cx="8893810" cy="9792970"/>
            </a:xfrm>
            <a:custGeom>
              <a:avLst/>
              <a:gdLst/>
              <a:ahLst/>
              <a:cxnLst/>
              <a:rect l="l" t="t" r="r" b="b"/>
              <a:pathLst>
                <a:path w="8893810" h="9792970">
                  <a:moveTo>
                    <a:pt x="0" y="7123430"/>
                  </a:moveTo>
                  <a:cubicBezTo>
                    <a:pt x="8890" y="6756400"/>
                    <a:pt x="15240" y="6686550"/>
                    <a:pt x="30480" y="6595111"/>
                  </a:cubicBezTo>
                  <a:cubicBezTo>
                    <a:pt x="50800" y="6475730"/>
                    <a:pt x="85090" y="6305550"/>
                    <a:pt x="127000" y="6186170"/>
                  </a:cubicBezTo>
                  <a:cubicBezTo>
                    <a:pt x="161290" y="6087110"/>
                    <a:pt x="204470" y="6032500"/>
                    <a:pt x="252730" y="5923280"/>
                  </a:cubicBezTo>
                  <a:cubicBezTo>
                    <a:pt x="332740" y="5749290"/>
                    <a:pt x="469900" y="5449570"/>
                    <a:pt x="546100" y="5236210"/>
                  </a:cubicBezTo>
                  <a:cubicBezTo>
                    <a:pt x="609600" y="5058410"/>
                    <a:pt x="657860" y="4878070"/>
                    <a:pt x="689610" y="4734560"/>
                  </a:cubicBezTo>
                  <a:cubicBezTo>
                    <a:pt x="712470" y="4629150"/>
                    <a:pt x="707390" y="4564380"/>
                    <a:pt x="732790" y="4455160"/>
                  </a:cubicBezTo>
                  <a:cubicBezTo>
                    <a:pt x="772160" y="4296410"/>
                    <a:pt x="875030" y="4051300"/>
                    <a:pt x="925830" y="3877310"/>
                  </a:cubicBezTo>
                  <a:cubicBezTo>
                    <a:pt x="966470" y="3737610"/>
                    <a:pt x="991870" y="3597910"/>
                    <a:pt x="1023620" y="3493770"/>
                  </a:cubicBezTo>
                  <a:cubicBezTo>
                    <a:pt x="1046480" y="3420110"/>
                    <a:pt x="1065530" y="3387090"/>
                    <a:pt x="1092200" y="3308350"/>
                  </a:cubicBezTo>
                  <a:cubicBezTo>
                    <a:pt x="1139190" y="3168650"/>
                    <a:pt x="1196340" y="2929890"/>
                    <a:pt x="1263650" y="2726690"/>
                  </a:cubicBezTo>
                  <a:cubicBezTo>
                    <a:pt x="1341120" y="2499360"/>
                    <a:pt x="1443990" y="2212340"/>
                    <a:pt x="1535430" y="2010410"/>
                  </a:cubicBezTo>
                  <a:cubicBezTo>
                    <a:pt x="1604010" y="1856740"/>
                    <a:pt x="1689100" y="1733550"/>
                    <a:pt x="1743710" y="1614170"/>
                  </a:cubicBezTo>
                  <a:cubicBezTo>
                    <a:pt x="1788160" y="1518920"/>
                    <a:pt x="1800860" y="1449070"/>
                    <a:pt x="1849120" y="1352550"/>
                  </a:cubicBezTo>
                  <a:cubicBezTo>
                    <a:pt x="1915160" y="1223010"/>
                    <a:pt x="2033270" y="1031240"/>
                    <a:pt x="2120900" y="915670"/>
                  </a:cubicBezTo>
                  <a:cubicBezTo>
                    <a:pt x="2185670" y="829310"/>
                    <a:pt x="2249170" y="768350"/>
                    <a:pt x="2307590" y="704850"/>
                  </a:cubicBezTo>
                  <a:cubicBezTo>
                    <a:pt x="2357120" y="652780"/>
                    <a:pt x="2409190" y="596900"/>
                    <a:pt x="2448560" y="563880"/>
                  </a:cubicBezTo>
                  <a:cubicBezTo>
                    <a:pt x="2473960" y="541020"/>
                    <a:pt x="2484120" y="534670"/>
                    <a:pt x="2515870" y="514350"/>
                  </a:cubicBezTo>
                  <a:cubicBezTo>
                    <a:pt x="2583180" y="471170"/>
                    <a:pt x="2773680" y="389890"/>
                    <a:pt x="2843530" y="331470"/>
                  </a:cubicBezTo>
                  <a:cubicBezTo>
                    <a:pt x="2885440" y="295910"/>
                    <a:pt x="2898140" y="259080"/>
                    <a:pt x="2928620" y="227330"/>
                  </a:cubicBezTo>
                  <a:cubicBezTo>
                    <a:pt x="2957830" y="196850"/>
                    <a:pt x="2992120" y="167640"/>
                    <a:pt x="3023870" y="143510"/>
                  </a:cubicBezTo>
                  <a:cubicBezTo>
                    <a:pt x="3051810" y="121920"/>
                    <a:pt x="3070860" y="104140"/>
                    <a:pt x="3107690" y="88900"/>
                  </a:cubicBezTo>
                  <a:cubicBezTo>
                    <a:pt x="3164840" y="66040"/>
                    <a:pt x="3261360" y="52070"/>
                    <a:pt x="3340100" y="40640"/>
                  </a:cubicBezTo>
                  <a:cubicBezTo>
                    <a:pt x="3421380" y="27940"/>
                    <a:pt x="3501390" y="22860"/>
                    <a:pt x="3590290" y="19050"/>
                  </a:cubicBezTo>
                  <a:cubicBezTo>
                    <a:pt x="3689350" y="16510"/>
                    <a:pt x="3793490" y="0"/>
                    <a:pt x="3909060" y="25400"/>
                  </a:cubicBezTo>
                  <a:cubicBezTo>
                    <a:pt x="4061460" y="59690"/>
                    <a:pt x="4271010" y="168910"/>
                    <a:pt x="4414520" y="245110"/>
                  </a:cubicBezTo>
                  <a:cubicBezTo>
                    <a:pt x="4528820" y="306070"/>
                    <a:pt x="4606290" y="341630"/>
                    <a:pt x="4709160" y="435610"/>
                  </a:cubicBezTo>
                  <a:cubicBezTo>
                    <a:pt x="4864100" y="576580"/>
                    <a:pt x="5081270" y="896620"/>
                    <a:pt x="5199380" y="1069340"/>
                  </a:cubicBezTo>
                  <a:cubicBezTo>
                    <a:pt x="5275580" y="1181100"/>
                    <a:pt x="5323840" y="1266190"/>
                    <a:pt x="5372100" y="1356360"/>
                  </a:cubicBezTo>
                  <a:cubicBezTo>
                    <a:pt x="5412740" y="1432560"/>
                    <a:pt x="5438140" y="1511300"/>
                    <a:pt x="5474970" y="1572260"/>
                  </a:cubicBezTo>
                  <a:cubicBezTo>
                    <a:pt x="5504180" y="1623060"/>
                    <a:pt x="5535930" y="1640840"/>
                    <a:pt x="5566410" y="1701800"/>
                  </a:cubicBezTo>
                  <a:cubicBezTo>
                    <a:pt x="5623560" y="1814830"/>
                    <a:pt x="5675630" y="2061210"/>
                    <a:pt x="5732780" y="2222500"/>
                  </a:cubicBezTo>
                  <a:cubicBezTo>
                    <a:pt x="5783580" y="2362200"/>
                    <a:pt x="5834380" y="2486660"/>
                    <a:pt x="5888990" y="2613660"/>
                  </a:cubicBezTo>
                  <a:cubicBezTo>
                    <a:pt x="5942330" y="2735580"/>
                    <a:pt x="6003290" y="2846070"/>
                    <a:pt x="6054090" y="2966720"/>
                  </a:cubicBezTo>
                  <a:cubicBezTo>
                    <a:pt x="6106160" y="3091180"/>
                    <a:pt x="6154420" y="3247390"/>
                    <a:pt x="6198870" y="3350260"/>
                  </a:cubicBezTo>
                  <a:cubicBezTo>
                    <a:pt x="6231890" y="3423920"/>
                    <a:pt x="6261100" y="3465830"/>
                    <a:pt x="6290310" y="3534410"/>
                  </a:cubicBezTo>
                  <a:cubicBezTo>
                    <a:pt x="6325870" y="3616960"/>
                    <a:pt x="6369050" y="3735070"/>
                    <a:pt x="6391910" y="3815080"/>
                  </a:cubicBezTo>
                  <a:cubicBezTo>
                    <a:pt x="6409690" y="3876040"/>
                    <a:pt x="6408420" y="3910330"/>
                    <a:pt x="6428740" y="3975100"/>
                  </a:cubicBezTo>
                  <a:cubicBezTo>
                    <a:pt x="6463030" y="4083050"/>
                    <a:pt x="6565900" y="4282440"/>
                    <a:pt x="6600190" y="4394200"/>
                  </a:cubicBezTo>
                  <a:cubicBezTo>
                    <a:pt x="6620510" y="4466590"/>
                    <a:pt x="6615430" y="4498340"/>
                    <a:pt x="6635750" y="4575810"/>
                  </a:cubicBezTo>
                  <a:cubicBezTo>
                    <a:pt x="6670040" y="4718050"/>
                    <a:pt x="6751320" y="5002530"/>
                    <a:pt x="6817360" y="5180330"/>
                  </a:cubicBezTo>
                  <a:cubicBezTo>
                    <a:pt x="6870700" y="5323840"/>
                    <a:pt x="6934200" y="5400040"/>
                    <a:pt x="6987540" y="5562600"/>
                  </a:cubicBezTo>
                  <a:cubicBezTo>
                    <a:pt x="7073900" y="5820410"/>
                    <a:pt x="7132320" y="6342380"/>
                    <a:pt x="7219950" y="6601461"/>
                  </a:cubicBezTo>
                  <a:cubicBezTo>
                    <a:pt x="7274560" y="6765290"/>
                    <a:pt x="7339330" y="6855461"/>
                    <a:pt x="7395210" y="6987540"/>
                  </a:cubicBezTo>
                  <a:cubicBezTo>
                    <a:pt x="7452360" y="7120890"/>
                    <a:pt x="7508240" y="7266940"/>
                    <a:pt x="7555230" y="7396480"/>
                  </a:cubicBezTo>
                  <a:cubicBezTo>
                    <a:pt x="7597140" y="7512050"/>
                    <a:pt x="7614920" y="7641590"/>
                    <a:pt x="7663180" y="7725411"/>
                  </a:cubicBezTo>
                  <a:cubicBezTo>
                    <a:pt x="7700010" y="7786370"/>
                    <a:pt x="7753350" y="7805420"/>
                    <a:pt x="7792720" y="7866380"/>
                  </a:cubicBezTo>
                  <a:cubicBezTo>
                    <a:pt x="7844790" y="7950200"/>
                    <a:pt x="7875270" y="8094980"/>
                    <a:pt x="7924800" y="8191500"/>
                  </a:cubicBezTo>
                  <a:cubicBezTo>
                    <a:pt x="7967980" y="8275320"/>
                    <a:pt x="8009890" y="8350250"/>
                    <a:pt x="8064500" y="8417561"/>
                  </a:cubicBezTo>
                  <a:cubicBezTo>
                    <a:pt x="8115300" y="8483600"/>
                    <a:pt x="8185150" y="8516620"/>
                    <a:pt x="8239760" y="8594090"/>
                  </a:cubicBezTo>
                  <a:cubicBezTo>
                    <a:pt x="8314690" y="8696961"/>
                    <a:pt x="8409940" y="8919211"/>
                    <a:pt x="8439150" y="9003030"/>
                  </a:cubicBezTo>
                  <a:cubicBezTo>
                    <a:pt x="8451850" y="9037320"/>
                    <a:pt x="8448040" y="9053830"/>
                    <a:pt x="8456930" y="9079230"/>
                  </a:cubicBezTo>
                  <a:cubicBezTo>
                    <a:pt x="8467090" y="9108440"/>
                    <a:pt x="8481060" y="9144000"/>
                    <a:pt x="8500110" y="9168130"/>
                  </a:cubicBezTo>
                  <a:cubicBezTo>
                    <a:pt x="8517890" y="9189720"/>
                    <a:pt x="8538210" y="9193530"/>
                    <a:pt x="8564880" y="9217661"/>
                  </a:cubicBezTo>
                  <a:cubicBezTo>
                    <a:pt x="8618220" y="9268461"/>
                    <a:pt x="8741410" y="9408161"/>
                    <a:pt x="8787130" y="9470390"/>
                  </a:cubicBezTo>
                  <a:cubicBezTo>
                    <a:pt x="8811260" y="9503411"/>
                    <a:pt x="8821420" y="9519920"/>
                    <a:pt x="8836660" y="9551670"/>
                  </a:cubicBezTo>
                  <a:cubicBezTo>
                    <a:pt x="8856980" y="9593580"/>
                    <a:pt x="8890000" y="9660890"/>
                    <a:pt x="8892540" y="9697720"/>
                  </a:cubicBezTo>
                  <a:cubicBezTo>
                    <a:pt x="8892540" y="9719311"/>
                    <a:pt x="8887460" y="9737090"/>
                    <a:pt x="8878570" y="9752330"/>
                  </a:cubicBezTo>
                  <a:cubicBezTo>
                    <a:pt x="8868410" y="9766300"/>
                    <a:pt x="8851900" y="9781540"/>
                    <a:pt x="8834120" y="9786620"/>
                  </a:cubicBezTo>
                  <a:cubicBezTo>
                    <a:pt x="8812530" y="9791700"/>
                    <a:pt x="8773160" y="9789161"/>
                    <a:pt x="8752840" y="9775190"/>
                  </a:cubicBezTo>
                  <a:cubicBezTo>
                    <a:pt x="8733790" y="9759950"/>
                    <a:pt x="8716010" y="9725661"/>
                    <a:pt x="8717280" y="9701530"/>
                  </a:cubicBezTo>
                  <a:cubicBezTo>
                    <a:pt x="8718550" y="9677400"/>
                    <a:pt x="8740140" y="9644380"/>
                    <a:pt x="8757920" y="9630411"/>
                  </a:cubicBezTo>
                  <a:cubicBezTo>
                    <a:pt x="8773160" y="9618980"/>
                    <a:pt x="8793480" y="9613900"/>
                    <a:pt x="8812530" y="9617711"/>
                  </a:cubicBezTo>
                  <a:cubicBezTo>
                    <a:pt x="8835390" y="9621520"/>
                    <a:pt x="8868410" y="9643111"/>
                    <a:pt x="8881110" y="9662161"/>
                  </a:cubicBezTo>
                  <a:cubicBezTo>
                    <a:pt x="8891270" y="9677400"/>
                    <a:pt x="8893810" y="9698990"/>
                    <a:pt x="8891270" y="9716770"/>
                  </a:cubicBezTo>
                  <a:cubicBezTo>
                    <a:pt x="8888730" y="9734550"/>
                    <a:pt x="8878570" y="9753600"/>
                    <a:pt x="8865870" y="9766300"/>
                  </a:cubicBezTo>
                  <a:cubicBezTo>
                    <a:pt x="8853170" y="9779000"/>
                    <a:pt x="8832850" y="9789161"/>
                    <a:pt x="8816340" y="9790430"/>
                  </a:cubicBezTo>
                  <a:cubicBezTo>
                    <a:pt x="8798560" y="9792970"/>
                    <a:pt x="8780780" y="9792970"/>
                    <a:pt x="8761730" y="9780270"/>
                  </a:cubicBezTo>
                  <a:cubicBezTo>
                    <a:pt x="8714740" y="9748520"/>
                    <a:pt x="8663940" y="9607550"/>
                    <a:pt x="8597900" y="9521190"/>
                  </a:cubicBezTo>
                  <a:cubicBezTo>
                    <a:pt x="8524240" y="9425940"/>
                    <a:pt x="8388350" y="9324340"/>
                    <a:pt x="8333740" y="9236711"/>
                  </a:cubicBezTo>
                  <a:cubicBezTo>
                    <a:pt x="8296910" y="9177020"/>
                    <a:pt x="8299450" y="9135111"/>
                    <a:pt x="8271510" y="9067800"/>
                  </a:cubicBezTo>
                  <a:cubicBezTo>
                    <a:pt x="8227060" y="8964930"/>
                    <a:pt x="8155940" y="8785861"/>
                    <a:pt x="8086090" y="8685530"/>
                  </a:cubicBezTo>
                  <a:cubicBezTo>
                    <a:pt x="8031480" y="8606790"/>
                    <a:pt x="7957820" y="8567420"/>
                    <a:pt x="7907020" y="8500111"/>
                  </a:cubicBezTo>
                  <a:cubicBezTo>
                    <a:pt x="7857490" y="8435340"/>
                    <a:pt x="7820660" y="8370570"/>
                    <a:pt x="7780020" y="8291830"/>
                  </a:cubicBezTo>
                  <a:cubicBezTo>
                    <a:pt x="7733030" y="8199120"/>
                    <a:pt x="7700010" y="8067040"/>
                    <a:pt x="7646670" y="7974330"/>
                  </a:cubicBezTo>
                  <a:cubicBezTo>
                    <a:pt x="7600950" y="7894320"/>
                    <a:pt x="7542530" y="7861300"/>
                    <a:pt x="7491730" y="7762240"/>
                  </a:cubicBezTo>
                  <a:cubicBezTo>
                    <a:pt x="7401560" y="7585711"/>
                    <a:pt x="7302500" y="7156450"/>
                    <a:pt x="7228840" y="6964680"/>
                  </a:cubicBezTo>
                  <a:cubicBezTo>
                    <a:pt x="7185660" y="6852920"/>
                    <a:pt x="7155180" y="6821170"/>
                    <a:pt x="7114540" y="6704330"/>
                  </a:cubicBezTo>
                  <a:cubicBezTo>
                    <a:pt x="7039610" y="6487161"/>
                    <a:pt x="6939280" y="5953760"/>
                    <a:pt x="6869430" y="5737860"/>
                  </a:cubicBezTo>
                  <a:cubicBezTo>
                    <a:pt x="6832600" y="5624830"/>
                    <a:pt x="6803390" y="5560060"/>
                    <a:pt x="6769100" y="5486400"/>
                  </a:cubicBezTo>
                  <a:cubicBezTo>
                    <a:pt x="6741160" y="5426710"/>
                    <a:pt x="6713220" y="5402580"/>
                    <a:pt x="6682740" y="5328920"/>
                  </a:cubicBezTo>
                  <a:cubicBezTo>
                    <a:pt x="6620510" y="5182870"/>
                    <a:pt x="6512560" y="4792980"/>
                    <a:pt x="6473190" y="4636770"/>
                  </a:cubicBezTo>
                  <a:cubicBezTo>
                    <a:pt x="6454140" y="4556760"/>
                    <a:pt x="6459220" y="4525010"/>
                    <a:pt x="6437630" y="4456430"/>
                  </a:cubicBezTo>
                  <a:cubicBezTo>
                    <a:pt x="6407150" y="4352291"/>
                    <a:pt x="6325870" y="4197350"/>
                    <a:pt x="6286500" y="4083050"/>
                  </a:cubicBezTo>
                  <a:cubicBezTo>
                    <a:pt x="6254750" y="3989070"/>
                    <a:pt x="6253480" y="3930650"/>
                    <a:pt x="6215380" y="3818891"/>
                  </a:cubicBezTo>
                  <a:cubicBezTo>
                    <a:pt x="6145530" y="3613150"/>
                    <a:pt x="5957570" y="3178810"/>
                    <a:pt x="5859780" y="2965450"/>
                  </a:cubicBezTo>
                  <a:cubicBezTo>
                    <a:pt x="5800090" y="2833370"/>
                    <a:pt x="5753100" y="2755900"/>
                    <a:pt x="5706110" y="2649220"/>
                  </a:cubicBezTo>
                  <a:cubicBezTo>
                    <a:pt x="5659120" y="2541270"/>
                    <a:pt x="5622290" y="2444750"/>
                    <a:pt x="5579110" y="2322830"/>
                  </a:cubicBezTo>
                  <a:cubicBezTo>
                    <a:pt x="5524500" y="2167890"/>
                    <a:pt x="5467350" y="1911350"/>
                    <a:pt x="5410200" y="1794510"/>
                  </a:cubicBezTo>
                  <a:cubicBezTo>
                    <a:pt x="5377180" y="1729740"/>
                    <a:pt x="5347970" y="1714500"/>
                    <a:pt x="5312410" y="1654810"/>
                  </a:cubicBezTo>
                  <a:cubicBezTo>
                    <a:pt x="5256530" y="1562100"/>
                    <a:pt x="5210810" y="1419860"/>
                    <a:pt x="5125720" y="1281430"/>
                  </a:cubicBezTo>
                  <a:cubicBezTo>
                    <a:pt x="5002530" y="1082040"/>
                    <a:pt x="4700270" y="694690"/>
                    <a:pt x="4612640" y="593090"/>
                  </a:cubicBezTo>
                  <a:cubicBezTo>
                    <a:pt x="4585970" y="562610"/>
                    <a:pt x="4583430" y="557530"/>
                    <a:pt x="4555490" y="537210"/>
                  </a:cubicBezTo>
                  <a:cubicBezTo>
                    <a:pt x="4504690" y="496570"/>
                    <a:pt x="4408170" y="439420"/>
                    <a:pt x="4314190" y="388620"/>
                  </a:cubicBezTo>
                  <a:cubicBezTo>
                    <a:pt x="4191000" y="323850"/>
                    <a:pt x="4019550" y="220980"/>
                    <a:pt x="3876040" y="189230"/>
                  </a:cubicBezTo>
                  <a:cubicBezTo>
                    <a:pt x="3751580" y="161290"/>
                    <a:pt x="3620770" y="177800"/>
                    <a:pt x="3509010" y="185420"/>
                  </a:cubicBezTo>
                  <a:cubicBezTo>
                    <a:pt x="3413760" y="191770"/>
                    <a:pt x="3310890" y="208280"/>
                    <a:pt x="3248660" y="223520"/>
                  </a:cubicBezTo>
                  <a:cubicBezTo>
                    <a:pt x="3211830" y="232410"/>
                    <a:pt x="3190240" y="238760"/>
                    <a:pt x="3163570" y="252730"/>
                  </a:cubicBezTo>
                  <a:cubicBezTo>
                    <a:pt x="3138170" y="265430"/>
                    <a:pt x="3119120" y="279400"/>
                    <a:pt x="3094990" y="303530"/>
                  </a:cubicBezTo>
                  <a:cubicBezTo>
                    <a:pt x="3058160" y="337820"/>
                    <a:pt x="3017520" y="407670"/>
                    <a:pt x="2974340" y="447040"/>
                  </a:cubicBezTo>
                  <a:cubicBezTo>
                    <a:pt x="2936240" y="482600"/>
                    <a:pt x="2896870" y="505460"/>
                    <a:pt x="2853690" y="530860"/>
                  </a:cubicBezTo>
                  <a:cubicBezTo>
                    <a:pt x="2805430" y="557530"/>
                    <a:pt x="2745740" y="575310"/>
                    <a:pt x="2696210" y="603250"/>
                  </a:cubicBezTo>
                  <a:cubicBezTo>
                    <a:pt x="2646680" y="631190"/>
                    <a:pt x="2608580" y="654050"/>
                    <a:pt x="2555240" y="699770"/>
                  </a:cubicBezTo>
                  <a:cubicBezTo>
                    <a:pt x="2467610" y="774700"/>
                    <a:pt x="2336800" y="911860"/>
                    <a:pt x="2245360" y="1032510"/>
                  </a:cubicBezTo>
                  <a:cubicBezTo>
                    <a:pt x="2151380" y="1156970"/>
                    <a:pt x="2059940" y="1314450"/>
                    <a:pt x="1997710" y="1436370"/>
                  </a:cubicBezTo>
                  <a:cubicBezTo>
                    <a:pt x="1949450" y="1531620"/>
                    <a:pt x="1932940" y="1606550"/>
                    <a:pt x="1888490" y="1700530"/>
                  </a:cubicBezTo>
                  <a:cubicBezTo>
                    <a:pt x="1835150" y="1814830"/>
                    <a:pt x="1760220" y="1922780"/>
                    <a:pt x="1692910" y="2071370"/>
                  </a:cubicBezTo>
                  <a:cubicBezTo>
                    <a:pt x="1598930" y="2279650"/>
                    <a:pt x="1463040" y="2656840"/>
                    <a:pt x="1403350" y="2848610"/>
                  </a:cubicBezTo>
                  <a:cubicBezTo>
                    <a:pt x="1369060" y="2959100"/>
                    <a:pt x="1365250" y="3013710"/>
                    <a:pt x="1337310" y="3114040"/>
                  </a:cubicBezTo>
                  <a:cubicBezTo>
                    <a:pt x="1297940" y="3247391"/>
                    <a:pt x="1216660" y="3456941"/>
                    <a:pt x="1183640" y="3580130"/>
                  </a:cubicBezTo>
                  <a:cubicBezTo>
                    <a:pt x="1162050" y="3660141"/>
                    <a:pt x="1164590" y="3693161"/>
                    <a:pt x="1140460" y="3779520"/>
                  </a:cubicBezTo>
                  <a:cubicBezTo>
                    <a:pt x="1096010" y="3943350"/>
                    <a:pt x="955040" y="4305300"/>
                    <a:pt x="908050" y="4485641"/>
                  </a:cubicBezTo>
                  <a:cubicBezTo>
                    <a:pt x="880110" y="4596130"/>
                    <a:pt x="882650" y="4652010"/>
                    <a:pt x="858520" y="4754880"/>
                  </a:cubicBezTo>
                  <a:cubicBezTo>
                    <a:pt x="825500" y="4899660"/>
                    <a:pt x="783590" y="5068570"/>
                    <a:pt x="712470" y="5265420"/>
                  </a:cubicBezTo>
                  <a:cubicBezTo>
                    <a:pt x="609600" y="5549900"/>
                    <a:pt x="344170" y="6049011"/>
                    <a:pt x="266700" y="6285230"/>
                  </a:cubicBezTo>
                  <a:cubicBezTo>
                    <a:pt x="226060" y="6405880"/>
                    <a:pt x="217170" y="6474461"/>
                    <a:pt x="201930" y="6567170"/>
                  </a:cubicBezTo>
                  <a:cubicBezTo>
                    <a:pt x="186690" y="6658611"/>
                    <a:pt x="176530" y="6746240"/>
                    <a:pt x="171450" y="6840220"/>
                  </a:cubicBezTo>
                  <a:cubicBezTo>
                    <a:pt x="166370" y="6939280"/>
                    <a:pt x="193040" y="7086601"/>
                    <a:pt x="176530" y="7145020"/>
                  </a:cubicBezTo>
                  <a:cubicBezTo>
                    <a:pt x="167640" y="7171690"/>
                    <a:pt x="156210" y="7185661"/>
                    <a:pt x="139700" y="7197090"/>
                  </a:cubicBezTo>
                  <a:cubicBezTo>
                    <a:pt x="123190" y="7208520"/>
                    <a:pt x="97790" y="7214870"/>
                    <a:pt x="78740" y="7212330"/>
                  </a:cubicBezTo>
                  <a:cubicBezTo>
                    <a:pt x="58420" y="7209790"/>
                    <a:pt x="35560" y="7198361"/>
                    <a:pt x="22860" y="7183120"/>
                  </a:cubicBezTo>
                  <a:cubicBezTo>
                    <a:pt x="8890" y="7167880"/>
                    <a:pt x="0" y="7123430"/>
                    <a:pt x="0" y="7123430"/>
                  </a:cubicBezTo>
                </a:path>
              </a:pathLst>
            </a:custGeom>
            <a:solidFill>
              <a:srgbClr val="FFF1B0"/>
            </a:solidFill>
            <a:ln cap="sq">
              <a:noFill/>
              <a:prstDash val="solid"/>
              <a:miter/>
            </a:ln>
          </p:spPr>
          <p:txBody>
            <a:bodyPr/>
            <a:lstStyle/>
            <a:p>
              <a:endParaRPr lang="fr-FR" sz="975" noProof="1"/>
            </a:p>
          </p:txBody>
        </p:sp>
      </p:grpSp>
      <p:sp>
        <p:nvSpPr>
          <p:cNvPr id="79" name="Espace réservé du numéro de diapositive 3">
            <a:extLst>
              <a:ext uri="{FF2B5EF4-FFF2-40B4-BE49-F238E27FC236}">
                <a16:creationId xmlns:a16="http://schemas.microsoft.com/office/drawing/2014/main" id="{482DC5B1-7FC1-0268-98BA-C227848C5450}"/>
              </a:ext>
            </a:extLst>
          </p:cNvPr>
          <p:cNvSpPr>
            <a:spLocks noGrp="1"/>
          </p:cNvSpPr>
          <p:nvPr>
            <p:ph type="sldNum" sz="quarter" idx="4"/>
          </p:nvPr>
        </p:nvSpPr>
        <p:spPr>
          <a:xfrm>
            <a:off x="132183" y="6369947"/>
            <a:ext cx="395594" cy="244503"/>
          </a:xfrm>
        </p:spPr>
        <p:txBody>
          <a:bodyPr/>
          <a:lstStyle/>
          <a:p>
            <a:pPr rtl="0"/>
            <a:fld id="{48F63A3B-78C7-47BE-AE5E-E10140E04643}" type="slidenum">
              <a:rPr lang="fr-FR" smtClean="0"/>
              <a:pPr rtl="0"/>
              <a:t>22</a:t>
            </a:fld>
            <a:endParaRPr lang="fr-FR" dirty="0"/>
          </a:p>
        </p:txBody>
      </p:sp>
    </p:spTree>
    <p:extLst>
      <p:ext uri="{BB962C8B-B14F-4D97-AF65-F5344CB8AC3E}">
        <p14:creationId xmlns:p14="http://schemas.microsoft.com/office/powerpoint/2010/main" val="713299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85C42-9EB5-4A82-3EC2-505D1A0AEF9E}"/>
            </a:ext>
          </a:extLst>
        </p:cNvPr>
        <p:cNvGrpSpPr/>
        <p:nvPr/>
      </p:nvGrpSpPr>
      <p:grpSpPr>
        <a:xfrm>
          <a:off x="0" y="0"/>
          <a:ext cx="0" cy="0"/>
          <a:chOff x="0" y="0"/>
          <a:chExt cx="0" cy="0"/>
        </a:xfrm>
      </p:grpSpPr>
      <p:sp>
        <p:nvSpPr>
          <p:cNvPr id="2" name="Titre 2">
            <a:extLst>
              <a:ext uri="{FF2B5EF4-FFF2-40B4-BE49-F238E27FC236}">
                <a16:creationId xmlns:a16="http://schemas.microsoft.com/office/drawing/2014/main" id="{2786BFF6-22AA-2EE8-FE0B-D283A9FA7EFB}"/>
              </a:ext>
            </a:extLst>
          </p:cNvPr>
          <p:cNvSpPr txBox="1">
            <a:spLocks/>
          </p:cNvSpPr>
          <p:nvPr/>
        </p:nvSpPr>
        <p:spPr>
          <a:xfrm>
            <a:off x="508000" y="539692"/>
            <a:ext cx="9067800" cy="676635"/>
          </a:xfrm>
          <a:prstGeom prst="rect">
            <a:avLst/>
          </a:prstGeom>
        </p:spPr>
        <p:txBody>
          <a:bodyPr/>
          <a:lstStyle>
            <a:lvl1pPr algn="ctr" defTabSz="742965" rtl="0" eaLnBrk="1" latinLnBrk="0" hangingPunct="1">
              <a:lnSpc>
                <a:spcPts val="3961"/>
              </a:lnSpc>
              <a:spcBef>
                <a:spcPct val="0"/>
              </a:spcBef>
              <a:buNone/>
              <a:defRPr lang="fr-FR" sz="3088" b="1" kern="1200" cap="all" baseline="0">
                <a:solidFill>
                  <a:srgbClr val="00A4BB"/>
                </a:solidFill>
                <a:latin typeface="+mj-lt"/>
                <a:ea typeface="+mj-ea"/>
                <a:cs typeface="+mj-cs"/>
              </a:defRPr>
            </a:lvl1pPr>
          </a:lstStyle>
          <a:p>
            <a:r>
              <a:rPr lang="fr-FR" sz="2400" dirty="0"/>
              <a:t>OBJECTIF « DÉVELOPPER L’INTELLIGENCE COLLECTIVE»</a:t>
            </a:r>
          </a:p>
        </p:txBody>
      </p:sp>
      <p:sp>
        <p:nvSpPr>
          <p:cNvPr id="79" name="Espace réservé du numéro de diapositive 3">
            <a:extLst>
              <a:ext uri="{FF2B5EF4-FFF2-40B4-BE49-F238E27FC236}">
                <a16:creationId xmlns:a16="http://schemas.microsoft.com/office/drawing/2014/main" id="{ACB74C08-E205-788E-F4F4-7053694D591E}"/>
              </a:ext>
            </a:extLst>
          </p:cNvPr>
          <p:cNvSpPr>
            <a:spLocks noGrp="1"/>
          </p:cNvSpPr>
          <p:nvPr>
            <p:ph type="sldNum" sz="quarter" idx="4"/>
          </p:nvPr>
        </p:nvSpPr>
        <p:spPr>
          <a:xfrm>
            <a:off x="132183" y="6369947"/>
            <a:ext cx="395594" cy="244503"/>
          </a:xfrm>
        </p:spPr>
        <p:txBody>
          <a:bodyPr/>
          <a:lstStyle/>
          <a:p>
            <a:pPr rtl="0"/>
            <a:fld id="{48F63A3B-78C7-47BE-AE5E-E10140E04643}" type="slidenum">
              <a:rPr lang="fr-FR" smtClean="0"/>
              <a:pPr rtl="0"/>
              <a:t>23</a:t>
            </a:fld>
            <a:endParaRPr lang="fr-FR" dirty="0"/>
          </a:p>
        </p:txBody>
      </p:sp>
      <p:pic>
        <p:nvPicPr>
          <p:cNvPr id="3" name="Graphique 2">
            <a:extLst>
              <a:ext uri="{FF2B5EF4-FFF2-40B4-BE49-F238E27FC236}">
                <a16:creationId xmlns:a16="http://schemas.microsoft.com/office/drawing/2014/main" id="{2D47C954-B75C-9E20-3DDD-12C7E594D2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777" y="1474695"/>
            <a:ext cx="6642100" cy="3505200"/>
          </a:xfrm>
          <a:prstGeom prst="rect">
            <a:avLst/>
          </a:prstGeom>
        </p:spPr>
      </p:pic>
      <p:sp>
        <p:nvSpPr>
          <p:cNvPr id="4" name="Flèche à angle droit 3">
            <a:extLst>
              <a:ext uri="{FF2B5EF4-FFF2-40B4-BE49-F238E27FC236}">
                <a16:creationId xmlns:a16="http://schemas.microsoft.com/office/drawing/2014/main" id="{0B4CF733-7AAB-5CC0-E932-41CA686E814A}"/>
              </a:ext>
            </a:extLst>
          </p:cNvPr>
          <p:cNvSpPr/>
          <p:nvPr/>
        </p:nvSpPr>
        <p:spPr>
          <a:xfrm rot="5400000">
            <a:off x="4259557" y="5119535"/>
            <a:ext cx="668215" cy="527539"/>
          </a:xfrm>
          <a:prstGeom prst="bentUpArrow">
            <a:avLst>
              <a:gd name="adj1" fmla="val 5899"/>
              <a:gd name="adj2" fmla="val 9831"/>
              <a:gd name="adj3" fmla="val 2949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F25CB8"/>
              </a:solidFill>
            </a:endParaRPr>
          </a:p>
        </p:txBody>
      </p:sp>
      <p:sp>
        <p:nvSpPr>
          <p:cNvPr id="6" name="Espace réservé du texte 4">
            <a:extLst>
              <a:ext uri="{FF2B5EF4-FFF2-40B4-BE49-F238E27FC236}">
                <a16:creationId xmlns:a16="http://schemas.microsoft.com/office/drawing/2014/main" id="{4C71FF3A-0D1D-0577-3336-5F7A7E86C574}"/>
              </a:ext>
            </a:extLst>
          </p:cNvPr>
          <p:cNvSpPr txBox="1">
            <a:spLocks/>
          </p:cNvSpPr>
          <p:nvPr/>
        </p:nvSpPr>
        <p:spPr>
          <a:xfrm>
            <a:off x="6998110" y="1481989"/>
            <a:ext cx="2775705" cy="5010209"/>
          </a:xfrm>
          <a:prstGeom prst="rect">
            <a:avLst/>
          </a:prstGeom>
        </p:spPr>
        <p:txBody>
          <a:bodyPr/>
          <a:lstStyle>
            <a:lvl1pPr marL="282327" indent="-282327" algn="l" defTabSz="742965" rtl="0" eaLnBrk="1" latinLnBrk="0" hangingPunct="1">
              <a:lnSpc>
                <a:spcPct val="100000"/>
              </a:lnSpc>
              <a:spcBef>
                <a:spcPts val="293"/>
              </a:spcBef>
              <a:buFont typeface="Arial" panose="020B0604020202020204" pitchFamily="34" charset="0"/>
              <a:buChar char="•"/>
              <a:defRPr lang="fr-FR" sz="1138"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marL="0" indent="0">
              <a:buNone/>
            </a:pPr>
            <a:r>
              <a:rPr lang="fr-FR" sz="1200" dirty="0">
                <a:latin typeface="Montserrat" pitchFamily="2" charset="77"/>
              </a:rPr>
              <a:t>Là encore on peut chercher à identifier la contre-productivité précisément.</a:t>
            </a:r>
            <a:br>
              <a:rPr lang="fr-FR" sz="1200" dirty="0">
                <a:latin typeface="Montserrat" pitchFamily="2" charset="77"/>
              </a:rPr>
            </a:br>
            <a:endParaRPr lang="fr-FR" sz="1200" dirty="0">
              <a:latin typeface="Montserrat" pitchFamily="2" charset="77"/>
            </a:endParaRPr>
          </a:p>
          <a:p>
            <a:pPr marL="0" indent="0">
              <a:buNone/>
            </a:pPr>
            <a:r>
              <a:rPr lang="fr-FR" sz="1200" dirty="0">
                <a:latin typeface="Montserrat" pitchFamily="2" charset="77"/>
              </a:rPr>
              <a:t>L’intelligence collective, c’est le fait de faire fructifier les intelligences individuelles : partager les analyses, points de vue et inventions. Cela nécessite de favoriser l’expression de chacun, d’écouter, de débattre et de produire une œuvre issue des mises en commun.</a:t>
            </a:r>
          </a:p>
          <a:p>
            <a:pPr marL="0" indent="0">
              <a:buNone/>
            </a:pPr>
            <a:endParaRPr lang="fr-FR" sz="1200" dirty="0">
              <a:latin typeface="Montserrat" pitchFamily="2" charset="77"/>
            </a:endParaRPr>
          </a:p>
          <a:p>
            <a:pPr marL="0" indent="0">
              <a:buNone/>
            </a:pPr>
            <a:r>
              <a:rPr lang="fr-FR" sz="1200" dirty="0">
                <a:latin typeface="Montserrat" pitchFamily="2" charset="77"/>
              </a:rPr>
              <a:t>Le contraire s’observera par une production où chacun fait une partie séparément, qui pourra manquer de cohérence et qui accouchera de pas grand chose.</a:t>
            </a:r>
          </a:p>
        </p:txBody>
      </p:sp>
      <p:sp>
        <p:nvSpPr>
          <p:cNvPr id="8" name="ZoneTexte 7">
            <a:extLst>
              <a:ext uri="{FF2B5EF4-FFF2-40B4-BE49-F238E27FC236}">
                <a16:creationId xmlns:a16="http://schemas.microsoft.com/office/drawing/2014/main" id="{0E42BDFB-D775-2076-E452-C3434352C5EF}"/>
              </a:ext>
            </a:extLst>
          </p:cNvPr>
          <p:cNvSpPr txBox="1"/>
          <p:nvPr/>
        </p:nvSpPr>
        <p:spPr>
          <a:xfrm>
            <a:off x="4953000" y="5487311"/>
            <a:ext cx="3385863" cy="830997"/>
          </a:xfrm>
          <a:prstGeom prst="rect">
            <a:avLst/>
          </a:prstGeom>
          <a:noFill/>
        </p:spPr>
        <p:txBody>
          <a:bodyPr wrap="none" rtlCol="0">
            <a:spAutoFit/>
          </a:bodyPr>
          <a:lstStyle/>
          <a:p>
            <a:r>
              <a:rPr lang="fr-FR" sz="1200" dirty="0">
                <a:latin typeface="Montserrat" pitchFamily="2" charset="77"/>
              </a:rPr>
              <a:t>Travailler séparément</a:t>
            </a:r>
          </a:p>
          <a:p>
            <a:r>
              <a:rPr lang="fr-FR" sz="1200" dirty="0">
                <a:latin typeface="Montserrat" pitchFamily="2" charset="77"/>
              </a:rPr>
              <a:t>Renoncer au débat</a:t>
            </a:r>
          </a:p>
          <a:p>
            <a:r>
              <a:rPr lang="fr-FR" sz="1200" dirty="0">
                <a:latin typeface="Montserrat" pitchFamily="2" charset="77"/>
              </a:rPr>
              <a:t>Se satisfaire du manque d’aboutissement</a:t>
            </a:r>
          </a:p>
          <a:p>
            <a:r>
              <a:rPr lang="fr-FR" sz="1200" dirty="0">
                <a:latin typeface="Montserrat" pitchFamily="2" charset="77"/>
              </a:rPr>
              <a:t>Se satisfaire du manque de cohérence</a:t>
            </a:r>
            <a:endParaRPr lang="fr-FR" dirty="0"/>
          </a:p>
        </p:txBody>
      </p:sp>
    </p:spTree>
    <p:extLst>
      <p:ext uri="{BB962C8B-B14F-4D97-AF65-F5344CB8AC3E}">
        <p14:creationId xmlns:p14="http://schemas.microsoft.com/office/powerpoint/2010/main" val="4179959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EA8D1-A3F4-D038-7738-A135CB23DAC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B04F69EB-1147-455C-3F88-7D7B8A266F35}"/>
              </a:ext>
            </a:extLst>
          </p:cNvPr>
          <p:cNvSpPr>
            <a:spLocks noGrp="1"/>
          </p:cNvSpPr>
          <p:nvPr>
            <p:ph type="title"/>
          </p:nvPr>
        </p:nvSpPr>
        <p:spPr>
          <a:xfrm>
            <a:off x="-112889" y="475850"/>
            <a:ext cx="10182578" cy="676635"/>
          </a:xfrm>
        </p:spPr>
        <p:txBody>
          <a:bodyPr/>
          <a:lstStyle/>
          <a:p>
            <a:pPr algn="ctr"/>
            <a:r>
              <a:rPr lang="fr-FR" sz="2700" noProof="1">
                <a:latin typeface="Montserrat" pitchFamily="2" charset="0"/>
              </a:rPr>
              <a:t>Établir la courbe de contre-productivité</a:t>
            </a:r>
          </a:p>
        </p:txBody>
      </p:sp>
      <p:sp>
        <p:nvSpPr>
          <p:cNvPr id="5" name="Espace réservé du numéro de diapositive 4">
            <a:extLst>
              <a:ext uri="{FF2B5EF4-FFF2-40B4-BE49-F238E27FC236}">
                <a16:creationId xmlns:a16="http://schemas.microsoft.com/office/drawing/2014/main" id="{270CC526-F138-2CB0-B683-A95EDBC99754}"/>
              </a:ext>
            </a:extLst>
          </p:cNvPr>
          <p:cNvSpPr>
            <a:spLocks noGrp="1"/>
          </p:cNvSpPr>
          <p:nvPr>
            <p:ph type="sldNum" sz="quarter" idx="4"/>
          </p:nvPr>
        </p:nvSpPr>
        <p:spPr/>
        <p:txBody>
          <a:bodyPr/>
          <a:lstStyle/>
          <a:p>
            <a:pPr rtl="0"/>
            <a:fld id="{48F63A3B-78C7-47BE-AE5E-E10140E04643}" type="slidenum">
              <a:rPr lang="fr-FR" noProof="1" smtClean="0"/>
              <a:pPr rtl="0"/>
              <a:t>24</a:t>
            </a:fld>
            <a:endParaRPr lang="fr-FR" noProof="1"/>
          </a:p>
        </p:txBody>
      </p:sp>
      <p:sp>
        <p:nvSpPr>
          <p:cNvPr id="7" name="Rectangle 1">
            <a:extLst>
              <a:ext uri="{FF2B5EF4-FFF2-40B4-BE49-F238E27FC236}">
                <a16:creationId xmlns:a16="http://schemas.microsoft.com/office/drawing/2014/main" id="{0E35DD00-6C62-5CE1-A0C3-6D4010BC230C}"/>
              </a:ext>
            </a:extLst>
          </p:cNvPr>
          <p:cNvSpPr txBox="1">
            <a:spLocks noChangeArrowheads="1"/>
          </p:cNvSpPr>
          <p:nvPr/>
        </p:nvSpPr>
        <p:spPr bwMode="auto">
          <a:xfrm>
            <a:off x="527777" y="912163"/>
            <a:ext cx="8533687" cy="6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eaLnBrk="0" fontAlgn="base" hangingPunct="0">
              <a:spcBef>
                <a:spcPct val="0"/>
              </a:spcBef>
              <a:spcAft>
                <a:spcPct val="0"/>
              </a:spcAft>
            </a:pPr>
            <a:r>
              <a:rPr lang="fr-FR" sz="1138" noProof="1">
                <a:solidFill>
                  <a:schemeClr val="tx1"/>
                </a:solidFill>
                <a:latin typeface="Montserrat" pitchFamily="2" charset="0"/>
              </a:rPr>
              <a:t>Ensuite, on essaie de produire une courbe qui illustre la réalisation des objectifs en fonction du nombre de projets. Il est possible de réaliser une multitude de courbes différentes en fonction de chaque objectif identifié. Il faudrait bien sûr enquêter pour établir des courbes exactes. Les suivantes semblent toutefois réalistes.</a:t>
            </a:r>
          </a:p>
        </p:txBody>
      </p:sp>
      <p:pic>
        <p:nvPicPr>
          <p:cNvPr id="11" name="Image 10">
            <a:extLst>
              <a:ext uri="{FF2B5EF4-FFF2-40B4-BE49-F238E27FC236}">
                <a16:creationId xmlns:a16="http://schemas.microsoft.com/office/drawing/2014/main" id="{E20FF9C5-CC19-9E1C-CB82-18B33990E9FD}"/>
              </a:ext>
            </a:extLst>
          </p:cNvPr>
          <p:cNvPicPr>
            <a:picLocks noChangeAspect="1"/>
          </p:cNvPicPr>
          <p:nvPr/>
        </p:nvPicPr>
        <p:blipFill>
          <a:blip r:embed="rId3"/>
          <a:stretch>
            <a:fillRect/>
          </a:stretch>
        </p:blipFill>
        <p:spPr>
          <a:xfrm>
            <a:off x="196169" y="1676527"/>
            <a:ext cx="4511343" cy="2368948"/>
          </a:xfrm>
          <a:prstGeom prst="rect">
            <a:avLst/>
          </a:prstGeom>
        </p:spPr>
      </p:pic>
      <p:pic>
        <p:nvPicPr>
          <p:cNvPr id="16" name="Image 15">
            <a:extLst>
              <a:ext uri="{FF2B5EF4-FFF2-40B4-BE49-F238E27FC236}">
                <a16:creationId xmlns:a16="http://schemas.microsoft.com/office/drawing/2014/main" id="{9F3ED226-18F6-D5AA-8C48-1779EE9ADDAF}"/>
              </a:ext>
            </a:extLst>
          </p:cNvPr>
          <p:cNvPicPr>
            <a:picLocks noChangeAspect="1"/>
          </p:cNvPicPr>
          <p:nvPr/>
        </p:nvPicPr>
        <p:blipFill>
          <a:blip r:embed="rId4"/>
          <a:stretch>
            <a:fillRect/>
          </a:stretch>
        </p:blipFill>
        <p:spPr>
          <a:xfrm>
            <a:off x="228380" y="4071752"/>
            <a:ext cx="4511343" cy="2238338"/>
          </a:xfrm>
          <a:prstGeom prst="rect">
            <a:avLst/>
          </a:prstGeom>
        </p:spPr>
      </p:pic>
      <p:pic>
        <p:nvPicPr>
          <p:cNvPr id="18" name="Image 17">
            <a:extLst>
              <a:ext uri="{FF2B5EF4-FFF2-40B4-BE49-F238E27FC236}">
                <a16:creationId xmlns:a16="http://schemas.microsoft.com/office/drawing/2014/main" id="{835DDE6E-2584-47FE-7E46-8E02712B6C71}"/>
              </a:ext>
            </a:extLst>
          </p:cNvPr>
          <p:cNvPicPr>
            <a:picLocks noChangeAspect="1"/>
          </p:cNvPicPr>
          <p:nvPr/>
        </p:nvPicPr>
        <p:blipFill>
          <a:blip r:embed="rId5"/>
          <a:stretch>
            <a:fillRect/>
          </a:stretch>
        </p:blipFill>
        <p:spPr>
          <a:xfrm>
            <a:off x="4707512" y="1647483"/>
            <a:ext cx="4822568" cy="2397992"/>
          </a:xfrm>
          <a:prstGeom prst="rect">
            <a:avLst/>
          </a:prstGeom>
        </p:spPr>
      </p:pic>
      <p:pic>
        <p:nvPicPr>
          <p:cNvPr id="20" name="Image 19">
            <a:extLst>
              <a:ext uri="{FF2B5EF4-FFF2-40B4-BE49-F238E27FC236}">
                <a16:creationId xmlns:a16="http://schemas.microsoft.com/office/drawing/2014/main" id="{96843F95-D066-A20C-7C38-13B898022BCD}"/>
              </a:ext>
            </a:extLst>
          </p:cNvPr>
          <p:cNvPicPr>
            <a:picLocks noChangeAspect="1"/>
          </p:cNvPicPr>
          <p:nvPr/>
        </p:nvPicPr>
        <p:blipFill>
          <a:blip r:embed="rId6"/>
          <a:stretch>
            <a:fillRect/>
          </a:stretch>
        </p:blipFill>
        <p:spPr>
          <a:xfrm>
            <a:off x="4707511" y="4037734"/>
            <a:ext cx="4822569" cy="2268834"/>
          </a:xfrm>
          <a:prstGeom prst="rect">
            <a:avLst/>
          </a:prstGeom>
        </p:spPr>
      </p:pic>
    </p:spTree>
    <p:extLst>
      <p:ext uri="{BB962C8B-B14F-4D97-AF65-F5344CB8AC3E}">
        <p14:creationId xmlns:p14="http://schemas.microsoft.com/office/powerpoint/2010/main" val="400126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E8553-3188-26BC-B622-B7E04C2B6C5B}"/>
            </a:ext>
          </a:extLst>
        </p:cNvPr>
        <p:cNvGrpSpPr/>
        <p:nvPr/>
      </p:nvGrpSpPr>
      <p:grpSpPr>
        <a:xfrm>
          <a:off x="0" y="0"/>
          <a:ext cx="0" cy="0"/>
          <a:chOff x="0" y="0"/>
          <a:chExt cx="0" cy="0"/>
        </a:xfrm>
      </p:grpSpPr>
      <p:sp>
        <p:nvSpPr>
          <p:cNvPr id="48" name="TextBox 48">
            <a:extLst>
              <a:ext uri="{FF2B5EF4-FFF2-40B4-BE49-F238E27FC236}">
                <a16:creationId xmlns:a16="http://schemas.microsoft.com/office/drawing/2014/main" id="{E8CAFA48-04F5-A2D2-DD4A-9A7631D52395}"/>
              </a:ext>
            </a:extLst>
          </p:cNvPr>
          <p:cNvSpPr txBox="1"/>
          <p:nvPr/>
        </p:nvSpPr>
        <p:spPr>
          <a:xfrm>
            <a:off x="960912" y="931866"/>
            <a:ext cx="8029985" cy="203838"/>
          </a:xfrm>
          <a:prstGeom prst="rect">
            <a:avLst/>
          </a:prstGeom>
        </p:spPr>
        <p:txBody>
          <a:bodyPr lIns="0" tIns="0" rIns="0" bIns="0" rtlCol="0" anchor="t">
            <a:spAutoFit/>
          </a:bodyPr>
          <a:lstStyle/>
          <a:p>
            <a:pPr algn="ctr">
              <a:lnSpc>
                <a:spcPts val="1668"/>
              </a:lnSpc>
              <a:spcBef>
                <a:spcPct val="0"/>
              </a:spcBef>
            </a:pPr>
            <a:r>
              <a:rPr lang="fr-FR" sz="1192" b="1" spc="38" noProof="1">
                <a:solidFill>
                  <a:srgbClr val="000000"/>
                </a:solidFill>
                <a:latin typeface="Montserrat Bold"/>
                <a:ea typeface="Montserrat Bold"/>
                <a:cs typeface="Montserrat Bold"/>
                <a:sym typeface="Montserrat Bold"/>
              </a:rPr>
              <a:t>QUEL LIEN Y A-T-IL ENTRE LES OBJECTIFS DES PROJETS DE GROUPE ET LEUR MASSIFICATION ?</a:t>
            </a:r>
          </a:p>
        </p:txBody>
      </p:sp>
      <p:sp>
        <p:nvSpPr>
          <p:cNvPr id="2" name="Titre 2">
            <a:extLst>
              <a:ext uri="{FF2B5EF4-FFF2-40B4-BE49-F238E27FC236}">
                <a16:creationId xmlns:a16="http://schemas.microsoft.com/office/drawing/2014/main" id="{D9059FE4-B71B-EF99-D00E-6CC7542F0D41}"/>
              </a:ext>
            </a:extLst>
          </p:cNvPr>
          <p:cNvSpPr txBox="1">
            <a:spLocks/>
          </p:cNvSpPr>
          <p:nvPr/>
        </p:nvSpPr>
        <p:spPr>
          <a:xfrm>
            <a:off x="620763" y="402058"/>
            <a:ext cx="8899634" cy="676635"/>
          </a:xfrm>
          <a:prstGeom prst="rect">
            <a:avLst/>
          </a:prstGeom>
        </p:spPr>
        <p:txBody>
          <a:bodyPr/>
          <a:lstStyle>
            <a:lvl1pPr algn="ctr" defTabSz="742965" rtl="0" eaLnBrk="1" latinLnBrk="0" hangingPunct="1">
              <a:lnSpc>
                <a:spcPts val="3961"/>
              </a:lnSpc>
              <a:spcBef>
                <a:spcPct val="0"/>
              </a:spcBef>
              <a:buNone/>
              <a:defRPr lang="fr-FR" sz="3088" b="1" kern="1200" cap="all" baseline="0">
                <a:solidFill>
                  <a:srgbClr val="00A4BB"/>
                </a:solidFill>
                <a:latin typeface="+mj-lt"/>
                <a:ea typeface="+mj-ea"/>
                <a:cs typeface="+mj-cs"/>
              </a:defRPr>
            </a:lvl1pPr>
          </a:lstStyle>
          <a:p>
            <a:r>
              <a:rPr lang="fr-FR" sz="2400" dirty="0"/>
              <a:t>Remarque : d’autres comportements possibles</a:t>
            </a:r>
          </a:p>
        </p:txBody>
      </p:sp>
      <p:sp>
        <p:nvSpPr>
          <p:cNvPr id="57" name="ZoneTexte 56">
            <a:extLst>
              <a:ext uri="{FF2B5EF4-FFF2-40B4-BE49-F238E27FC236}">
                <a16:creationId xmlns:a16="http://schemas.microsoft.com/office/drawing/2014/main" id="{E5FE5438-793D-F48E-AABF-7A1614550AF8}"/>
              </a:ext>
            </a:extLst>
          </p:cNvPr>
          <p:cNvSpPr txBox="1"/>
          <p:nvPr/>
        </p:nvSpPr>
        <p:spPr>
          <a:xfrm>
            <a:off x="709061" y="1551779"/>
            <a:ext cx="8723038" cy="646331"/>
          </a:xfrm>
          <a:prstGeom prst="rect">
            <a:avLst/>
          </a:prstGeom>
          <a:noFill/>
          <a:ln>
            <a:noFill/>
          </a:ln>
        </p:spPr>
        <p:txBody>
          <a:bodyPr wrap="square" rtlCol="0">
            <a:spAutoFit/>
          </a:bodyPr>
          <a:lstStyle/>
          <a:p>
            <a:r>
              <a:rPr lang="fr-FR" dirty="0">
                <a:latin typeface="Montserrat" pitchFamily="2" charset="77"/>
              </a:rPr>
              <a:t>On peut s’attendre à avoir bien d’autres profils de courbes dans une application réelle, de deux types principalement :</a:t>
            </a:r>
          </a:p>
        </p:txBody>
      </p:sp>
      <p:sp>
        <p:nvSpPr>
          <p:cNvPr id="58" name="ZoneTexte 57">
            <a:extLst>
              <a:ext uri="{FF2B5EF4-FFF2-40B4-BE49-F238E27FC236}">
                <a16:creationId xmlns:a16="http://schemas.microsoft.com/office/drawing/2014/main" id="{D8CB1716-D8B9-1E92-55DE-C0AFEC9E68C9}"/>
              </a:ext>
            </a:extLst>
          </p:cNvPr>
          <p:cNvSpPr txBox="1"/>
          <p:nvPr/>
        </p:nvSpPr>
        <p:spPr>
          <a:xfrm>
            <a:off x="3977453" y="2822850"/>
            <a:ext cx="6390957" cy="1323439"/>
          </a:xfrm>
          <a:prstGeom prst="rect">
            <a:avLst/>
          </a:prstGeom>
          <a:noFill/>
        </p:spPr>
        <p:txBody>
          <a:bodyPr wrap="square" rtlCol="0">
            <a:spAutoFit/>
          </a:bodyPr>
          <a:lstStyle/>
          <a:p>
            <a:r>
              <a:rPr lang="fr-FR" sz="1600" dirty="0">
                <a:latin typeface="Montserrat" pitchFamily="2" charset="77"/>
              </a:rPr>
              <a:t>Des comportements qui ne sont pas contre-productifs</a:t>
            </a:r>
          </a:p>
          <a:p>
            <a:endParaRPr lang="fr-FR" sz="1600" dirty="0">
              <a:latin typeface="Montserrat" pitchFamily="2" charset="77"/>
            </a:endParaRPr>
          </a:p>
          <a:p>
            <a:endParaRPr lang="fr-FR" sz="1600" dirty="0">
              <a:latin typeface="Montserrat" pitchFamily="2" charset="77"/>
            </a:endParaRPr>
          </a:p>
          <a:p>
            <a:endParaRPr lang="fr-FR" sz="1600" dirty="0">
              <a:latin typeface="Montserrat" pitchFamily="2" charset="77"/>
            </a:endParaRPr>
          </a:p>
          <a:p>
            <a:r>
              <a:rPr lang="fr-FR" sz="1600" dirty="0">
                <a:latin typeface="Montserrat" pitchFamily="2" charset="77"/>
              </a:rPr>
              <a:t>Exemples :</a:t>
            </a:r>
          </a:p>
        </p:txBody>
      </p:sp>
      <p:sp>
        <p:nvSpPr>
          <p:cNvPr id="59" name="ZoneTexte 58">
            <a:extLst>
              <a:ext uri="{FF2B5EF4-FFF2-40B4-BE49-F238E27FC236}">
                <a16:creationId xmlns:a16="http://schemas.microsoft.com/office/drawing/2014/main" id="{242F98E9-CD52-A98F-9879-0997EC576BAA}"/>
              </a:ext>
            </a:extLst>
          </p:cNvPr>
          <p:cNvSpPr txBox="1"/>
          <p:nvPr/>
        </p:nvSpPr>
        <p:spPr>
          <a:xfrm>
            <a:off x="584917" y="2826423"/>
            <a:ext cx="3130364" cy="1323439"/>
          </a:xfrm>
          <a:prstGeom prst="rect">
            <a:avLst/>
          </a:prstGeom>
          <a:noFill/>
        </p:spPr>
        <p:txBody>
          <a:bodyPr wrap="square" rtlCol="0">
            <a:spAutoFit/>
          </a:bodyPr>
          <a:lstStyle/>
          <a:p>
            <a:r>
              <a:rPr lang="fr-FR" sz="1600" dirty="0" err="1">
                <a:latin typeface="Montserrat" pitchFamily="2" charset="77"/>
              </a:rPr>
              <a:t>Contre-productivités</a:t>
            </a:r>
            <a:r>
              <a:rPr lang="fr-FR" sz="1600" dirty="0">
                <a:latin typeface="Montserrat" pitchFamily="2" charset="77"/>
              </a:rPr>
              <a:t> avec des phases différentes</a:t>
            </a:r>
          </a:p>
          <a:p>
            <a:endParaRPr lang="fr-FR" sz="1600" dirty="0">
              <a:latin typeface="Montserrat" pitchFamily="2" charset="77"/>
            </a:endParaRPr>
          </a:p>
          <a:p>
            <a:r>
              <a:rPr lang="fr-FR" sz="1600" dirty="0">
                <a:latin typeface="Montserrat" pitchFamily="2" charset="77"/>
              </a:rPr>
              <a:t>Exemple : gain immédiat et palier avant effondrement</a:t>
            </a:r>
          </a:p>
        </p:txBody>
      </p:sp>
      <p:pic>
        <p:nvPicPr>
          <p:cNvPr id="3" name="Image 2">
            <a:extLst>
              <a:ext uri="{FF2B5EF4-FFF2-40B4-BE49-F238E27FC236}">
                <a16:creationId xmlns:a16="http://schemas.microsoft.com/office/drawing/2014/main" id="{1DD5FE34-4290-8148-F43E-40FB617C8022}"/>
              </a:ext>
            </a:extLst>
          </p:cNvPr>
          <p:cNvPicPr>
            <a:picLocks noChangeAspect="1"/>
          </p:cNvPicPr>
          <p:nvPr/>
        </p:nvPicPr>
        <p:blipFill>
          <a:blip r:embed="rId2"/>
          <a:stretch>
            <a:fillRect/>
          </a:stretch>
        </p:blipFill>
        <p:spPr>
          <a:xfrm>
            <a:off x="940398" y="4327086"/>
            <a:ext cx="1829236" cy="1796128"/>
          </a:xfrm>
          <a:prstGeom prst="rect">
            <a:avLst/>
          </a:prstGeom>
        </p:spPr>
      </p:pic>
      <p:pic>
        <p:nvPicPr>
          <p:cNvPr id="4" name="Image 3">
            <a:extLst>
              <a:ext uri="{FF2B5EF4-FFF2-40B4-BE49-F238E27FC236}">
                <a16:creationId xmlns:a16="http://schemas.microsoft.com/office/drawing/2014/main" id="{288AD1E3-EA52-E047-E70F-7853C798F750}"/>
              </a:ext>
            </a:extLst>
          </p:cNvPr>
          <p:cNvPicPr>
            <a:picLocks noChangeAspect="1"/>
          </p:cNvPicPr>
          <p:nvPr/>
        </p:nvPicPr>
        <p:blipFill>
          <a:blip r:embed="rId3"/>
          <a:stretch>
            <a:fillRect/>
          </a:stretch>
        </p:blipFill>
        <p:spPr>
          <a:xfrm>
            <a:off x="4223336" y="4396083"/>
            <a:ext cx="5143099" cy="1440348"/>
          </a:xfrm>
          <a:prstGeom prst="rect">
            <a:avLst/>
          </a:prstGeom>
        </p:spPr>
      </p:pic>
      <p:sp>
        <p:nvSpPr>
          <p:cNvPr id="7" name="Rectangle 6">
            <a:extLst>
              <a:ext uri="{FF2B5EF4-FFF2-40B4-BE49-F238E27FC236}">
                <a16:creationId xmlns:a16="http://schemas.microsoft.com/office/drawing/2014/main" id="{598113EE-6DF1-1B5A-7806-7E6703D86BF9}"/>
              </a:ext>
            </a:extLst>
          </p:cNvPr>
          <p:cNvSpPr/>
          <p:nvPr/>
        </p:nvSpPr>
        <p:spPr>
          <a:xfrm>
            <a:off x="3977453" y="2721884"/>
            <a:ext cx="5787033" cy="3514024"/>
          </a:xfrm>
          <a:prstGeom prst="rect">
            <a:avLst/>
          </a:prstGeom>
          <a:noFill/>
          <a:ln w="508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BB5EC6F-D860-A480-952B-95851722EDD0}"/>
              </a:ext>
            </a:extLst>
          </p:cNvPr>
          <p:cNvSpPr/>
          <p:nvPr/>
        </p:nvSpPr>
        <p:spPr>
          <a:xfrm>
            <a:off x="480027" y="2721885"/>
            <a:ext cx="3130365" cy="3514024"/>
          </a:xfrm>
          <a:prstGeom prst="rect">
            <a:avLst/>
          </a:prstGeom>
          <a:noFill/>
          <a:ln w="508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3">
            <a:extLst>
              <a:ext uri="{FF2B5EF4-FFF2-40B4-BE49-F238E27FC236}">
                <a16:creationId xmlns:a16="http://schemas.microsoft.com/office/drawing/2014/main" id="{9EA4B050-546D-2A34-FDD5-D115B0B46495}"/>
              </a:ext>
            </a:extLst>
          </p:cNvPr>
          <p:cNvSpPr>
            <a:spLocks noGrp="1"/>
          </p:cNvSpPr>
          <p:nvPr>
            <p:ph type="sldNum" sz="quarter" idx="4"/>
          </p:nvPr>
        </p:nvSpPr>
        <p:spPr>
          <a:xfrm>
            <a:off x="132183" y="6369947"/>
            <a:ext cx="395594" cy="244503"/>
          </a:xfrm>
        </p:spPr>
        <p:txBody>
          <a:bodyPr/>
          <a:lstStyle/>
          <a:p>
            <a:pPr rtl="0"/>
            <a:fld id="{48F63A3B-78C7-47BE-AE5E-E10140E04643}" type="slidenum">
              <a:rPr lang="fr-FR" smtClean="0"/>
              <a:pPr rtl="0"/>
              <a:t>25</a:t>
            </a:fld>
            <a:endParaRPr lang="fr-FR" dirty="0"/>
          </a:p>
        </p:txBody>
      </p:sp>
    </p:spTree>
    <p:extLst>
      <p:ext uri="{BB962C8B-B14F-4D97-AF65-F5344CB8AC3E}">
        <p14:creationId xmlns:p14="http://schemas.microsoft.com/office/powerpoint/2010/main" val="3367095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33A8B-DA63-6B22-896E-4342FC0AE12B}"/>
            </a:ext>
          </a:extLst>
        </p:cNvPr>
        <p:cNvGrpSpPr/>
        <p:nvPr/>
      </p:nvGrpSpPr>
      <p:grpSpPr>
        <a:xfrm>
          <a:off x="0" y="0"/>
          <a:ext cx="0" cy="0"/>
          <a:chOff x="0" y="0"/>
          <a:chExt cx="0" cy="0"/>
        </a:xfrm>
      </p:grpSpPr>
      <p:sp>
        <p:nvSpPr>
          <p:cNvPr id="48" name="TextBox 48">
            <a:extLst>
              <a:ext uri="{FF2B5EF4-FFF2-40B4-BE49-F238E27FC236}">
                <a16:creationId xmlns:a16="http://schemas.microsoft.com/office/drawing/2014/main" id="{C2EFFCCB-97A4-4C3A-3A51-53C0A1B489C3}"/>
              </a:ext>
            </a:extLst>
          </p:cNvPr>
          <p:cNvSpPr txBox="1"/>
          <p:nvPr/>
        </p:nvSpPr>
        <p:spPr>
          <a:xfrm>
            <a:off x="1104809" y="1057992"/>
            <a:ext cx="8029985" cy="203838"/>
          </a:xfrm>
          <a:prstGeom prst="rect">
            <a:avLst/>
          </a:prstGeom>
        </p:spPr>
        <p:txBody>
          <a:bodyPr lIns="0" tIns="0" rIns="0" bIns="0" rtlCol="0" anchor="t">
            <a:spAutoFit/>
          </a:bodyPr>
          <a:lstStyle/>
          <a:p>
            <a:pPr algn="ctr">
              <a:lnSpc>
                <a:spcPts val="1668"/>
              </a:lnSpc>
              <a:spcBef>
                <a:spcPct val="0"/>
              </a:spcBef>
            </a:pPr>
            <a:r>
              <a:rPr lang="fr-FR" sz="1192" b="1" spc="38" noProof="1">
                <a:solidFill>
                  <a:srgbClr val="000000"/>
                </a:solidFill>
                <a:latin typeface="Montserrat Bold"/>
                <a:ea typeface="Montserrat Bold"/>
                <a:cs typeface="Montserrat Bold"/>
                <a:sym typeface="Montserrat Bold"/>
              </a:rPr>
              <a:t>QUEL LIEN Y A-T-IL ENTRE LES OBJECTIFS DES PROJETS DE GROUPE ET LEUR MASSIFICATION ?</a:t>
            </a:r>
          </a:p>
        </p:txBody>
      </p:sp>
      <p:sp>
        <p:nvSpPr>
          <p:cNvPr id="2" name="Titre 2">
            <a:extLst>
              <a:ext uri="{FF2B5EF4-FFF2-40B4-BE49-F238E27FC236}">
                <a16:creationId xmlns:a16="http://schemas.microsoft.com/office/drawing/2014/main" id="{453F7A07-1A9C-CA0D-A004-8DB33EE9C6BF}"/>
              </a:ext>
            </a:extLst>
          </p:cNvPr>
          <p:cNvSpPr txBox="1">
            <a:spLocks/>
          </p:cNvSpPr>
          <p:nvPr/>
        </p:nvSpPr>
        <p:spPr>
          <a:xfrm>
            <a:off x="749959" y="539692"/>
            <a:ext cx="8533688" cy="676635"/>
          </a:xfrm>
          <a:prstGeom prst="rect">
            <a:avLst/>
          </a:prstGeom>
        </p:spPr>
        <p:txBody>
          <a:bodyPr/>
          <a:lstStyle>
            <a:lvl1pPr algn="ctr" defTabSz="742965" rtl="0" eaLnBrk="1" latinLnBrk="0" hangingPunct="1">
              <a:lnSpc>
                <a:spcPts val="3961"/>
              </a:lnSpc>
              <a:spcBef>
                <a:spcPct val="0"/>
              </a:spcBef>
              <a:buNone/>
              <a:defRPr lang="fr-FR" sz="3088" b="1" kern="1200" cap="all" baseline="0">
                <a:solidFill>
                  <a:srgbClr val="00A4BB"/>
                </a:solidFill>
                <a:latin typeface="+mj-lt"/>
                <a:ea typeface="+mj-ea"/>
                <a:cs typeface="+mj-cs"/>
              </a:defRPr>
            </a:lvl1pPr>
          </a:lstStyle>
          <a:p>
            <a:r>
              <a:rPr lang="fr-FR" dirty="0"/>
              <a:t>LES COURBES</a:t>
            </a:r>
          </a:p>
        </p:txBody>
      </p:sp>
      <p:sp>
        <p:nvSpPr>
          <p:cNvPr id="3" name="AutoShape 9">
            <a:extLst>
              <a:ext uri="{FF2B5EF4-FFF2-40B4-BE49-F238E27FC236}">
                <a16:creationId xmlns:a16="http://schemas.microsoft.com/office/drawing/2014/main" id="{5ED6A195-D443-F9A6-31A7-6BE73895B23F}"/>
              </a:ext>
            </a:extLst>
          </p:cNvPr>
          <p:cNvSpPr/>
          <p:nvPr/>
        </p:nvSpPr>
        <p:spPr>
          <a:xfrm flipV="1">
            <a:off x="2107941" y="1661543"/>
            <a:ext cx="0" cy="3516630"/>
          </a:xfrm>
          <a:prstGeom prst="line">
            <a:avLst/>
          </a:prstGeom>
          <a:ln w="38100" cap="flat">
            <a:solidFill>
              <a:srgbClr val="FF6D0F"/>
            </a:solidFill>
            <a:prstDash val="solid"/>
            <a:headEnd type="none" w="sm" len="sm"/>
            <a:tailEnd type="triangle" w="lg" len="med"/>
          </a:ln>
        </p:spPr>
        <p:txBody>
          <a:bodyPr/>
          <a:lstStyle/>
          <a:p>
            <a:endParaRPr lang="fr-FR" sz="975" noProof="1"/>
          </a:p>
        </p:txBody>
      </p:sp>
      <p:grpSp>
        <p:nvGrpSpPr>
          <p:cNvPr id="4" name="Group 10">
            <a:extLst>
              <a:ext uri="{FF2B5EF4-FFF2-40B4-BE49-F238E27FC236}">
                <a16:creationId xmlns:a16="http://schemas.microsoft.com/office/drawing/2014/main" id="{A1307666-3E81-7A76-4F18-F032F222A344}"/>
              </a:ext>
            </a:extLst>
          </p:cNvPr>
          <p:cNvGrpSpPr/>
          <p:nvPr/>
        </p:nvGrpSpPr>
        <p:grpSpPr>
          <a:xfrm>
            <a:off x="2107941" y="5057253"/>
            <a:ext cx="6117920" cy="241840"/>
            <a:chOff x="0" y="0"/>
            <a:chExt cx="15059496" cy="595297"/>
          </a:xfrm>
        </p:grpSpPr>
        <p:sp>
          <p:nvSpPr>
            <p:cNvPr id="5" name="AutoShape 11">
              <a:extLst>
                <a:ext uri="{FF2B5EF4-FFF2-40B4-BE49-F238E27FC236}">
                  <a16:creationId xmlns:a16="http://schemas.microsoft.com/office/drawing/2014/main" id="{7E813AC2-099C-9918-63EF-68B827B4BB0A}"/>
                </a:ext>
              </a:extLst>
            </p:cNvPr>
            <p:cNvSpPr/>
            <p:nvPr/>
          </p:nvSpPr>
          <p:spPr>
            <a:xfrm flipV="1">
              <a:off x="35791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6" name="AutoShape 12">
              <a:extLst>
                <a:ext uri="{FF2B5EF4-FFF2-40B4-BE49-F238E27FC236}">
                  <a16:creationId xmlns:a16="http://schemas.microsoft.com/office/drawing/2014/main" id="{632503EB-2697-9911-91C2-25FF8034912A}"/>
                </a:ext>
              </a:extLst>
            </p:cNvPr>
            <p:cNvSpPr/>
            <p:nvPr/>
          </p:nvSpPr>
          <p:spPr>
            <a:xfrm>
              <a:off x="0" y="297648"/>
              <a:ext cx="15059496" cy="0"/>
            </a:xfrm>
            <a:prstGeom prst="line">
              <a:avLst/>
            </a:prstGeom>
            <a:ln w="50800" cap="flat">
              <a:solidFill>
                <a:srgbClr val="272727"/>
              </a:solidFill>
              <a:prstDash val="solid"/>
              <a:headEnd type="none" w="sm" len="sm"/>
              <a:tailEnd type="arrow" w="med" len="sm"/>
            </a:ln>
          </p:spPr>
          <p:txBody>
            <a:bodyPr/>
            <a:lstStyle/>
            <a:p>
              <a:endParaRPr lang="fr-FR" sz="975" noProof="1"/>
            </a:p>
          </p:txBody>
        </p:sp>
        <p:sp>
          <p:nvSpPr>
            <p:cNvPr id="7" name="AutoShape 13">
              <a:extLst>
                <a:ext uri="{FF2B5EF4-FFF2-40B4-BE49-F238E27FC236}">
                  <a16:creationId xmlns:a16="http://schemas.microsoft.com/office/drawing/2014/main" id="{7ACCED79-506B-ED98-881C-3021DCD195A2}"/>
                </a:ext>
              </a:extLst>
            </p:cNvPr>
            <p:cNvSpPr/>
            <p:nvPr/>
          </p:nvSpPr>
          <p:spPr>
            <a:xfrm flipH="1" flipV="1">
              <a:off x="17884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8" name="AutoShape 14">
              <a:extLst>
                <a:ext uri="{FF2B5EF4-FFF2-40B4-BE49-F238E27FC236}">
                  <a16:creationId xmlns:a16="http://schemas.microsoft.com/office/drawing/2014/main" id="{46D16DDB-8A54-ED69-3BF9-E1E099E4D794}"/>
                </a:ext>
              </a:extLst>
            </p:cNvPr>
            <p:cNvSpPr/>
            <p:nvPr/>
          </p:nvSpPr>
          <p:spPr>
            <a:xfrm flipV="1">
              <a:off x="53698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9" name="AutoShape 15">
              <a:extLst>
                <a:ext uri="{FF2B5EF4-FFF2-40B4-BE49-F238E27FC236}">
                  <a16:creationId xmlns:a16="http://schemas.microsoft.com/office/drawing/2014/main" id="{A24BAB48-69ED-C462-1F5A-7C3C2CEBEAD2}"/>
                </a:ext>
              </a:extLst>
            </p:cNvPr>
            <p:cNvSpPr/>
            <p:nvPr/>
          </p:nvSpPr>
          <p:spPr>
            <a:xfrm flipV="1">
              <a:off x="71605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0" name="AutoShape 16">
              <a:extLst>
                <a:ext uri="{FF2B5EF4-FFF2-40B4-BE49-F238E27FC236}">
                  <a16:creationId xmlns:a16="http://schemas.microsoft.com/office/drawing/2014/main" id="{DB07ABC3-794B-29B2-0BD0-D1AFED393A12}"/>
                </a:ext>
              </a:extLst>
            </p:cNvPr>
            <p:cNvSpPr/>
            <p:nvPr/>
          </p:nvSpPr>
          <p:spPr>
            <a:xfrm flipV="1">
              <a:off x="89512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1" name="AutoShape 17">
              <a:extLst>
                <a:ext uri="{FF2B5EF4-FFF2-40B4-BE49-F238E27FC236}">
                  <a16:creationId xmlns:a16="http://schemas.microsoft.com/office/drawing/2014/main" id="{49C226EF-3B99-B90B-11AE-AA53B98E82D0}"/>
                </a:ext>
              </a:extLst>
            </p:cNvPr>
            <p:cNvSpPr/>
            <p:nvPr/>
          </p:nvSpPr>
          <p:spPr>
            <a:xfrm flipV="1">
              <a:off x="107419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sp>
          <p:nvSpPr>
            <p:cNvPr id="12" name="AutoShape 18">
              <a:extLst>
                <a:ext uri="{FF2B5EF4-FFF2-40B4-BE49-F238E27FC236}">
                  <a16:creationId xmlns:a16="http://schemas.microsoft.com/office/drawing/2014/main" id="{E59E8D37-5E24-DF4A-51F4-2847378C81E3}"/>
                </a:ext>
              </a:extLst>
            </p:cNvPr>
            <p:cNvSpPr/>
            <p:nvPr/>
          </p:nvSpPr>
          <p:spPr>
            <a:xfrm flipV="1">
              <a:off x="12532655" y="0"/>
              <a:ext cx="0" cy="595297"/>
            </a:xfrm>
            <a:prstGeom prst="line">
              <a:avLst/>
            </a:prstGeom>
            <a:ln w="63500" cap="flat">
              <a:solidFill>
                <a:srgbClr val="272727"/>
              </a:solidFill>
              <a:prstDash val="solid"/>
              <a:headEnd type="none" w="sm" len="sm"/>
              <a:tailEnd type="none" w="sm" len="sm"/>
            </a:ln>
          </p:spPr>
          <p:txBody>
            <a:bodyPr/>
            <a:lstStyle/>
            <a:p>
              <a:endParaRPr lang="fr-FR" sz="975" noProof="1"/>
            </a:p>
          </p:txBody>
        </p:sp>
      </p:grpSp>
      <p:sp>
        <p:nvSpPr>
          <p:cNvPr id="13" name="TextBox 19">
            <a:extLst>
              <a:ext uri="{FF2B5EF4-FFF2-40B4-BE49-F238E27FC236}">
                <a16:creationId xmlns:a16="http://schemas.microsoft.com/office/drawing/2014/main" id="{B6E5B444-955A-CC83-64E3-A8DA4A0CC3D4}"/>
              </a:ext>
            </a:extLst>
          </p:cNvPr>
          <p:cNvSpPr txBox="1"/>
          <p:nvPr/>
        </p:nvSpPr>
        <p:spPr>
          <a:xfrm>
            <a:off x="2051044"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0</a:t>
            </a:r>
          </a:p>
        </p:txBody>
      </p:sp>
      <p:sp>
        <p:nvSpPr>
          <p:cNvPr id="14" name="TextBox 20">
            <a:extLst>
              <a:ext uri="{FF2B5EF4-FFF2-40B4-BE49-F238E27FC236}">
                <a16:creationId xmlns:a16="http://schemas.microsoft.com/office/drawing/2014/main" id="{C440F2AF-3FF7-9B03-97F9-35ED5EC18378}"/>
              </a:ext>
            </a:extLst>
          </p:cNvPr>
          <p:cNvSpPr txBox="1"/>
          <p:nvPr/>
        </p:nvSpPr>
        <p:spPr>
          <a:xfrm>
            <a:off x="2793088"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1</a:t>
            </a:r>
          </a:p>
        </p:txBody>
      </p:sp>
      <p:sp>
        <p:nvSpPr>
          <p:cNvPr id="15" name="TextBox 21">
            <a:extLst>
              <a:ext uri="{FF2B5EF4-FFF2-40B4-BE49-F238E27FC236}">
                <a16:creationId xmlns:a16="http://schemas.microsoft.com/office/drawing/2014/main" id="{32882B44-3FDF-53AD-7AE4-E92183BB2125}"/>
              </a:ext>
            </a:extLst>
          </p:cNvPr>
          <p:cNvSpPr txBox="1"/>
          <p:nvPr/>
        </p:nvSpPr>
        <p:spPr>
          <a:xfrm>
            <a:off x="3508910"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2</a:t>
            </a:r>
          </a:p>
        </p:txBody>
      </p:sp>
      <p:sp>
        <p:nvSpPr>
          <p:cNvPr id="16" name="TextBox 22">
            <a:extLst>
              <a:ext uri="{FF2B5EF4-FFF2-40B4-BE49-F238E27FC236}">
                <a16:creationId xmlns:a16="http://schemas.microsoft.com/office/drawing/2014/main" id="{29AE2135-A33A-9747-77BA-8BE0B4A93CD3}"/>
              </a:ext>
            </a:extLst>
          </p:cNvPr>
          <p:cNvSpPr txBox="1"/>
          <p:nvPr/>
        </p:nvSpPr>
        <p:spPr>
          <a:xfrm>
            <a:off x="4224733"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3</a:t>
            </a:r>
          </a:p>
        </p:txBody>
      </p:sp>
      <p:sp>
        <p:nvSpPr>
          <p:cNvPr id="17" name="TextBox 23">
            <a:extLst>
              <a:ext uri="{FF2B5EF4-FFF2-40B4-BE49-F238E27FC236}">
                <a16:creationId xmlns:a16="http://schemas.microsoft.com/office/drawing/2014/main" id="{B1BAF0FA-CB2A-34F5-0DB4-152F7C6F89ED}"/>
              </a:ext>
            </a:extLst>
          </p:cNvPr>
          <p:cNvSpPr txBox="1"/>
          <p:nvPr/>
        </p:nvSpPr>
        <p:spPr>
          <a:xfrm>
            <a:off x="4925077"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4</a:t>
            </a:r>
          </a:p>
        </p:txBody>
      </p:sp>
      <p:sp>
        <p:nvSpPr>
          <p:cNvPr id="18" name="TextBox 24">
            <a:extLst>
              <a:ext uri="{FF2B5EF4-FFF2-40B4-BE49-F238E27FC236}">
                <a16:creationId xmlns:a16="http://schemas.microsoft.com/office/drawing/2014/main" id="{A23BEF73-615D-C9F4-EB9F-BB3FBDFA0585}"/>
              </a:ext>
            </a:extLst>
          </p:cNvPr>
          <p:cNvSpPr txBox="1"/>
          <p:nvPr/>
        </p:nvSpPr>
        <p:spPr>
          <a:xfrm>
            <a:off x="5682175"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5</a:t>
            </a:r>
          </a:p>
        </p:txBody>
      </p:sp>
      <p:sp>
        <p:nvSpPr>
          <p:cNvPr id="19" name="TextBox 25">
            <a:extLst>
              <a:ext uri="{FF2B5EF4-FFF2-40B4-BE49-F238E27FC236}">
                <a16:creationId xmlns:a16="http://schemas.microsoft.com/office/drawing/2014/main" id="{2F2E905B-C8A1-AD77-EC77-261E6F1D0368}"/>
              </a:ext>
            </a:extLst>
          </p:cNvPr>
          <p:cNvSpPr txBox="1"/>
          <p:nvPr/>
        </p:nvSpPr>
        <p:spPr>
          <a:xfrm>
            <a:off x="6397997" y="536786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6</a:t>
            </a:r>
          </a:p>
        </p:txBody>
      </p:sp>
      <p:sp>
        <p:nvSpPr>
          <p:cNvPr id="20" name="TextBox 26">
            <a:extLst>
              <a:ext uri="{FF2B5EF4-FFF2-40B4-BE49-F238E27FC236}">
                <a16:creationId xmlns:a16="http://schemas.microsoft.com/office/drawing/2014/main" id="{B76CD0BB-3023-5469-F4B0-BFA0B34FA130}"/>
              </a:ext>
            </a:extLst>
          </p:cNvPr>
          <p:cNvSpPr txBox="1"/>
          <p:nvPr/>
        </p:nvSpPr>
        <p:spPr>
          <a:xfrm>
            <a:off x="7134457" y="5373026"/>
            <a:ext cx="194725" cy="218008"/>
          </a:xfrm>
          <a:prstGeom prst="rect">
            <a:avLst/>
          </a:prstGeom>
        </p:spPr>
        <p:txBody>
          <a:bodyPr lIns="0" tIns="0" rIns="0" bIns="0" rtlCol="0" anchor="t">
            <a:spAutoFit/>
          </a:bodyPr>
          <a:lstStyle/>
          <a:p>
            <a:pPr>
              <a:lnSpc>
                <a:spcPts val="1674"/>
              </a:lnSpc>
            </a:pPr>
            <a:r>
              <a:rPr lang="fr-FR" sz="1625" b="1" noProof="1">
                <a:solidFill>
                  <a:srgbClr val="000000"/>
                </a:solidFill>
                <a:latin typeface="Montserrat Medium"/>
                <a:ea typeface="Montserrat Medium"/>
                <a:cs typeface="Montserrat Medium"/>
                <a:sym typeface="Montserrat Medium"/>
              </a:rPr>
              <a:t>7</a:t>
            </a:r>
          </a:p>
        </p:txBody>
      </p:sp>
      <p:sp>
        <p:nvSpPr>
          <p:cNvPr id="21" name="TextBox 27">
            <a:extLst>
              <a:ext uri="{FF2B5EF4-FFF2-40B4-BE49-F238E27FC236}">
                <a16:creationId xmlns:a16="http://schemas.microsoft.com/office/drawing/2014/main" id="{BF219DBB-B183-A413-6C12-E389BF9C9CBC}"/>
              </a:ext>
            </a:extLst>
          </p:cNvPr>
          <p:cNvSpPr txBox="1"/>
          <p:nvPr/>
        </p:nvSpPr>
        <p:spPr>
          <a:xfrm>
            <a:off x="7598898" y="5258488"/>
            <a:ext cx="1712389" cy="571182"/>
          </a:xfrm>
          <a:prstGeom prst="rect">
            <a:avLst/>
          </a:prstGeom>
        </p:spPr>
        <p:txBody>
          <a:bodyPr lIns="0" tIns="0" rIns="0" bIns="0" rtlCol="0" anchor="t">
            <a:spAutoFit/>
          </a:bodyPr>
          <a:lstStyle/>
          <a:p>
            <a:pPr algn="ctr">
              <a:lnSpc>
                <a:spcPts val="2275"/>
              </a:lnSpc>
              <a:spcBef>
                <a:spcPct val="0"/>
              </a:spcBef>
            </a:pPr>
            <a:r>
              <a:rPr lang="fr-FR" sz="1625" b="1" spc="51" noProof="1">
                <a:solidFill>
                  <a:srgbClr val="000000"/>
                </a:solidFill>
                <a:latin typeface="Montserrat Bold"/>
                <a:ea typeface="Montserrat Bold"/>
                <a:cs typeface="Montserrat Bold"/>
                <a:sym typeface="Montserrat Bold"/>
              </a:rPr>
              <a:t>NOMBRE DE PROJETS</a:t>
            </a:r>
          </a:p>
        </p:txBody>
      </p:sp>
      <p:sp>
        <p:nvSpPr>
          <p:cNvPr id="22" name="AutoShape 28">
            <a:extLst>
              <a:ext uri="{FF2B5EF4-FFF2-40B4-BE49-F238E27FC236}">
                <a16:creationId xmlns:a16="http://schemas.microsoft.com/office/drawing/2014/main" id="{A72B24AD-DABE-F2E0-A452-B82DDBC72124}"/>
              </a:ext>
            </a:extLst>
          </p:cNvPr>
          <p:cNvSpPr/>
          <p:nvPr/>
        </p:nvSpPr>
        <p:spPr>
          <a:xfrm>
            <a:off x="3557924" y="1812498"/>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3" name="AutoShape 29">
            <a:extLst>
              <a:ext uri="{FF2B5EF4-FFF2-40B4-BE49-F238E27FC236}">
                <a16:creationId xmlns:a16="http://schemas.microsoft.com/office/drawing/2014/main" id="{18742D34-0CB7-B068-EA92-298B69608136}"/>
              </a:ext>
            </a:extLst>
          </p:cNvPr>
          <p:cNvSpPr/>
          <p:nvPr/>
        </p:nvSpPr>
        <p:spPr>
          <a:xfrm>
            <a:off x="2835512" y="1809079"/>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4" name="AutoShape 30">
            <a:extLst>
              <a:ext uri="{FF2B5EF4-FFF2-40B4-BE49-F238E27FC236}">
                <a16:creationId xmlns:a16="http://schemas.microsoft.com/office/drawing/2014/main" id="{2524F364-2C74-62A9-D811-D8F376CD682E}"/>
              </a:ext>
            </a:extLst>
          </p:cNvPr>
          <p:cNvSpPr/>
          <p:nvPr/>
        </p:nvSpPr>
        <p:spPr>
          <a:xfrm>
            <a:off x="5012967" y="182132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5" name="AutoShape 31">
            <a:extLst>
              <a:ext uri="{FF2B5EF4-FFF2-40B4-BE49-F238E27FC236}">
                <a16:creationId xmlns:a16="http://schemas.microsoft.com/office/drawing/2014/main" id="{A2BAB6C9-3423-3E13-5468-F71CD2FB9320}"/>
              </a:ext>
            </a:extLst>
          </p:cNvPr>
          <p:cNvSpPr/>
          <p:nvPr/>
        </p:nvSpPr>
        <p:spPr>
          <a:xfrm>
            <a:off x="4290555" y="181790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6" name="AutoShape 32">
            <a:extLst>
              <a:ext uri="{FF2B5EF4-FFF2-40B4-BE49-F238E27FC236}">
                <a16:creationId xmlns:a16="http://schemas.microsoft.com/office/drawing/2014/main" id="{DEB57A1F-C76A-87E6-321F-B6F69797F890}"/>
              </a:ext>
            </a:extLst>
          </p:cNvPr>
          <p:cNvSpPr/>
          <p:nvPr/>
        </p:nvSpPr>
        <p:spPr>
          <a:xfrm>
            <a:off x="6468010" y="1809079"/>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7" name="AutoShape 33">
            <a:extLst>
              <a:ext uri="{FF2B5EF4-FFF2-40B4-BE49-F238E27FC236}">
                <a16:creationId xmlns:a16="http://schemas.microsoft.com/office/drawing/2014/main" id="{F44F2053-41F6-B969-9023-4C5D71F86D95}"/>
              </a:ext>
            </a:extLst>
          </p:cNvPr>
          <p:cNvSpPr/>
          <p:nvPr/>
        </p:nvSpPr>
        <p:spPr>
          <a:xfrm>
            <a:off x="5745598" y="1805658"/>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8" name="AutoShape 34">
            <a:extLst>
              <a:ext uri="{FF2B5EF4-FFF2-40B4-BE49-F238E27FC236}">
                <a16:creationId xmlns:a16="http://schemas.microsoft.com/office/drawing/2014/main" id="{922D9491-E1F3-F980-E238-5D5B17AD4277}"/>
              </a:ext>
            </a:extLst>
          </p:cNvPr>
          <p:cNvSpPr/>
          <p:nvPr/>
        </p:nvSpPr>
        <p:spPr>
          <a:xfrm>
            <a:off x="7190323" y="1817906"/>
            <a:ext cx="0" cy="3239844"/>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29" name="AutoShape 35">
            <a:extLst>
              <a:ext uri="{FF2B5EF4-FFF2-40B4-BE49-F238E27FC236}">
                <a16:creationId xmlns:a16="http://schemas.microsoft.com/office/drawing/2014/main" id="{3491D590-DA23-602C-C385-44A5DB14CFA0}"/>
              </a:ext>
            </a:extLst>
          </p:cNvPr>
          <p:cNvSpPr/>
          <p:nvPr/>
        </p:nvSpPr>
        <p:spPr>
          <a:xfrm flipH="1">
            <a:off x="2131051" y="2298276"/>
            <a:ext cx="5437709"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0" name="AutoShape 36">
            <a:extLst>
              <a:ext uri="{FF2B5EF4-FFF2-40B4-BE49-F238E27FC236}">
                <a16:creationId xmlns:a16="http://schemas.microsoft.com/office/drawing/2014/main" id="{B440E4FF-05EA-15C2-6CEA-0D6F8D32D1B4}"/>
              </a:ext>
            </a:extLst>
          </p:cNvPr>
          <p:cNvSpPr/>
          <p:nvPr/>
        </p:nvSpPr>
        <p:spPr>
          <a:xfrm flipH="1" flipV="1">
            <a:off x="2122165" y="3756670"/>
            <a:ext cx="5446653"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1" name="AutoShape 37">
            <a:extLst>
              <a:ext uri="{FF2B5EF4-FFF2-40B4-BE49-F238E27FC236}">
                <a16:creationId xmlns:a16="http://schemas.microsoft.com/office/drawing/2014/main" id="{32A3D78E-DA76-A77F-03FF-21937E5A3024}"/>
              </a:ext>
            </a:extLst>
          </p:cNvPr>
          <p:cNvSpPr/>
          <p:nvPr/>
        </p:nvSpPr>
        <p:spPr>
          <a:xfrm flipH="1" flipV="1">
            <a:off x="2126030" y="2985022"/>
            <a:ext cx="5442342"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2" name="AutoShape 38">
            <a:extLst>
              <a:ext uri="{FF2B5EF4-FFF2-40B4-BE49-F238E27FC236}">
                <a16:creationId xmlns:a16="http://schemas.microsoft.com/office/drawing/2014/main" id="{EDC50EBA-6EE2-E0A3-D44B-01C1588D4E6C}"/>
              </a:ext>
            </a:extLst>
          </p:cNvPr>
          <p:cNvSpPr/>
          <p:nvPr/>
        </p:nvSpPr>
        <p:spPr>
          <a:xfrm flipH="1">
            <a:off x="2138277" y="4440065"/>
            <a:ext cx="5430095" cy="0"/>
          </a:xfrm>
          <a:prstGeom prst="line">
            <a:avLst/>
          </a:prstGeom>
          <a:ln w="28575" cap="rnd">
            <a:solidFill>
              <a:srgbClr val="EAD3CA"/>
            </a:solidFill>
            <a:prstDash val="lgDash"/>
            <a:headEnd type="none" w="sm" len="sm"/>
            <a:tailEnd type="none" w="sm" len="sm"/>
          </a:ln>
        </p:spPr>
        <p:txBody>
          <a:bodyPr/>
          <a:lstStyle/>
          <a:p>
            <a:endParaRPr lang="fr-FR" sz="975" noProof="1"/>
          </a:p>
        </p:txBody>
      </p:sp>
      <p:sp>
        <p:nvSpPr>
          <p:cNvPr id="33" name="AutoShape 39">
            <a:extLst>
              <a:ext uri="{FF2B5EF4-FFF2-40B4-BE49-F238E27FC236}">
                <a16:creationId xmlns:a16="http://schemas.microsoft.com/office/drawing/2014/main" id="{F56419C6-3729-2EA4-17C8-27C51DE1E5D9}"/>
              </a:ext>
            </a:extLst>
          </p:cNvPr>
          <p:cNvSpPr/>
          <p:nvPr/>
        </p:nvSpPr>
        <p:spPr>
          <a:xfrm flipV="1">
            <a:off x="1958175" y="1670685"/>
            <a:ext cx="0" cy="3516630"/>
          </a:xfrm>
          <a:prstGeom prst="line">
            <a:avLst/>
          </a:prstGeom>
          <a:ln w="38100" cap="flat">
            <a:solidFill>
              <a:srgbClr val="F15DB8"/>
            </a:solidFill>
            <a:prstDash val="solid"/>
            <a:headEnd type="none" w="sm" len="sm"/>
            <a:tailEnd type="triangle" w="lg" len="med"/>
          </a:ln>
        </p:spPr>
        <p:txBody>
          <a:bodyPr/>
          <a:lstStyle/>
          <a:p>
            <a:endParaRPr lang="fr-FR" sz="975" noProof="1"/>
          </a:p>
        </p:txBody>
      </p:sp>
      <p:sp>
        <p:nvSpPr>
          <p:cNvPr id="34" name="AutoShape 40">
            <a:extLst>
              <a:ext uri="{FF2B5EF4-FFF2-40B4-BE49-F238E27FC236}">
                <a16:creationId xmlns:a16="http://schemas.microsoft.com/office/drawing/2014/main" id="{4FA06FE0-CCC7-FED2-46F7-576630AB33A2}"/>
              </a:ext>
            </a:extLst>
          </p:cNvPr>
          <p:cNvSpPr/>
          <p:nvPr/>
        </p:nvSpPr>
        <p:spPr>
          <a:xfrm flipV="1">
            <a:off x="1798234" y="1675961"/>
            <a:ext cx="0" cy="3516630"/>
          </a:xfrm>
          <a:prstGeom prst="line">
            <a:avLst/>
          </a:prstGeom>
          <a:ln w="38100" cap="flat">
            <a:solidFill>
              <a:srgbClr val="FFD350"/>
            </a:solidFill>
            <a:prstDash val="solid"/>
            <a:headEnd type="none" w="sm" len="sm"/>
            <a:tailEnd type="triangle" w="lg" len="med"/>
          </a:ln>
        </p:spPr>
        <p:txBody>
          <a:bodyPr/>
          <a:lstStyle/>
          <a:p>
            <a:endParaRPr lang="fr-FR" sz="975" noProof="1"/>
          </a:p>
        </p:txBody>
      </p:sp>
      <p:sp>
        <p:nvSpPr>
          <p:cNvPr id="35" name="AutoShape 41">
            <a:extLst>
              <a:ext uri="{FF2B5EF4-FFF2-40B4-BE49-F238E27FC236}">
                <a16:creationId xmlns:a16="http://schemas.microsoft.com/office/drawing/2014/main" id="{99A3A268-C5D2-7F5B-7B5C-62A433BE5EB2}"/>
              </a:ext>
            </a:extLst>
          </p:cNvPr>
          <p:cNvSpPr/>
          <p:nvPr/>
        </p:nvSpPr>
        <p:spPr>
          <a:xfrm flipV="1">
            <a:off x="1638294" y="1675961"/>
            <a:ext cx="0" cy="3516630"/>
          </a:xfrm>
          <a:prstGeom prst="line">
            <a:avLst/>
          </a:prstGeom>
          <a:ln w="38100" cap="flat">
            <a:solidFill>
              <a:srgbClr val="FFF1B0"/>
            </a:solidFill>
            <a:prstDash val="solid"/>
            <a:headEnd type="none" w="sm" len="sm"/>
            <a:tailEnd type="triangle" w="lg" len="med"/>
          </a:ln>
        </p:spPr>
        <p:txBody>
          <a:bodyPr/>
          <a:lstStyle/>
          <a:p>
            <a:endParaRPr lang="fr-FR" sz="975" noProof="1"/>
          </a:p>
        </p:txBody>
      </p:sp>
      <p:grpSp>
        <p:nvGrpSpPr>
          <p:cNvPr id="36" name="Group 42">
            <a:extLst>
              <a:ext uri="{FF2B5EF4-FFF2-40B4-BE49-F238E27FC236}">
                <a16:creationId xmlns:a16="http://schemas.microsoft.com/office/drawing/2014/main" id="{67E627B0-1957-C6D5-C5CC-02981D825994}"/>
              </a:ext>
            </a:extLst>
          </p:cNvPr>
          <p:cNvGrpSpPr/>
          <p:nvPr/>
        </p:nvGrpSpPr>
        <p:grpSpPr>
          <a:xfrm>
            <a:off x="306846" y="1790180"/>
            <a:ext cx="1341766" cy="1637396"/>
            <a:chOff x="0" y="-38100"/>
            <a:chExt cx="3302808" cy="4030515"/>
          </a:xfrm>
        </p:grpSpPr>
        <p:sp>
          <p:nvSpPr>
            <p:cNvPr id="37" name="TextBox 43">
              <a:extLst>
                <a:ext uri="{FF2B5EF4-FFF2-40B4-BE49-F238E27FC236}">
                  <a16:creationId xmlns:a16="http://schemas.microsoft.com/office/drawing/2014/main" id="{BE31D4B8-87B3-1FE5-CF3F-B3ACCCF17421}"/>
                </a:ext>
              </a:extLst>
            </p:cNvPr>
            <p:cNvSpPr txBox="1"/>
            <p:nvPr/>
          </p:nvSpPr>
          <p:spPr>
            <a:xfrm>
              <a:off x="78297" y="-38100"/>
              <a:ext cx="3171615" cy="859250"/>
            </a:xfrm>
            <a:prstGeom prst="rect">
              <a:avLst/>
            </a:prstGeom>
          </p:spPr>
          <p:txBody>
            <a:bodyPr lIns="0" tIns="0" rIns="0" bIns="0" rtlCol="0" anchor="t">
              <a:spAutoFit/>
            </a:bodyPr>
            <a:lstStyle/>
            <a:p>
              <a:pPr algn="ctr">
                <a:lnSpc>
                  <a:spcPts val="1441"/>
                </a:lnSpc>
                <a:spcBef>
                  <a:spcPct val="0"/>
                </a:spcBef>
              </a:pPr>
              <a:r>
                <a:rPr lang="fr-FR" sz="1029" b="1" spc="33" noProof="1">
                  <a:solidFill>
                    <a:srgbClr val="FF6D0F"/>
                  </a:solidFill>
                  <a:latin typeface="Montserrat Bold"/>
                  <a:ea typeface="Montserrat Bold"/>
                  <a:cs typeface="Montserrat Bold"/>
                  <a:sym typeface="Montserrat Bold"/>
                </a:rPr>
                <a:t>APPROPRIATION DE L’UV</a:t>
              </a:r>
            </a:p>
          </p:txBody>
        </p:sp>
        <p:sp>
          <p:nvSpPr>
            <p:cNvPr id="38" name="TextBox 44">
              <a:extLst>
                <a:ext uri="{FF2B5EF4-FFF2-40B4-BE49-F238E27FC236}">
                  <a16:creationId xmlns:a16="http://schemas.microsoft.com/office/drawing/2014/main" id="{4ADA3F78-FF58-96AB-2562-786C3A551389}"/>
                </a:ext>
              </a:extLst>
            </p:cNvPr>
            <p:cNvSpPr txBox="1"/>
            <p:nvPr/>
          </p:nvSpPr>
          <p:spPr>
            <a:xfrm>
              <a:off x="131193" y="1104052"/>
              <a:ext cx="3171615" cy="417315"/>
            </a:xfrm>
            <a:prstGeom prst="rect">
              <a:avLst/>
            </a:prstGeom>
          </p:spPr>
          <p:txBody>
            <a:bodyPr lIns="0" tIns="0" rIns="0" bIns="0" rtlCol="0" anchor="t">
              <a:spAutoFit/>
            </a:bodyPr>
            <a:lstStyle/>
            <a:p>
              <a:pPr algn="ctr">
                <a:lnSpc>
                  <a:spcPts val="1441"/>
                </a:lnSpc>
                <a:spcBef>
                  <a:spcPct val="0"/>
                </a:spcBef>
              </a:pPr>
              <a:r>
                <a:rPr lang="fr-FR" sz="1029" b="1" spc="33" noProof="1">
                  <a:solidFill>
                    <a:srgbClr val="F15DB8"/>
                  </a:solidFill>
                  <a:latin typeface="Montserrat Bold"/>
                  <a:ea typeface="Montserrat Bold"/>
                  <a:cs typeface="Montserrat Bold"/>
                  <a:sym typeface="Montserrat Bold"/>
                </a:rPr>
                <a:t>COOPÉRATION</a:t>
              </a:r>
            </a:p>
          </p:txBody>
        </p:sp>
        <p:sp>
          <p:nvSpPr>
            <p:cNvPr id="39" name="TextBox 45">
              <a:extLst>
                <a:ext uri="{FF2B5EF4-FFF2-40B4-BE49-F238E27FC236}">
                  <a16:creationId xmlns:a16="http://schemas.microsoft.com/office/drawing/2014/main" id="{A9BA7EBB-E798-B0B1-1A69-967EE94AC5C4}"/>
                </a:ext>
              </a:extLst>
            </p:cNvPr>
            <p:cNvSpPr txBox="1"/>
            <p:nvPr/>
          </p:nvSpPr>
          <p:spPr>
            <a:xfrm>
              <a:off x="131193" y="2007378"/>
              <a:ext cx="3171615" cy="417315"/>
            </a:xfrm>
            <a:prstGeom prst="rect">
              <a:avLst/>
            </a:prstGeom>
          </p:spPr>
          <p:txBody>
            <a:bodyPr lIns="0" tIns="0" rIns="0" bIns="0" rtlCol="0" anchor="t">
              <a:spAutoFit/>
            </a:bodyPr>
            <a:lstStyle/>
            <a:p>
              <a:pPr algn="ctr">
                <a:lnSpc>
                  <a:spcPts val="1441"/>
                </a:lnSpc>
                <a:spcBef>
                  <a:spcPct val="0"/>
                </a:spcBef>
              </a:pPr>
              <a:r>
                <a:rPr lang="fr-FR" sz="1029" b="1" spc="33" noProof="1">
                  <a:solidFill>
                    <a:srgbClr val="FFDD78"/>
                  </a:solidFill>
                  <a:latin typeface="Montserrat Bold"/>
                  <a:ea typeface="Montserrat Bold"/>
                  <a:cs typeface="Montserrat Bold"/>
                  <a:sym typeface="Montserrat Bold"/>
                </a:rPr>
                <a:t>GESTION DU TEMPS</a:t>
              </a:r>
            </a:p>
          </p:txBody>
        </p:sp>
        <p:sp>
          <p:nvSpPr>
            <p:cNvPr id="40" name="TextBox 46">
              <a:extLst>
                <a:ext uri="{FF2B5EF4-FFF2-40B4-BE49-F238E27FC236}">
                  <a16:creationId xmlns:a16="http://schemas.microsoft.com/office/drawing/2014/main" id="{04FFE1F7-9000-1D1C-3743-A2789111DE42}"/>
                </a:ext>
              </a:extLst>
            </p:cNvPr>
            <p:cNvSpPr txBox="1"/>
            <p:nvPr/>
          </p:nvSpPr>
          <p:spPr>
            <a:xfrm>
              <a:off x="0" y="3133165"/>
              <a:ext cx="3249912" cy="859250"/>
            </a:xfrm>
            <a:prstGeom prst="rect">
              <a:avLst/>
            </a:prstGeom>
          </p:spPr>
          <p:txBody>
            <a:bodyPr lIns="0" tIns="0" rIns="0" bIns="0" rtlCol="0" anchor="t">
              <a:spAutoFit/>
            </a:bodyPr>
            <a:lstStyle/>
            <a:p>
              <a:pPr algn="ctr">
                <a:lnSpc>
                  <a:spcPts val="1441"/>
                </a:lnSpc>
                <a:spcBef>
                  <a:spcPct val="0"/>
                </a:spcBef>
              </a:pPr>
              <a:r>
                <a:rPr lang="fr-FR" sz="1029" b="1" spc="33" noProof="1">
                  <a:solidFill>
                    <a:srgbClr val="FFF1B0"/>
                  </a:solidFill>
                  <a:latin typeface="Montserrat Bold"/>
                  <a:ea typeface="Montserrat Bold"/>
                  <a:cs typeface="Montserrat Bold"/>
                  <a:sym typeface="Montserrat Bold"/>
                </a:rPr>
                <a:t>INTELLIGENCE COLLECTIVE</a:t>
              </a:r>
            </a:p>
          </p:txBody>
        </p:sp>
      </p:grpSp>
      <p:sp>
        <p:nvSpPr>
          <p:cNvPr id="41" name="AutoShape 47">
            <a:extLst>
              <a:ext uri="{FF2B5EF4-FFF2-40B4-BE49-F238E27FC236}">
                <a16:creationId xmlns:a16="http://schemas.microsoft.com/office/drawing/2014/main" id="{0EFB3946-42CF-AFC0-CC58-691AB7ED516F}"/>
              </a:ext>
            </a:extLst>
          </p:cNvPr>
          <p:cNvSpPr/>
          <p:nvPr/>
        </p:nvSpPr>
        <p:spPr>
          <a:xfrm>
            <a:off x="2010130" y="4448027"/>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42" name="AutoShape 48">
            <a:extLst>
              <a:ext uri="{FF2B5EF4-FFF2-40B4-BE49-F238E27FC236}">
                <a16:creationId xmlns:a16="http://schemas.microsoft.com/office/drawing/2014/main" id="{7B69FF36-8B70-5C79-3021-A75331652643}"/>
              </a:ext>
            </a:extLst>
          </p:cNvPr>
          <p:cNvSpPr/>
          <p:nvPr/>
        </p:nvSpPr>
        <p:spPr>
          <a:xfrm>
            <a:off x="2001245" y="3756670"/>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43" name="AutoShape 49">
            <a:extLst>
              <a:ext uri="{FF2B5EF4-FFF2-40B4-BE49-F238E27FC236}">
                <a16:creationId xmlns:a16="http://schemas.microsoft.com/office/drawing/2014/main" id="{6C5877D1-D76F-52B3-F329-94CDD94E77C7}"/>
              </a:ext>
            </a:extLst>
          </p:cNvPr>
          <p:cNvSpPr/>
          <p:nvPr/>
        </p:nvSpPr>
        <p:spPr>
          <a:xfrm>
            <a:off x="2001245" y="2997920"/>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sp>
        <p:nvSpPr>
          <p:cNvPr id="44" name="AutoShape 50">
            <a:extLst>
              <a:ext uri="{FF2B5EF4-FFF2-40B4-BE49-F238E27FC236}">
                <a16:creationId xmlns:a16="http://schemas.microsoft.com/office/drawing/2014/main" id="{0B5F4374-053E-8502-B393-6A4DF452F10A}"/>
              </a:ext>
            </a:extLst>
          </p:cNvPr>
          <p:cNvSpPr/>
          <p:nvPr/>
        </p:nvSpPr>
        <p:spPr>
          <a:xfrm>
            <a:off x="1987021" y="2303984"/>
            <a:ext cx="241840" cy="0"/>
          </a:xfrm>
          <a:prstGeom prst="line">
            <a:avLst/>
          </a:prstGeom>
          <a:ln w="47625" cap="flat">
            <a:solidFill>
              <a:srgbClr val="272727"/>
            </a:solidFill>
            <a:prstDash val="solid"/>
            <a:headEnd type="none" w="sm" len="sm"/>
            <a:tailEnd type="none" w="sm" len="sm"/>
          </a:ln>
        </p:spPr>
        <p:txBody>
          <a:bodyPr/>
          <a:lstStyle/>
          <a:p>
            <a:endParaRPr lang="fr-FR" sz="975" noProof="1"/>
          </a:p>
        </p:txBody>
      </p:sp>
      <p:grpSp>
        <p:nvGrpSpPr>
          <p:cNvPr id="45" name="Group 53">
            <a:extLst>
              <a:ext uri="{FF2B5EF4-FFF2-40B4-BE49-F238E27FC236}">
                <a16:creationId xmlns:a16="http://schemas.microsoft.com/office/drawing/2014/main" id="{2DE88143-8A8B-CCC7-7ED0-B69081A4DBA8}"/>
              </a:ext>
            </a:extLst>
          </p:cNvPr>
          <p:cNvGrpSpPr/>
          <p:nvPr/>
        </p:nvGrpSpPr>
        <p:grpSpPr>
          <a:xfrm>
            <a:off x="2089031" y="2185735"/>
            <a:ext cx="5101292" cy="2854682"/>
            <a:chOff x="0" y="0"/>
            <a:chExt cx="12557026" cy="7026910"/>
          </a:xfrm>
        </p:grpSpPr>
        <p:sp>
          <p:nvSpPr>
            <p:cNvPr id="46" name="Freeform 54">
              <a:extLst>
                <a:ext uri="{FF2B5EF4-FFF2-40B4-BE49-F238E27FC236}">
                  <a16:creationId xmlns:a16="http://schemas.microsoft.com/office/drawing/2014/main" id="{FEF299B1-4D8B-E2B1-8BDD-89B7A82796F2}"/>
                </a:ext>
              </a:extLst>
            </p:cNvPr>
            <p:cNvSpPr/>
            <p:nvPr/>
          </p:nvSpPr>
          <p:spPr>
            <a:xfrm>
              <a:off x="54148" y="44450"/>
              <a:ext cx="12459559" cy="6932930"/>
            </a:xfrm>
            <a:custGeom>
              <a:avLst/>
              <a:gdLst/>
              <a:ahLst/>
              <a:cxnLst/>
              <a:rect l="l" t="t" r="r" b="b"/>
              <a:pathLst>
                <a:path w="12459559" h="6932930">
                  <a:moveTo>
                    <a:pt x="0" y="3796030"/>
                  </a:moveTo>
                  <a:cubicBezTo>
                    <a:pt x="204411" y="2846070"/>
                    <a:pt x="334367" y="2565400"/>
                    <a:pt x="431834" y="2336800"/>
                  </a:cubicBezTo>
                  <a:cubicBezTo>
                    <a:pt x="514411" y="2143760"/>
                    <a:pt x="605109" y="1949450"/>
                    <a:pt x="672795" y="1811020"/>
                  </a:cubicBezTo>
                  <a:cubicBezTo>
                    <a:pt x="717467" y="1719580"/>
                    <a:pt x="749956" y="1654810"/>
                    <a:pt x="790568" y="1584960"/>
                  </a:cubicBezTo>
                  <a:cubicBezTo>
                    <a:pt x="827118" y="1524000"/>
                    <a:pt x="860961" y="1489710"/>
                    <a:pt x="901572" y="1413510"/>
                  </a:cubicBezTo>
                  <a:cubicBezTo>
                    <a:pt x="974673" y="1281430"/>
                    <a:pt x="1065371" y="996950"/>
                    <a:pt x="1157424" y="848360"/>
                  </a:cubicBezTo>
                  <a:cubicBezTo>
                    <a:pt x="1226463" y="737870"/>
                    <a:pt x="1299563" y="661670"/>
                    <a:pt x="1372664" y="582930"/>
                  </a:cubicBezTo>
                  <a:cubicBezTo>
                    <a:pt x="1438995" y="513080"/>
                    <a:pt x="1501266" y="454660"/>
                    <a:pt x="1573013" y="396240"/>
                  </a:cubicBezTo>
                  <a:cubicBezTo>
                    <a:pt x="1647467" y="336550"/>
                    <a:pt x="1735458" y="274320"/>
                    <a:pt x="1809912" y="231140"/>
                  </a:cubicBezTo>
                  <a:cubicBezTo>
                    <a:pt x="1869476" y="196850"/>
                    <a:pt x="1922271" y="175260"/>
                    <a:pt x="1977773" y="152400"/>
                  </a:cubicBezTo>
                  <a:cubicBezTo>
                    <a:pt x="2031921" y="130810"/>
                    <a:pt x="2077947" y="113030"/>
                    <a:pt x="2141572" y="97790"/>
                  </a:cubicBezTo>
                  <a:cubicBezTo>
                    <a:pt x="2226855" y="77470"/>
                    <a:pt x="2329737" y="63500"/>
                    <a:pt x="2444803" y="49530"/>
                  </a:cubicBezTo>
                  <a:cubicBezTo>
                    <a:pt x="2596419" y="31750"/>
                    <a:pt x="2802183" y="12700"/>
                    <a:pt x="2971397" y="6350"/>
                  </a:cubicBezTo>
                  <a:cubicBezTo>
                    <a:pt x="3129781" y="0"/>
                    <a:pt x="3270567" y="5080"/>
                    <a:pt x="3428951" y="10160"/>
                  </a:cubicBezTo>
                  <a:cubicBezTo>
                    <a:pt x="3600872" y="15240"/>
                    <a:pt x="3816112" y="25400"/>
                    <a:pt x="3963667" y="36830"/>
                  </a:cubicBezTo>
                  <a:cubicBezTo>
                    <a:pt x="4069257" y="46990"/>
                    <a:pt x="4145065" y="55880"/>
                    <a:pt x="4233056" y="69850"/>
                  </a:cubicBezTo>
                  <a:cubicBezTo>
                    <a:pt x="4318339" y="82550"/>
                    <a:pt x="4392793" y="92710"/>
                    <a:pt x="4484846" y="119380"/>
                  </a:cubicBezTo>
                  <a:cubicBezTo>
                    <a:pt x="4605327" y="156210"/>
                    <a:pt x="4765064" y="224790"/>
                    <a:pt x="4889606" y="284480"/>
                  </a:cubicBezTo>
                  <a:cubicBezTo>
                    <a:pt x="5000610" y="337820"/>
                    <a:pt x="5095369" y="388620"/>
                    <a:pt x="5198252" y="455930"/>
                  </a:cubicBezTo>
                  <a:cubicBezTo>
                    <a:pt x="5311963" y="529590"/>
                    <a:pt x="5431090" y="626110"/>
                    <a:pt x="5542094" y="713740"/>
                  </a:cubicBezTo>
                  <a:cubicBezTo>
                    <a:pt x="5647684" y="798830"/>
                    <a:pt x="5758688" y="892810"/>
                    <a:pt x="5846679" y="971550"/>
                  </a:cubicBezTo>
                  <a:cubicBezTo>
                    <a:pt x="5917072" y="1036320"/>
                    <a:pt x="5979343" y="1090930"/>
                    <a:pt x="6032138" y="1150620"/>
                  </a:cubicBezTo>
                  <a:cubicBezTo>
                    <a:pt x="6078164" y="1202690"/>
                    <a:pt x="6116068" y="1253490"/>
                    <a:pt x="6148557" y="1304290"/>
                  </a:cubicBezTo>
                  <a:cubicBezTo>
                    <a:pt x="6179692" y="1351280"/>
                    <a:pt x="6193230" y="1393190"/>
                    <a:pt x="6225718" y="1445260"/>
                  </a:cubicBezTo>
                  <a:cubicBezTo>
                    <a:pt x="6267684" y="1513840"/>
                    <a:pt x="6323186" y="1582420"/>
                    <a:pt x="6385457" y="1678940"/>
                  </a:cubicBezTo>
                  <a:cubicBezTo>
                    <a:pt x="6482924" y="1830070"/>
                    <a:pt x="6639954" y="2095500"/>
                    <a:pt x="6741482" y="2273300"/>
                  </a:cubicBezTo>
                  <a:cubicBezTo>
                    <a:pt x="6821352" y="2416810"/>
                    <a:pt x="6876854" y="2538730"/>
                    <a:pt x="6948601" y="2665730"/>
                  </a:cubicBezTo>
                  <a:cubicBezTo>
                    <a:pt x="7016286" y="2788920"/>
                    <a:pt x="7096155" y="2918460"/>
                    <a:pt x="7159780" y="3022600"/>
                  </a:cubicBezTo>
                  <a:cubicBezTo>
                    <a:pt x="7211220" y="3105150"/>
                    <a:pt x="7249124" y="3168650"/>
                    <a:pt x="7300565" y="3241040"/>
                  </a:cubicBezTo>
                  <a:cubicBezTo>
                    <a:pt x="7354714" y="3318510"/>
                    <a:pt x="7414278" y="3380740"/>
                    <a:pt x="7476547" y="3472180"/>
                  </a:cubicBezTo>
                  <a:cubicBezTo>
                    <a:pt x="7560478" y="3594100"/>
                    <a:pt x="7638993" y="3752850"/>
                    <a:pt x="7748644" y="3912870"/>
                  </a:cubicBezTo>
                  <a:cubicBezTo>
                    <a:pt x="7889429" y="4117340"/>
                    <a:pt x="8093841" y="4359910"/>
                    <a:pt x="8263054" y="4587240"/>
                  </a:cubicBezTo>
                  <a:cubicBezTo>
                    <a:pt x="8434975" y="4817110"/>
                    <a:pt x="8598774" y="5074920"/>
                    <a:pt x="8772050" y="5285740"/>
                  </a:cubicBezTo>
                  <a:cubicBezTo>
                    <a:pt x="8927726" y="5476240"/>
                    <a:pt x="9106416" y="5671820"/>
                    <a:pt x="9247202" y="5803900"/>
                  </a:cubicBezTo>
                  <a:cubicBezTo>
                    <a:pt x="9347377" y="5897880"/>
                    <a:pt x="9425892" y="5953760"/>
                    <a:pt x="9520651" y="6024880"/>
                  </a:cubicBezTo>
                  <a:cubicBezTo>
                    <a:pt x="9616766" y="6096000"/>
                    <a:pt x="9708818" y="6165850"/>
                    <a:pt x="9818468" y="6231890"/>
                  </a:cubicBezTo>
                  <a:cubicBezTo>
                    <a:pt x="9938949" y="6303010"/>
                    <a:pt x="10114931" y="6388100"/>
                    <a:pt x="10217813" y="6433820"/>
                  </a:cubicBezTo>
                  <a:cubicBezTo>
                    <a:pt x="10278730" y="6461760"/>
                    <a:pt x="10317988" y="6475730"/>
                    <a:pt x="10369429" y="6493510"/>
                  </a:cubicBezTo>
                  <a:cubicBezTo>
                    <a:pt x="10422223" y="6511290"/>
                    <a:pt x="10462835" y="6525260"/>
                    <a:pt x="10530521" y="6540500"/>
                  </a:cubicBezTo>
                  <a:cubicBezTo>
                    <a:pt x="10638818" y="6567170"/>
                    <a:pt x="10808032" y="6598920"/>
                    <a:pt x="10969123" y="6619240"/>
                  </a:cubicBezTo>
                  <a:cubicBezTo>
                    <a:pt x="11159996" y="6642100"/>
                    <a:pt x="11386065" y="6652260"/>
                    <a:pt x="11604013" y="6662420"/>
                  </a:cubicBezTo>
                  <a:cubicBezTo>
                    <a:pt x="11832790" y="6672580"/>
                    <a:pt x="12171218" y="6634480"/>
                    <a:pt x="12309297" y="6678930"/>
                  </a:cubicBezTo>
                  <a:cubicBezTo>
                    <a:pt x="12376982" y="6700520"/>
                    <a:pt x="12423009" y="6734810"/>
                    <a:pt x="12443315" y="6771640"/>
                  </a:cubicBezTo>
                  <a:cubicBezTo>
                    <a:pt x="12459559" y="6799580"/>
                    <a:pt x="12450083" y="6845300"/>
                    <a:pt x="12444668" y="6866890"/>
                  </a:cubicBezTo>
                  <a:cubicBezTo>
                    <a:pt x="12441961" y="6879590"/>
                    <a:pt x="12439254" y="6884670"/>
                    <a:pt x="12431131" y="6893560"/>
                  </a:cubicBezTo>
                  <a:cubicBezTo>
                    <a:pt x="12420301" y="6906260"/>
                    <a:pt x="12398642" y="6922770"/>
                    <a:pt x="12379690" y="6927850"/>
                  </a:cubicBezTo>
                  <a:cubicBezTo>
                    <a:pt x="12360738" y="6932930"/>
                    <a:pt x="12335017" y="6932930"/>
                    <a:pt x="12317419" y="6926580"/>
                  </a:cubicBezTo>
                  <a:cubicBezTo>
                    <a:pt x="12298467" y="6920230"/>
                    <a:pt x="12278161" y="6902450"/>
                    <a:pt x="12267332" y="6889750"/>
                  </a:cubicBezTo>
                  <a:cubicBezTo>
                    <a:pt x="12260563" y="6880860"/>
                    <a:pt x="12257856" y="6873240"/>
                    <a:pt x="12255148" y="6861810"/>
                  </a:cubicBezTo>
                  <a:cubicBezTo>
                    <a:pt x="12252440" y="6846570"/>
                    <a:pt x="12255148" y="6818630"/>
                    <a:pt x="12260563" y="6803390"/>
                  </a:cubicBezTo>
                  <a:cubicBezTo>
                    <a:pt x="12264624" y="6791960"/>
                    <a:pt x="12268685" y="6785610"/>
                    <a:pt x="12278161" y="6777990"/>
                  </a:cubicBezTo>
                  <a:cubicBezTo>
                    <a:pt x="12290345" y="6766560"/>
                    <a:pt x="12316065" y="6752590"/>
                    <a:pt x="12332310" y="6748780"/>
                  </a:cubicBezTo>
                  <a:cubicBezTo>
                    <a:pt x="12344494" y="6746240"/>
                    <a:pt x="12352616" y="6746240"/>
                    <a:pt x="12364799" y="6748780"/>
                  </a:cubicBezTo>
                  <a:cubicBezTo>
                    <a:pt x="12381043" y="6751320"/>
                    <a:pt x="12406764" y="6761480"/>
                    <a:pt x="12420301" y="6774180"/>
                  </a:cubicBezTo>
                  <a:cubicBezTo>
                    <a:pt x="12435192" y="6788150"/>
                    <a:pt x="12444668" y="6812280"/>
                    <a:pt x="12448729" y="6827520"/>
                  </a:cubicBezTo>
                  <a:cubicBezTo>
                    <a:pt x="12451437" y="6838950"/>
                    <a:pt x="12451437" y="6846570"/>
                    <a:pt x="12447376" y="6856730"/>
                  </a:cubicBezTo>
                  <a:cubicBezTo>
                    <a:pt x="12443315" y="6871970"/>
                    <a:pt x="12431131" y="6896100"/>
                    <a:pt x="12416240" y="6908800"/>
                  </a:cubicBezTo>
                  <a:cubicBezTo>
                    <a:pt x="12401349" y="6921500"/>
                    <a:pt x="12375629" y="6929120"/>
                    <a:pt x="12359384" y="6931660"/>
                  </a:cubicBezTo>
                  <a:cubicBezTo>
                    <a:pt x="12347200" y="6932930"/>
                    <a:pt x="12339078" y="6932930"/>
                    <a:pt x="12326895" y="6929120"/>
                  </a:cubicBezTo>
                  <a:cubicBezTo>
                    <a:pt x="12310651" y="6924040"/>
                    <a:pt x="12286283" y="6911340"/>
                    <a:pt x="12274100" y="6897370"/>
                  </a:cubicBezTo>
                  <a:cubicBezTo>
                    <a:pt x="12261917" y="6883400"/>
                    <a:pt x="12255148" y="6860540"/>
                    <a:pt x="12252440" y="6841490"/>
                  </a:cubicBezTo>
                  <a:cubicBezTo>
                    <a:pt x="12249734" y="6823710"/>
                    <a:pt x="12247027" y="6786880"/>
                    <a:pt x="12255148" y="6784340"/>
                  </a:cubicBezTo>
                  <a:cubicBezTo>
                    <a:pt x="12267332" y="6780530"/>
                    <a:pt x="12345847" y="6850380"/>
                    <a:pt x="12336371" y="6869430"/>
                  </a:cubicBezTo>
                  <a:cubicBezTo>
                    <a:pt x="12314712" y="6915150"/>
                    <a:pt x="11876109" y="6860540"/>
                    <a:pt x="11641917" y="6847840"/>
                  </a:cubicBezTo>
                  <a:cubicBezTo>
                    <a:pt x="11403664" y="6835140"/>
                    <a:pt x="11131568" y="6822440"/>
                    <a:pt x="10921743" y="6797040"/>
                  </a:cubicBezTo>
                  <a:cubicBezTo>
                    <a:pt x="10756590" y="6775450"/>
                    <a:pt x="10617158" y="6753860"/>
                    <a:pt x="10481786" y="6719570"/>
                  </a:cubicBezTo>
                  <a:cubicBezTo>
                    <a:pt x="10358599" y="6687820"/>
                    <a:pt x="10255716" y="6652260"/>
                    <a:pt x="10139298" y="6604000"/>
                  </a:cubicBezTo>
                  <a:cubicBezTo>
                    <a:pt x="10010695" y="6550660"/>
                    <a:pt x="9863140" y="6475730"/>
                    <a:pt x="9744014" y="6405880"/>
                  </a:cubicBezTo>
                  <a:cubicBezTo>
                    <a:pt x="9638425" y="6343650"/>
                    <a:pt x="9551787" y="6280150"/>
                    <a:pt x="9457027" y="6211570"/>
                  </a:cubicBezTo>
                  <a:cubicBezTo>
                    <a:pt x="9358206" y="6139180"/>
                    <a:pt x="9272922" y="6079490"/>
                    <a:pt x="9164626" y="5981700"/>
                  </a:cubicBezTo>
                  <a:cubicBezTo>
                    <a:pt x="9010303" y="5840730"/>
                    <a:pt x="8809953" y="5633720"/>
                    <a:pt x="8639386" y="5429250"/>
                  </a:cubicBezTo>
                  <a:cubicBezTo>
                    <a:pt x="8451220" y="5201920"/>
                    <a:pt x="8273884" y="4917440"/>
                    <a:pt x="8092487" y="4672330"/>
                  </a:cubicBezTo>
                  <a:cubicBezTo>
                    <a:pt x="7919211" y="4438650"/>
                    <a:pt x="7686373" y="4161790"/>
                    <a:pt x="7575368" y="3992880"/>
                  </a:cubicBezTo>
                  <a:cubicBezTo>
                    <a:pt x="7513098" y="3898900"/>
                    <a:pt x="7506329" y="3858260"/>
                    <a:pt x="7448120" y="3764280"/>
                  </a:cubicBezTo>
                  <a:cubicBezTo>
                    <a:pt x="7345238" y="3600450"/>
                    <a:pt x="7119168" y="3308350"/>
                    <a:pt x="6995980" y="3115310"/>
                  </a:cubicBezTo>
                  <a:cubicBezTo>
                    <a:pt x="6898513" y="2966720"/>
                    <a:pt x="6817291" y="2828290"/>
                    <a:pt x="6753666" y="2711450"/>
                  </a:cubicBezTo>
                  <a:cubicBezTo>
                    <a:pt x="6706286" y="2626360"/>
                    <a:pt x="6687334" y="2571750"/>
                    <a:pt x="6639954" y="2484120"/>
                  </a:cubicBezTo>
                  <a:cubicBezTo>
                    <a:pt x="6573623" y="2362200"/>
                    <a:pt x="6484278" y="2207260"/>
                    <a:pt x="6389518" y="2048510"/>
                  </a:cubicBezTo>
                  <a:cubicBezTo>
                    <a:pt x="6271745" y="1854200"/>
                    <a:pt x="6075457" y="1536700"/>
                    <a:pt x="5984758" y="1405890"/>
                  </a:cubicBezTo>
                  <a:cubicBezTo>
                    <a:pt x="5944147" y="1346200"/>
                    <a:pt x="5927902" y="1323340"/>
                    <a:pt x="5889998" y="1277620"/>
                  </a:cubicBezTo>
                  <a:cubicBezTo>
                    <a:pt x="5839911" y="1221740"/>
                    <a:pt x="5774933" y="1160780"/>
                    <a:pt x="5707247" y="1099820"/>
                  </a:cubicBezTo>
                  <a:cubicBezTo>
                    <a:pt x="5631439" y="1029970"/>
                    <a:pt x="5544802" y="958850"/>
                    <a:pt x="5452749" y="885190"/>
                  </a:cubicBezTo>
                  <a:cubicBezTo>
                    <a:pt x="5349867" y="802640"/>
                    <a:pt x="5230741" y="702310"/>
                    <a:pt x="5119736" y="628650"/>
                  </a:cubicBezTo>
                  <a:cubicBezTo>
                    <a:pt x="5018208" y="561340"/>
                    <a:pt x="4927510" y="508000"/>
                    <a:pt x="4816505" y="453390"/>
                  </a:cubicBezTo>
                  <a:cubicBezTo>
                    <a:pt x="4691964" y="393700"/>
                    <a:pt x="4549824" y="325120"/>
                    <a:pt x="4406331" y="287020"/>
                  </a:cubicBezTo>
                  <a:cubicBezTo>
                    <a:pt x="4260129" y="246380"/>
                    <a:pt x="4104453" y="236220"/>
                    <a:pt x="3944715" y="219710"/>
                  </a:cubicBezTo>
                  <a:cubicBezTo>
                    <a:pt x="3771440" y="203200"/>
                    <a:pt x="3576505" y="195580"/>
                    <a:pt x="3404584" y="190500"/>
                  </a:cubicBezTo>
                  <a:cubicBezTo>
                    <a:pt x="3247554" y="185420"/>
                    <a:pt x="3094584" y="182880"/>
                    <a:pt x="2953798" y="187960"/>
                  </a:cubicBezTo>
                  <a:cubicBezTo>
                    <a:pt x="2827903" y="193040"/>
                    <a:pt x="2711484" y="205740"/>
                    <a:pt x="2600480" y="215900"/>
                  </a:cubicBezTo>
                  <a:cubicBezTo>
                    <a:pt x="2501659" y="224790"/>
                    <a:pt x="2405545" y="232410"/>
                    <a:pt x="2321615" y="246380"/>
                  </a:cubicBezTo>
                  <a:cubicBezTo>
                    <a:pt x="2249869" y="257810"/>
                    <a:pt x="2193013" y="266700"/>
                    <a:pt x="2125327" y="288290"/>
                  </a:cubicBezTo>
                  <a:cubicBezTo>
                    <a:pt x="2049519" y="313690"/>
                    <a:pt x="1964235" y="354330"/>
                    <a:pt x="1889781" y="396240"/>
                  </a:cubicBezTo>
                  <a:cubicBezTo>
                    <a:pt x="1816681" y="438150"/>
                    <a:pt x="1747642" y="487680"/>
                    <a:pt x="1682663" y="542290"/>
                  </a:cubicBezTo>
                  <a:cubicBezTo>
                    <a:pt x="1613624" y="599440"/>
                    <a:pt x="1548646" y="665480"/>
                    <a:pt x="1487729" y="731520"/>
                  </a:cubicBezTo>
                  <a:cubicBezTo>
                    <a:pt x="1426812" y="798830"/>
                    <a:pt x="1375371" y="852170"/>
                    <a:pt x="1319869" y="943610"/>
                  </a:cubicBezTo>
                  <a:cubicBezTo>
                    <a:pt x="1231878" y="1083310"/>
                    <a:pt x="1130349" y="1385570"/>
                    <a:pt x="1057249" y="1515110"/>
                  </a:cubicBezTo>
                  <a:cubicBezTo>
                    <a:pt x="1017991" y="1586230"/>
                    <a:pt x="986856" y="1615440"/>
                    <a:pt x="951659" y="1675130"/>
                  </a:cubicBezTo>
                  <a:cubicBezTo>
                    <a:pt x="909694" y="1743710"/>
                    <a:pt x="870437" y="1819910"/>
                    <a:pt x="827118" y="1906270"/>
                  </a:cubicBezTo>
                  <a:cubicBezTo>
                    <a:pt x="772970" y="2014220"/>
                    <a:pt x="724236" y="2124710"/>
                    <a:pt x="659258" y="2273300"/>
                  </a:cubicBezTo>
                  <a:cubicBezTo>
                    <a:pt x="559083" y="2499360"/>
                    <a:pt x="365502" y="2907030"/>
                    <a:pt x="293756" y="3136900"/>
                  </a:cubicBezTo>
                  <a:cubicBezTo>
                    <a:pt x="249083" y="3281680"/>
                    <a:pt x="239607" y="3383280"/>
                    <a:pt x="220655" y="3502660"/>
                  </a:cubicBezTo>
                  <a:cubicBezTo>
                    <a:pt x="200350" y="3618230"/>
                    <a:pt x="204411" y="3783330"/>
                    <a:pt x="175983" y="3840480"/>
                  </a:cubicBezTo>
                  <a:cubicBezTo>
                    <a:pt x="163799" y="3865880"/>
                    <a:pt x="150262" y="3877310"/>
                    <a:pt x="131310" y="3884930"/>
                  </a:cubicBezTo>
                  <a:cubicBezTo>
                    <a:pt x="113712" y="3893820"/>
                    <a:pt x="86638" y="3896360"/>
                    <a:pt x="67686" y="3891280"/>
                  </a:cubicBezTo>
                  <a:cubicBezTo>
                    <a:pt x="47380" y="3886200"/>
                    <a:pt x="25721" y="3872230"/>
                    <a:pt x="14891" y="3855720"/>
                  </a:cubicBezTo>
                  <a:cubicBezTo>
                    <a:pt x="4062" y="3840480"/>
                    <a:pt x="0" y="3796030"/>
                    <a:pt x="0" y="3796030"/>
                  </a:cubicBezTo>
                </a:path>
              </a:pathLst>
            </a:custGeom>
            <a:solidFill>
              <a:srgbClr val="FF6D0F"/>
            </a:solidFill>
            <a:ln cap="sq">
              <a:noFill/>
              <a:prstDash val="solid"/>
              <a:miter/>
            </a:ln>
          </p:spPr>
          <p:txBody>
            <a:bodyPr/>
            <a:lstStyle/>
            <a:p>
              <a:endParaRPr lang="fr-FR" sz="975" noProof="1"/>
            </a:p>
          </p:txBody>
        </p:sp>
      </p:grpSp>
      <p:grpSp>
        <p:nvGrpSpPr>
          <p:cNvPr id="47" name="Group 55">
            <a:extLst>
              <a:ext uri="{FF2B5EF4-FFF2-40B4-BE49-F238E27FC236}">
                <a16:creationId xmlns:a16="http://schemas.microsoft.com/office/drawing/2014/main" id="{62DC28F7-058E-A82B-DC5D-E1C24B1FE436}"/>
              </a:ext>
            </a:extLst>
          </p:cNvPr>
          <p:cNvGrpSpPr/>
          <p:nvPr/>
        </p:nvGrpSpPr>
        <p:grpSpPr>
          <a:xfrm>
            <a:off x="2107797" y="2303985"/>
            <a:ext cx="4942166" cy="4043402"/>
            <a:chOff x="0" y="0"/>
            <a:chExt cx="12165330" cy="9952990"/>
          </a:xfrm>
        </p:grpSpPr>
        <p:sp>
          <p:nvSpPr>
            <p:cNvPr id="49" name="Freeform 56">
              <a:extLst>
                <a:ext uri="{FF2B5EF4-FFF2-40B4-BE49-F238E27FC236}">
                  <a16:creationId xmlns:a16="http://schemas.microsoft.com/office/drawing/2014/main" id="{FCA4ECBD-22B7-6902-5AEB-EDC58A51C25E}"/>
                </a:ext>
              </a:extLst>
            </p:cNvPr>
            <p:cNvSpPr/>
            <p:nvPr/>
          </p:nvSpPr>
          <p:spPr>
            <a:xfrm>
              <a:off x="46990" y="43180"/>
              <a:ext cx="12067540" cy="9861550"/>
            </a:xfrm>
            <a:custGeom>
              <a:avLst/>
              <a:gdLst/>
              <a:ahLst/>
              <a:cxnLst/>
              <a:rect l="l" t="t" r="r" b="b"/>
              <a:pathLst>
                <a:path w="12067540" h="9861550">
                  <a:moveTo>
                    <a:pt x="33020" y="6875780"/>
                  </a:moveTo>
                  <a:cubicBezTo>
                    <a:pt x="297180" y="6628130"/>
                    <a:pt x="386080" y="6493510"/>
                    <a:pt x="481330" y="6333490"/>
                  </a:cubicBezTo>
                  <a:cubicBezTo>
                    <a:pt x="618490" y="6103620"/>
                    <a:pt x="769620" y="5726430"/>
                    <a:pt x="922020" y="5455920"/>
                  </a:cubicBezTo>
                  <a:cubicBezTo>
                    <a:pt x="1059180" y="5213350"/>
                    <a:pt x="1196340" y="5045710"/>
                    <a:pt x="1344930" y="4782820"/>
                  </a:cubicBezTo>
                  <a:cubicBezTo>
                    <a:pt x="1541780" y="4437380"/>
                    <a:pt x="1805940" y="3915410"/>
                    <a:pt x="1976120" y="3547110"/>
                  </a:cubicBezTo>
                  <a:cubicBezTo>
                    <a:pt x="2110740" y="3257550"/>
                    <a:pt x="2219960" y="2946400"/>
                    <a:pt x="2306320" y="2758440"/>
                  </a:cubicBezTo>
                  <a:cubicBezTo>
                    <a:pt x="2355850" y="2650490"/>
                    <a:pt x="2399030" y="2584450"/>
                    <a:pt x="2432050" y="2509520"/>
                  </a:cubicBezTo>
                  <a:cubicBezTo>
                    <a:pt x="2457450" y="2451100"/>
                    <a:pt x="2459990" y="2418080"/>
                    <a:pt x="2490470" y="2346960"/>
                  </a:cubicBezTo>
                  <a:cubicBezTo>
                    <a:pt x="2551430" y="2205990"/>
                    <a:pt x="2731770" y="1865630"/>
                    <a:pt x="2802890" y="1724660"/>
                  </a:cubicBezTo>
                  <a:cubicBezTo>
                    <a:pt x="2839720" y="1653540"/>
                    <a:pt x="2849880" y="1624330"/>
                    <a:pt x="2887980" y="1562100"/>
                  </a:cubicBezTo>
                  <a:cubicBezTo>
                    <a:pt x="2942590" y="1471930"/>
                    <a:pt x="3050540" y="1341120"/>
                    <a:pt x="3115310" y="1238250"/>
                  </a:cubicBezTo>
                  <a:cubicBezTo>
                    <a:pt x="3169920" y="1151890"/>
                    <a:pt x="3214370" y="1050290"/>
                    <a:pt x="3252470" y="991870"/>
                  </a:cubicBezTo>
                  <a:cubicBezTo>
                    <a:pt x="3275330" y="956310"/>
                    <a:pt x="3282950" y="946150"/>
                    <a:pt x="3313430" y="910590"/>
                  </a:cubicBezTo>
                  <a:cubicBezTo>
                    <a:pt x="3382010" y="829310"/>
                    <a:pt x="3566160" y="628650"/>
                    <a:pt x="3679190" y="530860"/>
                  </a:cubicBezTo>
                  <a:cubicBezTo>
                    <a:pt x="3763010" y="458470"/>
                    <a:pt x="3840480" y="406400"/>
                    <a:pt x="3916680" y="361950"/>
                  </a:cubicBezTo>
                  <a:cubicBezTo>
                    <a:pt x="3978910" y="325120"/>
                    <a:pt x="4020820" y="306070"/>
                    <a:pt x="4097020" y="275590"/>
                  </a:cubicBezTo>
                  <a:cubicBezTo>
                    <a:pt x="4220210" y="226060"/>
                    <a:pt x="4443730" y="149860"/>
                    <a:pt x="4592320" y="110490"/>
                  </a:cubicBezTo>
                  <a:cubicBezTo>
                    <a:pt x="4711700" y="78740"/>
                    <a:pt x="4804410" y="62230"/>
                    <a:pt x="4917440" y="44450"/>
                  </a:cubicBezTo>
                  <a:cubicBezTo>
                    <a:pt x="5036820" y="26670"/>
                    <a:pt x="5175250" y="12700"/>
                    <a:pt x="5290820" y="7620"/>
                  </a:cubicBezTo>
                  <a:cubicBezTo>
                    <a:pt x="5392420" y="3810"/>
                    <a:pt x="5496560" y="0"/>
                    <a:pt x="5576570" y="15240"/>
                  </a:cubicBezTo>
                  <a:cubicBezTo>
                    <a:pt x="5636260" y="25400"/>
                    <a:pt x="5674360" y="43180"/>
                    <a:pt x="5731510" y="68580"/>
                  </a:cubicBezTo>
                  <a:cubicBezTo>
                    <a:pt x="5806440" y="101600"/>
                    <a:pt x="5908040" y="161290"/>
                    <a:pt x="5981700" y="204470"/>
                  </a:cubicBezTo>
                  <a:cubicBezTo>
                    <a:pt x="6042660" y="241300"/>
                    <a:pt x="6085840" y="270510"/>
                    <a:pt x="6142990" y="311150"/>
                  </a:cubicBezTo>
                  <a:cubicBezTo>
                    <a:pt x="6212840" y="359410"/>
                    <a:pt x="6281420" y="405130"/>
                    <a:pt x="6367780" y="477520"/>
                  </a:cubicBezTo>
                  <a:cubicBezTo>
                    <a:pt x="6499860" y="585470"/>
                    <a:pt x="6714490" y="782320"/>
                    <a:pt x="6844030" y="913130"/>
                  </a:cubicBezTo>
                  <a:cubicBezTo>
                    <a:pt x="6941820" y="1010920"/>
                    <a:pt x="7010400" y="1083310"/>
                    <a:pt x="7086600" y="1183640"/>
                  </a:cubicBezTo>
                  <a:cubicBezTo>
                    <a:pt x="7169150" y="1292860"/>
                    <a:pt x="7249160" y="1455420"/>
                    <a:pt x="7316470" y="1548130"/>
                  </a:cubicBezTo>
                  <a:cubicBezTo>
                    <a:pt x="7359650" y="1610360"/>
                    <a:pt x="7381240" y="1623060"/>
                    <a:pt x="7434580" y="1697990"/>
                  </a:cubicBezTo>
                  <a:cubicBezTo>
                    <a:pt x="7576820" y="1892300"/>
                    <a:pt x="7997190" y="2518410"/>
                    <a:pt x="8162290" y="2786380"/>
                  </a:cubicBezTo>
                  <a:cubicBezTo>
                    <a:pt x="8255000" y="2937510"/>
                    <a:pt x="8305800" y="3028950"/>
                    <a:pt x="8366760" y="3149600"/>
                  </a:cubicBezTo>
                  <a:cubicBezTo>
                    <a:pt x="8425180" y="3263900"/>
                    <a:pt x="8462010" y="3364230"/>
                    <a:pt x="8524240" y="3492500"/>
                  </a:cubicBezTo>
                  <a:cubicBezTo>
                    <a:pt x="8604250" y="3658870"/>
                    <a:pt x="8727440" y="3877310"/>
                    <a:pt x="8815070" y="4057650"/>
                  </a:cubicBezTo>
                  <a:cubicBezTo>
                    <a:pt x="8892540" y="4218940"/>
                    <a:pt x="8948420" y="4333240"/>
                    <a:pt x="9023350" y="4519930"/>
                  </a:cubicBezTo>
                  <a:cubicBezTo>
                    <a:pt x="9131300" y="4794250"/>
                    <a:pt x="9292590" y="5320030"/>
                    <a:pt x="9378950" y="5551170"/>
                  </a:cubicBezTo>
                  <a:cubicBezTo>
                    <a:pt x="9423400" y="5669280"/>
                    <a:pt x="9462770" y="5736590"/>
                    <a:pt x="9485630" y="5816600"/>
                  </a:cubicBezTo>
                  <a:cubicBezTo>
                    <a:pt x="9504680" y="5880100"/>
                    <a:pt x="9498330" y="5927090"/>
                    <a:pt x="9517380" y="5989320"/>
                  </a:cubicBezTo>
                  <a:cubicBezTo>
                    <a:pt x="9540240" y="6068060"/>
                    <a:pt x="9589770" y="6145530"/>
                    <a:pt x="9626600" y="6249670"/>
                  </a:cubicBezTo>
                  <a:cubicBezTo>
                    <a:pt x="9676130" y="6394450"/>
                    <a:pt x="9720580" y="6631940"/>
                    <a:pt x="9772650" y="6784340"/>
                  </a:cubicBezTo>
                  <a:cubicBezTo>
                    <a:pt x="9813290" y="6903720"/>
                    <a:pt x="9850120" y="6982459"/>
                    <a:pt x="9900920" y="7096759"/>
                  </a:cubicBezTo>
                  <a:cubicBezTo>
                    <a:pt x="9964420" y="7240270"/>
                    <a:pt x="10048240" y="7425690"/>
                    <a:pt x="10132060" y="7574280"/>
                  </a:cubicBezTo>
                  <a:cubicBezTo>
                    <a:pt x="10209530" y="7711440"/>
                    <a:pt x="10293350" y="7838440"/>
                    <a:pt x="10380980" y="7960359"/>
                  </a:cubicBezTo>
                  <a:cubicBezTo>
                    <a:pt x="10466070" y="8078470"/>
                    <a:pt x="10553700" y="8187690"/>
                    <a:pt x="10645140" y="8298180"/>
                  </a:cubicBezTo>
                  <a:cubicBezTo>
                    <a:pt x="10737850" y="8409940"/>
                    <a:pt x="10821670" y="8509000"/>
                    <a:pt x="10933430" y="8627109"/>
                  </a:cubicBezTo>
                  <a:cubicBezTo>
                    <a:pt x="11075670" y="8773159"/>
                    <a:pt x="11287760" y="8977630"/>
                    <a:pt x="11435080" y="9103359"/>
                  </a:cubicBezTo>
                  <a:cubicBezTo>
                    <a:pt x="11541760" y="9196070"/>
                    <a:pt x="11640820" y="9254490"/>
                    <a:pt x="11725910" y="9329420"/>
                  </a:cubicBezTo>
                  <a:cubicBezTo>
                    <a:pt x="11798300" y="9392920"/>
                    <a:pt x="11861800" y="9451340"/>
                    <a:pt x="11917680" y="9519920"/>
                  </a:cubicBezTo>
                  <a:cubicBezTo>
                    <a:pt x="11971020" y="9587230"/>
                    <a:pt x="12033250" y="9687559"/>
                    <a:pt x="12054840" y="9734550"/>
                  </a:cubicBezTo>
                  <a:cubicBezTo>
                    <a:pt x="12063730" y="9756140"/>
                    <a:pt x="12067540" y="9768840"/>
                    <a:pt x="12066270" y="9785350"/>
                  </a:cubicBezTo>
                  <a:cubicBezTo>
                    <a:pt x="12065000" y="9801859"/>
                    <a:pt x="12057380" y="9820909"/>
                    <a:pt x="12045950" y="9832340"/>
                  </a:cubicBezTo>
                  <a:cubicBezTo>
                    <a:pt x="12034520" y="9845040"/>
                    <a:pt x="12016740" y="9855200"/>
                    <a:pt x="12000230" y="9857740"/>
                  </a:cubicBezTo>
                  <a:cubicBezTo>
                    <a:pt x="11984990" y="9861550"/>
                    <a:pt x="11963400" y="9857740"/>
                    <a:pt x="11949430" y="9850120"/>
                  </a:cubicBezTo>
                  <a:cubicBezTo>
                    <a:pt x="11934190" y="9843770"/>
                    <a:pt x="11918950" y="9829800"/>
                    <a:pt x="11912600" y="9813290"/>
                  </a:cubicBezTo>
                  <a:cubicBezTo>
                    <a:pt x="11904980" y="9794240"/>
                    <a:pt x="11906250" y="9757409"/>
                    <a:pt x="11915140" y="9738359"/>
                  </a:cubicBezTo>
                  <a:cubicBezTo>
                    <a:pt x="11922760" y="9721850"/>
                    <a:pt x="11939270" y="9710420"/>
                    <a:pt x="11954510" y="9704070"/>
                  </a:cubicBezTo>
                  <a:cubicBezTo>
                    <a:pt x="11969750" y="9697720"/>
                    <a:pt x="11990070" y="9695180"/>
                    <a:pt x="12005310" y="9700259"/>
                  </a:cubicBezTo>
                  <a:cubicBezTo>
                    <a:pt x="12021820" y="9704070"/>
                    <a:pt x="12039600" y="9715500"/>
                    <a:pt x="12049760" y="9728200"/>
                  </a:cubicBezTo>
                  <a:cubicBezTo>
                    <a:pt x="12059920" y="9740900"/>
                    <a:pt x="12067540" y="9758680"/>
                    <a:pt x="12066270" y="9776459"/>
                  </a:cubicBezTo>
                  <a:cubicBezTo>
                    <a:pt x="12065000" y="9798050"/>
                    <a:pt x="12048490" y="9831070"/>
                    <a:pt x="12033250" y="9843770"/>
                  </a:cubicBezTo>
                  <a:cubicBezTo>
                    <a:pt x="12019280" y="9855200"/>
                    <a:pt x="11998960" y="9860280"/>
                    <a:pt x="11983720" y="9859009"/>
                  </a:cubicBezTo>
                  <a:cubicBezTo>
                    <a:pt x="11967210" y="9859009"/>
                    <a:pt x="11951970" y="9853930"/>
                    <a:pt x="11934190" y="9841230"/>
                  </a:cubicBezTo>
                  <a:cubicBezTo>
                    <a:pt x="11902440" y="9815830"/>
                    <a:pt x="11868150" y="9737090"/>
                    <a:pt x="11827510" y="9685020"/>
                  </a:cubicBezTo>
                  <a:cubicBezTo>
                    <a:pt x="11785600" y="9630409"/>
                    <a:pt x="11748770" y="9579609"/>
                    <a:pt x="11687810" y="9519920"/>
                  </a:cubicBezTo>
                  <a:cubicBezTo>
                    <a:pt x="11597640" y="9432290"/>
                    <a:pt x="11416030" y="9311640"/>
                    <a:pt x="11322050" y="9226550"/>
                  </a:cubicBezTo>
                  <a:cubicBezTo>
                    <a:pt x="11256010" y="9166859"/>
                    <a:pt x="11228070" y="9126220"/>
                    <a:pt x="11165840" y="9066530"/>
                  </a:cubicBezTo>
                  <a:cubicBezTo>
                    <a:pt x="11079480" y="8983980"/>
                    <a:pt x="10952480" y="8890000"/>
                    <a:pt x="10848340" y="8785859"/>
                  </a:cubicBezTo>
                  <a:cubicBezTo>
                    <a:pt x="10735310" y="8671559"/>
                    <a:pt x="10619740" y="8530590"/>
                    <a:pt x="10515600" y="8404859"/>
                  </a:cubicBezTo>
                  <a:cubicBezTo>
                    <a:pt x="10419080" y="8288020"/>
                    <a:pt x="10328910" y="8173720"/>
                    <a:pt x="10245090" y="8056880"/>
                  </a:cubicBezTo>
                  <a:cubicBezTo>
                    <a:pt x="10166350" y="7946390"/>
                    <a:pt x="10097770" y="7851140"/>
                    <a:pt x="10024110" y="7722870"/>
                  </a:cubicBezTo>
                  <a:cubicBezTo>
                    <a:pt x="9932670" y="7562850"/>
                    <a:pt x="9829800" y="7339330"/>
                    <a:pt x="9751060" y="7160259"/>
                  </a:cubicBezTo>
                  <a:cubicBezTo>
                    <a:pt x="9681210" y="7000240"/>
                    <a:pt x="9617710" y="6847840"/>
                    <a:pt x="9570720" y="6699250"/>
                  </a:cubicBezTo>
                  <a:cubicBezTo>
                    <a:pt x="9527540" y="6565900"/>
                    <a:pt x="9511030" y="6428740"/>
                    <a:pt x="9472930" y="6311900"/>
                  </a:cubicBezTo>
                  <a:cubicBezTo>
                    <a:pt x="9439910" y="6211570"/>
                    <a:pt x="9387840" y="6125210"/>
                    <a:pt x="9362440" y="6037580"/>
                  </a:cubicBezTo>
                  <a:cubicBezTo>
                    <a:pt x="9342120" y="5962650"/>
                    <a:pt x="9347200" y="5902960"/>
                    <a:pt x="9325610" y="5822950"/>
                  </a:cubicBezTo>
                  <a:cubicBezTo>
                    <a:pt x="9295130" y="5712460"/>
                    <a:pt x="9227820" y="5581650"/>
                    <a:pt x="9180830" y="5440680"/>
                  </a:cubicBezTo>
                  <a:cubicBezTo>
                    <a:pt x="9123680" y="5270500"/>
                    <a:pt x="9065260" y="5034280"/>
                    <a:pt x="9014460" y="4874260"/>
                  </a:cubicBezTo>
                  <a:cubicBezTo>
                    <a:pt x="8976360" y="4757420"/>
                    <a:pt x="8954770" y="4688840"/>
                    <a:pt x="8906510" y="4569460"/>
                  </a:cubicBezTo>
                  <a:cubicBezTo>
                    <a:pt x="8834120" y="4392930"/>
                    <a:pt x="8718550" y="4151630"/>
                    <a:pt x="8604250" y="3923030"/>
                  </a:cubicBezTo>
                  <a:cubicBezTo>
                    <a:pt x="8472170" y="3657600"/>
                    <a:pt x="8336280" y="3375660"/>
                    <a:pt x="8153400" y="3072130"/>
                  </a:cubicBezTo>
                  <a:cubicBezTo>
                    <a:pt x="7928610" y="2698750"/>
                    <a:pt x="7504430" y="2098040"/>
                    <a:pt x="7332980" y="1860550"/>
                  </a:cubicBezTo>
                  <a:cubicBezTo>
                    <a:pt x="7259320" y="1757680"/>
                    <a:pt x="7222490" y="1723390"/>
                    <a:pt x="7167880" y="1644650"/>
                  </a:cubicBezTo>
                  <a:cubicBezTo>
                    <a:pt x="7106920" y="1557020"/>
                    <a:pt x="7054850" y="1446530"/>
                    <a:pt x="6987540" y="1353820"/>
                  </a:cubicBezTo>
                  <a:cubicBezTo>
                    <a:pt x="6920230" y="1259840"/>
                    <a:pt x="6851650" y="1181100"/>
                    <a:pt x="6766560" y="1088390"/>
                  </a:cubicBezTo>
                  <a:cubicBezTo>
                    <a:pt x="6662420" y="977900"/>
                    <a:pt x="6512560" y="836930"/>
                    <a:pt x="6405880" y="741680"/>
                  </a:cubicBezTo>
                  <a:cubicBezTo>
                    <a:pt x="6325870" y="669290"/>
                    <a:pt x="6268720" y="619760"/>
                    <a:pt x="6189980" y="560070"/>
                  </a:cubicBezTo>
                  <a:cubicBezTo>
                    <a:pt x="6101080" y="491490"/>
                    <a:pt x="6002020" y="416560"/>
                    <a:pt x="5900420" y="355600"/>
                  </a:cubicBezTo>
                  <a:cubicBezTo>
                    <a:pt x="5796280" y="293370"/>
                    <a:pt x="5678170" y="217170"/>
                    <a:pt x="5570220" y="187960"/>
                  </a:cubicBezTo>
                  <a:cubicBezTo>
                    <a:pt x="5477510" y="163830"/>
                    <a:pt x="5393690" y="173990"/>
                    <a:pt x="5297170" y="175260"/>
                  </a:cubicBezTo>
                  <a:cubicBezTo>
                    <a:pt x="5187950" y="177800"/>
                    <a:pt x="5067300" y="189230"/>
                    <a:pt x="4949190" y="207010"/>
                  </a:cubicBezTo>
                  <a:cubicBezTo>
                    <a:pt x="4822190" y="226060"/>
                    <a:pt x="4690110" y="254000"/>
                    <a:pt x="4560570" y="289560"/>
                  </a:cubicBezTo>
                  <a:cubicBezTo>
                    <a:pt x="4428490" y="326390"/>
                    <a:pt x="4277360" y="379730"/>
                    <a:pt x="4165600" y="426720"/>
                  </a:cubicBezTo>
                  <a:cubicBezTo>
                    <a:pt x="4077970" y="464820"/>
                    <a:pt x="4003040" y="501650"/>
                    <a:pt x="3937000" y="543560"/>
                  </a:cubicBezTo>
                  <a:cubicBezTo>
                    <a:pt x="3879850" y="579120"/>
                    <a:pt x="3845560" y="604520"/>
                    <a:pt x="3788410" y="656590"/>
                  </a:cubicBezTo>
                  <a:cubicBezTo>
                    <a:pt x="3693160" y="740410"/>
                    <a:pt x="3526790" y="906780"/>
                    <a:pt x="3439160" y="1022350"/>
                  </a:cubicBezTo>
                  <a:cubicBezTo>
                    <a:pt x="3373120" y="1109980"/>
                    <a:pt x="3348990" y="1182370"/>
                    <a:pt x="3290570" y="1273810"/>
                  </a:cubicBezTo>
                  <a:cubicBezTo>
                    <a:pt x="3218180" y="1385570"/>
                    <a:pt x="3091180" y="1546860"/>
                    <a:pt x="3032760" y="1643380"/>
                  </a:cubicBezTo>
                  <a:cubicBezTo>
                    <a:pt x="2997200" y="1701800"/>
                    <a:pt x="2989580" y="1722120"/>
                    <a:pt x="2955290" y="1788160"/>
                  </a:cubicBezTo>
                  <a:cubicBezTo>
                    <a:pt x="2882900" y="1927860"/>
                    <a:pt x="2694940" y="2292350"/>
                    <a:pt x="2628900" y="2443480"/>
                  </a:cubicBezTo>
                  <a:cubicBezTo>
                    <a:pt x="2595880" y="2520950"/>
                    <a:pt x="2590800" y="2559050"/>
                    <a:pt x="2562860" y="2622550"/>
                  </a:cubicBezTo>
                  <a:cubicBezTo>
                    <a:pt x="2529840" y="2696210"/>
                    <a:pt x="2487930" y="2755900"/>
                    <a:pt x="2439670" y="2858770"/>
                  </a:cubicBezTo>
                  <a:cubicBezTo>
                    <a:pt x="2353310" y="3040380"/>
                    <a:pt x="2202180" y="3432810"/>
                    <a:pt x="2109470" y="3623310"/>
                  </a:cubicBezTo>
                  <a:cubicBezTo>
                    <a:pt x="2052320" y="3740150"/>
                    <a:pt x="2006600" y="3826510"/>
                    <a:pt x="1958340" y="3901440"/>
                  </a:cubicBezTo>
                  <a:cubicBezTo>
                    <a:pt x="1924050" y="3957320"/>
                    <a:pt x="1898650" y="3972560"/>
                    <a:pt x="1858010" y="4041140"/>
                  </a:cubicBezTo>
                  <a:cubicBezTo>
                    <a:pt x="1764030" y="4197350"/>
                    <a:pt x="1598930" y="4585970"/>
                    <a:pt x="1455420" y="4851400"/>
                  </a:cubicBezTo>
                  <a:cubicBezTo>
                    <a:pt x="1313180" y="5119370"/>
                    <a:pt x="1109980" y="5429250"/>
                    <a:pt x="999490" y="5640070"/>
                  </a:cubicBezTo>
                  <a:cubicBezTo>
                    <a:pt x="929640" y="5775960"/>
                    <a:pt x="900430" y="5861050"/>
                    <a:pt x="839470" y="5982970"/>
                  </a:cubicBezTo>
                  <a:cubicBezTo>
                    <a:pt x="770890" y="6121400"/>
                    <a:pt x="683260" y="6294120"/>
                    <a:pt x="605790" y="6426200"/>
                  </a:cubicBezTo>
                  <a:cubicBezTo>
                    <a:pt x="538480" y="6537959"/>
                    <a:pt x="472440" y="6640830"/>
                    <a:pt x="406400" y="6727190"/>
                  </a:cubicBezTo>
                  <a:cubicBezTo>
                    <a:pt x="350520" y="6799580"/>
                    <a:pt x="290830" y="6864350"/>
                    <a:pt x="241300" y="6915150"/>
                  </a:cubicBezTo>
                  <a:cubicBezTo>
                    <a:pt x="204470" y="6951980"/>
                    <a:pt x="171450" y="6987540"/>
                    <a:pt x="140970" y="7005320"/>
                  </a:cubicBezTo>
                  <a:cubicBezTo>
                    <a:pt x="120650" y="7016750"/>
                    <a:pt x="101600" y="7024370"/>
                    <a:pt x="85090" y="7024370"/>
                  </a:cubicBezTo>
                  <a:cubicBezTo>
                    <a:pt x="71120" y="7025640"/>
                    <a:pt x="57150" y="7020559"/>
                    <a:pt x="45720" y="7014209"/>
                  </a:cubicBezTo>
                  <a:cubicBezTo>
                    <a:pt x="34290" y="7007859"/>
                    <a:pt x="22860" y="6998970"/>
                    <a:pt x="16510" y="6986270"/>
                  </a:cubicBezTo>
                  <a:cubicBezTo>
                    <a:pt x="7620" y="6971030"/>
                    <a:pt x="0" y="6945630"/>
                    <a:pt x="3810" y="6927850"/>
                  </a:cubicBezTo>
                  <a:cubicBezTo>
                    <a:pt x="6350" y="6908800"/>
                    <a:pt x="33020" y="6875780"/>
                    <a:pt x="33020" y="6875780"/>
                  </a:cubicBezTo>
                </a:path>
              </a:pathLst>
            </a:custGeom>
            <a:solidFill>
              <a:srgbClr val="F15DB8"/>
            </a:solidFill>
            <a:ln cap="sq">
              <a:noFill/>
              <a:prstDash val="solid"/>
              <a:miter/>
            </a:ln>
          </p:spPr>
          <p:txBody>
            <a:bodyPr/>
            <a:lstStyle/>
            <a:p>
              <a:endParaRPr lang="fr-FR" sz="975" noProof="1"/>
            </a:p>
          </p:txBody>
        </p:sp>
      </p:grpSp>
      <p:grpSp>
        <p:nvGrpSpPr>
          <p:cNvPr id="50" name="Group 57">
            <a:extLst>
              <a:ext uri="{FF2B5EF4-FFF2-40B4-BE49-F238E27FC236}">
                <a16:creationId xmlns:a16="http://schemas.microsoft.com/office/drawing/2014/main" id="{54858952-DD85-8DE2-0FC4-49BE673E09B5}"/>
              </a:ext>
            </a:extLst>
          </p:cNvPr>
          <p:cNvGrpSpPr/>
          <p:nvPr/>
        </p:nvGrpSpPr>
        <p:grpSpPr>
          <a:xfrm>
            <a:off x="2102638" y="2351867"/>
            <a:ext cx="5579864" cy="2826306"/>
            <a:chOff x="0" y="0"/>
            <a:chExt cx="13735050" cy="6957060"/>
          </a:xfrm>
        </p:grpSpPr>
        <p:sp>
          <p:nvSpPr>
            <p:cNvPr id="51" name="Freeform 58">
              <a:extLst>
                <a:ext uri="{FF2B5EF4-FFF2-40B4-BE49-F238E27FC236}">
                  <a16:creationId xmlns:a16="http://schemas.microsoft.com/office/drawing/2014/main" id="{0C308CE8-A405-99B2-46E7-F92118C7BBF1}"/>
                </a:ext>
              </a:extLst>
            </p:cNvPr>
            <p:cNvSpPr/>
            <p:nvPr/>
          </p:nvSpPr>
          <p:spPr>
            <a:xfrm>
              <a:off x="45720" y="40640"/>
              <a:ext cx="13642341" cy="6870700"/>
            </a:xfrm>
            <a:custGeom>
              <a:avLst/>
              <a:gdLst/>
              <a:ahLst/>
              <a:cxnLst/>
              <a:rect l="l" t="t" r="r" b="b"/>
              <a:pathLst>
                <a:path w="13642341" h="6870700">
                  <a:moveTo>
                    <a:pt x="10160" y="6758940"/>
                  </a:moveTo>
                  <a:cubicBezTo>
                    <a:pt x="627380" y="5576570"/>
                    <a:pt x="671830" y="5448301"/>
                    <a:pt x="711200" y="5320030"/>
                  </a:cubicBezTo>
                  <a:cubicBezTo>
                    <a:pt x="744220" y="5217160"/>
                    <a:pt x="754380" y="5132070"/>
                    <a:pt x="782320" y="5039360"/>
                  </a:cubicBezTo>
                  <a:cubicBezTo>
                    <a:pt x="811530" y="4945380"/>
                    <a:pt x="848360" y="4874260"/>
                    <a:pt x="882650" y="4761230"/>
                  </a:cubicBezTo>
                  <a:cubicBezTo>
                    <a:pt x="934720" y="4594860"/>
                    <a:pt x="1014730" y="4273550"/>
                    <a:pt x="1043940" y="4128770"/>
                  </a:cubicBezTo>
                  <a:cubicBezTo>
                    <a:pt x="1059180" y="4053840"/>
                    <a:pt x="1057910" y="4018280"/>
                    <a:pt x="1070610" y="3956050"/>
                  </a:cubicBezTo>
                  <a:cubicBezTo>
                    <a:pt x="1085850" y="3881120"/>
                    <a:pt x="1109980" y="3788410"/>
                    <a:pt x="1132840" y="3713480"/>
                  </a:cubicBezTo>
                  <a:cubicBezTo>
                    <a:pt x="1154430" y="3646170"/>
                    <a:pt x="1178560" y="3604260"/>
                    <a:pt x="1200150" y="3525520"/>
                  </a:cubicBezTo>
                  <a:cubicBezTo>
                    <a:pt x="1235710" y="3399790"/>
                    <a:pt x="1253490" y="3192780"/>
                    <a:pt x="1297940" y="3027680"/>
                  </a:cubicBezTo>
                  <a:cubicBezTo>
                    <a:pt x="1342390" y="2857500"/>
                    <a:pt x="1433830" y="2650490"/>
                    <a:pt x="1469390" y="2522220"/>
                  </a:cubicBezTo>
                  <a:cubicBezTo>
                    <a:pt x="1489710" y="2446020"/>
                    <a:pt x="1489710" y="2402840"/>
                    <a:pt x="1508760" y="2335530"/>
                  </a:cubicBezTo>
                  <a:cubicBezTo>
                    <a:pt x="1530350" y="2255520"/>
                    <a:pt x="1565910" y="2150110"/>
                    <a:pt x="1596390" y="2076450"/>
                  </a:cubicBezTo>
                  <a:cubicBezTo>
                    <a:pt x="1620520" y="2016760"/>
                    <a:pt x="1645920" y="1983740"/>
                    <a:pt x="1672590" y="1920240"/>
                  </a:cubicBezTo>
                  <a:cubicBezTo>
                    <a:pt x="1710690" y="1830070"/>
                    <a:pt x="1747520" y="1694180"/>
                    <a:pt x="1793240" y="1582420"/>
                  </a:cubicBezTo>
                  <a:cubicBezTo>
                    <a:pt x="1838960" y="1469390"/>
                    <a:pt x="1877060" y="1365250"/>
                    <a:pt x="1949450" y="1249680"/>
                  </a:cubicBezTo>
                  <a:cubicBezTo>
                    <a:pt x="2043430" y="1099820"/>
                    <a:pt x="2219960" y="905510"/>
                    <a:pt x="2331720" y="773430"/>
                  </a:cubicBezTo>
                  <a:cubicBezTo>
                    <a:pt x="2414270" y="675640"/>
                    <a:pt x="2481580" y="596900"/>
                    <a:pt x="2553970" y="523240"/>
                  </a:cubicBezTo>
                  <a:cubicBezTo>
                    <a:pt x="2616200" y="459740"/>
                    <a:pt x="2677160" y="401320"/>
                    <a:pt x="2735580" y="355600"/>
                  </a:cubicBezTo>
                  <a:cubicBezTo>
                    <a:pt x="2785110" y="317500"/>
                    <a:pt x="2819400" y="294640"/>
                    <a:pt x="2879090" y="262890"/>
                  </a:cubicBezTo>
                  <a:cubicBezTo>
                    <a:pt x="2966720" y="214630"/>
                    <a:pt x="3122930" y="146050"/>
                    <a:pt x="3218180" y="111760"/>
                  </a:cubicBezTo>
                  <a:cubicBezTo>
                    <a:pt x="3285490" y="87630"/>
                    <a:pt x="3326130" y="77470"/>
                    <a:pt x="3392170" y="63500"/>
                  </a:cubicBezTo>
                  <a:cubicBezTo>
                    <a:pt x="3478530" y="45720"/>
                    <a:pt x="3587750" y="31750"/>
                    <a:pt x="3693160" y="22860"/>
                  </a:cubicBezTo>
                  <a:cubicBezTo>
                    <a:pt x="3806190" y="12700"/>
                    <a:pt x="3930650" y="11430"/>
                    <a:pt x="4050030" y="10160"/>
                  </a:cubicBezTo>
                  <a:cubicBezTo>
                    <a:pt x="4171950" y="8890"/>
                    <a:pt x="4300220" y="0"/>
                    <a:pt x="4419600" y="15240"/>
                  </a:cubicBezTo>
                  <a:cubicBezTo>
                    <a:pt x="4536440" y="31750"/>
                    <a:pt x="4640580" y="64770"/>
                    <a:pt x="4759960" y="102870"/>
                  </a:cubicBezTo>
                  <a:cubicBezTo>
                    <a:pt x="4898390" y="148590"/>
                    <a:pt x="5090160" y="227330"/>
                    <a:pt x="5198110" y="276860"/>
                  </a:cubicBezTo>
                  <a:cubicBezTo>
                    <a:pt x="5264150" y="307340"/>
                    <a:pt x="5306060" y="328930"/>
                    <a:pt x="5354320" y="359410"/>
                  </a:cubicBezTo>
                  <a:cubicBezTo>
                    <a:pt x="5401310" y="388620"/>
                    <a:pt x="5440680" y="419100"/>
                    <a:pt x="5482590" y="455930"/>
                  </a:cubicBezTo>
                  <a:cubicBezTo>
                    <a:pt x="5529580" y="495300"/>
                    <a:pt x="5570220" y="538480"/>
                    <a:pt x="5619750" y="593090"/>
                  </a:cubicBezTo>
                  <a:cubicBezTo>
                    <a:pt x="5688330" y="666750"/>
                    <a:pt x="5779770" y="769620"/>
                    <a:pt x="5849620" y="861060"/>
                  </a:cubicBezTo>
                  <a:cubicBezTo>
                    <a:pt x="5916930" y="951230"/>
                    <a:pt x="5975350" y="1036320"/>
                    <a:pt x="6035040" y="1136650"/>
                  </a:cubicBezTo>
                  <a:cubicBezTo>
                    <a:pt x="6102350" y="1248410"/>
                    <a:pt x="6173470" y="1405890"/>
                    <a:pt x="6231890" y="1502410"/>
                  </a:cubicBezTo>
                  <a:cubicBezTo>
                    <a:pt x="6271260" y="1568450"/>
                    <a:pt x="6287770" y="1590040"/>
                    <a:pt x="6339840" y="1662430"/>
                  </a:cubicBezTo>
                  <a:cubicBezTo>
                    <a:pt x="6463030" y="1831340"/>
                    <a:pt x="6780530" y="2235200"/>
                    <a:pt x="6982460" y="2479040"/>
                  </a:cubicBezTo>
                  <a:cubicBezTo>
                    <a:pt x="7152640" y="2684780"/>
                    <a:pt x="7329170" y="2881630"/>
                    <a:pt x="7466330" y="3035300"/>
                  </a:cubicBezTo>
                  <a:cubicBezTo>
                    <a:pt x="7565390" y="3147060"/>
                    <a:pt x="7633970" y="3229610"/>
                    <a:pt x="7726680" y="3321050"/>
                  </a:cubicBezTo>
                  <a:cubicBezTo>
                    <a:pt x="7819390" y="3413760"/>
                    <a:pt x="7904480" y="3488690"/>
                    <a:pt x="8022590" y="3585210"/>
                  </a:cubicBezTo>
                  <a:cubicBezTo>
                    <a:pt x="8187690" y="3719830"/>
                    <a:pt x="8439150" y="3914140"/>
                    <a:pt x="8629650" y="4042410"/>
                  </a:cubicBezTo>
                  <a:cubicBezTo>
                    <a:pt x="8788400" y="4149090"/>
                    <a:pt x="8923020" y="4224020"/>
                    <a:pt x="9083040" y="4312920"/>
                  </a:cubicBezTo>
                  <a:cubicBezTo>
                    <a:pt x="9259570" y="4410710"/>
                    <a:pt x="9456420" y="4500880"/>
                    <a:pt x="9646920" y="4603750"/>
                  </a:cubicBezTo>
                  <a:cubicBezTo>
                    <a:pt x="9846310" y="4711700"/>
                    <a:pt x="10002520" y="4833620"/>
                    <a:pt x="10251440" y="4946650"/>
                  </a:cubicBezTo>
                  <a:cubicBezTo>
                    <a:pt x="10617200" y="5113020"/>
                    <a:pt x="11303000" y="5302250"/>
                    <a:pt x="11656060" y="5439410"/>
                  </a:cubicBezTo>
                  <a:cubicBezTo>
                    <a:pt x="11875770" y="5524500"/>
                    <a:pt x="11987530" y="5575300"/>
                    <a:pt x="12180570" y="5662930"/>
                  </a:cubicBezTo>
                  <a:cubicBezTo>
                    <a:pt x="12426950" y="5775960"/>
                    <a:pt x="12824460" y="5985510"/>
                    <a:pt x="13006069" y="6066790"/>
                  </a:cubicBezTo>
                  <a:cubicBezTo>
                    <a:pt x="13093700" y="6106160"/>
                    <a:pt x="13133069" y="6122670"/>
                    <a:pt x="13204191" y="6146800"/>
                  </a:cubicBezTo>
                  <a:cubicBezTo>
                    <a:pt x="13285469" y="6173470"/>
                    <a:pt x="13401041" y="6206490"/>
                    <a:pt x="13470891" y="6217920"/>
                  </a:cubicBezTo>
                  <a:cubicBezTo>
                    <a:pt x="13514069" y="6225540"/>
                    <a:pt x="13550900" y="6210300"/>
                    <a:pt x="13580110" y="6224270"/>
                  </a:cubicBezTo>
                  <a:cubicBezTo>
                    <a:pt x="13604241" y="6235700"/>
                    <a:pt x="13627100" y="6261100"/>
                    <a:pt x="13635991" y="6282690"/>
                  </a:cubicBezTo>
                  <a:cubicBezTo>
                    <a:pt x="13642341" y="6300470"/>
                    <a:pt x="13638530" y="6322060"/>
                    <a:pt x="13632180" y="6337300"/>
                  </a:cubicBezTo>
                  <a:cubicBezTo>
                    <a:pt x="13625830" y="6353810"/>
                    <a:pt x="13611860" y="6370320"/>
                    <a:pt x="13596619" y="6379210"/>
                  </a:cubicBezTo>
                  <a:cubicBezTo>
                    <a:pt x="13581380" y="6389370"/>
                    <a:pt x="13561060" y="6395720"/>
                    <a:pt x="13543280" y="6391910"/>
                  </a:cubicBezTo>
                  <a:cubicBezTo>
                    <a:pt x="13520419" y="6386830"/>
                    <a:pt x="13487400" y="6365240"/>
                    <a:pt x="13475969" y="6346190"/>
                  </a:cubicBezTo>
                  <a:cubicBezTo>
                    <a:pt x="13465810" y="6330950"/>
                    <a:pt x="13464541" y="6309360"/>
                    <a:pt x="13467080" y="6291580"/>
                  </a:cubicBezTo>
                  <a:cubicBezTo>
                    <a:pt x="13469619" y="6275070"/>
                    <a:pt x="13478510" y="6254750"/>
                    <a:pt x="13492480" y="6243320"/>
                  </a:cubicBezTo>
                  <a:cubicBezTo>
                    <a:pt x="13510260" y="6229350"/>
                    <a:pt x="13548360" y="6217920"/>
                    <a:pt x="13571219" y="6221730"/>
                  </a:cubicBezTo>
                  <a:cubicBezTo>
                    <a:pt x="13589000" y="6224270"/>
                    <a:pt x="13606780" y="6236970"/>
                    <a:pt x="13618210" y="6249670"/>
                  </a:cubicBezTo>
                  <a:cubicBezTo>
                    <a:pt x="13629641" y="6263640"/>
                    <a:pt x="13637260" y="6283960"/>
                    <a:pt x="13638530" y="6300470"/>
                  </a:cubicBezTo>
                  <a:cubicBezTo>
                    <a:pt x="13639800" y="6318250"/>
                    <a:pt x="13633450" y="6339840"/>
                    <a:pt x="13623291" y="6353810"/>
                  </a:cubicBezTo>
                  <a:cubicBezTo>
                    <a:pt x="13614400" y="6369050"/>
                    <a:pt x="13600430" y="6380480"/>
                    <a:pt x="13580110" y="6388100"/>
                  </a:cubicBezTo>
                  <a:cubicBezTo>
                    <a:pt x="13545819" y="6398260"/>
                    <a:pt x="13483591" y="6391910"/>
                    <a:pt x="13426441" y="6384290"/>
                  </a:cubicBezTo>
                  <a:cubicBezTo>
                    <a:pt x="13346430" y="6372860"/>
                    <a:pt x="13233400" y="6338570"/>
                    <a:pt x="13147041" y="6309360"/>
                  </a:cubicBezTo>
                  <a:cubicBezTo>
                    <a:pt x="13068300" y="6283960"/>
                    <a:pt x="13020041" y="6264910"/>
                    <a:pt x="12926060" y="6223000"/>
                  </a:cubicBezTo>
                  <a:cubicBezTo>
                    <a:pt x="12748260" y="6144260"/>
                    <a:pt x="12411710" y="5961380"/>
                    <a:pt x="12171680" y="5850890"/>
                  </a:cubicBezTo>
                  <a:cubicBezTo>
                    <a:pt x="11959590" y="5751830"/>
                    <a:pt x="11805920" y="5681980"/>
                    <a:pt x="11563350" y="5586730"/>
                  </a:cubicBezTo>
                  <a:cubicBezTo>
                    <a:pt x="11216640" y="5449570"/>
                    <a:pt x="10673080" y="5300980"/>
                    <a:pt x="10278110" y="5129530"/>
                  </a:cubicBezTo>
                  <a:cubicBezTo>
                    <a:pt x="9923780" y="4975860"/>
                    <a:pt x="9596120" y="4784090"/>
                    <a:pt x="9298940" y="4622800"/>
                  </a:cubicBezTo>
                  <a:cubicBezTo>
                    <a:pt x="9044940" y="4485640"/>
                    <a:pt x="8818880" y="4368800"/>
                    <a:pt x="8599170" y="4226560"/>
                  </a:cubicBezTo>
                  <a:cubicBezTo>
                    <a:pt x="8388350" y="4089400"/>
                    <a:pt x="8159750" y="3914140"/>
                    <a:pt x="8002270" y="3787140"/>
                  </a:cubicBezTo>
                  <a:cubicBezTo>
                    <a:pt x="7890510" y="3698240"/>
                    <a:pt x="7801610" y="3614420"/>
                    <a:pt x="7729220" y="3548380"/>
                  </a:cubicBezTo>
                  <a:cubicBezTo>
                    <a:pt x="7679690" y="3503930"/>
                    <a:pt x="7663180" y="3489960"/>
                    <a:pt x="7606030" y="3431540"/>
                  </a:cubicBezTo>
                  <a:cubicBezTo>
                    <a:pt x="7458710" y="3281680"/>
                    <a:pt x="7084060" y="2870200"/>
                    <a:pt x="6845300" y="2588260"/>
                  </a:cubicBezTo>
                  <a:cubicBezTo>
                    <a:pt x="6616700" y="2317750"/>
                    <a:pt x="6319520" y="1935480"/>
                    <a:pt x="6197600" y="1774190"/>
                  </a:cubicBezTo>
                  <a:cubicBezTo>
                    <a:pt x="6146800" y="1706880"/>
                    <a:pt x="6131560" y="1690370"/>
                    <a:pt x="6094730" y="1629410"/>
                  </a:cubicBezTo>
                  <a:cubicBezTo>
                    <a:pt x="6037580" y="1535430"/>
                    <a:pt x="5970270" y="1371600"/>
                    <a:pt x="5902960" y="1257300"/>
                  </a:cubicBezTo>
                  <a:cubicBezTo>
                    <a:pt x="5843270" y="1153160"/>
                    <a:pt x="5782310" y="1062990"/>
                    <a:pt x="5715000" y="971550"/>
                  </a:cubicBezTo>
                  <a:cubicBezTo>
                    <a:pt x="5646420" y="880110"/>
                    <a:pt x="5560060" y="775970"/>
                    <a:pt x="5497830" y="706120"/>
                  </a:cubicBezTo>
                  <a:cubicBezTo>
                    <a:pt x="5454650" y="657860"/>
                    <a:pt x="5424170" y="622300"/>
                    <a:pt x="5380990" y="586740"/>
                  </a:cubicBezTo>
                  <a:cubicBezTo>
                    <a:pt x="5337810" y="549910"/>
                    <a:pt x="5297170" y="521970"/>
                    <a:pt x="5240020" y="488950"/>
                  </a:cubicBezTo>
                  <a:cubicBezTo>
                    <a:pt x="5165090" y="447040"/>
                    <a:pt x="5049520" y="396240"/>
                    <a:pt x="4965700" y="361950"/>
                  </a:cubicBezTo>
                  <a:cubicBezTo>
                    <a:pt x="4897120" y="334010"/>
                    <a:pt x="4848860" y="316230"/>
                    <a:pt x="4775200" y="292100"/>
                  </a:cubicBezTo>
                  <a:cubicBezTo>
                    <a:pt x="4671060" y="260350"/>
                    <a:pt x="4544060" y="209550"/>
                    <a:pt x="4403090" y="190500"/>
                  </a:cubicBezTo>
                  <a:cubicBezTo>
                    <a:pt x="4222750" y="166370"/>
                    <a:pt x="3923030" y="184150"/>
                    <a:pt x="3776980" y="189230"/>
                  </a:cubicBezTo>
                  <a:cubicBezTo>
                    <a:pt x="3696970" y="193040"/>
                    <a:pt x="3660140" y="194310"/>
                    <a:pt x="3592830" y="204470"/>
                  </a:cubicBezTo>
                  <a:cubicBezTo>
                    <a:pt x="3510280" y="215900"/>
                    <a:pt x="3404870" y="234950"/>
                    <a:pt x="3315970" y="261620"/>
                  </a:cubicBezTo>
                  <a:cubicBezTo>
                    <a:pt x="3230880" y="287020"/>
                    <a:pt x="3143250" y="323850"/>
                    <a:pt x="3068320" y="358140"/>
                  </a:cubicBezTo>
                  <a:cubicBezTo>
                    <a:pt x="3006090" y="387350"/>
                    <a:pt x="2954020" y="412750"/>
                    <a:pt x="2899410" y="448310"/>
                  </a:cubicBezTo>
                  <a:cubicBezTo>
                    <a:pt x="2843530" y="486410"/>
                    <a:pt x="2792730" y="528320"/>
                    <a:pt x="2735580" y="581660"/>
                  </a:cubicBezTo>
                  <a:cubicBezTo>
                    <a:pt x="2665730" y="646430"/>
                    <a:pt x="2599690" y="721360"/>
                    <a:pt x="2515870" y="817880"/>
                  </a:cubicBezTo>
                  <a:cubicBezTo>
                    <a:pt x="2392680" y="960120"/>
                    <a:pt x="2185670" y="1193800"/>
                    <a:pt x="2082800" y="1363980"/>
                  </a:cubicBezTo>
                  <a:cubicBezTo>
                    <a:pt x="2005330" y="1492250"/>
                    <a:pt x="1965960" y="1617980"/>
                    <a:pt x="1922780" y="1728470"/>
                  </a:cubicBezTo>
                  <a:cubicBezTo>
                    <a:pt x="1888490" y="1817370"/>
                    <a:pt x="1869440" y="1902460"/>
                    <a:pt x="1841500" y="1973580"/>
                  </a:cubicBezTo>
                  <a:cubicBezTo>
                    <a:pt x="1818640" y="2029460"/>
                    <a:pt x="1794510" y="2065020"/>
                    <a:pt x="1770380" y="2120900"/>
                  </a:cubicBezTo>
                  <a:cubicBezTo>
                    <a:pt x="1739900" y="2193290"/>
                    <a:pt x="1700530" y="2294890"/>
                    <a:pt x="1678940" y="2373630"/>
                  </a:cubicBezTo>
                  <a:cubicBezTo>
                    <a:pt x="1659890" y="2439670"/>
                    <a:pt x="1659890" y="2481580"/>
                    <a:pt x="1639570" y="2557780"/>
                  </a:cubicBezTo>
                  <a:cubicBezTo>
                    <a:pt x="1602740" y="2692400"/>
                    <a:pt x="1501140" y="2929890"/>
                    <a:pt x="1455420" y="3106420"/>
                  </a:cubicBezTo>
                  <a:cubicBezTo>
                    <a:pt x="1414780" y="3263900"/>
                    <a:pt x="1404620" y="3441700"/>
                    <a:pt x="1372870" y="3562350"/>
                  </a:cubicBezTo>
                  <a:cubicBezTo>
                    <a:pt x="1350010" y="3643630"/>
                    <a:pt x="1320800" y="3695700"/>
                    <a:pt x="1300480" y="3761740"/>
                  </a:cubicBezTo>
                  <a:cubicBezTo>
                    <a:pt x="1280160" y="3825240"/>
                    <a:pt x="1262380" y="3888740"/>
                    <a:pt x="1248410" y="3953510"/>
                  </a:cubicBezTo>
                  <a:cubicBezTo>
                    <a:pt x="1234440" y="4018280"/>
                    <a:pt x="1233170" y="4067810"/>
                    <a:pt x="1215390" y="4152900"/>
                  </a:cubicBezTo>
                  <a:cubicBezTo>
                    <a:pt x="1182370" y="4302760"/>
                    <a:pt x="1108710" y="4568190"/>
                    <a:pt x="1047750" y="4772660"/>
                  </a:cubicBezTo>
                  <a:cubicBezTo>
                    <a:pt x="988060" y="4975860"/>
                    <a:pt x="922020" y="5193030"/>
                    <a:pt x="852170" y="5375910"/>
                  </a:cubicBezTo>
                  <a:cubicBezTo>
                    <a:pt x="792480" y="5533390"/>
                    <a:pt x="739140" y="5651500"/>
                    <a:pt x="662940" y="5807710"/>
                  </a:cubicBezTo>
                  <a:cubicBezTo>
                    <a:pt x="568960" y="6002020"/>
                    <a:pt x="414020" y="6259830"/>
                    <a:pt x="321310" y="6446520"/>
                  </a:cubicBezTo>
                  <a:cubicBezTo>
                    <a:pt x="251460" y="6587490"/>
                    <a:pt x="189230" y="6766560"/>
                    <a:pt x="148590" y="6824980"/>
                  </a:cubicBezTo>
                  <a:cubicBezTo>
                    <a:pt x="133350" y="6846571"/>
                    <a:pt x="124460" y="6855460"/>
                    <a:pt x="109220" y="6863080"/>
                  </a:cubicBezTo>
                  <a:cubicBezTo>
                    <a:pt x="93980" y="6869430"/>
                    <a:pt x="71120" y="6870700"/>
                    <a:pt x="54610" y="6864350"/>
                  </a:cubicBezTo>
                  <a:cubicBezTo>
                    <a:pt x="35560" y="6856730"/>
                    <a:pt x="12700" y="6832600"/>
                    <a:pt x="5080" y="6813550"/>
                  </a:cubicBezTo>
                  <a:cubicBezTo>
                    <a:pt x="0" y="6797040"/>
                    <a:pt x="10160" y="6758940"/>
                    <a:pt x="10160" y="6758940"/>
                  </a:cubicBezTo>
                </a:path>
              </a:pathLst>
            </a:custGeom>
            <a:solidFill>
              <a:srgbClr val="FFD761"/>
            </a:solidFill>
            <a:ln cap="sq">
              <a:noFill/>
              <a:prstDash val="solid"/>
              <a:miter/>
            </a:ln>
          </p:spPr>
          <p:txBody>
            <a:bodyPr/>
            <a:lstStyle/>
            <a:p>
              <a:endParaRPr lang="fr-FR" sz="975" noProof="1"/>
            </a:p>
          </p:txBody>
        </p:sp>
      </p:grpSp>
      <p:grpSp>
        <p:nvGrpSpPr>
          <p:cNvPr id="52" name="Group 59">
            <a:extLst>
              <a:ext uri="{FF2B5EF4-FFF2-40B4-BE49-F238E27FC236}">
                <a16:creationId xmlns:a16="http://schemas.microsoft.com/office/drawing/2014/main" id="{DFB3DC6A-CDCA-4D27-3BC3-F86EFC6467B1}"/>
              </a:ext>
            </a:extLst>
          </p:cNvPr>
          <p:cNvGrpSpPr/>
          <p:nvPr/>
        </p:nvGrpSpPr>
        <p:grpSpPr>
          <a:xfrm>
            <a:off x="2107941" y="2204165"/>
            <a:ext cx="3653869" cy="4010898"/>
            <a:chOff x="0" y="0"/>
            <a:chExt cx="8994140" cy="9872980"/>
          </a:xfrm>
        </p:grpSpPr>
        <p:sp>
          <p:nvSpPr>
            <p:cNvPr id="53" name="Freeform 60">
              <a:extLst>
                <a:ext uri="{FF2B5EF4-FFF2-40B4-BE49-F238E27FC236}">
                  <a16:creationId xmlns:a16="http://schemas.microsoft.com/office/drawing/2014/main" id="{618E3AA6-25F7-0030-A0AD-A6E4DB160BE4}"/>
                </a:ext>
              </a:extLst>
            </p:cNvPr>
            <p:cNvSpPr/>
            <p:nvPr/>
          </p:nvSpPr>
          <p:spPr>
            <a:xfrm>
              <a:off x="50800" y="31750"/>
              <a:ext cx="8893810" cy="9792970"/>
            </a:xfrm>
            <a:custGeom>
              <a:avLst/>
              <a:gdLst/>
              <a:ahLst/>
              <a:cxnLst/>
              <a:rect l="l" t="t" r="r" b="b"/>
              <a:pathLst>
                <a:path w="8893810" h="9792970">
                  <a:moveTo>
                    <a:pt x="0" y="7123430"/>
                  </a:moveTo>
                  <a:cubicBezTo>
                    <a:pt x="8890" y="6756400"/>
                    <a:pt x="15240" y="6686550"/>
                    <a:pt x="30480" y="6595111"/>
                  </a:cubicBezTo>
                  <a:cubicBezTo>
                    <a:pt x="50800" y="6475730"/>
                    <a:pt x="85090" y="6305550"/>
                    <a:pt x="127000" y="6186170"/>
                  </a:cubicBezTo>
                  <a:cubicBezTo>
                    <a:pt x="161290" y="6087110"/>
                    <a:pt x="204470" y="6032500"/>
                    <a:pt x="252730" y="5923280"/>
                  </a:cubicBezTo>
                  <a:cubicBezTo>
                    <a:pt x="332740" y="5749290"/>
                    <a:pt x="469900" y="5449570"/>
                    <a:pt x="546100" y="5236210"/>
                  </a:cubicBezTo>
                  <a:cubicBezTo>
                    <a:pt x="609600" y="5058410"/>
                    <a:pt x="657860" y="4878070"/>
                    <a:pt x="689610" y="4734560"/>
                  </a:cubicBezTo>
                  <a:cubicBezTo>
                    <a:pt x="712470" y="4629150"/>
                    <a:pt x="707390" y="4564380"/>
                    <a:pt x="732790" y="4455160"/>
                  </a:cubicBezTo>
                  <a:cubicBezTo>
                    <a:pt x="772160" y="4296410"/>
                    <a:pt x="875030" y="4051300"/>
                    <a:pt x="925830" y="3877310"/>
                  </a:cubicBezTo>
                  <a:cubicBezTo>
                    <a:pt x="966470" y="3737610"/>
                    <a:pt x="991870" y="3597910"/>
                    <a:pt x="1023620" y="3493770"/>
                  </a:cubicBezTo>
                  <a:cubicBezTo>
                    <a:pt x="1046480" y="3420110"/>
                    <a:pt x="1065530" y="3387090"/>
                    <a:pt x="1092200" y="3308350"/>
                  </a:cubicBezTo>
                  <a:cubicBezTo>
                    <a:pt x="1139190" y="3168650"/>
                    <a:pt x="1196340" y="2929890"/>
                    <a:pt x="1263650" y="2726690"/>
                  </a:cubicBezTo>
                  <a:cubicBezTo>
                    <a:pt x="1341120" y="2499360"/>
                    <a:pt x="1443990" y="2212340"/>
                    <a:pt x="1535430" y="2010410"/>
                  </a:cubicBezTo>
                  <a:cubicBezTo>
                    <a:pt x="1604010" y="1856740"/>
                    <a:pt x="1689100" y="1733550"/>
                    <a:pt x="1743710" y="1614170"/>
                  </a:cubicBezTo>
                  <a:cubicBezTo>
                    <a:pt x="1788160" y="1518920"/>
                    <a:pt x="1800860" y="1449070"/>
                    <a:pt x="1849120" y="1352550"/>
                  </a:cubicBezTo>
                  <a:cubicBezTo>
                    <a:pt x="1915160" y="1223010"/>
                    <a:pt x="2033270" y="1031240"/>
                    <a:pt x="2120900" y="915670"/>
                  </a:cubicBezTo>
                  <a:cubicBezTo>
                    <a:pt x="2185670" y="829310"/>
                    <a:pt x="2249170" y="768350"/>
                    <a:pt x="2307590" y="704850"/>
                  </a:cubicBezTo>
                  <a:cubicBezTo>
                    <a:pt x="2357120" y="652780"/>
                    <a:pt x="2409190" y="596900"/>
                    <a:pt x="2448560" y="563880"/>
                  </a:cubicBezTo>
                  <a:cubicBezTo>
                    <a:pt x="2473960" y="541020"/>
                    <a:pt x="2484120" y="534670"/>
                    <a:pt x="2515870" y="514350"/>
                  </a:cubicBezTo>
                  <a:cubicBezTo>
                    <a:pt x="2583180" y="471170"/>
                    <a:pt x="2773680" y="389890"/>
                    <a:pt x="2843530" y="331470"/>
                  </a:cubicBezTo>
                  <a:cubicBezTo>
                    <a:pt x="2885440" y="295910"/>
                    <a:pt x="2898140" y="259080"/>
                    <a:pt x="2928620" y="227330"/>
                  </a:cubicBezTo>
                  <a:cubicBezTo>
                    <a:pt x="2957830" y="196850"/>
                    <a:pt x="2992120" y="167640"/>
                    <a:pt x="3023870" y="143510"/>
                  </a:cubicBezTo>
                  <a:cubicBezTo>
                    <a:pt x="3051810" y="121920"/>
                    <a:pt x="3070860" y="104140"/>
                    <a:pt x="3107690" y="88900"/>
                  </a:cubicBezTo>
                  <a:cubicBezTo>
                    <a:pt x="3164840" y="66040"/>
                    <a:pt x="3261360" y="52070"/>
                    <a:pt x="3340100" y="40640"/>
                  </a:cubicBezTo>
                  <a:cubicBezTo>
                    <a:pt x="3421380" y="27940"/>
                    <a:pt x="3501390" y="22860"/>
                    <a:pt x="3590290" y="19050"/>
                  </a:cubicBezTo>
                  <a:cubicBezTo>
                    <a:pt x="3689350" y="16510"/>
                    <a:pt x="3793490" y="0"/>
                    <a:pt x="3909060" y="25400"/>
                  </a:cubicBezTo>
                  <a:cubicBezTo>
                    <a:pt x="4061460" y="59690"/>
                    <a:pt x="4271010" y="168910"/>
                    <a:pt x="4414520" y="245110"/>
                  </a:cubicBezTo>
                  <a:cubicBezTo>
                    <a:pt x="4528820" y="306070"/>
                    <a:pt x="4606290" y="341630"/>
                    <a:pt x="4709160" y="435610"/>
                  </a:cubicBezTo>
                  <a:cubicBezTo>
                    <a:pt x="4864100" y="576580"/>
                    <a:pt x="5081270" y="896620"/>
                    <a:pt x="5199380" y="1069340"/>
                  </a:cubicBezTo>
                  <a:cubicBezTo>
                    <a:pt x="5275580" y="1181100"/>
                    <a:pt x="5323840" y="1266190"/>
                    <a:pt x="5372100" y="1356360"/>
                  </a:cubicBezTo>
                  <a:cubicBezTo>
                    <a:pt x="5412740" y="1432560"/>
                    <a:pt x="5438140" y="1511300"/>
                    <a:pt x="5474970" y="1572260"/>
                  </a:cubicBezTo>
                  <a:cubicBezTo>
                    <a:pt x="5504180" y="1623060"/>
                    <a:pt x="5535930" y="1640840"/>
                    <a:pt x="5566410" y="1701800"/>
                  </a:cubicBezTo>
                  <a:cubicBezTo>
                    <a:pt x="5623560" y="1814830"/>
                    <a:pt x="5675630" y="2061210"/>
                    <a:pt x="5732780" y="2222500"/>
                  </a:cubicBezTo>
                  <a:cubicBezTo>
                    <a:pt x="5783580" y="2362200"/>
                    <a:pt x="5834380" y="2486660"/>
                    <a:pt x="5888990" y="2613660"/>
                  </a:cubicBezTo>
                  <a:cubicBezTo>
                    <a:pt x="5942330" y="2735580"/>
                    <a:pt x="6003290" y="2846070"/>
                    <a:pt x="6054090" y="2966720"/>
                  </a:cubicBezTo>
                  <a:cubicBezTo>
                    <a:pt x="6106160" y="3091180"/>
                    <a:pt x="6154420" y="3247390"/>
                    <a:pt x="6198870" y="3350260"/>
                  </a:cubicBezTo>
                  <a:cubicBezTo>
                    <a:pt x="6231890" y="3423920"/>
                    <a:pt x="6261100" y="3465830"/>
                    <a:pt x="6290310" y="3534410"/>
                  </a:cubicBezTo>
                  <a:cubicBezTo>
                    <a:pt x="6325870" y="3616960"/>
                    <a:pt x="6369050" y="3735070"/>
                    <a:pt x="6391910" y="3815080"/>
                  </a:cubicBezTo>
                  <a:cubicBezTo>
                    <a:pt x="6409690" y="3876040"/>
                    <a:pt x="6408420" y="3910330"/>
                    <a:pt x="6428740" y="3975100"/>
                  </a:cubicBezTo>
                  <a:cubicBezTo>
                    <a:pt x="6463030" y="4083050"/>
                    <a:pt x="6565900" y="4282440"/>
                    <a:pt x="6600190" y="4394200"/>
                  </a:cubicBezTo>
                  <a:cubicBezTo>
                    <a:pt x="6620510" y="4466590"/>
                    <a:pt x="6615430" y="4498340"/>
                    <a:pt x="6635750" y="4575810"/>
                  </a:cubicBezTo>
                  <a:cubicBezTo>
                    <a:pt x="6670040" y="4718050"/>
                    <a:pt x="6751320" y="5002530"/>
                    <a:pt x="6817360" y="5180330"/>
                  </a:cubicBezTo>
                  <a:cubicBezTo>
                    <a:pt x="6870700" y="5323840"/>
                    <a:pt x="6934200" y="5400040"/>
                    <a:pt x="6987540" y="5562600"/>
                  </a:cubicBezTo>
                  <a:cubicBezTo>
                    <a:pt x="7073900" y="5820410"/>
                    <a:pt x="7132320" y="6342380"/>
                    <a:pt x="7219950" y="6601461"/>
                  </a:cubicBezTo>
                  <a:cubicBezTo>
                    <a:pt x="7274560" y="6765290"/>
                    <a:pt x="7339330" y="6855461"/>
                    <a:pt x="7395210" y="6987540"/>
                  </a:cubicBezTo>
                  <a:cubicBezTo>
                    <a:pt x="7452360" y="7120890"/>
                    <a:pt x="7508240" y="7266940"/>
                    <a:pt x="7555230" y="7396480"/>
                  </a:cubicBezTo>
                  <a:cubicBezTo>
                    <a:pt x="7597140" y="7512050"/>
                    <a:pt x="7614920" y="7641590"/>
                    <a:pt x="7663180" y="7725411"/>
                  </a:cubicBezTo>
                  <a:cubicBezTo>
                    <a:pt x="7700010" y="7786370"/>
                    <a:pt x="7753350" y="7805420"/>
                    <a:pt x="7792720" y="7866380"/>
                  </a:cubicBezTo>
                  <a:cubicBezTo>
                    <a:pt x="7844790" y="7950200"/>
                    <a:pt x="7875270" y="8094980"/>
                    <a:pt x="7924800" y="8191500"/>
                  </a:cubicBezTo>
                  <a:cubicBezTo>
                    <a:pt x="7967980" y="8275320"/>
                    <a:pt x="8009890" y="8350250"/>
                    <a:pt x="8064500" y="8417561"/>
                  </a:cubicBezTo>
                  <a:cubicBezTo>
                    <a:pt x="8115300" y="8483600"/>
                    <a:pt x="8185150" y="8516620"/>
                    <a:pt x="8239760" y="8594090"/>
                  </a:cubicBezTo>
                  <a:cubicBezTo>
                    <a:pt x="8314690" y="8696961"/>
                    <a:pt x="8409940" y="8919211"/>
                    <a:pt x="8439150" y="9003030"/>
                  </a:cubicBezTo>
                  <a:cubicBezTo>
                    <a:pt x="8451850" y="9037320"/>
                    <a:pt x="8448040" y="9053830"/>
                    <a:pt x="8456930" y="9079230"/>
                  </a:cubicBezTo>
                  <a:cubicBezTo>
                    <a:pt x="8467090" y="9108440"/>
                    <a:pt x="8481060" y="9144000"/>
                    <a:pt x="8500110" y="9168130"/>
                  </a:cubicBezTo>
                  <a:cubicBezTo>
                    <a:pt x="8517890" y="9189720"/>
                    <a:pt x="8538210" y="9193530"/>
                    <a:pt x="8564880" y="9217661"/>
                  </a:cubicBezTo>
                  <a:cubicBezTo>
                    <a:pt x="8618220" y="9268461"/>
                    <a:pt x="8741410" y="9408161"/>
                    <a:pt x="8787130" y="9470390"/>
                  </a:cubicBezTo>
                  <a:cubicBezTo>
                    <a:pt x="8811260" y="9503411"/>
                    <a:pt x="8821420" y="9519920"/>
                    <a:pt x="8836660" y="9551670"/>
                  </a:cubicBezTo>
                  <a:cubicBezTo>
                    <a:pt x="8856980" y="9593580"/>
                    <a:pt x="8890000" y="9660890"/>
                    <a:pt x="8892540" y="9697720"/>
                  </a:cubicBezTo>
                  <a:cubicBezTo>
                    <a:pt x="8892540" y="9719311"/>
                    <a:pt x="8887460" y="9737090"/>
                    <a:pt x="8878570" y="9752330"/>
                  </a:cubicBezTo>
                  <a:cubicBezTo>
                    <a:pt x="8868410" y="9766300"/>
                    <a:pt x="8851900" y="9781540"/>
                    <a:pt x="8834120" y="9786620"/>
                  </a:cubicBezTo>
                  <a:cubicBezTo>
                    <a:pt x="8812530" y="9791700"/>
                    <a:pt x="8773160" y="9789161"/>
                    <a:pt x="8752840" y="9775190"/>
                  </a:cubicBezTo>
                  <a:cubicBezTo>
                    <a:pt x="8733790" y="9759950"/>
                    <a:pt x="8716010" y="9725661"/>
                    <a:pt x="8717280" y="9701530"/>
                  </a:cubicBezTo>
                  <a:cubicBezTo>
                    <a:pt x="8718550" y="9677400"/>
                    <a:pt x="8740140" y="9644380"/>
                    <a:pt x="8757920" y="9630411"/>
                  </a:cubicBezTo>
                  <a:cubicBezTo>
                    <a:pt x="8773160" y="9618980"/>
                    <a:pt x="8793480" y="9613900"/>
                    <a:pt x="8812530" y="9617711"/>
                  </a:cubicBezTo>
                  <a:cubicBezTo>
                    <a:pt x="8835390" y="9621520"/>
                    <a:pt x="8868410" y="9643111"/>
                    <a:pt x="8881110" y="9662161"/>
                  </a:cubicBezTo>
                  <a:cubicBezTo>
                    <a:pt x="8891270" y="9677400"/>
                    <a:pt x="8893810" y="9698990"/>
                    <a:pt x="8891270" y="9716770"/>
                  </a:cubicBezTo>
                  <a:cubicBezTo>
                    <a:pt x="8888730" y="9734550"/>
                    <a:pt x="8878570" y="9753600"/>
                    <a:pt x="8865870" y="9766300"/>
                  </a:cubicBezTo>
                  <a:cubicBezTo>
                    <a:pt x="8853170" y="9779000"/>
                    <a:pt x="8832850" y="9789161"/>
                    <a:pt x="8816340" y="9790430"/>
                  </a:cubicBezTo>
                  <a:cubicBezTo>
                    <a:pt x="8798560" y="9792970"/>
                    <a:pt x="8780780" y="9792970"/>
                    <a:pt x="8761730" y="9780270"/>
                  </a:cubicBezTo>
                  <a:cubicBezTo>
                    <a:pt x="8714740" y="9748520"/>
                    <a:pt x="8663940" y="9607550"/>
                    <a:pt x="8597900" y="9521190"/>
                  </a:cubicBezTo>
                  <a:cubicBezTo>
                    <a:pt x="8524240" y="9425940"/>
                    <a:pt x="8388350" y="9324340"/>
                    <a:pt x="8333740" y="9236711"/>
                  </a:cubicBezTo>
                  <a:cubicBezTo>
                    <a:pt x="8296910" y="9177020"/>
                    <a:pt x="8299450" y="9135111"/>
                    <a:pt x="8271510" y="9067800"/>
                  </a:cubicBezTo>
                  <a:cubicBezTo>
                    <a:pt x="8227060" y="8964930"/>
                    <a:pt x="8155940" y="8785861"/>
                    <a:pt x="8086090" y="8685530"/>
                  </a:cubicBezTo>
                  <a:cubicBezTo>
                    <a:pt x="8031480" y="8606790"/>
                    <a:pt x="7957820" y="8567420"/>
                    <a:pt x="7907020" y="8500111"/>
                  </a:cubicBezTo>
                  <a:cubicBezTo>
                    <a:pt x="7857490" y="8435340"/>
                    <a:pt x="7820660" y="8370570"/>
                    <a:pt x="7780020" y="8291830"/>
                  </a:cubicBezTo>
                  <a:cubicBezTo>
                    <a:pt x="7733030" y="8199120"/>
                    <a:pt x="7700010" y="8067040"/>
                    <a:pt x="7646670" y="7974330"/>
                  </a:cubicBezTo>
                  <a:cubicBezTo>
                    <a:pt x="7600950" y="7894320"/>
                    <a:pt x="7542530" y="7861300"/>
                    <a:pt x="7491730" y="7762240"/>
                  </a:cubicBezTo>
                  <a:cubicBezTo>
                    <a:pt x="7401560" y="7585711"/>
                    <a:pt x="7302500" y="7156450"/>
                    <a:pt x="7228840" y="6964680"/>
                  </a:cubicBezTo>
                  <a:cubicBezTo>
                    <a:pt x="7185660" y="6852920"/>
                    <a:pt x="7155180" y="6821170"/>
                    <a:pt x="7114540" y="6704330"/>
                  </a:cubicBezTo>
                  <a:cubicBezTo>
                    <a:pt x="7039610" y="6487161"/>
                    <a:pt x="6939280" y="5953760"/>
                    <a:pt x="6869430" y="5737860"/>
                  </a:cubicBezTo>
                  <a:cubicBezTo>
                    <a:pt x="6832600" y="5624830"/>
                    <a:pt x="6803390" y="5560060"/>
                    <a:pt x="6769100" y="5486400"/>
                  </a:cubicBezTo>
                  <a:cubicBezTo>
                    <a:pt x="6741160" y="5426710"/>
                    <a:pt x="6713220" y="5402580"/>
                    <a:pt x="6682740" y="5328920"/>
                  </a:cubicBezTo>
                  <a:cubicBezTo>
                    <a:pt x="6620510" y="5182870"/>
                    <a:pt x="6512560" y="4792980"/>
                    <a:pt x="6473190" y="4636770"/>
                  </a:cubicBezTo>
                  <a:cubicBezTo>
                    <a:pt x="6454140" y="4556760"/>
                    <a:pt x="6459220" y="4525010"/>
                    <a:pt x="6437630" y="4456430"/>
                  </a:cubicBezTo>
                  <a:cubicBezTo>
                    <a:pt x="6407150" y="4352291"/>
                    <a:pt x="6325870" y="4197350"/>
                    <a:pt x="6286500" y="4083050"/>
                  </a:cubicBezTo>
                  <a:cubicBezTo>
                    <a:pt x="6254750" y="3989070"/>
                    <a:pt x="6253480" y="3930650"/>
                    <a:pt x="6215380" y="3818891"/>
                  </a:cubicBezTo>
                  <a:cubicBezTo>
                    <a:pt x="6145530" y="3613150"/>
                    <a:pt x="5957570" y="3178810"/>
                    <a:pt x="5859780" y="2965450"/>
                  </a:cubicBezTo>
                  <a:cubicBezTo>
                    <a:pt x="5800090" y="2833370"/>
                    <a:pt x="5753100" y="2755900"/>
                    <a:pt x="5706110" y="2649220"/>
                  </a:cubicBezTo>
                  <a:cubicBezTo>
                    <a:pt x="5659120" y="2541270"/>
                    <a:pt x="5622290" y="2444750"/>
                    <a:pt x="5579110" y="2322830"/>
                  </a:cubicBezTo>
                  <a:cubicBezTo>
                    <a:pt x="5524500" y="2167890"/>
                    <a:pt x="5467350" y="1911350"/>
                    <a:pt x="5410200" y="1794510"/>
                  </a:cubicBezTo>
                  <a:cubicBezTo>
                    <a:pt x="5377180" y="1729740"/>
                    <a:pt x="5347970" y="1714500"/>
                    <a:pt x="5312410" y="1654810"/>
                  </a:cubicBezTo>
                  <a:cubicBezTo>
                    <a:pt x="5256530" y="1562100"/>
                    <a:pt x="5210810" y="1419860"/>
                    <a:pt x="5125720" y="1281430"/>
                  </a:cubicBezTo>
                  <a:cubicBezTo>
                    <a:pt x="5002530" y="1082040"/>
                    <a:pt x="4700270" y="694690"/>
                    <a:pt x="4612640" y="593090"/>
                  </a:cubicBezTo>
                  <a:cubicBezTo>
                    <a:pt x="4585970" y="562610"/>
                    <a:pt x="4583430" y="557530"/>
                    <a:pt x="4555490" y="537210"/>
                  </a:cubicBezTo>
                  <a:cubicBezTo>
                    <a:pt x="4504690" y="496570"/>
                    <a:pt x="4408170" y="439420"/>
                    <a:pt x="4314190" y="388620"/>
                  </a:cubicBezTo>
                  <a:cubicBezTo>
                    <a:pt x="4191000" y="323850"/>
                    <a:pt x="4019550" y="220980"/>
                    <a:pt x="3876040" y="189230"/>
                  </a:cubicBezTo>
                  <a:cubicBezTo>
                    <a:pt x="3751580" y="161290"/>
                    <a:pt x="3620770" y="177800"/>
                    <a:pt x="3509010" y="185420"/>
                  </a:cubicBezTo>
                  <a:cubicBezTo>
                    <a:pt x="3413760" y="191770"/>
                    <a:pt x="3310890" y="208280"/>
                    <a:pt x="3248660" y="223520"/>
                  </a:cubicBezTo>
                  <a:cubicBezTo>
                    <a:pt x="3211830" y="232410"/>
                    <a:pt x="3190240" y="238760"/>
                    <a:pt x="3163570" y="252730"/>
                  </a:cubicBezTo>
                  <a:cubicBezTo>
                    <a:pt x="3138170" y="265430"/>
                    <a:pt x="3119120" y="279400"/>
                    <a:pt x="3094990" y="303530"/>
                  </a:cubicBezTo>
                  <a:cubicBezTo>
                    <a:pt x="3058160" y="337820"/>
                    <a:pt x="3017520" y="407670"/>
                    <a:pt x="2974340" y="447040"/>
                  </a:cubicBezTo>
                  <a:cubicBezTo>
                    <a:pt x="2936240" y="482600"/>
                    <a:pt x="2896870" y="505460"/>
                    <a:pt x="2853690" y="530860"/>
                  </a:cubicBezTo>
                  <a:cubicBezTo>
                    <a:pt x="2805430" y="557530"/>
                    <a:pt x="2745740" y="575310"/>
                    <a:pt x="2696210" y="603250"/>
                  </a:cubicBezTo>
                  <a:cubicBezTo>
                    <a:pt x="2646680" y="631190"/>
                    <a:pt x="2608580" y="654050"/>
                    <a:pt x="2555240" y="699770"/>
                  </a:cubicBezTo>
                  <a:cubicBezTo>
                    <a:pt x="2467610" y="774700"/>
                    <a:pt x="2336800" y="911860"/>
                    <a:pt x="2245360" y="1032510"/>
                  </a:cubicBezTo>
                  <a:cubicBezTo>
                    <a:pt x="2151380" y="1156970"/>
                    <a:pt x="2059940" y="1314450"/>
                    <a:pt x="1997710" y="1436370"/>
                  </a:cubicBezTo>
                  <a:cubicBezTo>
                    <a:pt x="1949450" y="1531620"/>
                    <a:pt x="1932940" y="1606550"/>
                    <a:pt x="1888490" y="1700530"/>
                  </a:cubicBezTo>
                  <a:cubicBezTo>
                    <a:pt x="1835150" y="1814830"/>
                    <a:pt x="1760220" y="1922780"/>
                    <a:pt x="1692910" y="2071370"/>
                  </a:cubicBezTo>
                  <a:cubicBezTo>
                    <a:pt x="1598930" y="2279650"/>
                    <a:pt x="1463040" y="2656840"/>
                    <a:pt x="1403350" y="2848610"/>
                  </a:cubicBezTo>
                  <a:cubicBezTo>
                    <a:pt x="1369060" y="2959100"/>
                    <a:pt x="1365250" y="3013710"/>
                    <a:pt x="1337310" y="3114040"/>
                  </a:cubicBezTo>
                  <a:cubicBezTo>
                    <a:pt x="1297940" y="3247391"/>
                    <a:pt x="1216660" y="3456941"/>
                    <a:pt x="1183640" y="3580130"/>
                  </a:cubicBezTo>
                  <a:cubicBezTo>
                    <a:pt x="1162050" y="3660141"/>
                    <a:pt x="1164590" y="3693161"/>
                    <a:pt x="1140460" y="3779520"/>
                  </a:cubicBezTo>
                  <a:cubicBezTo>
                    <a:pt x="1096010" y="3943350"/>
                    <a:pt x="955040" y="4305300"/>
                    <a:pt x="908050" y="4485641"/>
                  </a:cubicBezTo>
                  <a:cubicBezTo>
                    <a:pt x="880110" y="4596130"/>
                    <a:pt x="882650" y="4652010"/>
                    <a:pt x="858520" y="4754880"/>
                  </a:cubicBezTo>
                  <a:cubicBezTo>
                    <a:pt x="825500" y="4899660"/>
                    <a:pt x="783590" y="5068570"/>
                    <a:pt x="712470" y="5265420"/>
                  </a:cubicBezTo>
                  <a:cubicBezTo>
                    <a:pt x="609600" y="5549900"/>
                    <a:pt x="344170" y="6049011"/>
                    <a:pt x="266700" y="6285230"/>
                  </a:cubicBezTo>
                  <a:cubicBezTo>
                    <a:pt x="226060" y="6405880"/>
                    <a:pt x="217170" y="6474461"/>
                    <a:pt x="201930" y="6567170"/>
                  </a:cubicBezTo>
                  <a:cubicBezTo>
                    <a:pt x="186690" y="6658611"/>
                    <a:pt x="176530" y="6746240"/>
                    <a:pt x="171450" y="6840220"/>
                  </a:cubicBezTo>
                  <a:cubicBezTo>
                    <a:pt x="166370" y="6939280"/>
                    <a:pt x="193040" y="7086601"/>
                    <a:pt x="176530" y="7145020"/>
                  </a:cubicBezTo>
                  <a:cubicBezTo>
                    <a:pt x="167640" y="7171690"/>
                    <a:pt x="156210" y="7185661"/>
                    <a:pt x="139700" y="7197090"/>
                  </a:cubicBezTo>
                  <a:cubicBezTo>
                    <a:pt x="123190" y="7208520"/>
                    <a:pt x="97790" y="7214870"/>
                    <a:pt x="78740" y="7212330"/>
                  </a:cubicBezTo>
                  <a:cubicBezTo>
                    <a:pt x="58420" y="7209790"/>
                    <a:pt x="35560" y="7198361"/>
                    <a:pt x="22860" y="7183120"/>
                  </a:cubicBezTo>
                  <a:cubicBezTo>
                    <a:pt x="8890" y="7167880"/>
                    <a:pt x="0" y="7123430"/>
                    <a:pt x="0" y="7123430"/>
                  </a:cubicBezTo>
                </a:path>
              </a:pathLst>
            </a:custGeom>
            <a:solidFill>
              <a:srgbClr val="FFF1B0"/>
            </a:solidFill>
            <a:ln cap="sq">
              <a:noFill/>
              <a:prstDash val="solid"/>
              <a:miter/>
            </a:ln>
          </p:spPr>
          <p:txBody>
            <a:bodyPr/>
            <a:lstStyle/>
            <a:p>
              <a:endParaRPr lang="fr-FR" sz="975" noProof="1"/>
            </a:p>
          </p:txBody>
        </p:sp>
      </p:grpSp>
      <p:sp>
        <p:nvSpPr>
          <p:cNvPr id="55" name="Espace réservé du numéro de diapositive 3">
            <a:extLst>
              <a:ext uri="{FF2B5EF4-FFF2-40B4-BE49-F238E27FC236}">
                <a16:creationId xmlns:a16="http://schemas.microsoft.com/office/drawing/2014/main" id="{2B0E38E4-9356-6A30-54C7-3D4A315AA922}"/>
              </a:ext>
            </a:extLst>
          </p:cNvPr>
          <p:cNvSpPr>
            <a:spLocks noGrp="1"/>
          </p:cNvSpPr>
          <p:nvPr>
            <p:ph type="sldNum" sz="quarter" idx="4"/>
          </p:nvPr>
        </p:nvSpPr>
        <p:spPr>
          <a:xfrm>
            <a:off x="132183" y="6369947"/>
            <a:ext cx="395594" cy="244503"/>
          </a:xfrm>
        </p:spPr>
        <p:txBody>
          <a:bodyPr/>
          <a:lstStyle/>
          <a:p>
            <a:pPr rtl="0"/>
            <a:fld id="{48F63A3B-78C7-47BE-AE5E-E10140E04643}" type="slidenum">
              <a:rPr lang="fr-FR" smtClean="0"/>
              <a:pPr rtl="0"/>
              <a:t>26</a:t>
            </a:fld>
            <a:endParaRPr lang="fr-FR" dirty="0"/>
          </a:p>
        </p:txBody>
      </p:sp>
    </p:spTree>
    <p:extLst>
      <p:ext uri="{BB962C8B-B14F-4D97-AF65-F5344CB8AC3E}">
        <p14:creationId xmlns:p14="http://schemas.microsoft.com/office/powerpoint/2010/main" val="3392203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43508-CD70-1CAC-E7B3-769161F5881F}"/>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F4BADBF6-587B-12C0-4265-2DC261522AD5}"/>
              </a:ext>
            </a:extLst>
          </p:cNvPr>
          <p:cNvSpPr>
            <a:spLocks noGrp="1"/>
          </p:cNvSpPr>
          <p:nvPr>
            <p:ph type="title"/>
          </p:nvPr>
        </p:nvSpPr>
        <p:spPr>
          <a:xfrm>
            <a:off x="-112889" y="475850"/>
            <a:ext cx="10182578" cy="676635"/>
          </a:xfrm>
        </p:spPr>
        <p:txBody>
          <a:bodyPr/>
          <a:lstStyle/>
          <a:p>
            <a:pPr algn="ctr"/>
            <a:r>
              <a:rPr lang="fr-FR" sz="2700" noProof="1">
                <a:latin typeface="Montserrat" pitchFamily="2" charset="0"/>
              </a:rPr>
              <a:t>Établir la courbe de contre-productivité</a:t>
            </a:r>
          </a:p>
        </p:txBody>
      </p:sp>
      <p:sp>
        <p:nvSpPr>
          <p:cNvPr id="5" name="Espace réservé du numéro de diapositive 4">
            <a:extLst>
              <a:ext uri="{FF2B5EF4-FFF2-40B4-BE49-F238E27FC236}">
                <a16:creationId xmlns:a16="http://schemas.microsoft.com/office/drawing/2014/main" id="{F263DE70-10E3-A4CA-D3C8-C065C52C146B}"/>
              </a:ext>
            </a:extLst>
          </p:cNvPr>
          <p:cNvSpPr>
            <a:spLocks noGrp="1"/>
          </p:cNvSpPr>
          <p:nvPr>
            <p:ph type="sldNum" sz="quarter" idx="4"/>
          </p:nvPr>
        </p:nvSpPr>
        <p:spPr/>
        <p:txBody>
          <a:bodyPr/>
          <a:lstStyle/>
          <a:p>
            <a:pPr rtl="0"/>
            <a:fld id="{48F63A3B-78C7-47BE-AE5E-E10140E04643}" type="slidenum">
              <a:rPr lang="fr-FR" noProof="1" smtClean="0"/>
              <a:pPr rtl="0"/>
              <a:t>27</a:t>
            </a:fld>
            <a:endParaRPr lang="fr-FR" noProof="1"/>
          </a:p>
        </p:txBody>
      </p:sp>
      <p:sp>
        <p:nvSpPr>
          <p:cNvPr id="7" name="Rectangle 1">
            <a:extLst>
              <a:ext uri="{FF2B5EF4-FFF2-40B4-BE49-F238E27FC236}">
                <a16:creationId xmlns:a16="http://schemas.microsoft.com/office/drawing/2014/main" id="{28E2CD38-C231-0466-20C2-4A5CC947E6D7}"/>
              </a:ext>
            </a:extLst>
          </p:cNvPr>
          <p:cNvSpPr txBox="1">
            <a:spLocks noChangeArrowheads="1"/>
          </p:cNvSpPr>
          <p:nvPr/>
        </p:nvSpPr>
        <p:spPr bwMode="auto">
          <a:xfrm>
            <a:off x="527775" y="1299407"/>
            <a:ext cx="8533687" cy="25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eaLnBrk="0" fontAlgn="base" hangingPunct="0">
              <a:spcBef>
                <a:spcPct val="0"/>
              </a:spcBef>
              <a:spcAft>
                <a:spcPct val="0"/>
              </a:spcAft>
            </a:pPr>
            <a:r>
              <a:rPr lang="fr-FR" sz="1138" noProof="1">
                <a:solidFill>
                  <a:schemeClr val="tx1"/>
                </a:solidFill>
                <a:latin typeface="Montserrat" pitchFamily="2" charset="0"/>
              </a:rPr>
              <a:t>Si c’est pertinent, il est possible de faire la moyenne de ces courbes afin d’obtenir une unique courbe. </a:t>
            </a:r>
          </a:p>
        </p:txBody>
      </p:sp>
      <p:pic>
        <p:nvPicPr>
          <p:cNvPr id="3" name="Image 2">
            <a:extLst>
              <a:ext uri="{FF2B5EF4-FFF2-40B4-BE49-F238E27FC236}">
                <a16:creationId xmlns:a16="http://schemas.microsoft.com/office/drawing/2014/main" id="{F8C7ED9A-3F23-35DC-F1F0-E01377262A38}"/>
              </a:ext>
            </a:extLst>
          </p:cNvPr>
          <p:cNvPicPr>
            <a:picLocks noChangeAspect="1"/>
          </p:cNvPicPr>
          <p:nvPr/>
        </p:nvPicPr>
        <p:blipFill>
          <a:blip r:embed="rId3"/>
          <a:stretch>
            <a:fillRect/>
          </a:stretch>
        </p:blipFill>
        <p:spPr>
          <a:xfrm>
            <a:off x="748175" y="1696463"/>
            <a:ext cx="8409650" cy="4331068"/>
          </a:xfrm>
          <a:prstGeom prst="rect">
            <a:avLst/>
          </a:prstGeom>
        </p:spPr>
      </p:pic>
    </p:spTree>
    <p:extLst>
      <p:ext uri="{BB962C8B-B14F-4D97-AF65-F5344CB8AC3E}">
        <p14:creationId xmlns:p14="http://schemas.microsoft.com/office/powerpoint/2010/main" val="3290082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5833-52AE-0B28-4F14-949BA392E716}"/>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BC5B935-2BB6-92BA-B5CE-C41AFF166157}"/>
              </a:ext>
            </a:extLst>
          </p:cNvPr>
          <p:cNvSpPr>
            <a:spLocks noGrp="1"/>
          </p:cNvSpPr>
          <p:nvPr>
            <p:ph type="sldNum" sz="quarter" idx="4"/>
          </p:nvPr>
        </p:nvSpPr>
        <p:spPr/>
        <p:txBody>
          <a:bodyPr/>
          <a:lstStyle/>
          <a:p>
            <a:pPr rtl="0"/>
            <a:fld id="{48F63A3B-78C7-47BE-AE5E-E10140E04643}" type="slidenum">
              <a:rPr lang="fr-FR" noProof="1" smtClean="0"/>
              <a:pPr rtl="0"/>
              <a:t>28</a:t>
            </a:fld>
            <a:endParaRPr lang="fr-FR" noProof="1"/>
          </a:p>
        </p:txBody>
      </p:sp>
      <p:sp>
        <p:nvSpPr>
          <p:cNvPr id="7" name="Rectangle 1">
            <a:extLst>
              <a:ext uri="{FF2B5EF4-FFF2-40B4-BE49-F238E27FC236}">
                <a16:creationId xmlns:a16="http://schemas.microsoft.com/office/drawing/2014/main" id="{0101132D-23F6-7002-FA4F-F58371BDB5F5}"/>
              </a:ext>
            </a:extLst>
          </p:cNvPr>
          <p:cNvSpPr txBox="1">
            <a:spLocks noChangeArrowheads="1"/>
          </p:cNvSpPr>
          <p:nvPr/>
        </p:nvSpPr>
        <p:spPr bwMode="auto">
          <a:xfrm>
            <a:off x="527777" y="1424474"/>
            <a:ext cx="8880530" cy="6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eaLnBrk="0" fontAlgn="base" hangingPunct="0">
              <a:spcBef>
                <a:spcPct val="0"/>
              </a:spcBef>
              <a:spcAft>
                <a:spcPct val="0"/>
              </a:spcAft>
            </a:pPr>
            <a:r>
              <a:rPr lang="fr-FR" sz="1138" noProof="1">
                <a:solidFill>
                  <a:schemeClr val="tx1"/>
                </a:solidFill>
                <a:latin typeface="Montserrat" pitchFamily="2" charset="0"/>
              </a:rPr>
              <a:t>À partir de la courbe moyenne, si celle-ci a une forme de cloche, cela signifie qu’il peut y avoir contre-productivité. Il est alors nécessaire d’identifier des zones stratégiques qui permettent de diagnostiquer où l’on se situe actuellement par rapport “au seuil de contre-productivité”.</a:t>
            </a:r>
          </a:p>
        </p:txBody>
      </p:sp>
      <p:sp>
        <p:nvSpPr>
          <p:cNvPr id="6" name="Titre 3">
            <a:extLst>
              <a:ext uri="{FF2B5EF4-FFF2-40B4-BE49-F238E27FC236}">
                <a16:creationId xmlns:a16="http://schemas.microsoft.com/office/drawing/2014/main" id="{1DAE1882-255E-AC7C-4F8A-BDA021988727}"/>
              </a:ext>
            </a:extLst>
          </p:cNvPr>
          <p:cNvSpPr>
            <a:spLocks noGrp="1"/>
          </p:cNvSpPr>
          <p:nvPr>
            <p:ph type="title"/>
          </p:nvPr>
        </p:nvSpPr>
        <p:spPr>
          <a:xfrm>
            <a:off x="0" y="537633"/>
            <a:ext cx="9906000" cy="676275"/>
          </a:xfrm>
        </p:spPr>
        <p:txBody>
          <a:bodyPr/>
          <a:lstStyle/>
          <a:p>
            <a:pPr algn="ctr"/>
            <a:r>
              <a:rPr lang="fr-FR" sz="2400" noProof="1">
                <a:latin typeface="Montserrat" pitchFamily="2" charset="0"/>
              </a:rPr>
              <a:t>Identifier les stades de contre-productivité (1/2)</a:t>
            </a:r>
          </a:p>
        </p:txBody>
      </p:sp>
      <p:sp>
        <p:nvSpPr>
          <p:cNvPr id="10" name="Rectangle 1">
            <a:extLst>
              <a:ext uri="{FF2B5EF4-FFF2-40B4-BE49-F238E27FC236}">
                <a16:creationId xmlns:a16="http://schemas.microsoft.com/office/drawing/2014/main" id="{023E1927-6292-65DD-DC1D-25D6B046337D}"/>
              </a:ext>
            </a:extLst>
          </p:cNvPr>
          <p:cNvSpPr>
            <a:spLocks noGrp="1" noChangeArrowheads="1"/>
          </p:cNvSpPr>
          <p:nvPr>
            <p:ph type="body" sz="quarter" idx="13"/>
          </p:nvPr>
        </p:nvSpPr>
        <p:spPr bwMode="auto">
          <a:xfrm>
            <a:off x="6716994" y="2154607"/>
            <a:ext cx="2859026" cy="298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p>
            <a:pPr algn="just" eaLnBrk="0" fontAlgn="base" hangingPunct="0">
              <a:spcBef>
                <a:spcPct val="0"/>
              </a:spcBef>
              <a:spcAft>
                <a:spcPct val="0"/>
              </a:spcAft>
            </a:pPr>
            <a:r>
              <a:rPr lang="fr-FR" sz="1050" noProof="1">
                <a:latin typeface="Montserrat" pitchFamily="2" charset="0"/>
              </a:rPr>
              <a:t>Le formalisme distingue quatre zones</a:t>
            </a:r>
          </a:p>
          <a:p>
            <a:pPr algn="just" eaLnBrk="0" fontAlgn="base" hangingPunct="0">
              <a:spcBef>
                <a:spcPct val="0"/>
              </a:spcBef>
              <a:spcAft>
                <a:spcPct val="0"/>
              </a:spcAft>
            </a:pPr>
            <a:endParaRPr lang="fr-FR" sz="1050" noProof="1">
              <a:latin typeface="Montserrat" pitchFamily="2" charset="0"/>
            </a:endParaRPr>
          </a:p>
          <a:p>
            <a:pPr marL="171450" indent="-171450" eaLnBrk="0" fontAlgn="base" hangingPunct="0">
              <a:spcBef>
                <a:spcPct val="0"/>
              </a:spcBef>
              <a:spcAft>
                <a:spcPct val="0"/>
              </a:spcAft>
              <a:buFont typeface="Arial" panose="020B0604020202020204" pitchFamily="34" charset="0"/>
              <a:buChar char="•"/>
            </a:pPr>
            <a:r>
              <a:rPr lang="fr-FR" sz="1050" b="1" noProof="1">
                <a:solidFill>
                  <a:schemeClr val="tx1"/>
                </a:solidFill>
                <a:latin typeface="Montserrat" pitchFamily="2" charset="0"/>
              </a:rPr>
              <a:t>Zone de fonctionnement et de déploiement :</a:t>
            </a:r>
            <a:r>
              <a:rPr lang="fr-FR" sz="1050" noProof="1">
                <a:solidFill>
                  <a:schemeClr val="tx1"/>
                </a:solidFill>
                <a:latin typeface="Montserrat" pitchFamily="2" charset="0"/>
              </a:rPr>
              <a:t> le système remplit ses objectifs sans difficultés majeures. La montée en charge est possible.</a:t>
            </a:r>
          </a:p>
          <a:p>
            <a:pPr marL="171450" indent="-171450" eaLnBrk="0" fontAlgn="base" hangingPunct="0">
              <a:spcBef>
                <a:spcPct val="0"/>
              </a:spcBef>
              <a:spcAft>
                <a:spcPct val="0"/>
              </a:spcAft>
              <a:buFont typeface="Arial" panose="020B0604020202020204" pitchFamily="34" charset="0"/>
              <a:buChar char="•"/>
            </a:pPr>
            <a:endParaRPr lang="fr-FR" sz="1050" noProof="1">
              <a:solidFill>
                <a:schemeClr val="tx1"/>
              </a:solidFill>
              <a:latin typeface="Montserrat" pitchFamily="2" charset="0"/>
            </a:endParaRPr>
          </a:p>
          <a:p>
            <a:pPr marL="171450" indent="-171450" eaLnBrk="0" fontAlgn="base" hangingPunct="0">
              <a:spcBef>
                <a:spcPct val="0"/>
              </a:spcBef>
              <a:spcAft>
                <a:spcPct val="0"/>
              </a:spcAft>
              <a:buFont typeface="Arial" panose="020B0604020202020204" pitchFamily="34" charset="0"/>
              <a:buChar char="•"/>
            </a:pPr>
            <a:r>
              <a:rPr lang="fr-FR" sz="1050" b="1" noProof="1">
                <a:solidFill>
                  <a:schemeClr val="tx1"/>
                </a:solidFill>
                <a:latin typeface="Montserrat" pitchFamily="2" charset="0"/>
              </a:rPr>
              <a:t>Zone d'essoufflement </a:t>
            </a:r>
            <a:r>
              <a:rPr lang="fr-FR" sz="1050" noProof="1">
                <a:solidFill>
                  <a:schemeClr val="tx1"/>
                </a:solidFill>
                <a:latin typeface="Montserrat" pitchFamily="2" charset="0"/>
              </a:rPr>
              <a:t>: les premières tensions et limitations apparaissent.</a:t>
            </a:r>
          </a:p>
          <a:p>
            <a:pPr marL="171450" indent="-171450" eaLnBrk="0" fontAlgn="base" hangingPunct="0">
              <a:spcBef>
                <a:spcPct val="0"/>
              </a:spcBef>
              <a:spcAft>
                <a:spcPct val="0"/>
              </a:spcAft>
              <a:buFont typeface="Arial" panose="020B0604020202020204" pitchFamily="34" charset="0"/>
              <a:buChar char="•"/>
            </a:pPr>
            <a:endParaRPr lang="fr-FR" sz="1050" noProof="1">
              <a:solidFill>
                <a:schemeClr val="tx1"/>
              </a:solidFill>
              <a:latin typeface="Montserrat" pitchFamily="2" charset="0"/>
            </a:endParaRPr>
          </a:p>
          <a:p>
            <a:pPr marL="171450" indent="-171450" eaLnBrk="0" fontAlgn="base" hangingPunct="0">
              <a:spcBef>
                <a:spcPct val="0"/>
              </a:spcBef>
              <a:spcAft>
                <a:spcPct val="0"/>
              </a:spcAft>
              <a:buFont typeface="Arial" panose="020B0604020202020204" pitchFamily="34" charset="0"/>
              <a:buChar char="•"/>
            </a:pPr>
            <a:r>
              <a:rPr lang="fr-FR" sz="1050" b="1" noProof="1">
                <a:solidFill>
                  <a:schemeClr val="tx1"/>
                </a:solidFill>
                <a:latin typeface="Montserrat" pitchFamily="2" charset="0"/>
              </a:rPr>
              <a:t>Zone d'effondrement :</a:t>
            </a:r>
            <a:r>
              <a:rPr lang="fr-FR" sz="1050" noProof="1">
                <a:solidFill>
                  <a:schemeClr val="tx1"/>
                </a:solidFill>
                <a:latin typeface="Montserrat" pitchFamily="2" charset="0"/>
              </a:rPr>
              <a:t> les difficultés compromettent sérieusement l'atteinte des objectifs.</a:t>
            </a:r>
          </a:p>
          <a:p>
            <a:pPr marL="171450" indent="-171450" eaLnBrk="0" fontAlgn="base" hangingPunct="0">
              <a:spcBef>
                <a:spcPct val="0"/>
              </a:spcBef>
              <a:spcAft>
                <a:spcPct val="0"/>
              </a:spcAft>
              <a:buFont typeface="Arial" panose="020B0604020202020204" pitchFamily="34" charset="0"/>
              <a:buChar char="•"/>
            </a:pPr>
            <a:endParaRPr lang="fr-FR" sz="1050" noProof="1">
              <a:solidFill>
                <a:schemeClr val="tx1"/>
              </a:solidFill>
              <a:latin typeface="Montserrat" pitchFamily="2" charset="0"/>
            </a:endParaRPr>
          </a:p>
          <a:p>
            <a:pPr marL="171450" indent="-171450" eaLnBrk="0" fontAlgn="base" hangingPunct="0">
              <a:spcBef>
                <a:spcPct val="0"/>
              </a:spcBef>
              <a:spcAft>
                <a:spcPct val="0"/>
              </a:spcAft>
              <a:buFont typeface="Arial" panose="020B0604020202020204" pitchFamily="34" charset="0"/>
              <a:buChar char="•"/>
            </a:pPr>
            <a:r>
              <a:rPr lang="fr-FR" sz="1050" b="1" noProof="1">
                <a:solidFill>
                  <a:schemeClr val="tx1"/>
                </a:solidFill>
                <a:latin typeface="Montserrat" pitchFamily="2" charset="0"/>
              </a:rPr>
              <a:t>Zone de contre-productivité</a:t>
            </a:r>
            <a:r>
              <a:rPr lang="fr-FR" sz="1050" noProof="1">
                <a:solidFill>
                  <a:schemeClr val="tx1"/>
                </a:solidFill>
                <a:latin typeface="Montserrat" pitchFamily="2" charset="0"/>
              </a:rPr>
              <a:t>: le système produit systématiquement et mécaniquement des effets opposés à ses intentions initiales.</a:t>
            </a:r>
          </a:p>
        </p:txBody>
      </p:sp>
      <p:pic>
        <p:nvPicPr>
          <p:cNvPr id="12" name="Image 11">
            <a:extLst>
              <a:ext uri="{FF2B5EF4-FFF2-40B4-BE49-F238E27FC236}">
                <a16:creationId xmlns:a16="http://schemas.microsoft.com/office/drawing/2014/main" id="{1F94BC20-2E28-DB02-B30A-0D686CC9EB7E}"/>
              </a:ext>
            </a:extLst>
          </p:cNvPr>
          <p:cNvPicPr>
            <a:picLocks noChangeAspect="1"/>
          </p:cNvPicPr>
          <p:nvPr/>
        </p:nvPicPr>
        <p:blipFill>
          <a:blip r:embed="rId3"/>
          <a:stretch>
            <a:fillRect/>
          </a:stretch>
        </p:blipFill>
        <p:spPr>
          <a:xfrm>
            <a:off x="329980" y="2235398"/>
            <a:ext cx="6269972" cy="3602285"/>
          </a:xfrm>
          <a:prstGeom prst="rect">
            <a:avLst/>
          </a:prstGeom>
        </p:spPr>
      </p:pic>
      <p:grpSp>
        <p:nvGrpSpPr>
          <p:cNvPr id="18" name="Group 46">
            <a:extLst>
              <a:ext uri="{FF2B5EF4-FFF2-40B4-BE49-F238E27FC236}">
                <a16:creationId xmlns:a16="http://schemas.microsoft.com/office/drawing/2014/main" id="{8C360DC2-7AD1-FF68-DE33-B9F90A77C0CA}"/>
              </a:ext>
            </a:extLst>
          </p:cNvPr>
          <p:cNvGrpSpPr/>
          <p:nvPr/>
        </p:nvGrpSpPr>
        <p:grpSpPr>
          <a:xfrm>
            <a:off x="14085925" y="2235959"/>
            <a:ext cx="895350" cy="767385"/>
            <a:chOff x="0" y="0"/>
            <a:chExt cx="2212112" cy="1895953"/>
          </a:xfrm>
        </p:grpSpPr>
        <p:sp>
          <p:nvSpPr>
            <p:cNvPr id="19" name="Freeform 47">
              <a:extLst>
                <a:ext uri="{FF2B5EF4-FFF2-40B4-BE49-F238E27FC236}">
                  <a16:creationId xmlns:a16="http://schemas.microsoft.com/office/drawing/2014/main" id="{A5B46078-2285-1B5F-D446-42F8FFA604B4}"/>
                </a:ext>
              </a:extLst>
            </p:cNvPr>
            <p:cNvSpPr/>
            <p:nvPr/>
          </p:nvSpPr>
          <p:spPr>
            <a:xfrm>
              <a:off x="46289" y="71816"/>
              <a:ext cx="2129279" cy="1799001"/>
            </a:xfrm>
            <a:custGeom>
              <a:avLst/>
              <a:gdLst/>
              <a:ahLst/>
              <a:cxnLst/>
              <a:rect l="l" t="t" r="r" b="b"/>
              <a:pathLst>
                <a:path w="2129279" h="1799001">
                  <a:moveTo>
                    <a:pt x="216826" y="0"/>
                  </a:moveTo>
                  <a:cubicBezTo>
                    <a:pt x="688239" y="122088"/>
                    <a:pt x="885575" y="41295"/>
                    <a:pt x="1091438" y="143633"/>
                  </a:cubicBezTo>
                  <a:cubicBezTo>
                    <a:pt x="1394751" y="294448"/>
                    <a:pt x="2086645" y="897706"/>
                    <a:pt x="2115879" y="1152654"/>
                  </a:cubicBezTo>
                  <a:cubicBezTo>
                    <a:pt x="2129279" y="1269356"/>
                    <a:pt x="2041574" y="1364512"/>
                    <a:pt x="1964832" y="1450692"/>
                  </a:cubicBezTo>
                  <a:cubicBezTo>
                    <a:pt x="1851547" y="1578166"/>
                    <a:pt x="1631067" y="1702049"/>
                    <a:pt x="1454439" y="1750525"/>
                  </a:cubicBezTo>
                  <a:cubicBezTo>
                    <a:pt x="1279029" y="1799002"/>
                    <a:pt x="1095092" y="1755912"/>
                    <a:pt x="909938" y="1741549"/>
                  </a:cubicBezTo>
                  <a:cubicBezTo>
                    <a:pt x="716256" y="1725390"/>
                    <a:pt x="482376" y="1694868"/>
                    <a:pt x="316712" y="1658960"/>
                  </a:cubicBezTo>
                  <a:cubicBezTo>
                    <a:pt x="194899" y="1632028"/>
                    <a:pt x="23144" y="1547644"/>
                    <a:pt x="3654" y="1567394"/>
                  </a:cubicBezTo>
                  <a:cubicBezTo>
                    <a:pt x="0" y="1570985"/>
                    <a:pt x="2436" y="1581757"/>
                    <a:pt x="2436" y="1581757"/>
                  </a:cubicBezTo>
                  <a:cubicBezTo>
                    <a:pt x="2436" y="1581757"/>
                    <a:pt x="216826" y="0"/>
                    <a:pt x="216826" y="0"/>
                  </a:cubicBezTo>
                </a:path>
              </a:pathLst>
            </a:custGeom>
            <a:solidFill>
              <a:srgbClr val="EAD3CA">
                <a:alpha val="24706"/>
              </a:srgbClr>
            </a:solidFill>
            <a:ln cap="sq">
              <a:noFill/>
              <a:prstDash val="solid"/>
              <a:miter/>
            </a:ln>
          </p:spPr>
          <p:txBody>
            <a:bodyPr/>
            <a:lstStyle/>
            <a:p>
              <a:endParaRPr lang="fr-FR" noProof="1"/>
            </a:p>
          </p:txBody>
        </p:sp>
      </p:grpSp>
      <p:grpSp>
        <p:nvGrpSpPr>
          <p:cNvPr id="20" name="Group 52">
            <a:extLst>
              <a:ext uri="{FF2B5EF4-FFF2-40B4-BE49-F238E27FC236}">
                <a16:creationId xmlns:a16="http://schemas.microsoft.com/office/drawing/2014/main" id="{13FB0903-4BED-921A-816E-9DFA47347080}"/>
              </a:ext>
            </a:extLst>
          </p:cNvPr>
          <p:cNvGrpSpPr/>
          <p:nvPr/>
        </p:nvGrpSpPr>
        <p:grpSpPr>
          <a:xfrm>
            <a:off x="14177793" y="4868228"/>
            <a:ext cx="731857" cy="614021"/>
            <a:chOff x="0" y="0"/>
            <a:chExt cx="1609090" cy="1350010"/>
          </a:xfrm>
        </p:grpSpPr>
        <p:sp>
          <p:nvSpPr>
            <p:cNvPr id="21" name="Freeform 53">
              <a:extLst>
                <a:ext uri="{FF2B5EF4-FFF2-40B4-BE49-F238E27FC236}">
                  <a16:creationId xmlns:a16="http://schemas.microsoft.com/office/drawing/2014/main" id="{1A28A363-3501-2051-B387-846C4A656FF9}"/>
                </a:ext>
              </a:extLst>
            </p:cNvPr>
            <p:cNvSpPr/>
            <p:nvPr/>
          </p:nvSpPr>
          <p:spPr>
            <a:xfrm>
              <a:off x="50800" y="-36830"/>
              <a:ext cx="1620520" cy="1336040"/>
            </a:xfrm>
            <a:custGeom>
              <a:avLst/>
              <a:gdLst/>
              <a:ahLst/>
              <a:cxnLst/>
              <a:rect l="l" t="t" r="r" b="b"/>
              <a:pathLst>
                <a:path w="1620520" h="1336040">
                  <a:moveTo>
                    <a:pt x="0" y="203200"/>
                  </a:moveTo>
                  <a:cubicBezTo>
                    <a:pt x="1243330" y="78740"/>
                    <a:pt x="1435100" y="0"/>
                    <a:pt x="1507490" y="87630"/>
                  </a:cubicBezTo>
                  <a:cubicBezTo>
                    <a:pt x="1620520" y="229870"/>
                    <a:pt x="1363980" y="1090930"/>
                    <a:pt x="1264920" y="1192530"/>
                  </a:cubicBezTo>
                  <a:cubicBezTo>
                    <a:pt x="1236980" y="1220470"/>
                    <a:pt x="1223010" y="1205230"/>
                    <a:pt x="1177290" y="1214120"/>
                  </a:cubicBezTo>
                  <a:cubicBezTo>
                    <a:pt x="1021080" y="1240790"/>
                    <a:pt x="167640" y="1289050"/>
                    <a:pt x="139700" y="1324610"/>
                  </a:cubicBezTo>
                  <a:cubicBezTo>
                    <a:pt x="137160" y="1328420"/>
                    <a:pt x="140970" y="1336040"/>
                    <a:pt x="140970" y="1336040"/>
                  </a:cubicBezTo>
                  <a:cubicBezTo>
                    <a:pt x="140970" y="1336040"/>
                    <a:pt x="0" y="203200"/>
                    <a:pt x="0" y="203200"/>
                  </a:cubicBezTo>
                </a:path>
              </a:pathLst>
            </a:custGeom>
            <a:solidFill>
              <a:srgbClr val="EC72BD">
                <a:alpha val="24706"/>
              </a:srgbClr>
            </a:solidFill>
            <a:ln cap="sq">
              <a:noFill/>
              <a:prstDash val="solid"/>
              <a:miter/>
            </a:ln>
          </p:spPr>
          <p:txBody>
            <a:bodyPr/>
            <a:lstStyle/>
            <a:p>
              <a:endParaRPr lang="fr-FR" noProof="1"/>
            </a:p>
          </p:txBody>
        </p:sp>
      </p:grpSp>
      <p:grpSp>
        <p:nvGrpSpPr>
          <p:cNvPr id="22" name="Group 57">
            <a:extLst>
              <a:ext uri="{FF2B5EF4-FFF2-40B4-BE49-F238E27FC236}">
                <a16:creationId xmlns:a16="http://schemas.microsoft.com/office/drawing/2014/main" id="{8F160EB0-17FE-1313-2B05-ED3EAE843A8A}"/>
              </a:ext>
            </a:extLst>
          </p:cNvPr>
          <p:cNvGrpSpPr/>
          <p:nvPr/>
        </p:nvGrpSpPr>
        <p:grpSpPr>
          <a:xfrm>
            <a:off x="14136137" y="4028122"/>
            <a:ext cx="748317" cy="582930"/>
            <a:chOff x="0" y="0"/>
            <a:chExt cx="1982470" cy="1544320"/>
          </a:xfrm>
        </p:grpSpPr>
        <p:sp>
          <p:nvSpPr>
            <p:cNvPr id="23" name="Freeform 58">
              <a:extLst>
                <a:ext uri="{FF2B5EF4-FFF2-40B4-BE49-F238E27FC236}">
                  <a16:creationId xmlns:a16="http://schemas.microsoft.com/office/drawing/2014/main" id="{A4CDDD5B-5721-DC5C-3E84-F5BF9EE1F012}"/>
                </a:ext>
              </a:extLst>
            </p:cNvPr>
            <p:cNvSpPr/>
            <p:nvPr/>
          </p:nvSpPr>
          <p:spPr>
            <a:xfrm>
              <a:off x="50800" y="-20320"/>
              <a:ext cx="2015490" cy="1513840"/>
            </a:xfrm>
            <a:custGeom>
              <a:avLst/>
              <a:gdLst/>
              <a:ahLst/>
              <a:cxnLst/>
              <a:rect l="l" t="t" r="r" b="b"/>
              <a:pathLst>
                <a:path w="2015490" h="1513840">
                  <a:moveTo>
                    <a:pt x="0" y="443230"/>
                  </a:moveTo>
                  <a:cubicBezTo>
                    <a:pt x="546100" y="248920"/>
                    <a:pt x="751840" y="186690"/>
                    <a:pt x="943610" y="147320"/>
                  </a:cubicBezTo>
                  <a:cubicBezTo>
                    <a:pt x="1132840" y="109220"/>
                    <a:pt x="1350010" y="81280"/>
                    <a:pt x="1520190" y="71120"/>
                  </a:cubicBezTo>
                  <a:cubicBezTo>
                    <a:pt x="1653540" y="63500"/>
                    <a:pt x="1804670" y="0"/>
                    <a:pt x="1880870" y="78740"/>
                  </a:cubicBezTo>
                  <a:cubicBezTo>
                    <a:pt x="2015490" y="217170"/>
                    <a:pt x="2015490" y="1064260"/>
                    <a:pt x="1870710" y="1209040"/>
                  </a:cubicBezTo>
                  <a:cubicBezTo>
                    <a:pt x="1781810" y="1297940"/>
                    <a:pt x="1601470" y="1193800"/>
                    <a:pt x="1443990" y="1211580"/>
                  </a:cubicBezTo>
                  <a:cubicBezTo>
                    <a:pt x="1243330" y="1234440"/>
                    <a:pt x="961390" y="1306830"/>
                    <a:pt x="770890" y="1362710"/>
                  </a:cubicBezTo>
                  <a:cubicBezTo>
                    <a:pt x="624840" y="1405890"/>
                    <a:pt x="403860" y="1478280"/>
                    <a:pt x="392430" y="1502410"/>
                  </a:cubicBezTo>
                  <a:cubicBezTo>
                    <a:pt x="391160" y="1507490"/>
                    <a:pt x="397510" y="1513840"/>
                    <a:pt x="397510" y="1513840"/>
                  </a:cubicBezTo>
                  <a:cubicBezTo>
                    <a:pt x="397510" y="1513840"/>
                    <a:pt x="0" y="443230"/>
                    <a:pt x="0" y="443230"/>
                  </a:cubicBezTo>
                </a:path>
              </a:pathLst>
            </a:custGeom>
            <a:solidFill>
              <a:srgbClr val="FF9B5A">
                <a:alpha val="24706"/>
              </a:srgbClr>
            </a:solidFill>
            <a:ln cap="sq">
              <a:noFill/>
              <a:prstDash val="solid"/>
              <a:miter/>
            </a:ln>
          </p:spPr>
          <p:txBody>
            <a:bodyPr/>
            <a:lstStyle/>
            <a:p>
              <a:endParaRPr lang="fr-FR" noProof="1"/>
            </a:p>
          </p:txBody>
        </p:sp>
      </p:grpSp>
      <p:grpSp>
        <p:nvGrpSpPr>
          <p:cNvPr id="24" name="Group 63">
            <a:extLst>
              <a:ext uri="{FF2B5EF4-FFF2-40B4-BE49-F238E27FC236}">
                <a16:creationId xmlns:a16="http://schemas.microsoft.com/office/drawing/2014/main" id="{0F38224E-D2F5-A8EB-1CE3-64B73745E2C1}"/>
              </a:ext>
            </a:extLst>
          </p:cNvPr>
          <p:cNvGrpSpPr/>
          <p:nvPr/>
        </p:nvGrpSpPr>
        <p:grpSpPr>
          <a:xfrm>
            <a:off x="14136136" y="3195293"/>
            <a:ext cx="815172" cy="575655"/>
            <a:chOff x="0" y="0"/>
            <a:chExt cx="2035810" cy="1437640"/>
          </a:xfrm>
        </p:grpSpPr>
        <p:sp>
          <p:nvSpPr>
            <p:cNvPr id="25" name="Freeform 64">
              <a:extLst>
                <a:ext uri="{FF2B5EF4-FFF2-40B4-BE49-F238E27FC236}">
                  <a16:creationId xmlns:a16="http://schemas.microsoft.com/office/drawing/2014/main" id="{667037BF-E687-74CB-9041-429DCDB550A9}"/>
                </a:ext>
              </a:extLst>
            </p:cNvPr>
            <p:cNvSpPr/>
            <p:nvPr/>
          </p:nvSpPr>
          <p:spPr>
            <a:xfrm>
              <a:off x="50800" y="12700"/>
              <a:ext cx="2081530" cy="1372870"/>
            </a:xfrm>
            <a:custGeom>
              <a:avLst/>
              <a:gdLst/>
              <a:ahLst/>
              <a:cxnLst/>
              <a:rect l="l" t="t" r="r" b="b"/>
              <a:pathLst>
                <a:path w="2081530" h="1372870">
                  <a:moveTo>
                    <a:pt x="0" y="250190"/>
                  </a:moveTo>
                  <a:cubicBezTo>
                    <a:pt x="565150" y="151130"/>
                    <a:pt x="788670" y="118110"/>
                    <a:pt x="990600" y="99060"/>
                  </a:cubicBezTo>
                  <a:cubicBezTo>
                    <a:pt x="1195070" y="80010"/>
                    <a:pt x="1460500" y="80010"/>
                    <a:pt x="1605280" y="64770"/>
                  </a:cubicBezTo>
                  <a:cubicBezTo>
                    <a:pt x="1685290" y="57150"/>
                    <a:pt x="1741170" y="0"/>
                    <a:pt x="1790700" y="38100"/>
                  </a:cubicBezTo>
                  <a:cubicBezTo>
                    <a:pt x="1911350" y="129540"/>
                    <a:pt x="2081530" y="976630"/>
                    <a:pt x="1934210" y="1158240"/>
                  </a:cubicBezTo>
                  <a:cubicBezTo>
                    <a:pt x="1813560" y="1308100"/>
                    <a:pt x="1413510" y="1197610"/>
                    <a:pt x="1177290" y="1221740"/>
                  </a:cubicBezTo>
                  <a:cubicBezTo>
                    <a:pt x="969010" y="1242060"/>
                    <a:pt x="764540" y="1264920"/>
                    <a:pt x="589280" y="1291590"/>
                  </a:cubicBezTo>
                  <a:cubicBezTo>
                    <a:pt x="447040" y="1313180"/>
                    <a:pt x="218440" y="1339850"/>
                    <a:pt x="203200" y="1361440"/>
                  </a:cubicBezTo>
                  <a:cubicBezTo>
                    <a:pt x="200660" y="1365250"/>
                    <a:pt x="205740" y="1372870"/>
                    <a:pt x="205740" y="1372870"/>
                  </a:cubicBezTo>
                  <a:cubicBezTo>
                    <a:pt x="205740" y="1372870"/>
                    <a:pt x="0" y="250190"/>
                    <a:pt x="0" y="250190"/>
                  </a:cubicBezTo>
                </a:path>
              </a:pathLst>
            </a:custGeom>
            <a:solidFill>
              <a:srgbClr val="FFD350">
                <a:alpha val="24706"/>
              </a:srgbClr>
            </a:solidFill>
            <a:ln cap="sq">
              <a:noFill/>
              <a:prstDash val="solid"/>
              <a:miter/>
            </a:ln>
          </p:spPr>
          <p:txBody>
            <a:bodyPr/>
            <a:lstStyle/>
            <a:p>
              <a:endParaRPr lang="fr-FR" noProof="1"/>
            </a:p>
          </p:txBody>
        </p:sp>
      </p:grpSp>
    </p:spTree>
    <p:extLst>
      <p:ext uri="{BB962C8B-B14F-4D97-AF65-F5344CB8AC3E}">
        <p14:creationId xmlns:p14="http://schemas.microsoft.com/office/powerpoint/2010/main" val="372752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a:extLst>
              <a:ext uri="{FF2B5EF4-FFF2-40B4-BE49-F238E27FC236}">
                <a16:creationId xmlns:a16="http://schemas.microsoft.com/office/drawing/2014/main" id="{AF84CA93-928B-4132-B682-637C6FE04E46}"/>
              </a:ext>
            </a:extLst>
          </p:cNvPr>
          <p:cNvPicPr>
            <a:picLocks noChangeAspect="1"/>
          </p:cNvPicPr>
          <p:nvPr/>
        </p:nvPicPr>
        <p:blipFill>
          <a:blip r:embed="rId3"/>
          <a:stretch>
            <a:fillRect/>
          </a:stretch>
        </p:blipFill>
        <p:spPr>
          <a:xfrm flipH="1">
            <a:off x="-670559" y="147919"/>
            <a:ext cx="11557652" cy="6710082"/>
          </a:xfrm>
          <a:prstGeom prst="rect">
            <a:avLst/>
          </a:prstGeom>
        </p:spPr>
      </p:pic>
      <p:pic>
        <p:nvPicPr>
          <p:cNvPr id="29" name="Image 28">
            <a:extLst>
              <a:ext uri="{FF2B5EF4-FFF2-40B4-BE49-F238E27FC236}">
                <a16:creationId xmlns:a16="http://schemas.microsoft.com/office/drawing/2014/main" id="{6B18B618-4126-4691-9C14-2505919BA160}"/>
              </a:ext>
            </a:extLst>
          </p:cNvPr>
          <p:cNvPicPr>
            <a:picLocks noChangeAspect="1"/>
          </p:cNvPicPr>
          <p:nvPr/>
        </p:nvPicPr>
        <p:blipFill rotWithShape="1">
          <a:blip r:embed="rId4"/>
          <a:srcRect r="13714"/>
          <a:stretch/>
        </p:blipFill>
        <p:spPr>
          <a:xfrm>
            <a:off x="4344324" y="3071720"/>
            <a:ext cx="9278634" cy="3292985"/>
          </a:xfrm>
          <a:prstGeom prst="rect">
            <a:avLst/>
          </a:prstGeom>
        </p:spPr>
      </p:pic>
      <p:pic>
        <p:nvPicPr>
          <p:cNvPr id="28" name="Image 27">
            <a:extLst>
              <a:ext uri="{FF2B5EF4-FFF2-40B4-BE49-F238E27FC236}">
                <a16:creationId xmlns:a16="http://schemas.microsoft.com/office/drawing/2014/main" id="{D3150E52-D7B0-401D-AA24-153C5D988E78}"/>
              </a:ext>
            </a:extLst>
          </p:cNvPr>
          <p:cNvPicPr>
            <a:picLocks noChangeAspect="1"/>
          </p:cNvPicPr>
          <p:nvPr/>
        </p:nvPicPr>
        <p:blipFill rotWithShape="1">
          <a:blip r:embed="rId4"/>
          <a:srcRect r="13714"/>
          <a:stretch/>
        </p:blipFill>
        <p:spPr>
          <a:xfrm>
            <a:off x="-900927" y="2633417"/>
            <a:ext cx="9278634" cy="3292985"/>
          </a:xfrm>
          <a:prstGeom prst="rect">
            <a:avLst/>
          </a:prstGeom>
        </p:spPr>
      </p:pic>
      <p:grpSp>
        <p:nvGrpSpPr>
          <p:cNvPr id="9" name="Groupe 8">
            <a:extLst>
              <a:ext uri="{FF2B5EF4-FFF2-40B4-BE49-F238E27FC236}">
                <a16:creationId xmlns:a16="http://schemas.microsoft.com/office/drawing/2014/main" id="{25B0A011-0D68-4AC2-9BD8-7EFCB521B9B2}"/>
              </a:ext>
            </a:extLst>
          </p:cNvPr>
          <p:cNvGrpSpPr/>
          <p:nvPr/>
        </p:nvGrpSpPr>
        <p:grpSpPr>
          <a:xfrm>
            <a:off x="1400734" y="498538"/>
            <a:ext cx="2021116" cy="1833482"/>
            <a:chOff x="54993" y="1693637"/>
            <a:chExt cx="2021116" cy="1573292"/>
          </a:xfrm>
        </p:grpSpPr>
        <p:pic>
          <p:nvPicPr>
            <p:cNvPr id="75" name="Image 74">
              <a:extLst>
                <a:ext uri="{FF2B5EF4-FFF2-40B4-BE49-F238E27FC236}">
                  <a16:creationId xmlns:a16="http://schemas.microsoft.com/office/drawing/2014/main" id="{B9FC07B9-8F19-4E75-A651-807506B47EEE}"/>
                </a:ext>
              </a:extLst>
            </p:cNvPr>
            <p:cNvPicPr>
              <a:picLocks noChangeAspect="1"/>
            </p:cNvPicPr>
            <p:nvPr/>
          </p:nvPicPr>
          <p:blipFill>
            <a:blip r:embed="rId5"/>
            <a:stretch>
              <a:fillRect/>
            </a:stretch>
          </p:blipFill>
          <p:spPr>
            <a:xfrm flipH="1">
              <a:off x="54993" y="1693637"/>
              <a:ext cx="2021116" cy="1573292"/>
            </a:xfrm>
            <a:prstGeom prst="rect">
              <a:avLst/>
            </a:prstGeom>
          </p:spPr>
        </p:pic>
        <p:sp>
          <p:nvSpPr>
            <p:cNvPr id="76" name="Rectangle 75">
              <a:extLst>
                <a:ext uri="{FF2B5EF4-FFF2-40B4-BE49-F238E27FC236}">
                  <a16:creationId xmlns:a16="http://schemas.microsoft.com/office/drawing/2014/main" id="{EB3021A5-0897-4B09-9891-42C12BD70A37}"/>
                </a:ext>
              </a:extLst>
            </p:cNvPr>
            <p:cNvSpPr/>
            <p:nvPr/>
          </p:nvSpPr>
          <p:spPr>
            <a:xfrm>
              <a:off x="229446" y="1879775"/>
              <a:ext cx="1744004" cy="782750"/>
            </a:xfrm>
            <a:prstGeom prst="rect">
              <a:avLst/>
            </a:prstGeom>
            <a:solidFill>
              <a:srgbClr val="95ADF5"/>
            </a:solidFill>
            <a:ln>
              <a:solidFill>
                <a:srgbClr val="95A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noProof="1"/>
            </a:p>
          </p:txBody>
        </p:sp>
      </p:grpSp>
      <p:sp>
        <p:nvSpPr>
          <p:cNvPr id="5" name="Espace réservé du numéro de diapositive 4">
            <a:extLst>
              <a:ext uri="{FF2B5EF4-FFF2-40B4-BE49-F238E27FC236}">
                <a16:creationId xmlns:a16="http://schemas.microsoft.com/office/drawing/2014/main" id="{3F08FD77-1FB2-46CE-9971-DB90D2B608C8}"/>
              </a:ext>
            </a:extLst>
          </p:cNvPr>
          <p:cNvSpPr>
            <a:spLocks noGrp="1"/>
          </p:cNvSpPr>
          <p:nvPr>
            <p:ph type="sldNum" sz="quarter" idx="4"/>
          </p:nvPr>
        </p:nvSpPr>
        <p:spPr>
          <a:xfrm>
            <a:off x="132182" y="6364705"/>
            <a:ext cx="404075" cy="249745"/>
          </a:xfrm>
        </p:spPr>
        <p:txBody>
          <a:bodyPr/>
          <a:lstStyle/>
          <a:p>
            <a:pPr rtl="0"/>
            <a:fld id="{48F63A3B-78C7-47BE-AE5E-E10140E04643}" type="slidenum">
              <a:rPr lang="fr-FR" noProof="1" smtClean="0"/>
              <a:pPr rtl="0"/>
              <a:t>2</a:t>
            </a:fld>
            <a:endParaRPr lang="fr-FR" noProof="1"/>
          </a:p>
        </p:txBody>
      </p:sp>
      <p:pic>
        <p:nvPicPr>
          <p:cNvPr id="55" name="Image 54">
            <a:extLst>
              <a:ext uri="{FF2B5EF4-FFF2-40B4-BE49-F238E27FC236}">
                <a16:creationId xmlns:a16="http://schemas.microsoft.com/office/drawing/2014/main" id="{AF791F3A-1906-49B4-AB28-73428A27E746}"/>
              </a:ext>
            </a:extLst>
          </p:cNvPr>
          <p:cNvPicPr>
            <a:picLocks noChangeAspect="1"/>
          </p:cNvPicPr>
          <p:nvPr/>
        </p:nvPicPr>
        <p:blipFill>
          <a:blip r:embed="rId6"/>
          <a:stretch>
            <a:fillRect/>
          </a:stretch>
        </p:blipFill>
        <p:spPr>
          <a:xfrm flipV="1">
            <a:off x="-178142" y="6273188"/>
            <a:ext cx="10238617" cy="120987"/>
          </a:xfrm>
          <a:prstGeom prst="rect">
            <a:avLst/>
          </a:prstGeom>
        </p:spPr>
      </p:pic>
      <p:pic>
        <p:nvPicPr>
          <p:cNvPr id="59" name="Image 58">
            <a:extLst>
              <a:ext uri="{FF2B5EF4-FFF2-40B4-BE49-F238E27FC236}">
                <a16:creationId xmlns:a16="http://schemas.microsoft.com/office/drawing/2014/main" id="{C74E93DF-868F-4629-BF22-94AC749D7D1D}"/>
              </a:ext>
            </a:extLst>
          </p:cNvPr>
          <p:cNvPicPr>
            <a:picLocks noChangeAspect="1"/>
          </p:cNvPicPr>
          <p:nvPr/>
        </p:nvPicPr>
        <p:blipFill>
          <a:blip r:embed="rId7"/>
          <a:stretch>
            <a:fillRect/>
          </a:stretch>
        </p:blipFill>
        <p:spPr>
          <a:xfrm>
            <a:off x="7714461" y="3707888"/>
            <a:ext cx="1549365" cy="2596348"/>
          </a:xfrm>
          <a:prstGeom prst="rect">
            <a:avLst/>
          </a:prstGeom>
        </p:spPr>
      </p:pic>
      <p:pic>
        <p:nvPicPr>
          <p:cNvPr id="60" name="Image 59">
            <a:extLst>
              <a:ext uri="{FF2B5EF4-FFF2-40B4-BE49-F238E27FC236}">
                <a16:creationId xmlns:a16="http://schemas.microsoft.com/office/drawing/2014/main" id="{441CC675-93BD-4F24-8CF0-A39CFC6F8C0B}"/>
              </a:ext>
            </a:extLst>
          </p:cNvPr>
          <p:cNvPicPr>
            <a:picLocks noChangeAspect="1"/>
          </p:cNvPicPr>
          <p:nvPr/>
        </p:nvPicPr>
        <p:blipFill>
          <a:blip r:embed="rId8"/>
          <a:stretch>
            <a:fillRect/>
          </a:stretch>
        </p:blipFill>
        <p:spPr>
          <a:xfrm>
            <a:off x="6252656" y="2989553"/>
            <a:ext cx="1007931" cy="3329078"/>
          </a:xfrm>
          <a:prstGeom prst="rect">
            <a:avLst/>
          </a:prstGeom>
        </p:spPr>
      </p:pic>
      <p:pic>
        <p:nvPicPr>
          <p:cNvPr id="61" name="Image 60">
            <a:extLst>
              <a:ext uri="{FF2B5EF4-FFF2-40B4-BE49-F238E27FC236}">
                <a16:creationId xmlns:a16="http://schemas.microsoft.com/office/drawing/2014/main" id="{FFF531DA-E3D2-4A17-AB48-3894DC6310A8}"/>
              </a:ext>
            </a:extLst>
          </p:cNvPr>
          <p:cNvPicPr>
            <a:picLocks noChangeAspect="1"/>
          </p:cNvPicPr>
          <p:nvPr/>
        </p:nvPicPr>
        <p:blipFill>
          <a:blip r:embed="rId9"/>
          <a:stretch>
            <a:fillRect/>
          </a:stretch>
        </p:blipFill>
        <p:spPr>
          <a:xfrm>
            <a:off x="9045507" y="5492317"/>
            <a:ext cx="666081" cy="782187"/>
          </a:xfrm>
          <a:prstGeom prst="rect">
            <a:avLst/>
          </a:prstGeom>
        </p:spPr>
      </p:pic>
      <p:grpSp>
        <p:nvGrpSpPr>
          <p:cNvPr id="4" name="Groupe 3">
            <a:extLst>
              <a:ext uri="{FF2B5EF4-FFF2-40B4-BE49-F238E27FC236}">
                <a16:creationId xmlns:a16="http://schemas.microsoft.com/office/drawing/2014/main" id="{E36A7535-F4C8-45A2-AF6E-5FE8AF5B5448}"/>
              </a:ext>
            </a:extLst>
          </p:cNvPr>
          <p:cNvGrpSpPr/>
          <p:nvPr/>
        </p:nvGrpSpPr>
        <p:grpSpPr>
          <a:xfrm>
            <a:off x="3248671" y="2019221"/>
            <a:ext cx="2662117" cy="1624040"/>
            <a:chOff x="450501" y="338193"/>
            <a:chExt cx="2272942" cy="1573292"/>
          </a:xfrm>
        </p:grpSpPr>
        <p:pic>
          <p:nvPicPr>
            <p:cNvPr id="79" name="Image 78">
              <a:extLst>
                <a:ext uri="{FF2B5EF4-FFF2-40B4-BE49-F238E27FC236}">
                  <a16:creationId xmlns:a16="http://schemas.microsoft.com/office/drawing/2014/main" id="{BACE76C3-616B-443D-9C64-9D95A315EFAA}"/>
                </a:ext>
              </a:extLst>
            </p:cNvPr>
            <p:cNvPicPr>
              <a:picLocks noChangeAspect="1"/>
            </p:cNvPicPr>
            <p:nvPr/>
          </p:nvPicPr>
          <p:blipFill>
            <a:blip r:embed="rId5"/>
            <a:stretch>
              <a:fillRect/>
            </a:stretch>
          </p:blipFill>
          <p:spPr>
            <a:xfrm>
              <a:off x="450501" y="338193"/>
              <a:ext cx="2272942" cy="1573292"/>
            </a:xfrm>
            <a:prstGeom prst="rect">
              <a:avLst/>
            </a:prstGeom>
          </p:spPr>
        </p:pic>
        <p:sp>
          <p:nvSpPr>
            <p:cNvPr id="80" name="Rectangle 79">
              <a:extLst>
                <a:ext uri="{FF2B5EF4-FFF2-40B4-BE49-F238E27FC236}">
                  <a16:creationId xmlns:a16="http://schemas.microsoft.com/office/drawing/2014/main" id="{D5A74433-BD60-4A3D-AE01-C2D0043C0284}"/>
                </a:ext>
              </a:extLst>
            </p:cNvPr>
            <p:cNvSpPr/>
            <p:nvPr/>
          </p:nvSpPr>
          <p:spPr>
            <a:xfrm>
              <a:off x="527111" y="577347"/>
              <a:ext cx="2020186" cy="782750"/>
            </a:xfrm>
            <a:prstGeom prst="rect">
              <a:avLst/>
            </a:prstGeom>
            <a:solidFill>
              <a:srgbClr val="95ADF5"/>
            </a:solidFill>
            <a:ln>
              <a:solidFill>
                <a:srgbClr val="95A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noProof="1"/>
            </a:p>
          </p:txBody>
        </p:sp>
      </p:grpSp>
      <p:pic>
        <p:nvPicPr>
          <p:cNvPr id="7" name="Image 6">
            <a:extLst>
              <a:ext uri="{FF2B5EF4-FFF2-40B4-BE49-F238E27FC236}">
                <a16:creationId xmlns:a16="http://schemas.microsoft.com/office/drawing/2014/main" id="{27CAE259-68E1-4915-9CC8-51D320A671C4}"/>
              </a:ext>
            </a:extLst>
          </p:cNvPr>
          <p:cNvPicPr>
            <a:picLocks noChangeAspect="1"/>
          </p:cNvPicPr>
          <p:nvPr/>
        </p:nvPicPr>
        <p:blipFill>
          <a:blip r:embed="rId10"/>
          <a:stretch>
            <a:fillRect/>
          </a:stretch>
        </p:blipFill>
        <p:spPr>
          <a:xfrm>
            <a:off x="7834063" y="917828"/>
            <a:ext cx="1069924" cy="1069924"/>
          </a:xfrm>
          <a:prstGeom prst="rect">
            <a:avLst/>
          </a:prstGeom>
        </p:spPr>
      </p:pic>
      <p:pic>
        <p:nvPicPr>
          <p:cNvPr id="12" name="Image 11">
            <a:extLst>
              <a:ext uri="{FF2B5EF4-FFF2-40B4-BE49-F238E27FC236}">
                <a16:creationId xmlns:a16="http://schemas.microsoft.com/office/drawing/2014/main" id="{F14B22A0-502E-4539-B13B-BF88B47763D7}"/>
              </a:ext>
            </a:extLst>
          </p:cNvPr>
          <p:cNvPicPr>
            <a:picLocks noChangeAspect="1"/>
          </p:cNvPicPr>
          <p:nvPr/>
        </p:nvPicPr>
        <p:blipFill>
          <a:blip r:embed="rId11"/>
          <a:stretch>
            <a:fillRect/>
          </a:stretch>
        </p:blipFill>
        <p:spPr>
          <a:xfrm>
            <a:off x="3361457" y="631755"/>
            <a:ext cx="901587" cy="888889"/>
          </a:xfrm>
          <a:prstGeom prst="rect">
            <a:avLst/>
          </a:prstGeom>
        </p:spPr>
      </p:pic>
      <p:pic>
        <p:nvPicPr>
          <p:cNvPr id="11" name="Image 10">
            <a:extLst>
              <a:ext uri="{FF2B5EF4-FFF2-40B4-BE49-F238E27FC236}">
                <a16:creationId xmlns:a16="http://schemas.microsoft.com/office/drawing/2014/main" id="{20873D41-1E58-44DC-A7CC-745B050AAE7F}"/>
              </a:ext>
            </a:extLst>
          </p:cNvPr>
          <p:cNvPicPr>
            <a:picLocks noChangeAspect="1"/>
          </p:cNvPicPr>
          <p:nvPr/>
        </p:nvPicPr>
        <p:blipFill>
          <a:blip r:embed="rId12"/>
          <a:srcRect/>
          <a:stretch/>
        </p:blipFill>
        <p:spPr>
          <a:xfrm>
            <a:off x="2024327" y="2663409"/>
            <a:ext cx="2527837" cy="3791755"/>
          </a:xfrm>
          <a:prstGeom prst="rect">
            <a:avLst/>
          </a:prstGeom>
        </p:spPr>
      </p:pic>
      <p:grpSp>
        <p:nvGrpSpPr>
          <p:cNvPr id="3" name="Groupe 2">
            <a:extLst>
              <a:ext uri="{FF2B5EF4-FFF2-40B4-BE49-F238E27FC236}">
                <a16:creationId xmlns:a16="http://schemas.microsoft.com/office/drawing/2014/main" id="{A9785F0A-68F4-4E03-B32C-6DE04CA1C685}"/>
              </a:ext>
            </a:extLst>
          </p:cNvPr>
          <p:cNvGrpSpPr/>
          <p:nvPr/>
        </p:nvGrpSpPr>
        <p:grpSpPr>
          <a:xfrm>
            <a:off x="5407813" y="1093302"/>
            <a:ext cx="2582992" cy="1537427"/>
            <a:chOff x="3136607" y="619038"/>
            <a:chExt cx="2582992" cy="1701947"/>
          </a:xfrm>
        </p:grpSpPr>
        <p:pic>
          <p:nvPicPr>
            <p:cNvPr id="69" name="Image 68">
              <a:extLst>
                <a:ext uri="{FF2B5EF4-FFF2-40B4-BE49-F238E27FC236}">
                  <a16:creationId xmlns:a16="http://schemas.microsoft.com/office/drawing/2014/main" id="{CE2E8DF8-7241-42C7-A43B-10E07CF9260F}"/>
                </a:ext>
              </a:extLst>
            </p:cNvPr>
            <p:cNvPicPr>
              <a:picLocks noChangeAspect="1"/>
            </p:cNvPicPr>
            <p:nvPr/>
          </p:nvPicPr>
          <p:blipFill>
            <a:blip r:embed="rId13"/>
            <a:stretch>
              <a:fillRect/>
            </a:stretch>
          </p:blipFill>
          <p:spPr>
            <a:xfrm>
              <a:off x="3136607" y="619038"/>
              <a:ext cx="2582992" cy="1701947"/>
            </a:xfrm>
            <a:prstGeom prst="rect">
              <a:avLst/>
            </a:prstGeom>
          </p:spPr>
        </p:pic>
        <p:sp>
          <p:nvSpPr>
            <p:cNvPr id="70" name="Rectangle 69">
              <a:extLst>
                <a:ext uri="{FF2B5EF4-FFF2-40B4-BE49-F238E27FC236}">
                  <a16:creationId xmlns:a16="http://schemas.microsoft.com/office/drawing/2014/main" id="{2ED465C7-9508-4DCC-9BE9-210530B9A6F4}"/>
                </a:ext>
              </a:extLst>
            </p:cNvPr>
            <p:cNvSpPr/>
            <p:nvPr/>
          </p:nvSpPr>
          <p:spPr>
            <a:xfrm>
              <a:off x="3306288" y="808682"/>
              <a:ext cx="2352766" cy="892606"/>
            </a:xfrm>
            <a:prstGeom prst="rect">
              <a:avLst/>
            </a:prstGeom>
            <a:solidFill>
              <a:srgbClr val="E62552"/>
            </a:solidFill>
            <a:ln>
              <a:solidFill>
                <a:srgbClr val="E6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noProof="1"/>
            </a:p>
          </p:txBody>
        </p:sp>
      </p:grpSp>
      <p:pic>
        <p:nvPicPr>
          <p:cNvPr id="14" name="Image 13">
            <a:extLst>
              <a:ext uri="{FF2B5EF4-FFF2-40B4-BE49-F238E27FC236}">
                <a16:creationId xmlns:a16="http://schemas.microsoft.com/office/drawing/2014/main" id="{FEDF7810-2776-4B32-BFC9-4F73D513EDC6}"/>
              </a:ext>
            </a:extLst>
          </p:cNvPr>
          <p:cNvPicPr>
            <a:picLocks noChangeAspect="1"/>
          </p:cNvPicPr>
          <p:nvPr/>
        </p:nvPicPr>
        <p:blipFill>
          <a:blip r:embed="rId14"/>
          <a:stretch>
            <a:fillRect/>
          </a:stretch>
        </p:blipFill>
        <p:spPr>
          <a:xfrm>
            <a:off x="1415857" y="1883454"/>
            <a:ext cx="876325" cy="876325"/>
          </a:xfrm>
          <a:prstGeom prst="rect">
            <a:avLst/>
          </a:prstGeom>
        </p:spPr>
      </p:pic>
      <p:pic>
        <p:nvPicPr>
          <p:cNvPr id="18" name="Image 17">
            <a:extLst>
              <a:ext uri="{FF2B5EF4-FFF2-40B4-BE49-F238E27FC236}">
                <a16:creationId xmlns:a16="http://schemas.microsoft.com/office/drawing/2014/main" id="{F97F40BC-2588-484F-A18A-5B0217D64ABD}"/>
              </a:ext>
            </a:extLst>
          </p:cNvPr>
          <p:cNvPicPr>
            <a:picLocks noChangeAspect="1"/>
          </p:cNvPicPr>
          <p:nvPr/>
        </p:nvPicPr>
        <p:blipFill>
          <a:blip r:embed="rId15"/>
          <a:stretch>
            <a:fillRect/>
          </a:stretch>
        </p:blipFill>
        <p:spPr>
          <a:xfrm>
            <a:off x="321591" y="5612745"/>
            <a:ext cx="1079849" cy="660443"/>
          </a:xfrm>
          <a:prstGeom prst="rect">
            <a:avLst/>
          </a:prstGeom>
        </p:spPr>
      </p:pic>
      <p:pic>
        <p:nvPicPr>
          <p:cNvPr id="16" name="Image 15">
            <a:extLst>
              <a:ext uri="{FF2B5EF4-FFF2-40B4-BE49-F238E27FC236}">
                <a16:creationId xmlns:a16="http://schemas.microsoft.com/office/drawing/2014/main" id="{66596AF6-0584-43EE-8545-E043E471C1C4}"/>
              </a:ext>
            </a:extLst>
          </p:cNvPr>
          <p:cNvPicPr>
            <a:picLocks noChangeAspect="1"/>
          </p:cNvPicPr>
          <p:nvPr/>
        </p:nvPicPr>
        <p:blipFill>
          <a:blip r:embed="rId16"/>
          <a:stretch>
            <a:fillRect/>
          </a:stretch>
        </p:blipFill>
        <p:spPr>
          <a:xfrm>
            <a:off x="-594883" y="3907882"/>
            <a:ext cx="1509875" cy="2383234"/>
          </a:xfrm>
          <a:prstGeom prst="rect">
            <a:avLst/>
          </a:prstGeom>
        </p:spPr>
      </p:pic>
      <p:sp>
        <p:nvSpPr>
          <p:cNvPr id="26" name="ZoneTexte 25">
            <a:extLst>
              <a:ext uri="{FF2B5EF4-FFF2-40B4-BE49-F238E27FC236}">
                <a16:creationId xmlns:a16="http://schemas.microsoft.com/office/drawing/2014/main" id="{C84407B7-7259-4C27-954E-EA79C53312D0}"/>
              </a:ext>
            </a:extLst>
          </p:cNvPr>
          <p:cNvSpPr txBox="1"/>
          <p:nvPr/>
        </p:nvSpPr>
        <p:spPr>
          <a:xfrm>
            <a:off x="1575187" y="531980"/>
            <a:ext cx="1643649" cy="1200329"/>
          </a:xfrm>
          <a:prstGeom prst="rect">
            <a:avLst/>
          </a:prstGeom>
          <a:noFill/>
        </p:spPr>
        <p:txBody>
          <a:bodyPr wrap="square" rtlCol="0">
            <a:spAutoFit/>
          </a:bodyPr>
          <a:lstStyle/>
          <a:p>
            <a:pPr algn="ctr"/>
            <a:r>
              <a:rPr lang="fr-FR" sz="1200" noProof="1">
                <a:solidFill>
                  <a:schemeClr val="bg1"/>
                </a:solidFill>
                <a:latin typeface="Montserrat" pitchFamily="2" charset="0"/>
              </a:rPr>
              <a:t>J’ai comme l’impression que vous êtes victime d’un effet de  contre-productivité</a:t>
            </a:r>
          </a:p>
        </p:txBody>
      </p:sp>
      <p:sp>
        <p:nvSpPr>
          <p:cNvPr id="30" name="ZoneTexte 29">
            <a:extLst>
              <a:ext uri="{FF2B5EF4-FFF2-40B4-BE49-F238E27FC236}">
                <a16:creationId xmlns:a16="http://schemas.microsoft.com/office/drawing/2014/main" id="{D493F42C-3315-4482-83E8-19A0300FAD25}"/>
              </a:ext>
            </a:extLst>
          </p:cNvPr>
          <p:cNvSpPr txBox="1"/>
          <p:nvPr/>
        </p:nvSpPr>
        <p:spPr>
          <a:xfrm>
            <a:off x="3372981" y="2236017"/>
            <a:ext cx="2421228" cy="830997"/>
          </a:xfrm>
          <a:prstGeom prst="rect">
            <a:avLst/>
          </a:prstGeom>
          <a:noFill/>
        </p:spPr>
        <p:txBody>
          <a:bodyPr wrap="square">
            <a:spAutoFit/>
          </a:bodyPr>
          <a:lstStyle/>
          <a:p>
            <a:pPr algn="ctr"/>
            <a:r>
              <a:rPr lang="fr-FR" sz="1200" noProof="1">
                <a:solidFill>
                  <a:schemeClr val="bg1"/>
                </a:solidFill>
                <a:latin typeface="Montserrat" pitchFamily="2" charset="0"/>
              </a:rPr>
              <a:t>C’est lorsqu’à force de déployer un système, il passe un seuil et produit l’inverse de ce pourquoi il a été créé</a:t>
            </a:r>
            <a:endParaRPr lang="fr-FR" sz="1200" noProof="1"/>
          </a:p>
        </p:txBody>
      </p:sp>
      <p:sp>
        <p:nvSpPr>
          <p:cNvPr id="31" name="ZoneTexte 30">
            <a:extLst>
              <a:ext uri="{FF2B5EF4-FFF2-40B4-BE49-F238E27FC236}">
                <a16:creationId xmlns:a16="http://schemas.microsoft.com/office/drawing/2014/main" id="{EB667874-686A-4673-9468-31A4135BAD9D}"/>
              </a:ext>
            </a:extLst>
          </p:cNvPr>
          <p:cNvSpPr txBox="1"/>
          <p:nvPr/>
        </p:nvSpPr>
        <p:spPr>
          <a:xfrm>
            <a:off x="5456682" y="1374455"/>
            <a:ext cx="2413311" cy="584775"/>
          </a:xfrm>
          <a:prstGeom prst="rect">
            <a:avLst/>
          </a:prstGeom>
          <a:noFill/>
        </p:spPr>
        <p:txBody>
          <a:bodyPr wrap="square">
            <a:spAutoFit/>
          </a:bodyPr>
          <a:lstStyle/>
          <a:p>
            <a:pPr algn="ctr"/>
            <a:r>
              <a:rPr lang="fr-FR" sz="1600" noProof="1">
                <a:solidFill>
                  <a:schemeClr val="bg1"/>
                </a:solidFill>
                <a:latin typeface="Montserrat" pitchFamily="2" charset="0"/>
              </a:rPr>
              <a:t>Contre-productivité, c’est quoi ?</a:t>
            </a:r>
            <a:endParaRPr lang="fr-FR" sz="1600" noProof="1">
              <a:latin typeface="Montserrat" pitchFamily="2" charset="0"/>
            </a:endParaRPr>
          </a:p>
        </p:txBody>
      </p:sp>
    </p:spTree>
    <p:extLst>
      <p:ext uri="{BB962C8B-B14F-4D97-AF65-F5344CB8AC3E}">
        <p14:creationId xmlns:p14="http://schemas.microsoft.com/office/powerpoint/2010/main" val="791724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84E31-FA34-E84A-52C1-E13A37C135E9}"/>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F97FEEE-3C11-62C1-8E32-C44A7169C5D1}"/>
              </a:ext>
            </a:extLst>
          </p:cNvPr>
          <p:cNvSpPr>
            <a:spLocks noGrp="1"/>
          </p:cNvSpPr>
          <p:nvPr>
            <p:ph type="sldNum" sz="quarter" idx="4"/>
          </p:nvPr>
        </p:nvSpPr>
        <p:spPr/>
        <p:txBody>
          <a:bodyPr/>
          <a:lstStyle/>
          <a:p>
            <a:pPr rtl="0"/>
            <a:fld id="{48F63A3B-78C7-47BE-AE5E-E10140E04643}" type="slidenum">
              <a:rPr lang="fr-FR" noProof="1" smtClean="0"/>
              <a:pPr rtl="0"/>
              <a:t>29</a:t>
            </a:fld>
            <a:endParaRPr lang="fr-FR" noProof="1"/>
          </a:p>
        </p:txBody>
      </p:sp>
      <p:sp>
        <p:nvSpPr>
          <p:cNvPr id="7" name="Rectangle 1">
            <a:extLst>
              <a:ext uri="{FF2B5EF4-FFF2-40B4-BE49-F238E27FC236}">
                <a16:creationId xmlns:a16="http://schemas.microsoft.com/office/drawing/2014/main" id="{A93B7DE6-CC8C-5C60-9BD3-724F61DB51FA}"/>
              </a:ext>
            </a:extLst>
          </p:cNvPr>
          <p:cNvSpPr txBox="1">
            <a:spLocks noChangeArrowheads="1"/>
          </p:cNvSpPr>
          <p:nvPr/>
        </p:nvSpPr>
        <p:spPr bwMode="auto">
          <a:xfrm>
            <a:off x="686156" y="1137757"/>
            <a:ext cx="8533687" cy="72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eaLnBrk="0" fontAlgn="base" hangingPunct="0">
              <a:spcBef>
                <a:spcPct val="0"/>
              </a:spcBef>
              <a:spcAft>
                <a:spcPct val="0"/>
              </a:spcAft>
            </a:pPr>
            <a:r>
              <a:rPr lang="fr-FR" sz="1400" noProof="1">
                <a:solidFill>
                  <a:schemeClr val="tx1"/>
                </a:solidFill>
                <a:latin typeface="Montserrat" pitchFamily="2" charset="0"/>
              </a:rPr>
              <a:t>Nous pouvons annoter le graphique en précisant :</a:t>
            </a:r>
          </a:p>
          <a:p>
            <a:pPr marL="171450" indent="-171450" algn="just" eaLnBrk="0" fontAlgn="base" hangingPunct="0">
              <a:spcBef>
                <a:spcPct val="0"/>
              </a:spcBef>
              <a:spcAft>
                <a:spcPct val="0"/>
              </a:spcAft>
              <a:buFont typeface="Arial" panose="020B0604020202020204" pitchFamily="34" charset="0"/>
              <a:buChar char="•"/>
            </a:pPr>
            <a:r>
              <a:rPr lang="fr-FR" sz="1400" noProof="1">
                <a:solidFill>
                  <a:schemeClr val="tx1"/>
                </a:solidFill>
                <a:latin typeface="Montserrat" pitchFamily="2" charset="0"/>
              </a:rPr>
              <a:t>Où nous sommes situés actuellement</a:t>
            </a:r>
          </a:p>
          <a:p>
            <a:pPr marL="171450" indent="-171450" algn="just" eaLnBrk="0" fontAlgn="base" hangingPunct="0">
              <a:spcBef>
                <a:spcPct val="0"/>
              </a:spcBef>
              <a:spcAft>
                <a:spcPct val="0"/>
              </a:spcAft>
              <a:buFont typeface="Arial" panose="020B0604020202020204" pitchFamily="34" charset="0"/>
              <a:buChar char="•"/>
            </a:pPr>
            <a:r>
              <a:rPr lang="fr-FR" sz="1400" noProof="1">
                <a:solidFill>
                  <a:schemeClr val="tx1"/>
                </a:solidFill>
                <a:latin typeface="Montserrat" pitchFamily="2" charset="0"/>
              </a:rPr>
              <a:t>L’endroit où nous souhaiterions être</a:t>
            </a:r>
          </a:p>
        </p:txBody>
      </p:sp>
      <p:sp>
        <p:nvSpPr>
          <p:cNvPr id="2" name="Titre 3">
            <a:extLst>
              <a:ext uri="{FF2B5EF4-FFF2-40B4-BE49-F238E27FC236}">
                <a16:creationId xmlns:a16="http://schemas.microsoft.com/office/drawing/2014/main" id="{2A6B0CF1-A9B3-724A-9DDC-A71FEB672985}"/>
              </a:ext>
            </a:extLst>
          </p:cNvPr>
          <p:cNvSpPr txBox="1">
            <a:spLocks/>
          </p:cNvSpPr>
          <p:nvPr/>
        </p:nvSpPr>
        <p:spPr>
          <a:xfrm>
            <a:off x="31901" y="957450"/>
            <a:ext cx="9906000" cy="676275"/>
          </a:xfrm>
          <a:prstGeom prst="rect">
            <a:avLst/>
          </a:prstGeom>
        </p:spPr>
        <p:txBody>
          <a:bodyPr vert="horz" lIns="91440" tIns="0" rIns="91440" bIns="0" rtlCol="0" anchor="t" anchorCtr="0">
            <a:noAutofit/>
          </a:bodyPr>
          <a:lstStyle>
            <a:defPPr>
              <a:defRPr lang="fr-FR"/>
            </a:defPPr>
            <a:lvl1pPr algn="l" defTabSz="742965" rtl="0" eaLnBrk="1" latinLnBrk="0" hangingPunct="1">
              <a:lnSpc>
                <a:spcPct val="100000"/>
              </a:lnSpc>
              <a:spcBef>
                <a:spcPct val="0"/>
              </a:spcBef>
              <a:buNone/>
              <a:defRPr lang="fr-FR" sz="2925" b="1" kern="1200" cap="all" baseline="0">
                <a:solidFill>
                  <a:srgbClr val="00A4BB"/>
                </a:solidFill>
                <a:latin typeface="+mj-lt"/>
                <a:ea typeface="+mj-ea"/>
                <a:cs typeface="Arial" panose="020B0604020202020204" pitchFamily="34" charset="0"/>
              </a:defRPr>
            </a:lvl1pPr>
          </a:lstStyle>
          <a:p>
            <a:pPr algn="ctr"/>
            <a:endParaRPr lang="fr-FR" sz="2700" noProof="1">
              <a:latin typeface="Montserrat" pitchFamily="2" charset="0"/>
            </a:endParaRPr>
          </a:p>
        </p:txBody>
      </p:sp>
      <p:pic>
        <p:nvPicPr>
          <p:cNvPr id="3" name="Image 2">
            <a:extLst>
              <a:ext uri="{FF2B5EF4-FFF2-40B4-BE49-F238E27FC236}">
                <a16:creationId xmlns:a16="http://schemas.microsoft.com/office/drawing/2014/main" id="{521C2EF2-DE75-3435-5090-B303CE91237E}"/>
              </a:ext>
            </a:extLst>
          </p:cNvPr>
          <p:cNvPicPr>
            <a:picLocks noChangeAspect="1"/>
          </p:cNvPicPr>
          <p:nvPr/>
        </p:nvPicPr>
        <p:blipFill>
          <a:blip r:embed="rId3"/>
          <a:srcRect t="5265" b="3324"/>
          <a:stretch>
            <a:fillRect/>
          </a:stretch>
        </p:blipFill>
        <p:spPr>
          <a:xfrm>
            <a:off x="1251640" y="2298701"/>
            <a:ext cx="6945517" cy="3406269"/>
          </a:xfrm>
          <a:prstGeom prst="rect">
            <a:avLst/>
          </a:prstGeom>
        </p:spPr>
      </p:pic>
      <p:sp>
        <p:nvSpPr>
          <p:cNvPr id="4" name="ZoneTexte 3">
            <a:extLst>
              <a:ext uri="{FF2B5EF4-FFF2-40B4-BE49-F238E27FC236}">
                <a16:creationId xmlns:a16="http://schemas.microsoft.com/office/drawing/2014/main" id="{B66839BE-4867-3BBD-74BA-A3FECF069646}"/>
              </a:ext>
            </a:extLst>
          </p:cNvPr>
          <p:cNvSpPr txBox="1"/>
          <p:nvPr/>
        </p:nvSpPr>
        <p:spPr>
          <a:xfrm>
            <a:off x="686156" y="5796327"/>
            <a:ext cx="8597491" cy="415498"/>
          </a:xfrm>
          <a:prstGeom prst="rect">
            <a:avLst/>
          </a:prstGeom>
          <a:noFill/>
        </p:spPr>
        <p:txBody>
          <a:bodyPr wrap="square">
            <a:spAutoFit/>
          </a:bodyPr>
          <a:lstStyle/>
          <a:p>
            <a:pPr algn="just"/>
            <a:r>
              <a:rPr lang="fr-FR" sz="1050" noProof="1">
                <a:latin typeface="Montserrat" pitchFamily="2" charset="0"/>
              </a:rPr>
              <a:t>Cette courbe permet de clairement diagnostiquer la position actuelle d'une entreprise/institution comme l'UTC (située ici à la frontière entre essoufflement et effondrement).</a:t>
            </a:r>
          </a:p>
        </p:txBody>
      </p:sp>
      <p:sp>
        <p:nvSpPr>
          <p:cNvPr id="9" name="Titre 8">
            <a:extLst>
              <a:ext uri="{FF2B5EF4-FFF2-40B4-BE49-F238E27FC236}">
                <a16:creationId xmlns:a16="http://schemas.microsoft.com/office/drawing/2014/main" id="{A51E652A-E2DF-2FFE-7BDE-A3CFD1A86A75}"/>
              </a:ext>
            </a:extLst>
          </p:cNvPr>
          <p:cNvSpPr>
            <a:spLocks noGrp="1"/>
          </p:cNvSpPr>
          <p:nvPr>
            <p:ph type="title"/>
          </p:nvPr>
        </p:nvSpPr>
        <p:spPr>
          <a:xfrm>
            <a:off x="261490" y="385038"/>
            <a:ext cx="9446822" cy="473217"/>
          </a:xfrm>
        </p:spPr>
        <p:txBody>
          <a:bodyPr/>
          <a:lstStyle/>
          <a:p>
            <a:r>
              <a:rPr lang="fr-FR" sz="2400" noProof="1">
                <a:latin typeface="Montserrat" pitchFamily="2" charset="0"/>
              </a:rPr>
              <a:t>Identifier les stades de contre-productivité (2/2)</a:t>
            </a:r>
            <a:endParaRPr lang="fr-FR" sz="2400" dirty="0"/>
          </a:p>
        </p:txBody>
      </p:sp>
    </p:spTree>
    <p:extLst>
      <p:ext uri="{BB962C8B-B14F-4D97-AF65-F5344CB8AC3E}">
        <p14:creationId xmlns:p14="http://schemas.microsoft.com/office/powerpoint/2010/main" val="795535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031DE-2D17-80A4-F4A6-D73BDFDCECF6}"/>
            </a:ext>
          </a:extLst>
        </p:cNvPr>
        <p:cNvGrpSpPr/>
        <p:nvPr/>
      </p:nvGrpSpPr>
      <p:grpSpPr>
        <a:xfrm>
          <a:off x="0" y="0"/>
          <a:ext cx="0" cy="0"/>
          <a:chOff x="0" y="0"/>
          <a:chExt cx="0" cy="0"/>
        </a:xfrm>
      </p:grpSpPr>
      <p:sp>
        <p:nvSpPr>
          <p:cNvPr id="48" name="TextBox 48">
            <a:extLst>
              <a:ext uri="{FF2B5EF4-FFF2-40B4-BE49-F238E27FC236}">
                <a16:creationId xmlns:a16="http://schemas.microsoft.com/office/drawing/2014/main" id="{605DD88F-FCD8-72EB-8188-F30043783E26}"/>
              </a:ext>
            </a:extLst>
          </p:cNvPr>
          <p:cNvSpPr txBox="1"/>
          <p:nvPr/>
        </p:nvSpPr>
        <p:spPr>
          <a:xfrm>
            <a:off x="960912" y="931866"/>
            <a:ext cx="8029985" cy="203838"/>
          </a:xfrm>
          <a:prstGeom prst="rect">
            <a:avLst/>
          </a:prstGeom>
        </p:spPr>
        <p:txBody>
          <a:bodyPr lIns="0" tIns="0" rIns="0" bIns="0" rtlCol="0" anchor="t">
            <a:spAutoFit/>
          </a:bodyPr>
          <a:lstStyle/>
          <a:p>
            <a:pPr algn="ctr">
              <a:lnSpc>
                <a:spcPts val="1668"/>
              </a:lnSpc>
              <a:spcBef>
                <a:spcPct val="0"/>
              </a:spcBef>
            </a:pPr>
            <a:r>
              <a:rPr lang="fr-FR" sz="1192" b="1" spc="38" noProof="1">
                <a:solidFill>
                  <a:srgbClr val="000000"/>
                </a:solidFill>
                <a:latin typeface="Montserrat Bold"/>
                <a:ea typeface="Montserrat Bold"/>
                <a:cs typeface="Montserrat Bold"/>
                <a:sym typeface="Montserrat Bold"/>
              </a:rPr>
              <a:t>QUEL LIEN Y A-T-IL ENTRE LES OBJECTIFS DES PROJETS DE GROUPE ET LEUR MASSIFICATION ?</a:t>
            </a:r>
          </a:p>
        </p:txBody>
      </p:sp>
      <p:sp>
        <p:nvSpPr>
          <p:cNvPr id="2" name="Titre 2">
            <a:extLst>
              <a:ext uri="{FF2B5EF4-FFF2-40B4-BE49-F238E27FC236}">
                <a16:creationId xmlns:a16="http://schemas.microsoft.com/office/drawing/2014/main" id="{41D9A9D9-307E-D131-F3F1-88F05CEE6BF3}"/>
              </a:ext>
            </a:extLst>
          </p:cNvPr>
          <p:cNvSpPr txBox="1">
            <a:spLocks/>
          </p:cNvSpPr>
          <p:nvPr/>
        </p:nvSpPr>
        <p:spPr>
          <a:xfrm>
            <a:off x="620763" y="402058"/>
            <a:ext cx="8899634" cy="676635"/>
          </a:xfrm>
          <a:prstGeom prst="rect">
            <a:avLst/>
          </a:prstGeom>
        </p:spPr>
        <p:txBody>
          <a:bodyPr/>
          <a:lstStyle>
            <a:lvl1pPr algn="ctr" defTabSz="742965" rtl="0" eaLnBrk="1" latinLnBrk="0" hangingPunct="1">
              <a:lnSpc>
                <a:spcPts val="3961"/>
              </a:lnSpc>
              <a:spcBef>
                <a:spcPct val="0"/>
              </a:spcBef>
              <a:buNone/>
              <a:defRPr lang="fr-FR" sz="3088" b="1" kern="1200" cap="all" baseline="0">
                <a:solidFill>
                  <a:srgbClr val="00A4BB"/>
                </a:solidFill>
                <a:latin typeface="+mj-lt"/>
                <a:ea typeface="+mj-ea"/>
                <a:cs typeface="+mj-cs"/>
              </a:defRPr>
            </a:lvl1pPr>
          </a:lstStyle>
          <a:p>
            <a:r>
              <a:rPr lang="fr-FR" sz="2400" dirty="0"/>
              <a:t>Remarque : métaphore économique</a:t>
            </a:r>
          </a:p>
        </p:txBody>
      </p:sp>
      <p:sp>
        <p:nvSpPr>
          <p:cNvPr id="57" name="ZoneTexte 56">
            <a:extLst>
              <a:ext uri="{FF2B5EF4-FFF2-40B4-BE49-F238E27FC236}">
                <a16:creationId xmlns:a16="http://schemas.microsoft.com/office/drawing/2014/main" id="{29A66761-0F9B-A33A-7F80-B951F3AF746C}"/>
              </a:ext>
            </a:extLst>
          </p:cNvPr>
          <p:cNvSpPr txBox="1"/>
          <p:nvPr/>
        </p:nvSpPr>
        <p:spPr>
          <a:xfrm>
            <a:off x="709061" y="1359022"/>
            <a:ext cx="8723038" cy="830997"/>
          </a:xfrm>
          <a:prstGeom prst="rect">
            <a:avLst/>
          </a:prstGeom>
          <a:noFill/>
          <a:ln>
            <a:noFill/>
          </a:ln>
        </p:spPr>
        <p:txBody>
          <a:bodyPr wrap="square" rtlCol="0">
            <a:spAutoFit/>
          </a:bodyPr>
          <a:lstStyle/>
          <a:p>
            <a:r>
              <a:rPr lang="fr-FR" sz="1600" dirty="0">
                <a:latin typeface="Montserrat" pitchFamily="2" charset="77"/>
              </a:rPr>
              <a:t>Avertissement : les idéologies de la gestion et de l’économie ont envahi toutes les sphères de la société. Ce qui suit est une comparaison (qui n’est pas raison), qui se justifie par un référentiel objectifs / quantités.</a:t>
            </a:r>
          </a:p>
        </p:txBody>
      </p:sp>
      <p:sp>
        <p:nvSpPr>
          <p:cNvPr id="5" name="Espace réservé du numéro de diapositive 3">
            <a:extLst>
              <a:ext uri="{FF2B5EF4-FFF2-40B4-BE49-F238E27FC236}">
                <a16:creationId xmlns:a16="http://schemas.microsoft.com/office/drawing/2014/main" id="{F66EDFCF-C73A-FAD8-92C9-9AA66B87E097}"/>
              </a:ext>
            </a:extLst>
          </p:cNvPr>
          <p:cNvSpPr>
            <a:spLocks noGrp="1"/>
          </p:cNvSpPr>
          <p:nvPr>
            <p:ph type="sldNum" sz="quarter" idx="4"/>
          </p:nvPr>
        </p:nvSpPr>
        <p:spPr>
          <a:xfrm>
            <a:off x="132183" y="6369947"/>
            <a:ext cx="395594" cy="244503"/>
          </a:xfrm>
        </p:spPr>
        <p:txBody>
          <a:bodyPr/>
          <a:lstStyle/>
          <a:p>
            <a:pPr rtl="0"/>
            <a:fld id="{48F63A3B-78C7-47BE-AE5E-E10140E04643}" type="slidenum">
              <a:rPr lang="fr-FR" smtClean="0"/>
              <a:pPr rtl="0"/>
              <a:t>30</a:t>
            </a:fld>
            <a:endParaRPr lang="fr-FR" dirty="0"/>
          </a:p>
        </p:txBody>
      </p:sp>
      <p:pic>
        <p:nvPicPr>
          <p:cNvPr id="6" name="Image 5">
            <a:extLst>
              <a:ext uri="{FF2B5EF4-FFF2-40B4-BE49-F238E27FC236}">
                <a16:creationId xmlns:a16="http://schemas.microsoft.com/office/drawing/2014/main" id="{0623BC96-CA20-DF25-EC5B-AC4C3CDABD85}"/>
              </a:ext>
            </a:extLst>
          </p:cNvPr>
          <p:cNvPicPr>
            <a:picLocks noChangeAspect="1"/>
          </p:cNvPicPr>
          <p:nvPr/>
        </p:nvPicPr>
        <p:blipFill>
          <a:blip r:embed="rId2"/>
          <a:stretch>
            <a:fillRect/>
          </a:stretch>
        </p:blipFill>
        <p:spPr>
          <a:xfrm>
            <a:off x="1068784" y="2544587"/>
            <a:ext cx="4800394" cy="2757969"/>
          </a:xfrm>
          <a:prstGeom prst="rect">
            <a:avLst/>
          </a:prstGeom>
        </p:spPr>
      </p:pic>
      <p:sp>
        <p:nvSpPr>
          <p:cNvPr id="9" name="ZoneTexte 8">
            <a:extLst>
              <a:ext uri="{FF2B5EF4-FFF2-40B4-BE49-F238E27FC236}">
                <a16:creationId xmlns:a16="http://schemas.microsoft.com/office/drawing/2014/main" id="{94763409-F532-E575-EC0D-519FEA2BEF19}"/>
              </a:ext>
            </a:extLst>
          </p:cNvPr>
          <p:cNvSpPr txBox="1"/>
          <p:nvPr/>
        </p:nvSpPr>
        <p:spPr>
          <a:xfrm>
            <a:off x="200253" y="3350743"/>
            <a:ext cx="1523174" cy="584775"/>
          </a:xfrm>
          <a:prstGeom prst="rect">
            <a:avLst/>
          </a:prstGeom>
          <a:noFill/>
        </p:spPr>
        <p:txBody>
          <a:bodyPr wrap="none" rtlCol="0">
            <a:spAutoFit/>
          </a:bodyPr>
          <a:lstStyle/>
          <a:p>
            <a:r>
              <a:rPr lang="fr-FR" sz="1600" dirty="0">
                <a:solidFill>
                  <a:srgbClr val="FF7600"/>
                </a:solidFill>
                <a:latin typeface="Montserrat" pitchFamily="2" charset="77"/>
              </a:rPr>
              <a:t>Rendements</a:t>
            </a:r>
          </a:p>
          <a:p>
            <a:r>
              <a:rPr lang="fr-FR" sz="1600" dirty="0">
                <a:solidFill>
                  <a:srgbClr val="FF7600"/>
                </a:solidFill>
                <a:latin typeface="Montserrat" pitchFamily="2" charset="77"/>
              </a:rPr>
              <a:t>croissants</a:t>
            </a:r>
          </a:p>
        </p:txBody>
      </p:sp>
      <p:sp>
        <p:nvSpPr>
          <p:cNvPr id="10" name="ZoneTexte 9">
            <a:extLst>
              <a:ext uri="{FF2B5EF4-FFF2-40B4-BE49-F238E27FC236}">
                <a16:creationId xmlns:a16="http://schemas.microsoft.com/office/drawing/2014/main" id="{07633A30-6C6D-429D-F842-BFF629E0770A}"/>
              </a:ext>
            </a:extLst>
          </p:cNvPr>
          <p:cNvSpPr txBox="1"/>
          <p:nvPr/>
        </p:nvSpPr>
        <p:spPr>
          <a:xfrm>
            <a:off x="4563812" y="3147501"/>
            <a:ext cx="1523174" cy="584775"/>
          </a:xfrm>
          <a:prstGeom prst="rect">
            <a:avLst/>
          </a:prstGeom>
          <a:noFill/>
        </p:spPr>
        <p:txBody>
          <a:bodyPr wrap="none" rtlCol="0">
            <a:spAutoFit/>
          </a:bodyPr>
          <a:lstStyle/>
          <a:p>
            <a:r>
              <a:rPr lang="fr-FR" sz="1600" dirty="0">
                <a:solidFill>
                  <a:srgbClr val="FF7600"/>
                </a:solidFill>
                <a:latin typeface="Montserrat" pitchFamily="2" charset="77"/>
              </a:rPr>
              <a:t>Rendements</a:t>
            </a:r>
          </a:p>
          <a:p>
            <a:r>
              <a:rPr lang="fr-FR" sz="1600" dirty="0">
                <a:solidFill>
                  <a:srgbClr val="FF7600"/>
                </a:solidFill>
                <a:latin typeface="Montserrat" pitchFamily="2" charset="77"/>
              </a:rPr>
              <a:t>décroissants</a:t>
            </a:r>
          </a:p>
        </p:txBody>
      </p:sp>
      <p:cxnSp>
        <p:nvCxnSpPr>
          <p:cNvPr id="12" name="Connecteur droit avec flèche 11">
            <a:extLst>
              <a:ext uri="{FF2B5EF4-FFF2-40B4-BE49-F238E27FC236}">
                <a16:creationId xmlns:a16="http://schemas.microsoft.com/office/drawing/2014/main" id="{B3B4B46F-3915-8C66-5CFA-9EA3A06C2374}"/>
              </a:ext>
            </a:extLst>
          </p:cNvPr>
          <p:cNvCxnSpPr>
            <a:cxnSpLocks/>
          </p:cNvCxnSpPr>
          <p:nvPr/>
        </p:nvCxnSpPr>
        <p:spPr>
          <a:xfrm>
            <a:off x="1603701" y="3629813"/>
            <a:ext cx="794478" cy="0"/>
          </a:xfrm>
          <a:prstGeom prst="straightConnector1">
            <a:avLst/>
          </a:prstGeom>
          <a:ln w="41275">
            <a:solidFill>
              <a:srgbClr val="FF76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314EC94A-BE29-05EF-9454-13038EEEA6DE}"/>
              </a:ext>
            </a:extLst>
          </p:cNvPr>
          <p:cNvCxnSpPr>
            <a:cxnSpLocks/>
          </p:cNvCxnSpPr>
          <p:nvPr/>
        </p:nvCxnSpPr>
        <p:spPr>
          <a:xfrm flipH="1">
            <a:off x="3663303" y="3470667"/>
            <a:ext cx="900509" cy="0"/>
          </a:xfrm>
          <a:prstGeom prst="straightConnector1">
            <a:avLst/>
          </a:prstGeom>
          <a:ln w="41275">
            <a:solidFill>
              <a:srgbClr val="FF76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D3A8A1FA-8B59-26D3-81B3-474F4E495C66}"/>
              </a:ext>
            </a:extLst>
          </p:cNvPr>
          <p:cNvSpPr txBox="1"/>
          <p:nvPr/>
        </p:nvSpPr>
        <p:spPr>
          <a:xfrm>
            <a:off x="2014936" y="5723428"/>
            <a:ext cx="4197241" cy="830997"/>
          </a:xfrm>
          <a:prstGeom prst="rect">
            <a:avLst/>
          </a:prstGeom>
          <a:noFill/>
        </p:spPr>
        <p:txBody>
          <a:bodyPr wrap="square" rtlCol="0">
            <a:spAutoFit/>
          </a:bodyPr>
          <a:lstStyle/>
          <a:p>
            <a:r>
              <a:rPr lang="fr-FR" sz="1600" dirty="0">
                <a:solidFill>
                  <a:srgbClr val="FF7600"/>
                </a:solidFill>
                <a:latin typeface="Montserrat" pitchFamily="2" charset="77"/>
              </a:rPr>
              <a:t>La métaphore économique ne fonctionne plus : il faudrait imaginer qu’on a cassé l’outil de production</a:t>
            </a:r>
          </a:p>
        </p:txBody>
      </p:sp>
      <p:cxnSp>
        <p:nvCxnSpPr>
          <p:cNvPr id="17" name="Connecteur droit avec flèche 16">
            <a:extLst>
              <a:ext uri="{FF2B5EF4-FFF2-40B4-BE49-F238E27FC236}">
                <a16:creationId xmlns:a16="http://schemas.microsoft.com/office/drawing/2014/main" id="{518C6758-D78E-7B37-706E-A4EBA93C9E74}"/>
              </a:ext>
            </a:extLst>
          </p:cNvPr>
          <p:cNvCxnSpPr>
            <a:cxnSpLocks/>
          </p:cNvCxnSpPr>
          <p:nvPr/>
        </p:nvCxnSpPr>
        <p:spPr>
          <a:xfrm flipV="1">
            <a:off x="3912434" y="4915334"/>
            <a:ext cx="0" cy="710388"/>
          </a:xfrm>
          <a:prstGeom prst="straightConnector1">
            <a:avLst/>
          </a:prstGeom>
          <a:ln w="41275">
            <a:solidFill>
              <a:srgbClr val="FF76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9608204F-B804-6797-DEE0-A0018B98F21F}"/>
              </a:ext>
            </a:extLst>
          </p:cNvPr>
          <p:cNvSpPr txBox="1"/>
          <p:nvPr/>
        </p:nvSpPr>
        <p:spPr>
          <a:xfrm>
            <a:off x="6716540" y="2718078"/>
            <a:ext cx="2909735" cy="3539430"/>
          </a:xfrm>
          <a:prstGeom prst="rect">
            <a:avLst/>
          </a:prstGeom>
          <a:noFill/>
        </p:spPr>
        <p:txBody>
          <a:bodyPr wrap="square" rtlCol="0">
            <a:spAutoFit/>
          </a:bodyPr>
          <a:lstStyle/>
          <a:p>
            <a:r>
              <a:rPr lang="fr-FR" sz="1600" dirty="0">
                <a:latin typeface="Montserrat" pitchFamily="2" charset="77"/>
              </a:rPr>
              <a:t>Limite et piste : dans le cas de la pédagogie par projets, il n’y a pas d’enseignant ou de responsable qui ait une vue d’ensemble sur la massification. Chaque UE fonctionne comme une « </a:t>
            </a:r>
            <a:r>
              <a:rPr lang="fr-FR" sz="1600" i="1" dirty="0">
                <a:latin typeface="Montserrat" pitchFamily="2" charset="77"/>
              </a:rPr>
              <a:t>business unit </a:t>
            </a:r>
            <a:r>
              <a:rPr lang="fr-FR" sz="1600" dirty="0">
                <a:latin typeface="Montserrat" pitchFamily="2" charset="77"/>
              </a:rPr>
              <a:t>» séparée.</a:t>
            </a:r>
          </a:p>
          <a:p>
            <a:endParaRPr lang="fr-FR" sz="1600" dirty="0">
              <a:latin typeface="Montserrat" pitchFamily="2" charset="77"/>
            </a:endParaRPr>
          </a:p>
          <a:p>
            <a:r>
              <a:rPr lang="fr-FR" sz="1600" dirty="0">
                <a:latin typeface="Montserrat" pitchFamily="2" charset="77"/>
              </a:rPr>
              <a:t>Une piste sera sans doute de remédier à cette absence de comptabilité globale → indicateurs ?</a:t>
            </a:r>
          </a:p>
        </p:txBody>
      </p:sp>
      <p:sp>
        <p:nvSpPr>
          <p:cNvPr id="22" name="ZoneTexte 21">
            <a:extLst>
              <a:ext uri="{FF2B5EF4-FFF2-40B4-BE49-F238E27FC236}">
                <a16:creationId xmlns:a16="http://schemas.microsoft.com/office/drawing/2014/main" id="{C25D7D2E-84C4-54ED-5AD8-AA3B0C1F537B}"/>
              </a:ext>
            </a:extLst>
          </p:cNvPr>
          <p:cNvSpPr txBox="1"/>
          <p:nvPr/>
        </p:nvSpPr>
        <p:spPr>
          <a:xfrm>
            <a:off x="3622928" y="2270360"/>
            <a:ext cx="1524776" cy="584775"/>
          </a:xfrm>
          <a:prstGeom prst="rect">
            <a:avLst/>
          </a:prstGeom>
          <a:noFill/>
        </p:spPr>
        <p:txBody>
          <a:bodyPr wrap="none" rtlCol="0">
            <a:spAutoFit/>
          </a:bodyPr>
          <a:lstStyle/>
          <a:p>
            <a:r>
              <a:rPr lang="fr-FR" sz="1600" dirty="0">
                <a:solidFill>
                  <a:srgbClr val="FF7600"/>
                </a:solidFill>
                <a:latin typeface="Montserrat" pitchFamily="2" charset="77"/>
              </a:rPr>
              <a:t>Optimum de</a:t>
            </a:r>
          </a:p>
          <a:p>
            <a:r>
              <a:rPr lang="fr-FR" sz="1600" dirty="0">
                <a:solidFill>
                  <a:srgbClr val="FF7600"/>
                </a:solidFill>
                <a:latin typeface="Montserrat" pitchFamily="2" charset="77"/>
              </a:rPr>
              <a:t>production</a:t>
            </a:r>
          </a:p>
        </p:txBody>
      </p:sp>
      <p:cxnSp>
        <p:nvCxnSpPr>
          <p:cNvPr id="23" name="Connecteur droit avec flèche 22">
            <a:extLst>
              <a:ext uri="{FF2B5EF4-FFF2-40B4-BE49-F238E27FC236}">
                <a16:creationId xmlns:a16="http://schemas.microsoft.com/office/drawing/2014/main" id="{7E6F0909-8E18-6905-FC47-BE04D23AA629}"/>
              </a:ext>
            </a:extLst>
          </p:cNvPr>
          <p:cNvCxnSpPr>
            <a:cxnSpLocks/>
          </p:cNvCxnSpPr>
          <p:nvPr/>
        </p:nvCxnSpPr>
        <p:spPr>
          <a:xfrm flipH="1">
            <a:off x="3028015" y="2544587"/>
            <a:ext cx="594913" cy="372104"/>
          </a:xfrm>
          <a:prstGeom prst="straightConnector1">
            <a:avLst/>
          </a:prstGeom>
          <a:ln w="41275">
            <a:solidFill>
              <a:srgbClr val="FF76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 descr="attention icon">
            <a:hlinkClick r:id="rId3" tooltip="attention icon"/>
            <a:extLst>
              <a:ext uri="{FF2B5EF4-FFF2-40B4-BE49-F238E27FC236}">
                <a16:creationId xmlns:a16="http://schemas.microsoft.com/office/drawing/2014/main" id="{A0CD32F5-C73F-B1FC-02CF-E42FE35B0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83" y="1416625"/>
            <a:ext cx="532062" cy="53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48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8DFC0-9920-C188-3C01-A8A55D8B80AD}"/>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A5482E2-E37F-0287-96C5-EE12DE6BF92A}"/>
              </a:ext>
            </a:extLst>
          </p:cNvPr>
          <p:cNvSpPr>
            <a:spLocks noGrp="1"/>
          </p:cNvSpPr>
          <p:nvPr>
            <p:ph type="sldNum" sz="quarter" idx="4"/>
          </p:nvPr>
        </p:nvSpPr>
        <p:spPr/>
        <p:txBody>
          <a:bodyPr/>
          <a:lstStyle/>
          <a:p>
            <a:pPr rtl="0"/>
            <a:fld id="{48F63A3B-78C7-47BE-AE5E-E10140E04643}" type="slidenum">
              <a:rPr lang="fr-FR" noProof="1" smtClean="0"/>
              <a:pPr rtl="0"/>
              <a:t>31</a:t>
            </a:fld>
            <a:endParaRPr lang="fr-FR" noProof="1"/>
          </a:p>
        </p:txBody>
      </p:sp>
      <p:sp>
        <p:nvSpPr>
          <p:cNvPr id="7" name="Rectangle 1">
            <a:extLst>
              <a:ext uri="{FF2B5EF4-FFF2-40B4-BE49-F238E27FC236}">
                <a16:creationId xmlns:a16="http://schemas.microsoft.com/office/drawing/2014/main" id="{F7203F41-C1C1-ED8D-C1EC-9C886966581D}"/>
              </a:ext>
            </a:extLst>
          </p:cNvPr>
          <p:cNvSpPr txBox="1">
            <a:spLocks noChangeArrowheads="1"/>
          </p:cNvSpPr>
          <p:nvPr/>
        </p:nvSpPr>
        <p:spPr bwMode="auto">
          <a:xfrm>
            <a:off x="527777" y="1363978"/>
            <a:ext cx="8880530" cy="72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eaLnBrk="0" fontAlgn="base" hangingPunct="0">
              <a:spcBef>
                <a:spcPct val="0"/>
              </a:spcBef>
              <a:spcAft>
                <a:spcPct val="0"/>
              </a:spcAft>
            </a:pPr>
            <a:r>
              <a:rPr lang="fr-FR" sz="1400" noProof="1">
                <a:solidFill>
                  <a:schemeClr val="tx1"/>
                </a:solidFill>
                <a:latin typeface="Montserrat" pitchFamily="2" charset="0"/>
              </a:rPr>
              <a:t>Lorsque l’on mène une étude de terrain, on peut prévoir les questions à poser (entretiens) et les symptômes (indices) à détecter lors d’observations.  On peut par exemple les réunir sur la courbe théorique.</a:t>
            </a:r>
          </a:p>
        </p:txBody>
      </p:sp>
      <p:sp>
        <p:nvSpPr>
          <p:cNvPr id="6" name="Titre 3">
            <a:extLst>
              <a:ext uri="{FF2B5EF4-FFF2-40B4-BE49-F238E27FC236}">
                <a16:creationId xmlns:a16="http://schemas.microsoft.com/office/drawing/2014/main" id="{50A54D91-E763-006C-D3FB-1032C7522DB7}"/>
              </a:ext>
            </a:extLst>
          </p:cNvPr>
          <p:cNvSpPr>
            <a:spLocks noGrp="1"/>
          </p:cNvSpPr>
          <p:nvPr>
            <p:ph type="title"/>
          </p:nvPr>
        </p:nvSpPr>
        <p:spPr>
          <a:xfrm>
            <a:off x="0" y="482067"/>
            <a:ext cx="9906000" cy="676275"/>
          </a:xfrm>
        </p:spPr>
        <p:txBody>
          <a:bodyPr/>
          <a:lstStyle/>
          <a:p>
            <a:pPr algn="ctr"/>
            <a:r>
              <a:rPr lang="fr-FR" sz="2400" noProof="1">
                <a:latin typeface="Montserrat" pitchFamily="2" charset="0"/>
              </a:rPr>
              <a:t>Prévoir les questions et indices pour diagnostiquer lors d’une enquête</a:t>
            </a:r>
          </a:p>
        </p:txBody>
      </p:sp>
      <p:pic>
        <p:nvPicPr>
          <p:cNvPr id="12" name="Image 11">
            <a:extLst>
              <a:ext uri="{FF2B5EF4-FFF2-40B4-BE49-F238E27FC236}">
                <a16:creationId xmlns:a16="http://schemas.microsoft.com/office/drawing/2014/main" id="{C60A14DB-ABF1-29EC-EA17-EBE62AFA163C}"/>
              </a:ext>
            </a:extLst>
          </p:cNvPr>
          <p:cNvPicPr>
            <a:picLocks noChangeAspect="1"/>
          </p:cNvPicPr>
          <p:nvPr/>
        </p:nvPicPr>
        <p:blipFill>
          <a:blip r:embed="rId3"/>
          <a:srcRect l="3624" r="2492" b="10104"/>
          <a:stretch>
            <a:fillRect/>
          </a:stretch>
        </p:blipFill>
        <p:spPr>
          <a:xfrm>
            <a:off x="1983174" y="2828162"/>
            <a:ext cx="5886450" cy="3238299"/>
          </a:xfrm>
          <a:prstGeom prst="rect">
            <a:avLst/>
          </a:prstGeom>
        </p:spPr>
      </p:pic>
      <p:sp>
        <p:nvSpPr>
          <p:cNvPr id="3" name="ZoneTexte 2">
            <a:extLst>
              <a:ext uri="{FF2B5EF4-FFF2-40B4-BE49-F238E27FC236}">
                <a16:creationId xmlns:a16="http://schemas.microsoft.com/office/drawing/2014/main" id="{74695354-B600-BDCD-FA27-E4E614353666}"/>
              </a:ext>
            </a:extLst>
          </p:cNvPr>
          <p:cNvSpPr txBox="1"/>
          <p:nvPr/>
        </p:nvSpPr>
        <p:spPr>
          <a:xfrm>
            <a:off x="6180183" y="5885964"/>
            <a:ext cx="1553630" cy="584775"/>
          </a:xfrm>
          <a:prstGeom prst="rect">
            <a:avLst/>
          </a:prstGeom>
          <a:solidFill>
            <a:schemeClr val="bg1"/>
          </a:solidFill>
        </p:spPr>
        <p:txBody>
          <a:bodyPr wrap="none" rtlCol="0">
            <a:spAutoFit/>
          </a:bodyPr>
          <a:lstStyle/>
          <a:p>
            <a:r>
              <a:rPr lang="fr-FR" sz="1600" dirty="0">
                <a:solidFill>
                  <a:srgbClr val="FF7600"/>
                </a:solidFill>
                <a:latin typeface="Montserrat" pitchFamily="2" charset="77"/>
              </a:rPr>
              <a:t>Conflits ?</a:t>
            </a:r>
          </a:p>
          <a:p>
            <a:r>
              <a:rPr lang="fr-FR" sz="1600" dirty="0">
                <a:solidFill>
                  <a:srgbClr val="FF7600"/>
                </a:solidFill>
                <a:latin typeface="Montserrat" pitchFamily="2" charset="77"/>
              </a:rPr>
              <a:t>Déloyautés ? </a:t>
            </a:r>
          </a:p>
        </p:txBody>
      </p:sp>
      <p:sp>
        <p:nvSpPr>
          <p:cNvPr id="8" name="ZoneTexte 7">
            <a:extLst>
              <a:ext uri="{FF2B5EF4-FFF2-40B4-BE49-F238E27FC236}">
                <a16:creationId xmlns:a16="http://schemas.microsoft.com/office/drawing/2014/main" id="{29281AE2-F6D4-797E-B9EA-824D894226BF}"/>
              </a:ext>
            </a:extLst>
          </p:cNvPr>
          <p:cNvSpPr txBox="1"/>
          <p:nvPr/>
        </p:nvSpPr>
        <p:spPr>
          <a:xfrm>
            <a:off x="5749776" y="4509125"/>
            <a:ext cx="2414444" cy="584775"/>
          </a:xfrm>
          <a:prstGeom prst="rect">
            <a:avLst/>
          </a:prstGeom>
          <a:solidFill>
            <a:schemeClr val="bg1"/>
          </a:solidFill>
        </p:spPr>
        <p:txBody>
          <a:bodyPr wrap="none" rtlCol="0">
            <a:spAutoFit/>
          </a:bodyPr>
          <a:lstStyle/>
          <a:p>
            <a:r>
              <a:rPr lang="fr-FR" sz="1600" dirty="0">
                <a:solidFill>
                  <a:srgbClr val="FF7600"/>
                </a:solidFill>
                <a:latin typeface="Montserrat" pitchFamily="2" charset="77"/>
              </a:rPr>
              <a:t>Résultats décevants ?</a:t>
            </a:r>
          </a:p>
          <a:p>
            <a:r>
              <a:rPr lang="fr-FR" sz="1600" dirty="0">
                <a:solidFill>
                  <a:srgbClr val="FF7600"/>
                </a:solidFill>
                <a:latin typeface="Montserrat" pitchFamily="2" charset="77"/>
              </a:rPr>
              <a:t>Mauvaises notes ? </a:t>
            </a:r>
          </a:p>
        </p:txBody>
      </p:sp>
      <p:sp>
        <p:nvSpPr>
          <p:cNvPr id="9" name="ZoneTexte 8">
            <a:extLst>
              <a:ext uri="{FF2B5EF4-FFF2-40B4-BE49-F238E27FC236}">
                <a16:creationId xmlns:a16="http://schemas.microsoft.com/office/drawing/2014/main" id="{DFD1CFD2-D019-4374-076C-29C4BD46B615}"/>
              </a:ext>
            </a:extLst>
          </p:cNvPr>
          <p:cNvSpPr txBox="1"/>
          <p:nvPr/>
        </p:nvSpPr>
        <p:spPr>
          <a:xfrm>
            <a:off x="851596" y="3812140"/>
            <a:ext cx="2369559" cy="830997"/>
          </a:xfrm>
          <a:prstGeom prst="rect">
            <a:avLst/>
          </a:prstGeom>
          <a:solidFill>
            <a:schemeClr val="bg1"/>
          </a:solidFill>
        </p:spPr>
        <p:txBody>
          <a:bodyPr wrap="none" rtlCol="0">
            <a:spAutoFit/>
          </a:bodyPr>
          <a:lstStyle/>
          <a:p>
            <a:r>
              <a:rPr lang="fr-FR" sz="1600" dirty="0">
                <a:solidFill>
                  <a:srgbClr val="FF7600"/>
                </a:solidFill>
                <a:latin typeface="Montserrat" pitchFamily="2" charset="77"/>
              </a:rPr>
              <a:t>Projets satisfaisants ?</a:t>
            </a:r>
          </a:p>
          <a:p>
            <a:r>
              <a:rPr lang="fr-FR" sz="1600" dirty="0">
                <a:solidFill>
                  <a:srgbClr val="FF7600"/>
                </a:solidFill>
                <a:latin typeface="Montserrat" pitchFamily="2" charset="77"/>
              </a:rPr>
              <a:t>Groupes efficaces et</a:t>
            </a:r>
          </a:p>
          <a:p>
            <a:r>
              <a:rPr lang="fr-FR" sz="1600" dirty="0">
                <a:solidFill>
                  <a:srgbClr val="FF7600"/>
                </a:solidFill>
                <a:latin typeface="Montserrat" pitchFamily="2" charset="77"/>
              </a:rPr>
              <a:t>bonne entente ?</a:t>
            </a:r>
          </a:p>
        </p:txBody>
      </p:sp>
      <p:sp>
        <p:nvSpPr>
          <p:cNvPr id="11" name="ZoneTexte 10">
            <a:extLst>
              <a:ext uri="{FF2B5EF4-FFF2-40B4-BE49-F238E27FC236}">
                <a16:creationId xmlns:a16="http://schemas.microsoft.com/office/drawing/2014/main" id="{AEF2DCD5-BD63-A85F-0BA2-1E7ED51EE447}"/>
              </a:ext>
            </a:extLst>
          </p:cNvPr>
          <p:cNvSpPr txBox="1"/>
          <p:nvPr/>
        </p:nvSpPr>
        <p:spPr>
          <a:xfrm>
            <a:off x="6180183" y="5091580"/>
            <a:ext cx="2517036" cy="338554"/>
          </a:xfrm>
          <a:prstGeom prst="rect">
            <a:avLst/>
          </a:prstGeom>
          <a:solidFill>
            <a:schemeClr val="bg1"/>
          </a:solidFill>
        </p:spPr>
        <p:txBody>
          <a:bodyPr wrap="none" rtlCol="0">
            <a:spAutoFit/>
          </a:bodyPr>
          <a:lstStyle/>
          <a:p>
            <a:r>
              <a:rPr lang="fr-FR" sz="1600" dirty="0">
                <a:solidFill>
                  <a:srgbClr val="FF7600"/>
                </a:solidFill>
                <a:latin typeface="Montserrat" pitchFamily="2" charset="77"/>
              </a:rPr>
              <a:t>Taux d’échec aux UE ? </a:t>
            </a:r>
          </a:p>
        </p:txBody>
      </p:sp>
      <p:sp>
        <p:nvSpPr>
          <p:cNvPr id="13" name="ZoneTexte 12">
            <a:extLst>
              <a:ext uri="{FF2B5EF4-FFF2-40B4-BE49-F238E27FC236}">
                <a16:creationId xmlns:a16="http://schemas.microsoft.com/office/drawing/2014/main" id="{A2CD3E6F-AC8A-AC50-5536-0E835B8723DF}"/>
              </a:ext>
            </a:extLst>
          </p:cNvPr>
          <p:cNvSpPr txBox="1"/>
          <p:nvPr/>
        </p:nvSpPr>
        <p:spPr>
          <a:xfrm>
            <a:off x="5653133" y="3722633"/>
            <a:ext cx="2172390" cy="584775"/>
          </a:xfrm>
          <a:prstGeom prst="rect">
            <a:avLst/>
          </a:prstGeom>
          <a:solidFill>
            <a:schemeClr val="bg1"/>
          </a:solidFill>
        </p:spPr>
        <p:txBody>
          <a:bodyPr wrap="none" rtlCol="0">
            <a:spAutoFit/>
          </a:bodyPr>
          <a:lstStyle/>
          <a:p>
            <a:r>
              <a:rPr lang="fr-FR" sz="1600" dirty="0">
                <a:solidFill>
                  <a:srgbClr val="FF7600"/>
                </a:solidFill>
                <a:latin typeface="Montserrat" pitchFamily="2" charset="77"/>
              </a:rPr>
              <a:t>Travaux décousus ?</a:t>
            </a:r>
          </a:p>
          <a:p>
            <a:r>
              <a:rPr lang="fr-FR" sz="1600" dirty="0">
                <a:solidFill>
                  <a:srgbClr val="FF7600"/>
                </a:solidFill>
                <a:latin typeface="Montserrat" pitchFamily="2" charset="77"/>
              </a:rPr>
              <a:t>Collectifs faibles ?</a:t>
            </a:r>
          </a:p>
        </p:txBody>
      </p:sp>
      <p:sp>
        <p:nvSpPr>
          <p:cNvPr id="17" name="ZoneTexte 16">
            <a:extLst>
              <a:ext uri="{FF2B5EF4-FFF2-40B4-BE49-F238E27FC236}">
                <a16:creationId xmlns:a16="http://schemas.microsoft.com/office/drawing/2014/main" id="{4CDDAD2A-5F93-F639-8DF1-94DBD180AD75}"/>
              </a:ext>
            </a:extLst>
          </p:cNvPr>
          <p:cNvSpPr txBox="1"/>
          <p:nvPr/>
        </p:nvSpPr>
        <p:spPr>
          <a:xfrm>
            <a:off x="6679180" y="2174422"/>
            <a:ext cx="2638804" cy="338554"/>
          </a:xfrm>
          <a:prstGeom prst="rect">
            <a:avLst/>
          </a:prstGeom>
          <a:noFill/>
        </p:spPr>
        <p:txBody>
          <a:bodyPr wrap="square" rtlCol="0">
            <a:spAutoFit/>
          </a:bodyPr>
          <a:lstStyle/>
          <a:p>
            <a:r>
              <a:rPr lang="fr-FR" sz="1600" dirty="0">
                <a:latin typeface="Montserrat" pitchFamily="2" charset="77"/>
              </a:rPr>
              <a:t>Données à récupérer : …</a:t>
            </a:r>
          </a:p>
        </p:txBody>
      </p:sp>
      <p:sp>
        <p:nvSpPr>
          <p:cNvPr id="20" name="ZoneTexte 19">
            <a:extLst>
              <a:ext uri="{FF2B5EF4-FFF2-40B4-BE49-F238E27FC236}">
                <a16:creationId xmlns:a16="http://schemas.microsoft.com/office/drawing/2014/main" id="{1F7B63A1-2722-BC4C-EF83-20B10B3A3FED}"/>
              </a:ext>
            </a:extLst>
          </p:cNvPr>
          <p:cNvSpPr txBox="1"/>
          <p:nvPr/>
        </p:nvSpPr>
        <p:spPr>
          <a:xfrm>
            <a:off x="7192217" y="2690493"/>
            <a:ext cx="2414444" cy="338554"/>
          </a:xfrm>
          <a:prstGeom prst="rect">
            <a:avLst/>
          </a:prstGeom>
          <a:noFill/>
        </p:spPr>
        <p:txBody>
          <a:bodyPr wrap="square" rtlCol="0">
            <a:spAutoFit/>
          </a:bodyPr>
          <a:lstStyle/>
          <a:p>
            <a:r>
              <a:rPr lang="fr-FR" sz="1600" dirty="0">
                <a:latin typeface="Montserrat" pitchFamily="2" charset="77"/>
              </a:rPr>
              <a:t>Question à poser : …</a:t>
            </a:r>
          </a:p>
        </p:txBody>
      </p:sp>
      <p:sp>
        <p:nvSpPr>
          <p:cNvPr id="21" name="ZoneTexte 20">
            <a:extLst>
              <a:ext uri="{FF2B5EF4-FFF2-40B4-BE49-F238E27FC236}">
                <a16:creationId xmlns:a16="http://schemas.microsoft.com/office/drawing/2014/main" id="{AD9FFCF2-AF09-30EF-5971-A93238954FE1}"/>
              </a:ext>
            </a:extLst>
          </p:cNvPr>
          <p:cNvSpPr txBox="1"/>
          <p:nvPr/>
        </p:nvSpPr>
        <p:spPr>
          <a:xfrm>
            <a:off x="3487643" y="2420207"/>
            <a:ext cx="2165490" cy="584775"/>
          </a:xfrm>
          <a:prstGeom prst="rect">
            <a:avLst/>
          </a:prstGeom>
          <a:solidFill>
            <a:schemeClr val="bg1"/>
          </a:solidFill>
        </p:spPr>
        <p:txBody>
          <a:bodyPr wrap="square" rtlCol="0">
            <a:spAutoFit/>
          </a:bodyPr>
          <a:lstStyle/>
          <a:p>
            <a:r>
              <a:rPr lang="fr-FR" sz="1600" dirty="0">
                <a:solidFill>
                  <a:srgbClr val="FF7600"/>
                </a:solidFill>
                <a:latin typeface="Montserrat" pitchFamily="2" charset="77"/>
              </a:rPr>
              <a:t>Plainte sur la charge de travail ?</a:t>
            </a:r>
          </a:p>
        </p:txBody>
      </p:sp>
      <p:sp>
        <p:nvSpPr>
          <p:cNvPr id="22" name="ZoneTexte 21">
            <a:extLst>
              <a:ext uri="{FF2B5EF4-FFF2-40B4-BE49-F238E27FC236}">
                <a16:creationId xmlns:a16="http://schemas.microsoft.com/office/drawing/2014/main" id="{5D972037-C1DC-73BD-5F33-79AC61565D39}"/>
              </a:ext>
            </a:extLst>
          </p:cNvPr>
          <p:cNvSpPr txBox="1"/>
          <p:nvPr/>
        </p:nvSpPr>
        <p:spPr>
          <a:xfrm>
            <a:off x="5058863" y="3099602"/>
            <a:ext cx="1545839" cy="584775"/>
          </a:xfrm>
          <a:prstGeom prst="rect">
            <a:avLst/>
          </a:prstGeom>
          <a:solidFill>
            <a:schemeClr val="bg1"/>
          </a:solidFill>
        </p:spPr>
        <p:txBody>
          <a:bodyPr wrap="square" rtlCol="0">
            <a:spAutoFit/>
          </a:bodyPr>
          <a:lstStyle/>
          <a:p>
            <a:r>
              <a:rPr lang="fr-FR" sz="1600" dirty="0">
                <a:solidFill>
                  <a:srgbClr val="FF7600"/>
                </a:solidFill>
                <a:latin typeface="Montserrat" pitchFamily="2" charset="77"/>
              </a:rPr>
              <a:t>RDV difficiles à organiser ?</a:t>
            </a:r>
          </a:p>
        </p:txBody>
      </p:sp>
      <p:cxnSp>
        <p:nvCxnSpPr>
          <p:cNvPr id="15" name="Connecteur droit avec flèche 14">
            <a:extLst>
              <a:ext uri="{FF2B5EF4-FFF2-40B4-BE49-F238E27FC236}">
                <a16:creationId xmlns:a16="http://schemas.microsoft.com/office/drawing/2014/main" id="{4094A1F4-D039-EC7B-B4A3-04CFD6EF63A6}"/>
              </a:ext>
            </a:extLst>
          </p:cNvPr>
          <p:cNvCxnSpPr>
            <a:cxnSpLocks/>
          </p:cNvCxnSpPr>
          <p:nvPr/>
        </p:nvCxnSpPr>
        <p:spPr>
          <a:xfrm flipV="1">
            <a:off x="6278256" y="2435383"/>
            <a:ext cx="486790" cy="5856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9CE26048-EF19-B8D4-E6C4-EC0598687CAD}"/>
              </a:ext>
            </a:extLst>
          </p:cNvPr>
          <p:cNvCxnSpPr>
            <a:cxnSpLocks/>
          </p:cNvCxnSpPr>
          <p:nvPr/>
        </p:nvCxnSpPr>
        <p:spPr>
          <a:xfrm flipV="1">
            <a:off x="6457212" y="2949864"/>
            <a:ext cx="700390" cy="147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105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287B7-05A2-3DBF-46DE-93903C7E854A}"/>
            </a:ext>
          </a:extLst>
        </p:cNvPr>
        <p:cNvGrpSpPr/>
        <p:nvPr/>
      </p:nvGrpSpPr>
      <p:grpSpPr>
        <a:xfrm>
          <a:off x="0" y="0"/>
          <a:ext cx="0" cy="0"/>
          <a:chOff x="0" y="0"/>
          <a:chExt cx="0" cy="0"/>
        </a:xfrm>
      </p:grpSpPr>
      <p:grpSp>
        <p:nvGrpSpPr>
          <p:cNvPr id="23" name="Groupe 22">
            <a:extLst>
              <a:ext uri="{FF2B5EF4-FFF2-40B4-BE49-F238E27FC236}">
                <a16:creationId xmlns:a16="http://schemas.microsoft.com/office/drawing/2014/main" id="{B074F1AD-0598-86AD-0D5E-AAEA9C41D5CB}"/>
              </a:ext>
            </a:extLst>
          </p:cNvPr>
          <p:cNvGrpSpPr/>
          <p:nvPr/>
        </p:nvGrpSpPr>
        <p:grpSpPr>
          <a:xfrm>
            <a:off x="132183" y="3531170"/>
            <a:ext cx="6084248" cy="3238299"/>
            <a:chOff x="132183" y="2845364"/>
            <a:chExt cx="6084248" cy="3238299"/>
          </a:xfrm>
        </p:grpSpPr>
        <p:pic>
          <p:nvPicPr>
            <p:cNvPr id="12" name="Image 11">
              <a:extLst>
                <a:ext uri="{FF2B5EF4-FFF2-40B4-BE49-F238E27FC236}">
                  <a16:creationId xmlns:a16="http://schemas.microsoft.com/office/drawing/2014/main" id="{DA6EC67A-258C-AF0A-FFD4-611C6A74440C}"/>
                </a:ext>
              </a:extLst>
            </p:cNvPr>
            <p:cNvPicPr>
              <a:picLocks noChangeAspect="1"/>
            </p:cNvPicPr>
            <p:nvPr/>
          </p:nvPicPr>
          <p:blipFill>
            <a:blip r:embed="rId3"/>
            <a:srcRect l="3624" r="2492" b="10104"/>
            <a:stretch>
              <a:fillRect/>
            </a:stretch>
          </p:blipFill>
          <p:spPr>
            <a:xfrm>
              <a:off x="329980" y="2845364"/>
              <a:ext cx="5886450" cy="3238299"/>
            </a:xfrm>
            <a:prstGeom prst="rect">
              <a:avLst/>
            </a:prstGeom>
          </p:spPr>
        </p:pic>
        <p:sp>
          <p:nvSpPr>
            <p:cNvPr id="16" name="Rectangle 15">
              <a:extLst>
                <a:ext uri="{FF2B5EF4-FFF2-40B4-BE49-F238E27FC236}">
                  <a16:creationId xmlns:a16="http://schemas.microsoft.com/office/drawing/2014/main" id="{7D78C0C3-704D-6684-EC88-1B14A2368E8F}"/>
                </a:ext>
              </a:extLst>
            </p:cNvPr>
            <p:cNvSpPr/>
            <p:nvPr/>
          </p:nvSpPr>
          <p:spPr>
            <a:xfrm>
              <a:off x="132183" y="2845364"/>
              <a:ext cx="1296567" cy="583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89633462-2746-367B-BA41-BB212CD59DE5}"/>
                </a:ext>
              </a:extLst>
            </p:cNvPr>
            <p:cNvSpPr/>
            <p:nvPr/>
          </p:nvSpPr>
          <p:spPr>
            <a:xfrm>
              <a:off x="5204119" y="5431557"/>
              <a:ext cx="1012312" cy="583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a:extLst>
              <a:ext uri="{FF2B5EF4-FFF2-40B4-BE49-F238E27FC236}">
                <a16:creationId xmlns:a16="http://schemas.microsoft.com/office/drawing/2014/main" id="{DF361234-6B41-6FAD-B45E-47943901562D}"/>
              </a:ext>
            </a:extLst>
          </p:cNvPr>
          <p:cNvSpPr>
            <a:spLocks noGrp="1"/>
          </p:cNvSpPr>
          <p:nvPr>
            <p:ph type="sldNum" sz="quarter" idx="4"/>
          </p:nvPr>
        </p:nvSpPr>
        <p:spPr/>
        <p:txBody>
          <a:bodyPr/>
          <a:lstStyle/>
          <a:p>
            <a:pPr rtl="0"/>
            <a:fld id="{48F63A3B-78C7-47BE-AE5E-E10140E04643}" type="slidenum">
              <a:rPr lang="fr-FR" noProof="1" smtClean="0"/>
              <a:pPr rtl="0"/>
              <a:t>32</a:t>
            </a:fld>
            <a:endParaRPr lang="fr-FR" noProof="1"/>
          </a:p>
        </p:txBody>
      </p:sp>
      <p:sp>
        <p:nvSpPr>
          <p:cNvPr id="7" name="Rectangle 1">
            <a:extLst>
              <a:ext uri="{FF2B5EF4-FFF2-40B4-BE49-F238E27FC236}">
                <a16:creationId xmlns:a16="http://schemas.microsoft.com/office/drawing/2014/main" id="{1935C5E2-E361-8525-1327-8F153AAD2B67}"/>
              </a:ext>
            </a:extLst>
          </p:cNvPr>
          <p:cNvSpPr txBox="1">
            <a:spLocks noChangeArrowheads="1"/>
          </p:cNvSpPr>
          <p:nvPr/>
        </p:nvSpPr>
        <p:spPr bwMode="auto">
          <a:xfrm>
            <a:off x="444673" y="1046793"/>
            <a:ext cx="8880530" cy="56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eaLnBrk="0" fontAlgn="base" hangingPunct="0">
              <a:spcBef>
                <a:spcPct val="0"/>
              </a:spcBef>
              <a:spcAft>
                <a:spcPct val="0"/>
              </a:spcAft>
            </a:pPr>
            <a:r>
              <a:rPr lang="fr-FR" sz="1600" noProof="1">
                <a:solidFill>
                  <a:schemeClr val="tx1"/>
                </a:solidFill>
                <a:latin typeface="Montserrat" pitchFamily="2" charset="0"/>
              </a:rPr>
              <a:t>Au moment de présenter les résultats de l’étude (ou seulement du diagnostic), on peut utiliser la même courbe pour présenter les </a:t>
            </a:r>
            <a:r>
              <a:rPr lang="fr-FR" sz="1600" b="1" noProof="1">
                <a:solidFill>
                  <a:schemeClr val="tx1"/>
                </a:solidFill>
                <a:latin typeface="Montserrat" pitchFamily="2" charset="0"/>
              </a:rPr>
              <a:t>constats</a:t>
            </a:r>
            <a:r>
              <a:rPr lang="fr-FR" sz="1600" noProof="1">
                <a:solidFill>
                  <a:schemeClr val="tx1"/>
                </a:solidFill>
                <a:latin typeface="Montserrat" pitchFamily="2" charset="0"/>
              </a:rPr>
              <a:t> et les </a:t>
            </a:r>
            <a:r>
              <a:rPr lang="fr-FR" sz="1600" b="1" noProof="1">
                <a:solidFill>
                  <a:schemeClr val="tx1"/>
                </a:solidFill>
                <a:latin typeface="Montserrat" pitchFamily="2" charset="0"/>
              </a:rPr>
              <a:t>verbatim</a:t>
            </a:r>
            <a:r>
              <a:rPr lang="fr-FR" sz="1600" noProof="1">
                <a:solidFill>
                  <a:schemeClr val="tx1"/>
                </a:solidFill>
                <a:latin typeface="Montserrat" pitchFamily="2" charset="0"/>
              </a:rPr>
              <a:t> associés.</a:t>
            </a:r>
          </a:p>
        </p:txBody>
      </p:sp>
      <p:sp>
        <p:nvSpPr>
          <p:cNvPr id="6" name="Titre 3">
            <a:extLst>
              <a:ext uri="{FF2B5EF4-FFF2-40B4-BE49-F238E27FC236}">
                <a16:creationId xmlns:a16="http://schemas.microsoft.com/office/drawing/2014/main" id="{E5B38A7A-5BCE-9DAD-02C8-D5E82B1A381C}"/>
              </a:ext>
            </a:extLst>
          </p:cNvPr>
          <p:cNvSpPr>
            <a:spLocks noGrp="1"/>
          </p:cNvSpPr>
          <p:nvPr>
            <p:ph type="title"/>
          </p:nvPr>
        </p:nvSpPr>
        <p:spPr>
          <a:xfrm>
            <a:off x="0" y="482067"/>
            <a:ext cx="9906000" cy="676275"/>
          </a:xfrm>
        </p:spPr>
        <p:txBody>
          <a:bodyPr/>
          <a:lstStyle/>
          <a:p>
            <a:pPr algn="ctr"/>
            <a:r>
              <a:rPr lang="fr-FR" sz="2400" noProof="1">
                <a:latin typeface="Montserrat" pitchFamily="2" charset="0"/>
              </a:rPr>
              <a:t>Utiliser la courbe pour présenter le diagnostic</a:t>
            </a:r>
          </a:p>
        </p:txBody>
      </p:sp>
      <p:sp>
        <p:nvSpPr>
          <p:cNvPr id="13" name="ZoneTexte 12">
            <a:extLst>
              <a:ext uri="{FF2B5EF4-FFF2-40B4-BE49-F238E27FC236}">
                <a16:creationId xmlns:a16="http://schemas.microsoft.com/office/drawing/2014/main" id="{181D296F-EBBF-23F7-7CD3-B580087F0F4A}"/>
              </a:ext>
            </a:extLst>
          </p:cNvPr>
          <p:cNvSpPr txBox="1"/>
          <p:nvPr/>
        </p:nvSpPr>
        <p:spPr>
          <a:xfrm>
            <a:off x="4117923" y="5254919"/>
            <a:ext cx="2172390" cy="584775"/>
          </a:xfrm>
          <a:prstGeom prst="rect">
            <a:avLst/>
          </a:prstGeom>
          <a:solidFill>
            <a:schemeClr val="bg1"/>
          </a:solidFill>
        </p:spPr>
        <p:txBody>
          <a:bodyPr wrap="none" rtlCol="0">
            <a:spAutoFit/>
          </a:bodyPr>
          <a:lstStyle/>
          <a:p>
            <a:r>
              <a:rPr lang="fr-FR" sz="1600" dirty="0">
                <a:latin typeface="Montserrat" pitchFamily="2" charset="77"/>
              </a:rPr>
              <a:t>Travaux décousus ?</a:t>
            </a:r>
          </a:p>
          <a:p>
            <a:r>
              <a:rPr lang="fr-FR" sz="1600" dirty="0">
                <a:latin typeface="Montserrat" pitchFamily="2" charset="77"/>
              </a:rPr>
              <a:t>Collectifs faibles ?</a:t>
            </a:r>
          </a:p>
        </p:txBody>
      </p:sp>
      <p:sp>
        <p:nvSpPr>
          <p:cNvPr id="17" name="ZoneTexte 16">
            <a:extLst>
              <a:ext uri="{FF2B5EF4-FFF2-40B4-BE49-F238E27FC236}">
                <a16:creationId xmlns:a16="http://schemas.microsoft.com/office/drawing/2014/main" id="{711C9FAD-2B21-0A01-DE30-4FF7CE6948DA}"/>
              </a:ext>
            </a:extLst>
          </p:cNvPr>
          <p:cNvSpPr txBox="1"/>
          <p:nvPr/>
        </p:nvSpPr>
        <p:spPr>
          <a:xfrm>
            <a:off x="2534281" y="2841795"/>
            <a:ext cx="4537848" cy="461665"/>
          </a:xfrm>
          <a:prstGeom prst="rect">
            <a:avLst/>
          </a:prstGeom>
          <a:noFill/>
        </p:spPr>
        <p:txBody>
          <a:bodyPr wrap="square" rtlCol="0">
            <a:spAutoFit/>
          </a:bodyPr>
          <a:lstStyle/>
          <a:p>
            <a:r>
              <a:rPr lang="fr-FR" sz="1200" dirty="0">
                <a:latin typeface="Montserrat" pitchFamily="2" charset="77"/>
              </a:rPr>
              <a:t>« J’ai trop de projets, je n’ai plus le temps de les travailler correctement  ni même de travailler le reste » </a:t>
            </a:r>
          </a:p>
        </p:txBody>
      </p:sp>
      <p:sp>
        <p:nvSpPr>
          <p:cNvPr id="21" name="ZoneTexte 20">
            <a:extLst>
              <a:ext uri="{FF2B5EF4-FFF2-40B4-BE49-F238E27FC236}">
                <a16:creationId xmlns:a16="http://schemas.microsoft.com/office/drawing/2014/main" id="{DE967E9A-074D-F6BE-B198-31A6B1DBEFBC}"/>
              </a:ext>
            </a:extLst>
          </p:cNvPr>
          <p:cNvSpPr txBox="1"/>
          <p:nvPr/>
        </p:nvSpPr>
        <p:spPr>
          <a:xfrm>
            <a:off x="2534281" y="3229598"/>
            <a:ext cx="2165490" cy="584775"/>
          </a:xfrm>
          <a:prstGeom prst="rect">
            <a:avLst/>
          </a:prstGeom>
          <a:solidFill>
            <a:schemeClr val="bg1"/>
          </a:solidFill>
        </p:spPr>
        <p:txBody>
          <a:bodyPr wrap="square" rtlCol="0">
            <a:spAutoFit/>
          </a:bodyPr>
          <a:lstStyle/>
          <a:p>
            <a:r>
              <a:rPr lang="fr-FR" sz="1600" dirty="0">
                <a:latin typeface="Montserrat" pitchFamily="2" charset="77"/>
              </a:rPr>
              <a:t>Plainte sur la charge de travail ?</a:t>
            </a:r>
          </a:p>
        </p:txBody>
      </p:sp>
      <p:sp>
        <p:nvSpPr>
          <p:cNvPr id="22" name="ZoneTexte 21">
            <a:extLst>
              <a:ext uri="{FF2B5EF4-FFF2-40B4-BE49-F238E27FC236}">
                <a16:creationId xmlns:a16="http://schemas.microsoft.com/office/drawing/2014/main" id="{C43E8B12-9087-4F03-05A0-3F18B9B66E63}"/>
              </a:ext>
            </a:extLst>
          </p:cNvPr>
          <p:cNvSpPr txBox="1"/>
          <p:nvPr/>
        </p:nvSpPr>
        <p:spPr>
          <a:xfrm>
            <a:off x="4001105" y="4100657"/>
            <a:ext cx="1545839" cy="584775"/>
          </a:xfrm>
          <a:prstGeom prst="rect">
            <a:avLst/>
          </a:prstGeom>
          <a:solidFill>
            <a:schemeClr val="bg1"/>
          </a:solidFill>
        </p:spPr>
        <p:txBody>
          <a:bodyPr wrap="square" rtlCol="0">
            <a:spAutoFit/>
          </a:bodyPr>
          <a:lstStyle/>
          <a:p>
            <a:r>
              <a:rPr lang="fr-FR" sz="1600" dirty="0">
                <a:latin typeface="Montserrat" pitchFamily="2" charset="77"/>
              </a:rPr>
              <a:t>RDV difficiles à organiser ?</a:t>
            </a:r>
          </a:p>
        </p:txBody>
      </p:sp>
      <p:sp>
        <p:nvSpPr>
          <p:cNvPr id="2" name="ZoneTexte 1">
            <a:extLst>
              <a:ext uri="{FF2B5EF4-FFF2-40B4-BE49-F238E27FC236}">
                <a16:creationId xmlns:a16="http://schemas.microsoft.com/office/drawing/2014/main" id="{DD133C64-1E27-AD3D-B92D-589C73920733}"/>
              </a:ext>
            </a:extLst>
          </p:cNvPr>
          <p:cNvSpPr txBox="1"/>
          <p:nvPr/>
        </p:nvSpPr>
        <p:spPr>
          <a:xfrm>
            <a:off x="5427814" y="3775532"/>
            <a:ext cx="3673324" cy="461665"/>
          </a:xfrm>
          <a:prstGeom prst="rect">
            <a:avLst/>
          </a:prstGeom>
          <a:noFill/>
        </p:spPr>
        <p:txBody>
          <a:bodyPr wrap="square" rtlCol="0">
            <a:spAutoFit/>
          </a:bodyPr>
          <a:lstStyle/>
          <a:p>
            <a:r>
              <a:rPr lang="fr-FR" sz="1200" dirty="0">
                <a:latin typeface="Montserrat" pitchFamily="2" charset="77"/>
              </a:rPr>
              <a:t>« Là, on est rendu au point où c’est de 21h30 à 23h qu’on se réunit » </a:t>
            </a:r>
          </a:p>
        </p:txBody>
      </p:sp>
      <p:sp>
        <p:nvSpPr>
          <p:cNvPr id="4" name="ZoneTexte 3">
            <a:extLst>
              <a:ext uri="{FF2B5EF4-FFF2-40B4-BE49-F238E27FC236}">
                <a16:creationId xmlns:a16="http://schemas.microsoft.com/office/drawing/2014/main" id="{0CD68390-1648-5647-9566-B35C94516D9F}"/>
              </a:ext>
            </a:extLst>
          </p:cNvPr>
          <p:cNvSpPr txBox="1"/>
          <p:nvPr/>
        </p:nvSpPr>
        <p:spPr>
          <a:xfrm>
            <a:off x="5427814" y="4235300"/>
            <a:ext cx="3108773" cy="646331"/>
          </a:xfrm>
          <a:prstGeom prst="rect">
            <a:avLst/>
          </a:prstGeom>
          <a:noFill/>
        </p:spPr>
        <p:txBody>
          <a:bodyPr wrap="square" rtlCol="0">
            <a:spAutoFit/>
          </a:bodyPr>
          <a:lstStyle/>
          <a:p>
            <a:r>
              <a:rPr lang="fr-FR" sz="1200" dirty="0">
                <a:latin typeface="Montserrat" pitchFamily="2" charset="77"/>
              </a:rPr>
              <a:t>« Finalement on ne se réunit plus, on travaille séparément sur le drive et au moins on laisse des commentaires » </a:t>
            </a:r>
          </a:p>
        </p:txBody>
      </p:sp>
      <p:sp>
        <p:nvSpPr>
          <p:cNvPr id="10" name="ZoneTexte 9">
            <a:extLst>
              <a:ext uri="{FF2B5EF4-FFF2-40B4-BE49-F238E27FC236}">
                <a16:creationId xmlns:a16="http://schemas.microsoft.com/office/drawing/2014/main" id="{BC2F2A88-564B-1AC1-EEA8-EA66AD69D02F}"/>
              </a:ext>
            </a:extLst>
          </p:cNvPr>
          <p:cNvSpPr txBox="1"/>
          <p:nvPr/>
        </p:nvSpPr>
        <p:spPr>
          <a:xfrm>
            <a:off x="6290313" y="5150319"/>
            <a:ext cx="3108773" cy="461665"/>
          </a:xfrm>
          <a:prstGeom prst="rect">
            <a:avLst/>
          </a:prstGeom>
          <a:noFill/>
        </p:spPr>
        <p:txBody>
          <a:bodyPr wrap="square" rtlCol="0">
            <a:spAutoFit/>
          </a:bodyPr>
          <a:lstStyle/>
          <a:p>
            <a:r>
              <a:rPr lang="fr-FR" sz="1200" dirty="0">
                <a:latin typeface="Montserrat" pitchFamily="2" charset="77"/>
              </a:rPr>
              <a:t>« Faut être honnête, il y en qui ne font rien, ou quand ils font c’est pas bon » </a:t>
            </a:r>
          </a:p>
        </p:txBody>
      </p:sp>
      <p:sp>
        <p:nvSpPr>
          <p:cNvPr id="14" name="ZoneTexte 13">
            <a:extLst>
              <a:ext uri="{FF2B5EF4-FFF2-40B4-BE49-F238E27FC236}">
                <a16:creationId xmlns:a16="http://schemas.microsoft.com/office/drawing/2014/main" id="{835D9D8E-1322-8FE1-29D5-C39182283436}"/>
              </a:ext>
            </a:extLst>
          </p:cNvPr>
          <p:cNvSpPr txBox="1"/>
          <p:nvPr/>
        </p:nvSpPr>
        <p:spPr>
          <a:xfrm>
            <a:off x="6216430" y="5611984"/>
            <a:ext cx="3108773" cy="646331"/>
          </a:xfrm>
          <a:prstGeom prst="rect">
            <a:avLst/>
          </a:prstGeom>
          <a:noFill/>
        </p:spPr>
        <p:txBody>
          <a:bodyPr wrap="square" rtlCol="0">
            <a:spAutoFit/>
          </a:bodyPr>
          <a:lstStyle/>
          <a:p>
            <a:r>
              <a:rPr lang="fr-FR" sz="1200" dirty="0">
                <a:latin typeface="Montserrat" pitchFamily="2" charset="77"/>
              </a:rPr>
              <a:t>« On finit par copier-coller les travaux de chacun à côté et on bricole un peu pour que ça fasse un tout » </a:t>
            </a:r>
          </a:p>
        </p:txBody>
      </p:sp>
      <p:sp>
        <p:nvSpPr>
          <p:cNvPr id="24" name="ZoneTexte 23">
            <a:extLst>
              <a:ext uri="{FF2B5EF4-FFF2-40B4-BE49-F238E27FC236}">
                <a16:creationId xmlns:a16="http://schemas.microsoft.com/office/drawing/2014/main" id="{A27F09DC-655D-40DB-1BA6-2ADEEFC6E69C}"/>
              </a:ext>
            </a:extLst>
          </p:cNvPr>
          <p:cNvSpPr txBox="1"/>
          <p:nvPr/>
        </p:nvSpPr>
        <p:spPr>
          <a:xfrm>
            <a:off x="556352" y="2115157"/>
            <a:ext cx="5824030" cy="369332"/>
          </a:xfrm>
          <a:prstGeom prst="rect">
            <a:avLst/>
          </a:prstGeom>
          <a:noFill/>
        </p:spPr>
        <p:txBody>
          <a:bodyPr wrap="none" rtlCol="0">
            <a:spAutoFit/>
          </a:bodyPr>
          <a:lstStyle/>
          <a:p>
            <a:r>
              <a:rPr lang="fr-FR" b="1" dirty="0">
                <a:latin typeface="Montserrat" pitchFamily="2" charset="77"/>
              </a:rPr>
              <a:t>Exemples avec indices + verbatims d’étudiants</a:t>
            </a:r>
          </a:p>
        </p:txBody>
      </p:sp>
    </p:spTree>
    <p:extLst>
      <p:ext uri="{BB962C8B-B14F-4D97-AF65-F5344CB8AC3E}">
        <p14:creationId xmlns:p14="http://schemas.microsoft.com/office/powerpoint/2010/main" val="2912495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72890-F752-A6BA-D322-562DA8189A3A}"/>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BA4CA07F-0905-A31A-6F64-C90AC40998C2}"/>
              </a:ext>
            </a:extLst>
          </p:cNvPr>
          <p:cNvSpPr>
            <a:spLocks noGrp="1"/>
          </p:cNvSpPr>
          <p:nvPr>
            <p:ph type="title"/>
          </p:nvPr>
        </p:nvSpPr>
        <p:spPr>
          <a:xfrm>
            <a:off x="430277" y="243550"/>
            <a:ext cx="8533688" cy="676635"/>
          </a:xfrm>
        </p:spPr>
        <p:txBody>
          <a:bodyPr/>
          <a:lstStyle/>
          <a:p>
            <a:r>
              <a:rPr lang="fr-FR" sz="3200" noProof="1">
                <a:latin typeface="Montserrat" panose="00000500000000000000" pitchFamily="2" charset="0"/>
              </a:rPr>
              <a:t>Problématisation – SUITE ET FIN</a:t>
            </a:r>
            <a:endParaRPr lang="fr-FR" noProof="1"/>
          </a:p>
        </p:txBody>
      </p:sp>
      <p:sp>
        <p:nvSpPr>
          <p:cNvPr id="5" name="Espace réservé du numéro de diapositive 4">
            <a:extLst>
              <a:ext uri="{FF2B5EF4-FFF2-40B4-BE49-F238E27FC236}">
                <a16:creationId xmlns:a16="http://schemas.microsoft.com/office/drawing/2014/main" id="{D7506AD0-A598-ED40-D145-DE5267CA07C6}"/>
              </a:ext>
            </a:extLst>
          </p:cNvPr>
          <p:cNvSpPr>
            <a:spLocks noGrp="1"/>
          </p:cNvSpPr>
          <p:nvPr>
            <p:ph type="sldNum" sz="quarter" idx="4"/>
          </p:nvPr>
        </p:nvSpPr>
        <p:spPr/>
        <p:txBody>
          <a:bodyPr/>
          <a:lstStyle/>
          <a:p>
            <a:pPr rtl="0"/>
            <a:fld id="{48F63A3B-78C7-47BE-AE5E-E10140E04643}" type="slidenum">
              <a:rPr lang="fr-FR" noProof="1" smtClean="0"/>
              <a:pPr rtl="0"/>
              <a:t>33</a:t>
            </a:fld>
            <a:endParaRPr lang="fr-FR" noProof="1"/>
          </a:p>
        </p:txBody>
      </p:sp>
      <p:sp>
        <p:nvSpPr>
          <p:cNvPr id="6" name="Rectangle 1">
            <a:extLst>
              <a:ext uri="{FF2B5EF4-FFF2-40B4-BE49-F238E27FC236}">
                <a16:creationId xmlns:a16="http://schemas.microsoft.com/office/drawing/2014/main" id="{2778591D-930D-F21C-C5B9-52504D1D5C74}"/>
              </a:ext>
            </a:extLst>
          </p:cNvPr>
          <p:cNvSpPr txBox="1">
            <a:spLocks noChangeArrowheads="1"/>
          </p:cNvSpPr>
          <p:nvPr/>
        </p:nvSpPr>
        <p:spPr bwMode="auto">
          <a:xfrm>
            <a:off x="527777" y="940868"/>
            <a:ext cx="5639773" cy="165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eaLnBrk="0" fontAlgn="base" hangingPunct="0">
              <a:spcBef>
                <a:spcPct val="0"/>
              </a:spcBef>
              <a:spcAft>
                <a:spcPct val="0"/>
              </a:spcAft>
            </a:pPr>
            <a:r>
              <a:rPr lang="fr-FR" sz="1138" noProof="1">
                <a:solidFill>
                  <a:schemeClr val="tx1"/>
                </a:solidFill>
                <a:latin typeface="Montserrat" pitchFamily="2" charset="0"/>
              </a:rPr>
              <a:t>Désormais, nous cherchons à comprendre les raisons qui font que notre courbe n’a pas une croissance infinie. Comment se fait-il que la zone de performance ne perdure pas ? Nous devons donc identifier les </a:t>
            </a:r>
            <a:r>
              <a:rPr lang="fr-FR" sz="1138" b="1" noProof="1">
                <a:solidFill>
                  <a:schemeClr val="tx1"/>
                </a:solidFill>
                <a:latin typeface="Montserrat" pitchFamily="2" charset="0"/>
              </a:rPr>
              <a:t>facteurs limitants</a:t>
            </a:r>
            <a:r>
              <a:rPr lang="fr-FR" sz="1138" noProof="1">
                <a:solidFill>
                  <a:schemeClr val="tx1"/>
                </a:solidFill>
                <a:latin typeface="Montserrat" pitchFamily="2" charset="0"/>
              </a:rPr>
              <a:t> qui poussent à l’essouflement. Pour cela, il faut identifier les ressources mobilisées et/ou consommées dans le cas de chaque objectif.</a:t>
            </a:r>
          </a:p>
          <a:p>
            <a:pPr algn="just" eaLnBrk="0" fontAlgn="base" hangingPunct="0">
              <a:spcBef>
                <a:spcPct val="0"/>
              </a:spcBef>
              <a:spcAft>
                <a:spcPct val="0"/>
              </a:spcAft>
            </a:pPr>
            <a:endParaRPr lang="fr-FR" sz="1138" noProof="1">
              <a:solidFill>
                <a:schemeClr val="tx1"/>
              </a:solidFill>
              <a:latin typeface="Montserrat" pitchFamily="2" charset="0"/>
            </a:endParaRPr>
          </a:p>
          <a:p>
            <a:pPr algn="just" eaLnBrk="0" fontAlgn="base" hangingPunct="0">
              <a:spcBef>
                <a:spcPct val="0"/>
              </a:spcBef>
              <a:spcAft>
                <a:spcPct val="0"/>
              </a:spcAft>
            </a:pPr>
            <a:r>
              <a:rPr lang="fr-FR" sz="1138" noProof="1">
                <a:solidFill>
                  <a:schemeClr val="tx1"/>
                </a:solidFill>
                <a:latin typeface="Montserrat" pitchFamily="2" charset="0"/>
              </a:rPr>
              <a:t>Important : en effet, les phénomènes de contre-productivité sont généralement déclenchés par la consommation excessive d’une ressource limitée qui restait cachée à la vue des déployeurs</a:t>
            </a:r>
          </a:p>
        </p:txBody>
      </p:sp>
      <p:pic>
        <p:nvPicPr>
          <p:cNvPr id="10" name="Image 9">
            <a:extLst>
              <a:ext uri="{FF2B5EF4-FFF2-40B4-BE49-F238E27FC236}">
                <a16:creationId xmlns:a16="http://schemas.microsoft.com/office/drawing/2014/main" id="{38EFF5EA-835A-F035-BE08-668D1482A4DC}"/>
              </a:ext>
            </a:extLst>
          </p:cNvPr>
          <p:cNvPicPr>
            <a:picLocks noChangeAspect="1"/>
          </p:cNvPicPr>
          <p:nvPr/>
        </p:nvPicPr>
        <p:blipFill>
          <a:blip r:embed="rId2"/>
          <a:srcRect b="14360"/>
          <a:stretch>
            <a:fillRect/>
          </a:stretch>
        </p:blipFill>
        <p:spPr>
          <a:xfrm>
            <a:off x="6602247" y="940868"/>
            <a:ext cx="2847526" cy="1761692"/>
          </a:xfrm>
          <a:prstGeom prst="rect">
            <a:avLst/>
          </a:prstGeom>
          <a:ln>
            <a:noFill/>
          </a:ln>
          <a:effectLst>
            <a:softEdge rad="112500"/>
          </a:effectLst>
        </p:spPr>
      </p:pic>
      <p:pic>
        <p:nvPicPr>
          <p:cNvPr id="3" name="Image 2">
            <a:extLst>
              <a:ext uri="{FF2B5EF4-FFF2-40B4-BE49-F238E27FC236}">
                <a16:creationId xmlns:a16="http://schemas.microsoft.com/office/drawing/2014/main" id="{7AAC9900-82E6-ECAD-7EAB-6A2666FB3C42}"/>
              </a:ext>
            </a:extLst>
          </p:cNvPr>
          <p:cNvPicPr>
            <a:picLocks noChangeAspect="1"/>
          </p:cNvPicPr>
          <p:nvPr/>
        </p:nvPicPr>
        <p:blipFill>
          <a:blip r:embed="rId2"/>
          <a:srcRect b="14360"/>
          <a:stretch>
            <a:fillRect/>
          </a:stretch>
        </p:blipFill>
        <p:spPr>
          <a:xfrm>
            <a:off x="6602247" y="940868"/>
            <a:ext cx="2847526" cy="1761692"/>
          </a:xfrm>
          <a:prstGeom prst="rect">
            <a:avLst/>
          </a:prstGeom>
          <a:ln>
            <a:noFill/>
          </a:ln>
          <a:effectLst>
            <a:softEdge rad="112500"/>
          </a:effectLst>
        </p:spPr>
      </p:pic>
      <p:graphicFrame>
        <p:nvGraphicFramePr>
          <p:cNvPr id="8" name="Tableau 7">
            <a:extLst>
              <a:ext uri="{FF2B5EF4-FFF2-40B4-BE49-F238E27FC236}">
                <a16:creationId xmlns:a16="http://schemas.microsoft.com/office/drawing/2014/main" id="{AB1B21D4-63F4-57AA-7DF4-0C89AED80E29}"/>
              </a:ext>
            </a:extLst>
          </p:cNvPr>
          <p:cNvGraphicFramePr>
            <a:graphicFrameLocks noGrp="1"/>
          </p:cNvGraphicFramePr>
          <p:nvPr/>
        </p:nvGraphicFramePr>
        <p:xfrm>
          <a:off x="863671" y="2809208"/>
          <a:ext cx="8586102" cy="3414091"/>
        </p:xfrm>
        <a:graphic>
          <a:graphicData uri="http://schemas.openxmlformats.org/drawingml/2006/table">
            <a:tbl>
              <a:tblPr firstRow="1" bandRow="1">
                <a:tableStyleId>{72833802-FEF1-4C79-8D5D-14CF1EAF98D9}</a:tableStyleId>
              </a:tblPr>
              <a:tblGrid>
                <a:gridCol w="2458787">
                  <a:extLst>
                    <a:ext uri="{9D8B030D-6E8A-4147-A177-3AD203B41FA5}">
                      <a16:colId xmlns:a16="http://schemas.microsoft.com/office/drawing/2014/main" val="4068445930"/>
                    </a:ext>
                  </a:extLst>
                </a:gridCol>
                <a:gridCol w="6127315">
                  <a:extLst>
                    <a:ext uri="{9D8B030D-6E8A-4147-A177-3AD203B41FA5}">
                      <a16:colId xmlns:a16="http://schemas.microsoft.com/office/drawing/2014/main" val="2981245654"/>
                    </a:ext>
                  </a:extLst>
                </a:gridCol>
              </a:tblGrid>
              <a:tr h="403737">
                <a:tc>
                  <a:txBody>
                    <a:bodyPr/>
                    <a:lstStyle/>
                    <a:p>
                      <a:r>
                        <a:rPr lang="fr-FR" sz="1400" dirty="0">
                          <a:latin typeface="Montserrat" pitchFamily="2" charset="77"/>
                        </a:rPr>
                        <a:t>Objectifs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latin typeface="Montserrat" pitchFamily="2" charset="77"/>
                        </a:rPr>
                        <a:t>Ressources cachées qui s’épuisent et limitent la productivité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411117"/>
                  </a:ext>
                </a:extLst>
              </a:tr>
              <a:tr h="937164">
                <a:tc>
                  <a:txBody>
                    <a:bodyPr/>
                    <a:lstStyle/>
                    <a:p>
                      <a:r>
                        <a:rPr lang="fr-FR" sz="1400" dirty="0">
                          <a:latin typeface="Montserrat" pitchFamily="2" charset="77"/>
                        </a:rPr>
                        <a:t>Apprendre à coopérer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eaLnBrk="0" fontAlgn="base" hangingPunct="0">
                        <a:spcBef>
                          <a:spcPct val="0"/>
                        </a:spcBef>
                        <a:spcAft>
                          <a:spcPct val="0"/>
                        </a:spcAft>
                        <a:buFont typeface="Arial" panose="020B0604020202020204" pitchFamily="34" charset="0"/>
                        <a:buChar char="•"/>
                      </a:pPr>
                      <a:r>
                        <a:rPr kumimoji="0" lang="fr-FR" sz="1200" b="0" i="0" u="none" strike="noStrike" kern="1200" cap="none" spc="0" normalizeH="0" baseline="0" noProof="1">
                          <a:ln>
                            <a:noFill/>
                          </a:ln>
                          <a:solidFill>
                            <a:prstClr val="black"/>
                          </a:solidFill>
                          <a:effectLst/>
                          <a:uLnTx/>
                          <a:uFillTx/>
                          <a:latin typeface="Montserrat" pitchFamily="2" charset="77"/>
                          <a:ea typeface="+mn-ea"/>
                          <a:cs typeface="+mn-cs"/>
                        </a:rPr>
                        <a:t>Marges de manœuvre organisationnelle : les projets puisent abondamment dans le temps libre hors encadrement</a:t>
                      </a:r>
                      <a:endParaRPr lang="fr-FR" sz="1200" noProof="1">
                        <a:solidFill>
                          <a:schemeClr val="tx1"/>
                        </a:solidFill>
                        <a:latin typeface="Montserrat" pitchFamily="2" charset="77"/>
                      </a:endParaRPr>
                    </a:p>
                    <a:p>
                      <a:pPr marL="171450" lvl="0" indent="-171450" eaLnBrk="0" fontAlgn="base" hangingPunct="0">
                        <a:spcBef>
                          <a:spcPct val="0"/>
                        </a:spcBef>
                        <a:spcAft>
                          <a:spcPct val="0"/>
                        </a:spcAft>
                        <a:buFont typeface="Arial" panose="020B0604020202020204" pitchFamily="34" charset="0"/>
                        <a:buChar char="•"/>
                      </a:pPr>
                      <a:r>
                        <a:rPr lang="fr-FR" sz="1200" noProof="1">
                          <a:solidFill>
                            <a:schemeClr val="tx1"/>
                          </a:solidFill>
                          <a:latin typeface="Montserrat" pitchFamily="2" charset="77"/>
                        </a:rPr>
                        <a:t>Saturation des ressources/relations sociales : les projets demandent beaucoup d’énergie sociale, de discussions, d’argumentation, de délibérations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1171424"/>
                  </a:ext>
                </a:extLst>
              </a:tr>
              <a:tr h="642320">
                <a:tc>
                  <a:txBody>
                    <a:bodyPr/>
                    <a:lstStyle/>
                    <a:p>
                      <a:r>
                        <a:rPr lang="fr-FR" sz="1400" dirty="0">
                          <a:latin typeface="Montserrat" pitchFamily="2" charset="77"/>
                        </a:rPr>
                        <a:t>S’approprier 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864" lvl="0" indent="-171450" eaLnBrk="0" fontAlgn="base" hangingPunct="0">
                        <a:spcBef>
                          <a:spcPct val="0"/>
                        </a:spcBef>
                        <a:spcAft>
                          <a:spcPct val="0"/>
                        </a:spcAft>
                        <a:buFont typeface="Arial" panose="020B0604020202020204" pitchFamily="34" charset="0"/>
                        <a:buChar char="•"/>
                      </a:pPr>
                      <a:r>
                        <a:rPr lang="fr-FR" sz="1200" noProof="1">
                          <a:solidFill>
                            <a:schemeClr val="tx1"/>
                          </a:solidFill>
                          <a:latin typeface="Montserrat" pitchFamily="2" charset="77"/>
                        </a:rPr>
                        <a:t>Saturation cognitive : les projets colonisent davantage l’esprit, il y a toujours quelque chose à faire, toujours de nombreuses tâches en parallèle qui dépendent d’autres acteurs.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9226070"/>
                  </a:ext>
                </a:extLst>
              </a:tr>
              <a:tr h="539234">
                <a:tc>
                  <a:txBody>
                    <a:bodyPr/>
                    <a:lstStyle/>
                    <a:p>
                      <a:r>
                        <a:rPr lang="fr-FR" sz="1400" dirty="0">
                          <a:latin typeface="Montserrat" pitchFamily="2" charset="77"/>
                        </a:rPr>
                        <a:t>Apprendre la gestion du temps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864" marR="0" lvl="0" indent="-171450" algn="l" defTabSz="74296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1">
                          <a:ln>
                            <a:noFill/>
                          </a:ln>
                          <a:solidFill>
                            <a:prstClr val="black"/>
                          </a:solidFill>
                          <a:effectLst/>
                          <a:uLnTx/>
                          <a:uFillTx/>
                          <a:latin typeface="Montserrat" pitchFamily="2" charset="77"/>
                          <a:ea typeface="+mn-ea"/>
                          <a:cs typeface="+mn-cs"/>
                        </a:rPr>
                        <a:t>(à nouveau) Marges de manœuvre organisationnelle : les projets puisent abondamment dans le temps libre hors encadrement</a:t>
                      </a:r>
                      <a:endParaRPr lang="fr-FR" sz="1200" noProof="1">
                        <a:solidFill>
                          <a:schemeClr val="tx1"/>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759507"/>
                  </a:ext>
                </a:extLst>
              </a:tr>
              <a:tr h="660988">
                <a:tc>
                  <a:txBody>
                    <a:bodyPr/>
                    <a:lstStyle/>
                    <a:p>
                      <a:r>
                        <a:rPr lang="fr-FR" sz="1400" dirty="0">
                          <a:latin typeface="Montserrat" pitchFamily="2" charset="77"/>
                        </a:rPr>
                        <a:t>Apprendre l’intelligence collective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864" marR="0" lvl="0" indent="-171450" algn="l" defTabSz="457156"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200" b="0" i="0" u="none" strike="noStrike" kern="1200" cap="none" spc="0" normalizeH="0" baseline="0" noProof="1">
                          <a:ln>
                            <a:noFill/>
                          </a:ln>
                          <a:solidFill>
                            <a:prstClr val="black"/>
                          </a:solidFill>
                          <a:effectLst/>
                          <a:uLnTx/>
                          <a:uFillTx/>
                          <a:latin typeface="Montserrat" pitchFamily="2" charset="77"/>
                          <a:ea typeface="+mn-ea"/>
                          <a:cs typeface="+mn-cs"/>
                        </a:rPr>
                        <a:t>Érosion de la curiosité : les projets puisent dans la liberté d’esprit</a:t>
                      </a:r>
                    </a:p>
                    <a:p>
                      <a:pPr marL="74864" marR="0" lvl="0" indent="-171450" algn="l" defTabSz="457156" rtl="0" eaLnBrk="0" fontAlgn="base" latinLnBrk="0" hangingPunct="0">
                        <a:lnSpc>
                          <a:spcPct val="100000"/>
                        </a:lnSpc>
                        <a:spcBef>
                          <a:spcPct val="0"/>
                        </a:spcBef>
                        <a:spcAft>
                          <a:spcPct val="0"/>
                        </a:spcAft>
                        <a:buClrTx/>
                        <a:buSzTx/>
                        <a:buFont typeface="Arial" panose="020B0604020202020204" pitchFamily="34" charset="0"/>
                        <a:buChar char="•"/>
                        <a:tabLst/>
                        <a:defRPr/>
                      </a:pPr>
                      <a:r>
                        <a:rPr lang="fr-FR" sz="1200" noProof="1">
                          <a:solidFill>
                            <a:schemeClr val="tx1"/>
                          </a:solidFill>
                          <a:latin typeface="Montserrat" pitchFamily="2" charset="77"/>
                        </a:rPr>
                        <a:t>Saturation des ressources/relations sociales : les projets demandent beaucoup d’énergie sociale, de discussions, d’argumentation, de délibérations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5102344"/>
                  </a:ext>
                </a:extLst>
              </a:tr>
            </a:tbl>
          </a:graphicData>
        </a:graphic>
      </p:graphicFrame>
    </p:spTree>
    <p:extLst>
      <p:ext uri="{BB962C8B-B14F-4D97-AF65-F5344CB8AC3E}">
        <p14:creationId xmlns:p14="http://schemas.microsoft.com/office/powerpoint/2010/main" val="2137152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FB640-203A-5B3F-7C23-E2672D303AF5}"/>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B2339C0-3CBA-3E7F-E447-1FCDD2566D59}"/>
              </a:ext>
            </a:extLst>
          </p:cNvPr>
          <p:cNvSpPr>
            <a:spLocks noGrp="1"/>
          </p:cNvSpPr>
          <p:nvPr>
            <p:ph type="title"/>
          </p:nvPr>
        </p:nvSpPr>
        <p:spPr>
          <a:xfrm>
            <a:off x="1444419" y="653597"/>
            <a:ext cx="4273388" cy="817729"/>
          </a:xfrm>
        </p:spPr>
        <p:txBody>
          <a:bodyPr/>
          <a:lstStyle/>
          <a:p>
            <a:r>
              <a:rPr lang="fr-FR" dirty="0"/>
              <a:t>INVENTION</a:t>
            </a:r>
          </a:p>
        </p:txBody>
      </p:sp>
      <p:sp>
        <p:nvSpPr>
          <p:cNvPr id="4" name="Espace réservé du numéro de diapositive 3">
            <a:extLst>
              <a:ext uri="{FF2B5EF4-FFF2-40B4-BE49-F238E27FC236}">
                <a16:creationId xmlns:a16="http://schemas.microsoft.com/office/drawing/2014/main" id="{AD231AAD-715A-EF5E-4014-458CFA63FA0C}"/>
              </a:ext>
            </a:extLst>
          </p:cNvPr>
          <p:cNvSpPr>
            <a:spLocks noGrp="1"/>
          </p:cNvSpPr>
          <p:nvPr>
            <p:ph type="sldNum" sz="quarter" idx="4"/>
          </p:nvPr>
        </p:nvSpPr>
        <p:spPr/>
        <p:txBody>
          <a:bodyPr/>
          <a:lstStyle/>
          <a:p>
            <a:pPr rtl="0"/>
            <a:fld id="{48F63A3B-78C7-47BE-AE5E-E10140E04643}" type="slidenum">
              <a:rPr lang="fr-FR" smtClean="0"/>
              <a:pPr rtl="0"/>
              <a:t>34</a:t>
            </a:fld>
            <a:endParaRPr lang="fr-FR" dirty="0"/>
          </a:p>
        </p:txBody>
      </p:sp>
      <p:sp>
        <p:nvSpPr>
          <p:cNvPr id="11" name="TextBox 15">
            <a:extLst>
              <a:ext uri="{FF2B5EF4-FFF2-40B4-BE49-F238E27FC236}">
                <a16:creationId xmlns:a16="http://schemas.microsoft.com/office/drawing/2014/main" id="{A4FC7287-0E56-3CAB-0D80-CA9937F356C5}"/>
              </a:ext>
            </a:extLst>
          </p:cNvPr>
          <p:cNvSpPr txBox="1"/>
          <p:nvPr/>
        </p:nvSpPr>
        <p:spPr>
          <a:xfrm>
            <a:off x="853087" y="1863700"/>
            <a:ext cx="4516551" cy="1558504"/>
          </a:xfrm>
          <a:prstGeom prst="rect">
            <a:avLst/>
          </a:prstGeom>
        </p:spPr>
        <p:txBody>
          <a:bodyPr wrap="square" lIns="0" tIns="0" rIns="0" bIns="0" rtlCol="0" anchor="t">
            <a:spAutoFit/>
          </a:bodyPr>
          <a:lstStyle/>
          <a:p>
            <a:pPr lvl="0" algn="ctr">
              <a:lnSpc>
                <a:spcPts val="3080"/>
              </a:lnSpc>
              <a:spcBef>
                <a:spcPct val="0"/>
              </a:spcBef>
            </a:pPr>
            <a:r>
              <a:rPr lang="fr-FR" sz="2000" b="1" spc="70" noProof="1">
                <a:solidFill>
                  <a:srgbClr val="000000"/>
                </a:solidFill>
                <a:latin typeface="Montserrat Bold"/>
                <a:ea typeface="Montserrat Bold"/>
                <a:cs typeface="Montserrat Bold"/>
                <a:sym typeface="Montserrat Bold"/>
              </a:rPr>
              <a:t>QUELLES SONT LES STRATÉGIES POUR UNE MASSIFICATION HARMONIEUSE ET ACCEPTABLE ?</a:t>
            </a:r>
          </a:p>
          <a:p>
            <a:pPr lvl="0" algn="ctr">
              <a:lnSpc>
                <a:spcPts val="3080"/>
              </a:lnSpc>
              <a:spcBef>
                <a:spcPct val="0"/>
              </a:spcBef>
            </a:pPr>
            <a:endParaRPr lang="fr-FR" sz="2000" b="1" spc="70" noProof="1">
              <a:solidFill>
                <a:srgbClr val="000000"/>
              </a:solidFill>
              <a:latin typeface="Montserrat Bold"/>
              <a:ea typeface="Montserrat Bold"/>
              <a:cs typeface="Montserrat Bold"/>
              <a:sym typeface="Montserrat Bold"/>
            </a:endParaRPr>
          </a:p>
        </p:txBody>
      </p:sp>
      <p:sp>
        <p:nvSpPr>
          <p:cNvPr id="12" name="TextBox 16">
            <a:extLst>
              <a:ext uri="{FF2B5EF4-FFF2-40B4-BE49-F238E27FC236}">
                <a16:creationId xmlns:a16="http://schemas.microsoft.com/office/drawing/2014/main" id="{523AA1C2-DE54-029E-8729-5F0CABFB2B34}"/>
              </a:ext>
            </a:extLst>
          </p:cNvPr>
          <p:cNvSpPr txBox="1"/>
          <p:nvPr/>
        </p:nvSpPr>
        <p:spPr>
          <a:xfrm>
            <a:off x="359371" y="3810459"/>
            <a:ext cx="5010267" cy="763414"/>
          </a:xfrm>
          <a:prstGeom prst="rect">
            <a:avLst/>
          </a:prstGeom>
        </p:spPr>
        <p:txBody>
          <a:bodyPr lIns="0" tIns="0" rIns="0" bIns="0" rtlCol="0" anchor="t">
            <a:spAutoFit/>
          </a:bodyPr>
          <a:lstStyle/>
          <a:p>
            <a:pPr lvl="0" algn="ctr">
              <a:lnSpc>
                <a:spcPts val="3080"/>
              </a:lnSpc>
              <a:spcBef>
                <a:spcPct val="0"/>
              </a:spcBef>
            </a:pPr>
            <a:r>
              <a:rPr lang="fr-FR" sz="2000" b="1" spc="70" noProof="1">
                <a:solidFill>
                  <a:srgbClr val="000000"/>
                </a:solidFill>
                <a:latin typeface="Montserrat Bold"/>
                <a:ea typeface="Montserrat Bold"/>
                <a:cs typeface="Montserrat Bold"/>
                <a:sym typeface="Montserrat Bold"/>
              </a:rPr>
              <a:t>COMMENT POUVONS-NOUS ORGANISER CES IDÉES ?</a:t>
            </a:r>
          </a:p>
        </p:txBody>
      </p:sp>
      <p:sp>
        <p:nvSpPr>
          <p:cNvPr id="13" name="TextBox 18">
            <a:extLst>
              <a:ext uri="{FF2B5EF4-FFF2-40B4-BE49-F238E27FC236}">
                <a16:creationId xmlns:a16="http://schemas.microsoft.com/office/drawing/2014/main" id="{6C1D3B08-A72A-B737-4A11-07C130AC7E7B}"/>
              </a:ext>
            </a:extLst>
          </p:cNvPr>
          <p:cNvSpPr txBox="1"/>
          <p:nvPr/>
        </p:nvSpPr>
        <p:spPr>
          <a:xfrm>
            <a:off x="-23338" y="5350068"/>
            <a:ext cx="5575741" cy="372666"/>
          </a:xfrm>
          <a:prstGeom prst="rect">
            <a:avLst/>
          </a:prstGeom>
        </p:spPr>
        <p:txBody>
          <a:bodyPr wrap="square" lIns="0" tIns="0" rIns="0" bIns="0" rtlCol="0" anchor="t">
            <a:spAutoFit/>
          </a:bodyPr>
          <a:lstStyle/>
          <a:p>
            <a:pPr lvl="0" algn="ctr">
              <a:lnSpc>
                <a:spcPts val="3080"/>
              </a:lnSpc>
              <a:spcBef>
                <a:spcPct val="0"/>
              </a:spcBef>
            </a:pPr>
            <a:r>
              <a:rPr lang="fr-FR" sz="2000" b="1" spc="70" noProof="1">
                <a:solidFill>
                  <a:srgbClr val="000000"/>
                </a:solidFill>
                <a:latin typeface="Montserrat Bold"/>
                <a:ea typeface="Montserrat Bold"/>
                <a:cs typeface="Montserrat Bold"/>
                <a:sym typeface="Montserrat Bold"/>
              </a:rPr>
              <a:t>MAINTENANT, RÉCAPITULONS !!!</a:t>
            </a:r>
          </a:p>
        </p:txBody>
      </p:sp>
      <p:pic>
        <p:nvPicPr>
          <p:cNvPr id="7" name="Espace réservé pour une image  6" descr="Une ampoule fluorescente dans une mer d’ampoules éteintes">
            <a:extLst>
              <a:ext uri="{FF2B5EF4-FFF2-40B4-BE49-F238E27FC236}">
                <a16:creationId xmlns:a16="http://schemas.microsoft.com/office/drawing/2014/main" id="{B02C6EA3-72C7-4906-F185-FC9CAA916F48}"/>
              </a:ext>
            </a:extLst>
          </p:cNvPr>
          <p:cNvPicPr>
            <a:picLocks noGrp="1" noChangeAspect="1"/>
          </p:cNvPicPr>
          <p:nvPr>
            <p:ph type="pic" sz="quarter" idx="10"/>
          </p:nvPr>
        </p:nvPicPr>
        <p:blipFill>
          <a:blip r:embed="rId2"/>
          <a:srcRect l="24097" r="24097"/>
          <a:stretch>
            <a:fillRect/>
          </a:stretch>
        </p:blipFill>
        <p:spPr/>
      </p:pic>
    </p:spTree>
    <p:extLst>
      <p:ext uri="{BB962C8B-B14F-4D97-AF65-F5344CB8AC3E}">
        <p14:creationId xmlns:p14="http://schemas.microsoft.com/office/powerpoint/2010/main" val="3350700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1F711-9D53-5A5A-7148-7A74EE756247}"/>
            </a:ext>
          </a:extLst>
        </p:cNvPr>
        <p:cNvGrpSpPr/>
        <p:nvPr/>
      </p:nvGrpSpPr>
      <p:grpSpPr>
        <a:xfrm>
          <a:off x="0" y="0"/>
          <a:ext cx="0" cy="0"/>
          <a:chOff x="0" y="0"/>
          <a:chExt cx="0" cy="0"/>
        </a:xfrm>
      </p:grpSpPr>
      <p:sp>
        <p:nvSpPr>
          <p:cNvPr id="48" name="TextBox 48">
            <a:extLst>
              <a:ext uri="{FF2B5EF4-FFF2-40B4-BE49-F238E27FC236}">
                <a16:creationId xmlns:a16="http://schemas.microsoft.com/office/drawing/2014/main" id="{5098645B-1DC1-6C46-D576-1883575F403C}"/>
              </a:ext>
            </a:extLst>
          </p:cNvPr>
          <p:cNvSpPr txBox="1"/>
          <p:nvPr/>
        </p:nvSpPr>
        <p:spPr>
          <a:xfrm>
            <a:off x="1308100" y="1264254"/>
            <a:ext cx="7723695" cy="3662541"/>
          </a:xfrm>
          <a:prstGeom prst="rect">
            <a:avLst/>
          </a:prstGeom>
        </p:spPr>
        <p:txBody>
          <a:bodyPr wrap="square" lIns="0" tIns="0" rIns="0" bIns="0" rtlCol="0" anchor="t">
            <a:spAutoFit/>
          </a:bodyPr>
          <a:lstStyle/>
          <a:p>
            <a:pPr>
              <a:spcBef>
                <a:spcPct val="0"/>
              </a:spcBef>
            </a:pPr>
            <a:r>
              <a:rPr lang="fr-FR" sz="1400" spc="38" noProof="1">
                <a:solidFill>
                  <a:srgbClr val="000000"/>
                </a:solidFill>
                <a:latin typeface="Montserrat" pitchFamily="2" charset="77"/>
                <a:ea typeface="Montserrat Bold"/>
                <a:cs typeface="Montserrat Bold"/>
                <a:sym typeface="Montserrat Bold"/>
              </a:rPr>
              <a:t>Rappelons-nous que le présent outil formel conçu à partir de la notion de contre-productivité doit nous aider à établir des pistes de développement eutrophique, c’est-à-dire équilibré, harmonieux.</a:t>
            </a:r>
          </a:p>
          <a:p>
            <a:pPr>
              <a:spcBef>
                <a:spcPct val="0"/>
              </a:spcBef>
            </a:pPr>
            <a:endParaRPr lang="fr-FR" sz="1400" spc="38" noProof="1">
              <a:solidFill>
                <a:srgbClr val="000000"/>
              </a:solidFill>
              <a:latin typeface="Montserrat" pitchFamily="2" charset="77"/>
              <a:ea typeface="Montserrat Bold"/>
              <a:cs typeface="Montserrat Bold"/>
              <a:sym typeface="Montserrat Bold"/>
            </a:endParaRPr>
          </a:p>
          <a:p>
            <a:pPr>
              <a:spcBef>
                <a:spcPct val="0"/>
              </a:spcBef>
            </a:pPr>
            <a:r>
              <a:rPr lang="fr-FR" sz="1400" spc="38" noProof="1">
                <a:solidFill>
                  <a:srgbClr val="000000"/>
                </a:solidFill>
                <a:latin typeface="Montserrat" pitchFamily="2" charset="77"/>
                <a:ea typeface="Montserrat Bold"/>
                <a:cs typeface="Montserrat Bold"/>
                <a:sym typeface="Montserrat Bold"/>
              </a:rPr>
              <a:t>Rappelons également qu’une contre-productivité survient que une massification vient épuiser des ressources (généralement cachées, c’est pourquoi leur épuisement n’est pas perçu avant les symptômes sociaux).</a:t>
            </a:r>
          </a:p>
          <a:p>
            <a:pPr>
              <a:spcBef>
                <a:spcPct val="0"/>
              </a:spcBef>
            </a:pPr>
            <a:endParaRPr lang="fr-FR" sz="1400" spc="38" noProof="1">
              <a:solidFill>
                <a:srgbClr val="000000"/>
              </a:solidFill>
              <a:latin typeface="Montserrat" pitchFamily="2" charset="77"/>
              <a:ea typeface="Montserrat Bold"/>
              <a:cs typeface="Montserrat Bold"/>
              <a:sym typeface="Montserrat Bold"/>
            </a:endParaRPr>
          </a:p>
          <a:p>
            <a:pPr>
              <a:spcBef>
                <a:spcPct val="0"/>
              </a:spcBef>
            </a:pPr>
            <a:endParaRPr lang="fr-FR" sz="1400" spc="38" noProof="1">
              <a:solidFill>
                <a:srgbClr val="000000"/>
              </a:solidFill>
              <a:latin typeface="Montserrat" pitchFamily="2" charset="77"/>
              <a:ea typeface="Montserrat Bold"/>
              <a:cs typeface="Montserrat Bold"/>
              <a:sym typeface="Montserrat Bold"/>
            </a:endParaRPr>
          </a:p>
          <a:p>
            <a:pPr>
              <a:spcBef>
                <a:spcPct val="0"/>
              </a:spcBef>
            </a:pPr>
            <a:r>
              <a:rPr lang="fr-FR" sz="1400" spc="38" noProof="1">
                <a:solidFill>
                  <a:srgbClr val="000000"/>
                </a:solidFill>
                <a:latin typeface="Montserrat" pitchFamily="2" charset="77"/>
                <a:ea typeface="Montserrat Bold"/>
                <a:cs typeface="Montserrat Bold"/>
                <a:sym typeface="Montserrat Bold"/>
              </a:rPr>
              <a:t>Dès lors, les actions peuvent porter sur ces ressources ou sur les quantités :</a:t>
            </a:r>
          </a:p>
          <a:p>
            <a:pPr marL="342900" indent="-342900">
              <a:spcBef>
                <a:spcPct val="0"/>
              </a:spcBef>
              <a:buFont typeface="Arial" panose="020B0604020202020204" pitchFamily="34" charset="0"/>
              <a:buChar char="•"/>
            </a:pPr>
            <a:r>
              <a:rPr lang="fr-FR" sz="1400" spc="38" noProof="1">
                <a:solidFill>
                  <a:srgbClr val="000000"/>
                </a:solidFill>
                <a:latin typeface="Montserrat" pitchFamily="2" charset="77"/>
                <a:ea typeface="Montserrat Bold"/>
                <a:cs typeface="Montserrat Bold"/>
                <a:sym typeface="Montserrat Bold"/>
              </a:rPr>
              <a:t>Jouer sur les ressources</a:t>
            </a:r>
          </a:p>
          <a:p>
            <a:pPr marL="800056" lvl="1" indent="-342900">
              <a:spcBef>
                <a:spcPct val="0"/>
              </a:spcBef>
              <a:buFont typeface="Arial" panose="020B0604020202020204" pitchFamily="34" charset="0"/>
              <a:buChar char="•"/>
            </a:pPr>
            <a:r>
              <a:rPr lang="fr-FR" sz="1400" spc="38" noProof="1">
                <a:solidFill>
                  <a:srgbClr val="000000"/>
                </a:solidFill>
                <a:latin typeface="Montserrat" pitchFamily="2" charset="77"/>
                <a:ea typeface="Montserrat Bold"/>
                <a:cs typeface="Montserrat Bold"/>
                <a:sym typeface="Montserrat Bold"/>
              </a:rPr>
              <a:t>Les augmenter : avoir plus de ressources à dépenser </a:t>
            </a:r>
          </a:p>
          <a:p>
            <a:pPr marL="800056" lvl="1" indent="-342900">
              <a:spcBef>
                <a:spcPct val="0"/>
              </a:spcBef>
              <a:buFont typeface="Arial" panose="020B0604020202020204" pitchFamily="34" charset="0"/>
              <a:buChar char="•"/>
            </a:pPr>
            <a:r>
              <a:rPr lang="fr-FR" sz="1400" spc="38" noProof="1">
                <a:solidFill>
                  <a:srgbClr val="000000"/>
                </a:solidFill>
                <a:latin typeface="Montserrat" pitchFamily="2" charset="77"/>
                <a:ea typeface="Montserrat Bold"/>
                <a:cs typeface="Montserrat Bold"/>
                <a:sym typeface="Montserrat Bold"/>
              </a:rPr>
              <a:t>Les économiser : dépenser moins lors des projets = sobriété</a:t>
            </a:r>
          </a:p>
          <a:p>
            <a:pPr marL="342900" indent="-342900">
              <a:spcBef>
                <a:spcPct val="0"/>
              </a:spcBef>
              <a:buFont typeface="Arial" panose="020B0604020202020204" pitchFamily="34" charset="0"/>
              <a:buChar char="•"/>
            </a:pPr>
            <a:r>
              <a:rPr lang="fr-FR" sz="1400" spc="38" noProof="1">
                <a:solidFill>
                  <a:srgbClr val="000000"/>
                </a:solidFill>
                <a:latin typeface="Montserrat" pitchFamily="2" charset="77"/>
                <a:ea typeface="Montserrat Bold"/>
                <a:cs typeface="Montserrat Bold"/>
                <a:sym typeface="Montserrat Bold"/>
              </a:rPr>
              <a:t>Jouer sur les quantités (ex : de projets pédagogiques)</a:t>
            </a:r>
          </a:p>
          <a:p>
            <a:pPr marL="800056" lvl="1" indent="-342900">
              <a:spcBef>
                <a:spcPct val="0"/>
              </a:spcBef>
              <a:buFont typeface="Arial" panose="020B0604020202020204" pitchFamily="34" charset="0"/>
              <a:buChar char="•"/>
            </a:pPr>
            <a:r>
              <a:rPr lang="fr-FR" sz="1400" spc="38" noProof="1">
                <a:solidFill>
                  <a:srgbClr val="000000"/>
                </a:solidFill>
                <a:latin typeface="Montserrat" pitchFamily="2" charset="77"/>
                <a:ea typeface="Montserrat Bold"/>
                <a:cs typeface="Montserrat Bold"/>
                <a:sym typeface="Montserrat Bold"/>
              </a:rPr>
              <a:t>Limiter le nombre de projets pédagogiques par étudiant</a:t>
            </a:r>
          </a:p>
          <a:p>
            <a:pPr>
              <a:spcBef>
                <a:spcPct val="0"/>
              </a:spcBef>
            </a:pPr>
            <a:endParaRPr lang="fr-FR" sz="1400" spc="38" noProof="1">
              <a:solidFill>
                <a:srgbClr val="000000"/>
              </a:solidFill>
              <a:latin typeface="Montserrat" pitchFamily="2" charset="77"/>
              <a:ea typeface="Montserrat Bold"/>
              <a:cs typeface="Montserrat Bold"/>
              <a:sym typeface="Montserrat Bold"/>
            </a:endParaRPr>
          </a:p>
          <a:p>
            <a:pPr>
              <a:spcBef>
                <a:spcPct val="0"/>
              </a:spcBef>
            </a:pPr>
            <a:r>
              <a:rPr lang="fr-FR" sz="1400" spc="38" noProof="1">
                <a:solidFill>
                  <a:srgbClr val="000000"/>
                </a:solidFill>
                <a:latin typeface="Montserrat" pitchFamily="2" charset="77"/>
                <a:ea typeface="Montserrat Bold"/>
                <a:cs typeface="Montserrat Bold"/>
                <a:sym typeface="Montserrat Bold"/>
              </a:rPr>
              <a:t>Détaillons cela. </a:t>
            </a:r>
          </a:p>
        </p:txBody>
      </p:sp>
      <p:sp>
        <p:nvSpPr>
          <p:cNvPr id="2" name="Titre 2">
            <a:extLst>
              <a:ext uri="{FF2B5EF4-FFF2-40B4-BE49-F238E27FC236}">
                <a16:creationId xmlns:a16="http://schemas.microsoft.com/office/drawing/2014/main" id="{287F0285-E027-AFEB-65D8-AABF0180568C}"/>
              </a:ext>
            </a:extLst>
          </p:cNvPr>
          <p:cNvSpPr txBox="1">
            <a:spLocks/>
          </p:cNvSpPr>
          <p:nvPr/>
        </p:nvSpPr>
        <p:spPr>
          <a:xfrm>
            <a:off x="749959" y="539692"/>
            <a:ext cx="8533688" cy="676635"/>
          </a:xfrm>
          <a:prstGeom prst="rect">
            <a:avLst/>
          </a:prstGeom>
        </p:spPr>
        <p:txBody>
          <a:bodyPr/>
          <a:lstStyle>
            <a:lvl1pPr algn="ctr" defTabSz="742965" rtl="0" eaLnBrk="1" latinLnBrk="0" hangingPunct="1">
              <a:lnSpc>
                <a:spcPts val="3961"/>
              </a:lnSpc>
              <a:spcBef>
                <a:spcPct val="0"/>
              </a:spcBef>
              <a:buNone/>
              <a:defRPr lang="fr-FR" sz="3088" b="1" kern="1200" cap="all" baseline="0">
                <a:solidFill>
                  <a:srgbClr val="00A4BB"/>
                </a:solidFill>
                <a:latin typeface="+mj-lt"/>
                <a:ea typeface="+mj-ea"/>
                <a:cs typeface="+mj-cs"/>
              </a:defRPr>
            </a:lvl1pPr>
          </a:lstStyle>
          <a:p>
            <a:r>
              <a:rPr lang="fr-FR" dirty="0"/>
              <a:t>Eutrophie sociotechnique</a:t>
            </a:r>
          </a:p>
        </p:txBody>
      </p:sp>
    </p:spTree>
    <p:extLst>
      <p:ext uri="{BB962C8B-B14F-4D97-AF65-F5344CB8AC3E}">
        <p14:creationId xmlns:p14="http://schemas.microsoft.com/office/powerpoint/2010/main" val="151629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32CA444-D6D4-A46A-D205-A5B2D616B30E}"/>
              </a:ext>
            </a:extLst>
          </p:cNvPr>
          <p:cNvSpPr>
            <a:spLocks noGrp="1"/>
          </p:cNvSpPr>
          <p:nvPr>
            <p:ph type="title"/>
          </p:nvPr>
        </p:nvSpPr>
        <p:spPr>
          <a:xfrm>
            <a:off x="686156" y="172086"/>
            <a:ext cx="8533688" cy="676635"/>
          </a:xfrm>
        </p:spPr>
        <p:txBody>
          <a:bodyPr/>
          <a:lstStyle/>
          <a:p>
            <a:r>
              <a:rPr lang="fr-FR" dirty="0"/>
              <a:t>DEUX GRANDS AXES DE TRAVAIL</a:t>
            </a:r>
            <a:br>
              <a:rPr lang="fr-FR" dirty="0"/>
            </a:br>
            <a:r>
              <a:rPr lang="fr-FR" dirty="0"/>
              <a:t>(LEVIERS COMPLÉMENTAIRES)</a:t>
            </a:r>
          </a:p>
        </p:txBody>
      </p:sp>
      <p:sp>
        <p:nvSpPr>
          <p:cNvPr id="4" name="Espace réservé du numéro de diapositive 3">
            <a:extLst>
              <a:ext uri="{FF2B5EF4-FFF2-40B4-BE49-F238E27FC236}">
                <a16:creationId xmlns:a16="http://schemas.microsoft.com/office/drawing/2014/main" id="{15F46EDA-2BAE-4177-034D-15F924928052}"/>
              </a:ext>
            </a:extLst>
          </p:cNvPr>
          <p:cNvSpPr>
            <a:spLocks noGrp="1"/>
          </p:cNvSpPr>
          <p:nvPr>
            <p:ph type="sldNum" sz="quarter" idx="4"/>
          </p:nvPr>
        </p:nvSpPr>
        <p:spPr/>
        <p:txBody>
          <a:bodyPr/>
          <a:lstStyle/>
          <a:p>
            <a:pPr rtl="0"/>
            <a:fld id="{48F63A3B-78C7-47BE-AE5E-E10140E04643}" type="slidenum">
              <a:rPr lang="fr-FR" smtClean="0"/>
              <a:pPr rtl="0"/>
              <a:t>36</a:t>
            </a:fld>
            <a:endParaRPr lang="fr-FR" dirty="0"/>
          </a:p>
        </p:txBody>
      </p:sp>
      <p:graphicFrame>
        <p:nvGraphicFramePr>
          <p:cNvPr id="13" name="Table 8">
            <a:extLst>
              <a:ext uri="{FF2B5EF4-FFF2-40B4-BE49-F238E27FC236}">
                <a16:creationId xmlns:a16="http://schemas.microsoft.com/office/drawing/2014/main" id="{0FE8B6D1-517B-B9AE-BF4F-91DE12B715AD}"/>
              </a:ext>
            </a:extLst>
          </p:cNvPr>
          <p:cNvGraphicFramePr>
            <a:graphicFrameLocks noGrp="1"/>
          </p:cNvGraphicFramePr>
          <p:nvPr/>
        </p:nvGraphicFramePr>
        <p:xfrm>
          <a:off x="244636" y="2239547"/>
          <a:ext cx="4708364" cy="3147824"/>
        </p:xfrm>
        <a:graphic>
          <a:graphicData uri="http://schemas.openxmlformats.org/drawingml/2006/table">
            <a:tbl>
              <a:tblPr/>
              <a:tblGrid>
                <a:gridCol w="2343892">
                  <a:extLst>
                    <a:ext uri="{9D8B030D-6E8A-4147-A177-3AD203B41FA5}">
                      <a16:colId xmlns:a16="http://schemas.microsoft.com/office/drawing/2014/main" val="20000"/>
                    </a:ext>
                  </a:extLst>
                </a:gridCol>
                <a:gridCol w="2364472">
                  <a:extLst>
                    <a:ext uri="{9D8B030D-6E8A-4147-A177-3AD203B41FA5}">
                      <a16:colId xmlns:a16="http://schemas.microsoft.com/office/drawing/2014/main" val="20001"/>
                    </a:ext>
                  </a:extLst>
                </a:gridCol>
              </a:tblGrid>
              <a:tr h="837754">
                <a:tc>
                  <a:txBody>
                    <a:bodyPr/>
                    <a:lstStyle/>
                    <a:p>
                      <a:pPr algn="ctr">
                        <a:lnSpc>
                          <a:spcPts val="2660"/>
                        </a:lnSpc>
                        <a:defRPr/>
                      </a:pPr>
                      <a:r>
                        <a:rPr lang="fr-FR" sz="1400" b="0" noProof="1">
                          <a:solidFill>
                            <a:srgbClr val="000000"/>
                          </a:solidFill>
                          <a:latin typeface="Montserrat" pitchFamily="2" charset="77"/>
                          <a:ea typeface="Montserrat Bold"/>
                          <a:cs typeface="Montserrat Bold"/>
                          <a:sym typeface="Montserrat Bold"/>
                        </a:rPr>
                        <a:t>Augmenter les ressources disponibles</a:t>
                      </a:r>
                      <a:endParaRPr lang="fr-FR" sz="800" b="0" noProof="1">
                        <a:latin typeface="Montserrat" pitchFamily="2" charset="77"/>
                      </a:endParaRPr>
                    </a:p>
                  </a:txBody>
                  <a:tcPr marL="126351" marR="126351" marT="126351" marB="12635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ts val="2660"/>
                        </a:lnSpc>
                        <a:defRPr/>
                      </a:pPr>
                      <a:r>
                        <a:rPr lang="fr-FR" sz="1400" b="0" i="0" noProof="1">
                          <a:solidFill>
                            <a:srgbClr val="000000"/>
                          </a:solidFill>
                          <a:latin typeface="Montserrat" pitchFamily="2" charset="77"/>
                          <a:ea typeface="Montserrat Bold"/>
                          <a:cs typeface="Montserrat Bold"/>
                          <a:sym typeface="Montserrat Bold"/>
                        </a:rPr>
                        <a:t>Économiser</a:t>
                      </a:r>
                      <a:r>
                        <a:rPr lang="fr-FR" sz="1400" b="0" noProof="1">
                          <a:solidFill>
                            <a:srgbClr val="000000"/>
                          </a:solidFill>
                          <a:latin typeface="Montserrat" pitchFamily="2" charset="77"/>
                          <a:ea typeface="Montserrat Bold"/>
                          <a:cs typeface="Montserrat Bold"/>
                          <a:sym typeface="Montserrat Bold"/>
                        </a:rPr>
                        <a:t> les ressources disponibles</a:t>
                      </a:r>
                      <a:endParaRPr lang="fr-FR" sz="800" b="0" noProof="1">
                        <a:latin typeface="Montserrat" pitchFamily="2" charset="77"/>
                      </a:endParaRPr>
                    </a:p>
                  </a:txBody>
                  <a:tcPr marL="126351" marR="126351" marT="126351" marB="12635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251168">
                <a:tc>
                  <a:txBody>
                    <a:bodyPr/>
                    <a:lstStyle/>
                    <a:p>
                      <a:pPr algn="l">
                        <a:lnSpc>
                          <a:spcPct val="100000"/>
                        </a:lnSpc>
                        <a:defRPr/>
                      </a:pPr>
                      <a:r>
                        <a:rPr lang="fr-FR" sz="1400" noProof="1">
                          <a:solidFill>
                            <a:srgbClr val="000000"/>
                          </a:solidFill>
                          <a:latin typeface="Montserrat"/>
                          <a:ea typeface="Montserrat"/>
                          <a:cs typeface="Montserrat"/>
                          <a:sym typeface="Montserrat"/>
                        </a:rPr>
                        <a:t>Ex : créer un créneau en commun pour travailler</a:t>
                      </a:r>
                    </a:p>
                    <a:p>
                      <a:pPr algn="l">
                        <a:lnSpc>
                          <a:spcPct val="100000"/>
                        </a:lnSpc>
                        <a:defRPr/>
                      </a:pPr>
                      <a:endParaRPr lang="fr-FR" sz="1400" noProof="1">
                        <a:solidFill>
                          <a:srgbClr val="000000"/>
                        </a:solidFill>
                        <a:latin typeface="Montserrat"/>
                        <a:ea typeface="Montserrat"/>
                        <a:cs typeface="Montserrat"/>
                        <a:sym typeface="Montserrat"/>
                      </a:endParaRPr>
                    </a:p>
                    <a:p>
                      <a:pPr algn="l">
                        <a:lnSpc>
                          <a:spcPct val="100000"/>
                        </a:lnSpc>
                        <a:defRPr/>
                      </a:pPr>
                      <a:r>
                        <a:rPr lang="fr-FR" sz="1400" noProof="1">
                          <a:solidFill>
                            <a:srgbClr val="000000"/>
                          </a:solidFill>
                          <a:latin typeface="Montserrat"/>
                          <a:sym typeface="Montserrat"/>
                        </a:rPr>
                        <a:t>Ex : sélectionner des étudiants plus efficaces</a:t>
                      </a:r>
                      <a:endParaRPr lang="fr-FR" sz="800" noProof="1"/>
                    </a:p>
                  </a:txBody>
                  <a:tcPr marL="126351" marR="126351" marT="126351" marB="12635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fr-FR" sz="1400" noProof="1">
                          <a:solidFill>
                            <a:srgbClr val="000000"/>
                          </a:solidFill>
                          <a:latin typeface="Montserrat"/>
                          <a:ea typeface="Montserrat"/>
                          <a:cs typeface="Montserrat"/>
                          <a:sym typeface="Montserrat"/>
                        </a:rPr>
                        <a:t>Ex : Mettre en place des pratiques “projets” efficaces (clarification, comptes-rendus, ordres du jour, to-do lists,  comités de pilotage, etc.)</a:t>
                      </a:r>
                      <a:endParaRPr lang="fr-FR" sz="800" noProof="1"/>
                    </a:p>
                  </a:txBody>
                  <a:tcPr marL="126351" marR="126351" marT="126351" marB="126351"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4" name="Table 12">
            <a:extLst>
              <a:ext uri="{FF2B5EF4-FFF2-40B4-BE49-F238E27FC236}">
                <a16:creationId xmlns:a16="http://schemas.microsoft.com/office/drawing/2014/main" id="{DB13F664-096F-A4DC-A4E5-E64308BD130A}"/>
              </a:ext>
            </a:extLst>
          </p:cNvPr>
          <p:cNvGraphicFramePr>
            <a:graphicFrameLocks noGrp="1"/>
          </p:cNvGraphicFramePr>
          <p:nvPr/>
        </p:nvGraphicFramePr>
        <p:xfrm>
          <a:off x="5220224" y="2252247"/>
          <a:ext cx="4343096" cy="3154731"/>
        </p:xfrm>
        <a:graphic>
          <a:graphicData uri="http://schemas.openxmlformats.org/drawingml/2006/table">
            <a:tbl>
              <a:tblPr/>
              <a:tblGrid>
                <a:gridCol w="2171548">
                  <a:extLst>
                    <a:ext uri="{9D8B030D-6E8A-4147-A177-3AD203B41FA5}">
                      <a16:colId xmlns:a16="http://schemas.microsoft.com/office/drawing/2014/main" val="20000"/>
                    </a:ext>
                  </a:extLst>
                </a:gridCol>
                <a:gridCol w="2171548">
                  <a:extLst>
                    <a:ext uri="{9D8B030D-6E8A-4147-A177-3AD203B41FA5}">
                      <a16:colId xmlns:a16="http://schemas.microsoft.com/office/drawing/2014/main" val="20001"/>
                    </a:ext>
                  </a:extLst>
                </a:gridCol>
              </a:tblGrid>
              <a:tr h="830723">
                <a:tc>
                  <a:txBody>
                    <a:bodyPr/>
                    <a:lstStyle/>
                    <a:p>
                      <a:pPr algn="ctr">
                        <a:lnSpc>
                          <a:spcPts val="2660"/>
                        </a:lnSpc>
                        <a:defRPr/>
                      </a:pPr>
                      <a:r>
                        <a:rPr lang="fr-FR" sz="1400" b="0" i="0" noProof="1">
                          <a:solidFill>
                            <a:srgbClr val="000000"/>
                          </a:solidFill>
                          <a:latin typeface="Montserrat" pitchFamily="2" charset="77"/>
                          <a:ea typeface="Montserrat Bold"/>
                          <a:cs typeface="Montserrat Bold"/>
                          <a:sym typeface="Montserrat Bold"/>
                        </a:rPr>
                        <a:t>Niveau 1 : alerter et prévenir les difficultés</a:t>
                      </a:r>
                      <a:endParaRPr lang="fr-FR" sz="1000" b="0" i="0" noProof="1">
                        <a:latin typeface="Montserrat" pitchFamily="2" charset="77"/>
                      </a:endParaRPr>
                    </a:p>
                  </a:txBody>
                  <a:tcPr marL="103188" marR="103188" marT="103188" marB="103188"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2660"/>
                        </a:lnSpc>
                        <a:defRPr/>
                      </a:pPr>
                      <a:r>
                        <a:rPr lang="fr-FR" sz="1400" b="0" i="0" noProof="1">
                          <a:solidFill>
                            <a:srgbClr val="000000"/>
                          </a:solidFill>
                          <a:latin typeface="Montserrat" pitchFamily="2" charset="77"/>
                          <a:ea typeface="Montserrat Bold"/>
                          <a:cs typeface="Montserrat Bold"/>
                          <a:sym typeface="Montserrat Bold"/>
                        </a:rPr>
                        <a:t>Niveau 2 : maîtriser le nombre de projets</a:t>
                      </a:r>
                      <a:endParaRPr lang="fr-FR" sz="1000" b="0" i="0" noProof="1">
                        <a:latin typeface="Montserrat" pitchFamily="2" charset="77"/>
                      </a:endParaRPr>
                    </a:p>
                  </a:txBody>
                  <a:tcPr marL="103188" marR="103188" marT="103188" marB="103188"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304401">
                <a:tc>
                  <a:txBody>
                    <a:bodyPr/>
                    <a:lstStyle/>
                    <a:p>
                      <a:pPr algn="l">
                        <a:lnSpc>
                          <a:spcPct val="100000"/>
                        </a:lnSpc>
                        <a:defRPr/>
                      </a:pPr>
                      <a:r>
                        <a:rPr lang="fr-FR" sz="1400" noProof="1">
                          <a:solidFill>
                            <a:srgbClr val="000000"/>
                          </a:solidFill>
                          <a:latin typeface="Montserrat"/>
                          <a:ea typeface="Montserrat"/>
                          <a:cs typeface="Montserrat"/>
                          <a:sym typeface="Montserrat"/>
                        </a:rPr>
                        <a:t>Ex : créer un indicateur sur la charge-projet dans chaque UE. Information donnée dans le catalogue et au moment du choix d’UE</a:t>
                      </a:r>
                    </a:p>
                  </a:txBody>
                  <a:tcPr marL="103188" marR="103188" marT="103188" marB="103188"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0000"/>
                        </a:lnSpc>
                        <a:defRPr/>
                      </a:pPr>
                      <a:r>
                        <a:rPr lang="fr-FR" sz="1400" noProof="1">
                          <a:solidFill>
                            <a:srgbClr val="000000"/>
                          </a:solidFill>
                          <a:latin typeface="Montserrat"/>
                          <a:ea typeface="Montserrat"/>
                          <a:cs typeface="Montserrat"/>
                          <a:sym typeface="Montserrat"/>
                        </a:rPr>
                        <a:t>Ex : mettre un limitateur du nombre d’UV à projets au moment du choix des UE</a:t>
                      </a:r>
                      <a:endParaRPr lang="fr-FR" sz="1400" noProof="1"/>
                    </a:p>
                  </a:txBody>
                  <a:tcPr marL="103188" marR="103188" marT="103188" marB="103188"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15" name="Group 13">
            <a:extLst>
              <a:ext uri="{FF2B5EF4-FFF2-40B4-BE49-F238E27FC236}">
                <a16:creationId xmlns:a16="http://schemas.microsoft.com/office/drawing/2014/main" id="{44B8780F-9505-AABE-8061-203EBFDC12E3}"/>
              </a:ext>
            </a:extLst>
          </p:cNvPr>
          <p:cNvGrpSpPr/>
          <p:nvPr/>
        </p:nvGrpSpPr>
        <p:grpSpPr>
          <a:xfrm>
            <a:off x="1394252" y="1292341"/>
            <a:ext cx="2162900" cy="947205"/>
            <a:chOff x="-131069" y="-1043536"/>
            <a:chExt cx="3321796" cy="2331579"/>
          </a:xfrm>
        </p:grpSpPr>
        <p:sp>
          <p:nvSpPr>
            <p:cNvPr id="16" name="TextBox 14">
              <a:extLst>
                <a:ext uri="{FF2B5EF4-FFF2-40B4-BE49-F238E27FC236}">
                  <a16:creationId xmlns:a16="http://schemas.microsoft.com/office/drawing/2014/main" id="{283B5FAD-A4EF-5151-67F6-648AD7380E3F}"/>
                </a:ext>
              </a:extLst>
            </p:cNvPr>
            <p:cNvSpPr txBox="1"/>
            <p:nvPr/>
          </p:nvSpPr>
          <p:spPr>
            <a:xfrm>
              <a:off x="2" y="-459685"/>
              <a:ext cx="3059654" cy="1089055"/>
            </a:xfrm>
            <a:prstGeom prst="rect">
              <a:avLst/>
            </a:prstGeom>
          </p:spPr>
          <p:txBody>
            <a:bodyPr lIns="0" tIns="0" rIns="0" bIns="0" rtlCol="0" anchor="t">
              <a:spAutoFit/>
            </a:bodyPr>
            <a:lstStyle/>
            <a:p>
              <a:pPr algn="ctr">
                <a:lnSpc>
                  <a:spcPts val="1668"/>
                </a:lnSpc>
                <a:spcBef>
                  <a:spcPct val="0"/>
                </a:spcBef>
              </a:pPr>
              <a:r>
                <a:rPr lang="fr-FR" b="1" spc="38" noProof="1">
                  <a:solidFill>
                    <a:srgbClr val="000000"/>
                  </a:solidFill>
                  <a:latin typeface="Montserrat Bold"/>
                  <a:ea typeface="Montserrat Bold"/>
                  <a:cs typeface="Montserrat Bold"/>
                  <a:sym typeface="Montserrat Bold"/>
                </a:rPr>
                <a:t>AGIR SUR LES RESSOURCES</a:t>
              </a:r>
            </a:p>
          </p:txBody>
        </p:sp>
        <p:grpSp>
          <p:nvGrpSpPr>
            <p:cNvPr id="17" name="Group 15">
              <a:extLst>
                <a:ext uri="{FF2B5EF4-FFF2-40B4-BE49-F238E27FC236}">
                  <a16:creationId xmlns:a16="http://schemas.microsoft.com/office/drawing/2014/main" id="{C325FD96-9A1A-EF29-6A4E-1A39C9DA26F2}"/>
                </a:ext>
              </a:extLst>
            </p:cNvPr>
            <p:cNvGrpSpPr/>
            <p:nvPr/>
          </p:nvGrpSpPr>
          <p:grpSpPr>
            <a:xfrm>
              <a:off x="-131069" y="-1043536"/>
              <a:ext cx="3321796" cy="2331579"/>
              <a:chOff x="-180488" y="-1043536"/>
              <a:chExt cx="3321796" cy="2331579"/>
            </a:xfrm>
          </p:grpSpPr>
          <p:sp>
            <p:nvSpPr>
              <p:cNvPr id="18" name="Freeform 16">
                <a:extLst>
                  <a:ext uri="{FF2B5EF4-FFF2-40B4-BE49-F238E27FC236}">
                    <a16:creationId xmlns:a16="http://schemas.microsoft.com/office/drawing/2014/main" id="{A7FCA3C7-947E-D495-3226-B3221FCE617D}"/>
                  </a:ext>
                </a:extLst>
              </p:cNvPr>
              <p:cNvSpPr/>
              <p:nvPr/>
            </p:nvSpPr>
            <p:spPr>
              <a:xfrm>
                <a:off x="-180488" y="-1043536"/>
                <a:ext cx="3321796" cy="2331579"/>
              </a:xfrm>
              <a:custGeom>
                <a:avLst/>
                <a:gdLst/>
                <a:ahLst/>
                <a:cxnLst/>
                <a:rect l="l" t="t" r="r" b="b"/>
                <a:pathLst>
                  <a:path w="3037840" h="861060">
                    <a:moveTo>
                      <a:pt x="130810" y="0"/>
                    </a:moveTo>
                    <a:cubicBezTo>
                      <a:pt x="1893570" y="5080"/>
                      <a:pt x="2598420" y="10160"/>
                      <a:pt x="2832100" y="30480"/>
                    </a:cubicBezTo>
                    <a:cubicBezTo>
                      <a:pt x="2909570" y="38100"/>
                      <a:pt x="2964180" y="15240"/>
                      <a:pt x="2988310" y="54610"/>
                    </a:cubicBezTo>
                    <a:cubicBezTo>
                      <a:pt x="3037840" y="135890"/>
                      <a:pt x="2928620" y="593090"/>
                      <a:pt x="2786380" y="697230"/>
                    </a:cubicBezTo>
                    <a:cubicBezTo>
                      <a:pt x="2650490" y="797560"/>
                      <a:pt x="2388870" y="702310"/>
                      <a:pt x="2176780" y="698500"/>
                    </a:cubicBezTo>
                    <a:cubicBezTo>
                      <a:pt x="1941830" y="694690"/>
                      <a:pt x="1717040" y="678180"/>
                      <a:pt x="1436370" y="673100"/>
                    </a:cubicBezTo>
                    <a:cubicBezTo>
                      <a:pt x="1062990" y="668020"/>
                      <a:pt x="313690" y="861060"/>
                      <a:pt x="130810" y="680720"/>
                    </a:cubicBezTo>
                    <a:cubicBezTo>
                      <a:pt x="0" y="549910"/>
                      <a:pt x="130810" y="0"/>
                      <a:pt x="130810" y="0"/>
                    </a:cubicBezTo>
                  </a:path>
                </a:pathLst>
              </a:custGeom>
              <a:solidFill>
                <a:srgbClr val="FFB868">
                  <a:alpha val="24706"/>
                </a:srgbClr>
              </a:solidFill>
              <a:ln cap="sq">
                <a:noFill/>
                <a:prstDash val="solid"/>
                <a:miter/>
              </a:ln>
            </p:spPr>
            <p:txBody>
              <a:bodyPr/>
              <a:lstStyle/>
              <a:p>
                <a:endParaRPr lang="fr-FR" sz="1200" noProof="1"/>
              </a:p>
            </p:txBody>
          </p:sp>
        </p:grpSp>
      </p:grpSp>
      <p:sp>
        <p:nvSpPr>
          <p:cNvPr id="19" name="TextBox 17">
            <a:extLst>
              <a:ext uri="{FF2B5EF4-FFF2-40B4-BE49-F238E27FC236}">
                <a16:creationId xmlns:a16="http://schemas.microsoft.com/office/drawing/2014/main" id="{F2B011BF-0118-B94E-82B1-FE1356B1D453}"/>
              </a:ext>
            </a:extLst>
          </p:cNvPr>
          <p:cNvSpPr txBox="1"/>
          <p:nvPr/>
        </p:nvSpPr>
        <p:spPr>
          <a:xfrm>
            <a:off x="6447969" y="1542230"/>
            <a:ext cx="1699036" cy="442429"/>
          </a:xfrm>
          <a:prstGeom prst="rect">
            <a:avLst/>
          </a:prstGeom>
        </p:spPr>
        <p:txBody>
          <a:bodyPr wrap="square" lIns="0" tIns="0" rIns="0" bIns="0" rtlCol="0" anchor="t">
            <a:spAutoFit/>
          </a:bodyPr>
          <a:lstStyle/>
          <a:p>
            <a:pPr algn="ctr">
              <a:lnSpc>
                <a:spcPts val="1668"/>
              </a:lnSpc>
              <a:spcBef>
                <a:spcPct val="0"/>
              </a:spcBef>
            </a:pPr>
            <a:r>
              <a:rPr lang="fr-FR" b="1" spc="38" noProof="1">
                <a:solidFill>
                  <a:srgbClr val="000000"/>
                </a:solidFill>
                <a:latin typeface="Montserrat Bold"/>
                <a:ea typeface="Montserrat Bold"/>
                <a:cs typeface="Montserrat Bold"/>
                <a:sym typeface="Montserrat Bold"/>
              </a:rPr>
              <a:t>AGIR SUR LES QUANTITÉS</a:t>
            </a:r>
          </a:p>
        </p:txBody>
      </p:sp>
      <p:grpSp>
        <p:nvGrpSpPr>
          <p:cNvPr id="20" name="Group 18">
            <a:extLst>
              <a:ext uri="{FF2B5EF4-FFF2-40B4-BE49-F238E27FC236}">
                <a16:creationId xmlns:a16="http://schemas.microsoft.com/office/drawing/2014/main" id="{93B586C1-DBC7-F1D6-CEB1-7E51D3EADA07}"/>
              </a:ext>
            </a:extLst>
          </p:cNvPr>
          <p:cNvGrpSpPr/>
          <p:nvPr/>
        </p:nvGrpSpPr>
        <p:grpSpPr>
          <a:xfrm>
            <a:off x="6425478" y="1188599"/>
            <a:ext cx="1721527" cy="1063647"/>
            <a:chOff x="41910" y="-14379"/>
            <a:chExt cx="2332989" cy="915670"/>
          </a:xfrm>
        </p:grpSpPr>
        <p:sp>
          <p:nvSpPr>
            <p:cNvPr id="21" name="Freeform 19">
              <a:extLst>
                <a:ext uri="{FF2B5EF4-FFF2-40B4-BE49-F238E27FC236}">
                  <a16:creationId xmlns:a16="http://schemas.microsoft.com/office/drawing/2014/main" id="{890DB517-E873-35DF-2327-A869F6E270B6}"/>
                </a:ext>
              </a:extLst>
            </p:cNvPr>
            <p:cNvSpPr/>
            <p:nvPr/>
          </p:nvSpPr>
          <p:spPr>
            <a:xfrm>
              <a:off x="41910" y="-14379"/>
              <a:ext cx="2332989" cy="915670"/>
            </a:xfrm>
            <a:custGeom>
              <a:avLst/>
              <a:gdLst/>
              <a:ahLst/>
              <a:cxnLst/>
              <a:rect l="l" t="t" r="r" b="b"/>
              <a:pathLst>
                <a:path w="2332990" h="915670">
                  <a:moveTo>
                    <a:pt x="8890" y="82550"/>
                  </a:moveTo>
                  <a:cubicBezTo>
                    <a:pt x="972820" y="1270"/>
                    <a:pt x="1446530" y="34290"/>
                    <a:pt x="1732280" y="52070"/>
                  </a:cubicBezTo>
                  <a:cubicBezTo>
                    <a:pt x="1924050" y="63500"/>
                    <a:pt x="2122170" y="0"/>
                    <a:pt x="2208530" y="93980"/>
                  </a:cubicBezTo>
                  <a:cubicBezTo>
                    <a:pt x="2310130" y="204470"/>
                    <a:pt x="2332990" y="648970"/>
                    <a:pt x="2208530" y="767080"/>
                  </a:cubicBezTo>
                  <a:cubicBezTo>
                    <a:pt x="2048510" y="915670"/>
                    <a:pt x="1390650" y="706120"/>
                    <a:pt x="1121410" y="693420"/>
                  </a:cubicBezTo>
                  <a:cubicBezTo>
                    <a:pt x="963930" y="685800"/>
                    <a:pt x="867410" y="680720"/>
                    <a:pt x="744220" y="683260"/>
                  </a:cubicBezTo>
                  <a:cubicBezTo>
                    <a:pt x="624840" y="687070"/>
                    <a:pt x="504190" y="695960"/>
                    <a:pt x="392430" y="709930"/>
                  </a:cubicBezTo>
                  <a:cubicBezTo>
                    <a:pt x="290830" y="721360"/>
                    <a:pt x="167640" y="805180"/>
                    <a:pt x="101600" y="756920"/>
                  </a:cubicBezTo>
                  <a:cubicBezTo>
                    <a:pt x="0" y="681990"/>
                    <a:pt x="8890" y="82550"/>
                    <a:pt x="8890" y="82550"/>
                  </a:cubicBezTo>
                </a:path>
              </a:pathLst>
            </a:custGeom>
            <a:solidFill>
              <a:srgbClr val="FF6D0F">
                <a:alpha val="24706"/>
              </a:srgbClr>
            </a:solidFill>
            <a:ln cap="sq">
              <a:noFill/>
              <a:prstDash val="solid"/>
              <a:miter/>
            </a:ln>
          </p:spPr>
          <p:txBody>
            <a:bodyPr/>
            <a:lstStyle/>
            <a:p>
              <a:endParaRPr lang="fr-FR" sz="1600" noProof="1"/>
            </a:p>
          </p:txBody>
        </p:sp>
      </p:grpSp>
      <p:pic>
        <p:nvPicPr>
          <p:cNvPr id="2" name="Picture 2" descr="attention icon">
            <a:hlinkClick r:id="rId2" tooltip="attention icon"/>
            <a:extLst>
              <a:ext uri="{FF2B5EF4-FFF2-40B4-BE49-F238E27FC236}">
                <a16:creationId xmlns:a16="http://schemas.microsoft.com/office/drawing/2014/main" id="{FA4DF9BA-8754-CF2F-FA31-2E6D03E4E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076" y="5636621"/>
            <a:ext cx="855577" cy="8555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8B350393-1586-94F4-54A1-CC2532DFA64C}"/>
              </a:ext>
            </a:extLst>
          </p:cNvPr>
          <p:cNvSpPr txBox="1">
            <a:spLocks noChangeArrowheads="1"/>
          </p:cNvSpPr>
          <p:nvPr/>
        </p:nvSpPr>
        <p:spPr bwMode="auto">
          <a:xfrm>
            <a:off x="1877312" y="5676033"/>
            <a:ext cx="6685823" cy="77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rtlCol="0" anchor="ctr" anchorCtr="0" compatLnSpc="1">
            <a:prstTxWarp prst="textNoShape">
              <a:avLst/>
            </a:prstTxWarp>
            <a:spAutoFit/>
          </a:bodyPr>
          <a:lstStyle>
            <a:defPPr>
              <a:defRPr lang="fr-FR"/>
            </a:defPPr>
            <a:lvl1pPr marL="0" indent="0" algn="l" defTabSz="742965" rtl="0" eaLnBrk="1" latinLnBrk="0" hangingPunct="1">
              <a:lnSpc>
                <a:spcPct val="100000"/>
              </a:lnSpc>
              <a:spcBef>
                <a:spcPts val="0"/>
              </a:spcBef>
              <a:spcAft>
                <a:spcPts val="975"/>
              </a:spcAft>
              <a:buFont typeface="Arial" panose="020B0604020202020204" pitchFamily="34" charset="0"/>
              <a:buNone/>
              <a:defRPr lang="fr-FR" sz="1463" kern="1200">
                <a:solidFill>
                  <a:schemeClr val="tx1">
                    <a:lumMod val="75000"/>
                    <a:lumOff val="25000"/>
                  </a:schemeClr>
                </a:solidFill>
                <a:latin typeface="+mn-lt"/>
                <a:ea typeface="+mn-ea"/>
                <a:cs typeface="+mn-cs"/>
              </a:defRPr>
            </a:lvl1pPr>
            <a:lvl2pPr marL="274896"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2pPr>
            <a:lvl3pPr marL="646380"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3pPr>
            <a:lvl4pPr marL="1017862"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4pPr>
            <a:lvl5pPr marL="1389344" indent="0" algn="l" defTabSz="742965" rtl="0" eaLnBrk="1" latinLnBrk="0" hangingPunct="1">
              <a:lnSpc>
                <a:spcPct val="100000"/>
              </a:lnSpc>
              <a:spcBef>
                <a:spcPts val="293"/>
              </a:spcBef>
              <a:buFont typeface="Arial" panose="020B0604020202020204" pitchFamily="34" charset="0"/>
              <a:buNone/>
              <a:defRPr lang="fr-FR" sz="1138" kern="1200">
                <a:solidFill>
                  <a:schemeClr val="tx1">
                    <a:lumMod val="75000"/>
                    <a:lumOff val="25000"/>
                  </a:schemeClr>
                </a:solidFill>
                <a:latin typeface="+mn-lt"/>
                <a:ea typeface="+mn-ea"/>
                <a:cs typeface="+mn-cs"/>
              </a:defRPr>
            </a:lvl5pPr>
            <a:lvl6pPr marL="2043153"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6pPr>
            <a:lvl7pPr marL="2414635"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7pPr>
            <a:lvl8pPr marL="2786119"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8pPr>
            <a:lvl9pPr marL="3157601" indent="-185742" algn="l" defTabSz="742965" rtl="0" eaLnBrk="1" latinLnBrk="0" hangingPunct="1">
              <a:lnSpc>
                <a:spcPct val="90000"/>
              </a:lnSpc>
              <a:spcBef>
                <a:spcPts val="406"/>
              </a:spcBef>
              <a:buFont typeface="Arial" panose="020B0604020202020204" pitchFamily="34" charset="0"/>
              <a:buChar char="•"/>
              <a:defRPr lang="fr-FR" sz="1463" kern="1200">
                <a:solidFill>
                  <a:schemeClr val="tx1"/>
                </a:solidFill>
                <a:latin typeface="+mn-lt"/>
                <a:ea typeface="+mn-ea"/>
                <a:cs typeface="+mn-cs"/>
              </a:defRPr>
            </a:lvl9pPr>
          </a:lstStyle>
          <a:p>
            <a:pPr algn="just"/>
            <a:r>
              <a:rPr lang="fr-FR" sz="1140" noProof="1">
                <a:solidFill>
                  <a:schemeClr val="tx1"/>
                </a:solidFill>
                <a:latin typeface="Montserrat" panose="00000500000000000000" pitchFamily="2" charset="0"/>
              </a:rPr>
              <a:t>Pour les actions visant à économiser les ressources, attention à l’effet-rebond, phénomène sociotechnique bien connu (voir l’outil dédié). Il y a fort à parier que si on parvient à moins dépenser (de temps, d’énergie) par projet, le nombre de projets va augmenter… jusqu’à épuisement des ressources et nouvelle contre-productivité !</a:t>
            </a:r>
            <a:endParaRPr lang="fr-FR" sz="1140" noProof="1">
              <a:latin typeface="Montserrat" panose="00000500000000000000" pitchFamily="2" charset="0"/>
            </a:endParaRPr>
          </a:p>
        </p:txBody>
      </p:sp>
    </p:spTree>
    <p:extLst>
      <p:ext uri="{BB962C8B-B14F-4D97-AF65-F5344CB8AC3E}">
        <p14:creationId xmlns:p14="http://schemas.microsoft.com/office/powerpoint/2010/main" val="1275277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FADA7-54AB-661D-B18A-3EAE0C3BEBA5}"/>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4D4577A-2203-1447-D851-5BEF293654FD}"/>
              </a:ext>
            </a:extLst>
          </p:cNvPr>
          <p:cNvSpPr>
            <a:spLocks noGrp="1"/>
          </p:cNvSpPr>
          <p:nvPr>
            <p:ph type="title"/>
          </p:nvPr>
        </p:nvSpPr>
        <p:spPr>
          <a:xfrm>
            <a:off x="1444419" y="653597"/>
            <a:ext cx="4273388" cy="817729"/>
          </a:xfrm>
        </p:spPr>
        <p:txBody>
          <a:bodyPr/>
          <a:lstStyle/>
          <a:p>
            <a:r>
              <a:rPr lang="fr-FR" dirty="0"/>
              <a:t>Synthèse</a:t>
            </a:r>
          </a:p>
        </p:txBody>
      </p:sp>
      <p:sp>
        <p:nvSpPr>
          <p:cNvPr id="4" name="Espace réservé du numéro de diapositive 3">
            <a:extLst>
              <a:ext uri="{FF2B5EF4-FFF2-40B4-BE49-F238E27FC236}">
                <a16:creationId xmlns:a16="http://schemas.microsoft.com/office/drawing/2014/main" id="{D2D2B74D-DB4E-2923-15D2-D96325A0B4E8}"/>
              </a:ext>
            </a:extLst>
          </p:cNvPr>
          <p:cNvSpPr>
            <a:spLocks noGrp="1"/>
          </p:cNvSpPr>
          <p:nvPr>
            <p:ph type="sldNum" sz="quarter" idx="4"/>
          </p:nvPr>
        </p:nvSpPr>
        <p:spPr/>
        <p:txBody>
          <a:bodyPr/>
          <a:lstStyle/>
          <a:p>
            <a:pPr rtl="0"/>
            <a:fld id="{48F63A3B-78C7-47BE-AE5E-E10140E04643}" type="slidenum">
              <a:rPr lang="fr-FR" smtClean="0"/>
              <a:pPr rtl="0"/>
              <a:t>37</a:t>
            </a:fld>
            <a:endParaRPr lang="fr-FR" dirty="0"/>
          </a:p>
        </p:txBody>
      </p:sp>
      <p:sp>
        <p:nvSpPr>
          <p:cNvPr id="11" name="TextBox 15">
            <a:extLst>
              <a:ext uri="{FF2B5EF4-FFF2-40B4-BE49-F238E27FC236}">
                <a16:creationId xmlns:a16="http://schemas.microsoft.com/office/drawing/2014/main" id="{0F342D77-2923-3AAF-BCB3-54F0BF5B6ECD}"/>
              </a:ext>
            </a:extLst>
          </p:cNvPr>
          <p:cNvSpPr txBox="1"/>
          <p:nvPr/>
        </p:nvSpPr>
        <p:spPr>
          <a:xfrm>
            <a:off x="853087" y="1863700"/>
            <a:ext cx="4516551" cy="1558504"/>
          </a:xfrm>
          <a:prstGeom prst="rect">
            <a:avLst/>
          </a:prstGeom>
        </p:spPr>
        <p:txBody>
          <a:bodyPr wrap="square" lIns="0" tIns="0" rIns="0" bIns="0" rtlCol="0" anchor="t">
            <a:spAutoFit/>
          </a:bodyPr>
          <a:lstStyle/>
          <a:p>
            <a:pPr lvl="0" algn="ctr">
              <a:lnSpc>
                <a:spcPts val="3080"/>
              </a:lnSpc>
              <a:spcBef>
                <a:spcPct val="0"/>
              </a:spcBef>
            </a:pPr>
            <a:r>
              <a:rPr lang="fr-FR" sz="2000" b="1" spc="70" noProof="1">
                <a:solidFill>
                  <a:srgbClr val="000000"/>
                </a:solidFill>
                <a:latin typeface="Montserrat Bold"/>
                <a:ea typeface="Montserrat Bold"/>
                <a:cs typeface="Montserrat Bold"/>
                <a:sym typeface="Montserrat Bold"/>
              </a:rPr>
              <a:t>PRÉSENTATION SYNOPTIQUE DE L’ENSEMBLE DU CHEMINEMENT, DU DIAGNOSTIC AUX PISTES</a:t>
            </a:r>
          </a:p>
          <a:p>
            <a:pPr lvl="0" algn="ctr">
              <a:lnSpc>
                <a:spcPts val="3080"/>
              </a:lnSpc>
              <a:spcBef>
                <a:spcPct val="0"/>
              </a:spcBef>
            </a:pPr>
            <a:endParaRPr lang="fr-FR" sz="2000" b="1" spc="70" noProof="1">
              <a:solidFill>
                <a:srgbClr val="000000"/>
              </a:solidFill>
              <a:latin typeface="Montserrat Bold"/>
              <a:ea typeface="Montserrat Bold"/>
              <a:cs typeface="Montserrat Bold"/>
              <a:sym typeface="Montserrat Bold"/>
            </a:endParaRPr>
          </a:p>
        </p:txBody>
      </p:sp>
      <p:pic>
        <p:nvPicPr>
          <p:cNvPr id="8" name="Espace réservé pour une image  7" descr="«Fin» tapé sur une machine à écrire">
            <a:extLst>
              <a:ext uri="{FF2B5EF4-FFF2-40B4-BE49-F238E27FC236}">
                <a16:creationId xmlns:a16="http://schemas.microsoft.com/office/drawing/2014/main" id="{6A3B19A5-3E03-2DC3-B283-8F7189AFA698}"/>
              </a:ext>
            </a:extLst>
          </p:cNvPr>
          <p:cNvPicPr>
            <a:picLocks noGrp="1" noChangeAspect="1"/>
          </p:cNvPicPr>
          <p:nvPr>
            <p:ph type="pic" sz="quarter" idx="10"/>
          </p:nvPr>
        </p:nvPicPr>
        <p:blipFill>
          <a:blip r:embed="rId2">
            <a:duotone>
              <a:prstClr val="black"/>
              <a:schemeClr val="accent1">
                <a:tint val="45000"/>
                <a:satMod val="400000"/>
              </a:schemeClr>
            </a:duotone>
          </a:blip>
          <a:srcRect l="27048" r="27048"/>
          <a:stretch>
            <a:fillRect/>
          </a:stretch>
        </p:blipFill>
        <p:spPr/>
      </p:pic>
    </p:spTree>
    <p:extLst>
      <p:ext uri="{BB962C8B-B14F-4D97-AF65-F5344CB8AC3E}">
        <p14:creationId xmlns:p14="http://schemas.microsoft.com/office/powerpoint/2010/main" val="2339933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F498E-6418-65DE-9909-EBA4D27C8F5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8E51755-5BF3-6879-6D4A-16F820F70884}"/>
              </a:ext>
            </a:extLst>
          </p:cNvPr>
          <p:cNvSpPr>
            <a:spLocks noGrp="1"/>
          </p:cNvSpPr>
          <p:nvPr>
            <p:ph type="sldNum" sz="quarter" idx="4"/>
          </p:nvPr>
        </p:nvSpPr>
        <p:spPr/>
        <p:txBody>
          <a:bodyPr/>
          <a:lstStyle/>
          <a:p>
            <a:pPr rtl="0"/>
            <a:fld id="{48F63A3B-78C7-47BE-AE5E-E10140E04643}" type="slidenum">
              <a:rPr lang="fr-FR" noProof="1" smtClean="0"/>
              <a:pPr rtl="0"/>
              <a:t>38</a:t>
            </a:fld>
            <a:endParaRPr lang="fr-FR" noProof="1"/>
          </a:p>
        </p:txBody>
      </p:sp>
      <p:sp>
        <p:nvSpPr>
          <p:cNvPr id="5" name="Sous-titre 2">
            <a:extLst>
              <a:ext uri="{FF2B5EF4-FFF2-40B4-BE49-F238E27FC236}">
                <a16:creationId xmlns:a16="http://schemas.microsoft.com/office/drawing/2014/main" id="{527B82EB-0381-E191-3CA3-D36B985B18F4}"/>
              </a:ext>
            </a:extLst>
          </p:cNvPr>
          <p:cNvSpPr>
            <a:spLocks noGrp="1"/>
          </p:cNvSpPr>
          <p:nvPr>
            <p:ph type="subTitle" idx="1"/>
          </p:nvPr>
        </p:nvSpPr>
        <p:spPr>
          <a:xfrm>
            <a:off x="603502" y="1299243"/>
            <a:ext cx="7884282" cy="748646"/>
          </a:xfrm>
        </p:spPr>
        <p:txBody>
          <a:bodyPr rtlCol="0">
            <a:normAutofit/>
          </a:bodyPr>
          <a:lstStyle>
            <a:defPPr>
              <a:defRPr lang="fr-FR"/>
            </a:defPPr>
          </a:lstStyle>
          <a:p>
            <a:r>
              <a:rPr lang="fr-FR" b="1" noProof="1">
                <a:latin typeface="Montserrat" pitchFamily="2" charset="0"/>
              </a:rPr>
              <a:t>Structure d’une présentation</a:t>
            </a:r>
            <a:endParaRPr lang="fr-FR" noProof="1">
              <a:latin typeface="Montserrat" pitchFamily="2" charset="0"/>
            </a:endParaRPr>
          </a:p>
        </p:txBody>
      </p:sp>
      <p:sp>
        <p:nvSpPr>
          <p:cNvPr id="6" name="Titre 1">
            <a:extLst>
              <a:ext uri="{FF2B5EF4-FFF2-40B4-BE49-F238E27FC236}">
                <a16:creationId xmlns:a16="http://schemas.microsoft.com/office/drawing/2014/main" id="{2E934F83-1A9D-14EE-9931-F819D2D53983}"/>
              </a:ext>
            </a:extLst>
          </p:cNvPr>
          <p:cNvSpPr>
            <a:spLocks noGrp="1"/>
          </p:cNvSpPr>
          <p:nvPr>
            <p:ph type="title"/>
          </p:nvPr>
        </p:nvSpPr>
        <p:spPr>
          <a:xfrm>
            <a:off x="527777" y="749477"/>
            <a:ext cx="8533688" cy="549766"/>
          </a:xfrm>
        </p:spPr>
        <p:txBody>
          <a:bodyPr rtlCol="0"/>
          <a:lstStyle>
            <a:defPPr>
              <a:defRPr lang="fr-FR"/>
            </a:defPPr>
          </a:lstStyle>
          <a:p>
            <a:r>
              <a:rPr lang="fr-FR" noProof="1">
                <a:latin typeface="Montserrat" pitchFamily="2" charset="0"/>
              </a:rPr>
              <a:t>Modèle de SYNTHÈSE</a:t>
            </a:r>
          </a:p>
        </p:txBody>
      </p:sp>
      <p:sp>
        <p:nvSpPr>
          <p:cNvPr id="2" name="Rectangle : coins arrondis 1">
            <a:extLst>
              <a:ext uri="{FF2B5EF4-FFF2-40B4-BE49-F238E27FC236}">
                <a16:creationId xmlns:a16="http://schemas.microsoft.com/office/drawing/2014/main" id="{E872F0E8-0C0B-8360-0B0B-0593CA6C2ECB}"/>
              </a:ext>
            </a:extLst>
          </p:cNvPr>
          <p:cNvSpPr/>
          <p:nvPr/>
        </p:nvSpPr>
        <p:spPr>
          <a:xfrm>
            <a:off x="1882052" y="2047889"/>
            <a:ext cx="5825138" cy="3064000"/>
          </a:xfrm>
          <a:prstGeom prst="roundRect">
            <a:avLst>
              <a:gd name="adj" fmla="val 11591"/>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noProof="1">
                <a:solidFill>
                  <a:schemeClr val="tx1"/>
                </a:solidFill>
                <a:latin typeface="Montserrat" panose="00000500000000000000" pitchFamily="2" charset="0"/>
              </a:rPr>
              <a:t>Le </a:t>
            </a:r>
            <a:r>
              <a:rPr lang="fr-FR" sz="1500" b="1" noProof="1">
                <a:solidFill>
                  <a:schemeClr val="tx1"/>
                </a:solidFill>
                <a:latin typeface="Montserrat" panose="00000500000000000000" pitchFamily="2" charset="0"/>
              </a:rPr>
              <a:t>[dispositif étudié] </a:t>
            </a:r>
            <a:r>
              <a:rPr lang="fr-FR" sz="1500" noProof="1">
                <a:solidFill>
                  <a:schemeClr val="tx1"/>
                </a:solidFill>
                <a:latin typeface="Montserrat" panose="00000500000000000000" pitchFamily="2" charset="0"/>
              </a:rPr>
              <a:t>a été mis en place car il présente de nombreux avantages permettant </a:t>
            </a:r>
            <a:r>
              <a:rPr lang="fr-FR" sz="1500" b="1" noProof="1">
                <a:solidFill>
                  <a:schemeClr val="tx1"/>
                </a:solidFill>
                <a:latin typeface="Montserrat" panose="00000500000000000000" pitchFamily="2" charset="0"/>
              </a:rPr>
              <a:t>[objectifs]. </a:t>
            </a:r>
            <a:r>
              <a:rPr lang="fr-FR" sz="1500" noProof="1">
                <a:solidFill>
                  <a:schemeClr val="tx1"/>
                </a:solidFill>
                <a:latin typeface="Montserrat" panose="00000500000000000000" pitchFamily="2" charset="0"/>
              </a:rPr>
              <a:t>Mais à cause du </a:t>
            </a:r>
            <a:r>
              <a:rPr lang="fr-FR" sz="1500" b="1" noProof="1">
                <a:solidFill>
                  <a:schemeClr val="tx1"/>
                </a:solidFill>
                <a:latin typeface="Montserrat" panose="00000500000000000000" pitchFamily="2" charset="0"/>
              </a:rPr>
              <a:t>[processus de massification], </a:t>
            </a:r>
            <a:r>
              <a:rPr lang="fr-FR" sz="1500" noProof="1">
                <a:solidFill>
                  <a:schemeClr val="tx1"/>
                </a:solidFill>
                <a:latin typeface="Montserrat" panose="00000500000000000000" pitchFamily="2" charset="0"/>
              </a:rPr>
              <a:t>il s’est déployé de plus en plus amenant un épuisement des</a:t>
            </a:r>
            <a:r>
              <a:rPr lang="fr-FR" sz="1500" b="1" noProof="1">
                <a:solidFill>
                  <a:schemeClr val="tx1"/>
                </a:solidFill>
                <a:latin typeface="Montserrat" panose="00000500000000000000" pitchFamily="2" charset="0"/>
              </a:rPr>
              <a:t> [ressources cachées] </a:t>
            </a:r>
            <a:r>
              <a:rPr lang="fr-FR" sz="1500" noProof="1">
                <a:solidFill>
                  <a:schemeClr val="tx1"/>
                </a:solidFill>
                <a:latin typeface="Montserrat" panose="00000500000000000000" pitchFamily="2" charset="0"/>
              </a:rPr>
              <a:t>qui a produit les </a:t>
            </a:r>
            <a:r>
              <a:rPr lang="fr-FR" sz="1500" b="1" noProof="1">
                <a:solidFill>
                  <a:schemeClr val="tx1"/>
                </a:solidFill>
                <a:latin typeface="Montserrat" panose="00000500000000000000" pitchFamily="2" charset="0"/>
              </a:rPr>
              <a:t>[effets négatifs]</a:t>
            </a:r>
            <a:r>
              <a:rPr lang="fr-FR" sz="1500" noProof="1">
                <a:solidFill>
                  <a:schemeClr val="tx1"/>
                </a:solidFill>
                <a:latin typeface="Montserrat" panose="00000500000000000000" pitchFamily="2" charset="0"/>
              </a:rPr>
              <a:t> constatés. L’institution étudiée est actuellement à </a:t>
            </a:r>
            <a:r>
              <a:rPr lang="fr-FR" sz="1500" b="1" noProof="1">
                <a:solidFill>
                  <a:schemeClr val="tx1"/>
                </a:solidFill>
                <a:latin typeface="Montserrat" panose="00000500000000000000" pitchFamily="2" charset="0"/>
              </a:rPr>
              <a:t>[cette phase]</a:t>
            </a:r>
            <a:r>
              <a:rPr lang="fr-FR" sz="1500" noProof="1">
                <a:solidFill>
                  <a:schemeClr val="tx1"/>
                </a:solidFill>
                <a:latin typeface="Montserrat" panose="00000500000000000000" pitchFamily="2" charset="0"/>
              </a:rPr>
              <a:t> de contre-productivité. Pour [rester dans / revenir à] la situation souhaitée, il faut agir en mettant en œuvre tout ou partie des </a:t>
            </a:r>
            <a:r>
              <a:rPr lang="fr-FR" sz="1500" b="1" noProof="1">
                <a:solidFill>
                  <a:schemeClr val="tx1"/>
                </a:solidFill>
                <a:latin typeface="Montserrat" panose="00000500000000000000" pitchFamily="2" charset="0"/>
              </a:rPr>
              <a:t>[stratégies] identifiées. </a:t>
            </a:r>
          </a:p>
        </p:txBody>
      </p:sp>
    </p:spTree>
    <p:extLst>
      <p:ext uri="{BB962C8B-B14F-4D97-AF65-F5344CB8AC3E}">
        <p14:creationId xmlns:p14="http://schemas.microsoft.com/office/powerpoint/2010/main" val="368768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 51">
            <a:extLst>
              <a:ext uri="{FF2B5EF4-FFF2-40B4-BE49-F238E27FC236}">
                <a16:creationId xmlns:a16="http://schemas.microsoft.com/office/drawing/2014/main" id="{AF84CA93-928B-4132-B682-637C6FE04E46}"/>
              </a:ext>
            </a:extLst>
          </p:cNvPr>
          <p:cNvPicPr>
            <a:picLocks noChangeAspect="1"/>
          </p:cNvPicPr>
          <p:nvPr/>
        </p:nvPicPr>
        <p:blipFill>
          <a:blip r:embed="rId3"/>
          <a:stretch>
            <a:fillRect/>
          </a:stretch>
        </p:blipFill>
        <p:spPr>
          <a:xfrm flipH="1">
            <a:off x="-670559" y="147919"/>
            <a:ext cx="11557652" cy="6710082"/>
          </a:xfrm>
          <a:prstGeom prst="rect">
            <a:avLst/>
          </a:prstGeom>
        </p:spPr>
      </p:pic>
      <p:pic>
        <p:nvPicPr>
          <p:cNvPr id="29" name="Image 28">
            <a:extLst>
              <a:ext uri="{FF2B5EF4-FFF2-40B4-BE49-F238E27FC236}">
                <a16:creationId xmlns:a16="http://schemas.microsoft.com/office/drawing/2014/main" id="{6B18B618-4126-4691-9C14-2505919BA160}"/>
              </a:ext>
            </a:extLst>
          </p:cNvPr>
          <p:cNvPicPr>
            <a:picLocks noChangeAspect="1"/>
          </p:cNvPicPr>
          <p:nvPr/>
        </p:nvPicPr>
        <p:blipFill rotWithShape="1">
          <a:blip r:embed="rId4"/>
          <a:srcRect r="13714"/>
          <a:stretch/>
        </p:blipFill>
        <p:spPr>
          <a:xfrm>
            <a:off x="4344324" y="3071720"/>
            <a:ext cx="9278634" cy="3292985"/>
          </a:xfrm>
          <a:prstGeom prst="rect">
            <a:avLst/>
          </a:prstGeom>
        </p:spPr>
      </p:pic>
      <p:pic>
        <p:nvPicPr>
          <p:cNvPr id="28" name="Image 27">
            <a:extLst>
              <a:ext uri="{FF2B5EF4-FFF2-40B4-BE49-F238E27FC236}">
                <a16:creationId xmlns:a16="http://schemas.microsoft.com/office/drawing/2014/main" id="{D3150E52-D7B0-401D-AA24-153C5D988E78}"/>
              </a:ext>
            </a:extLst>
          </p:cNvPr>
          <p:cNvPicPr>
            <a:picLocks noChangeAspect="1"/>
          </p:cNvPicPr>
          <p:nvPr/>
        </p:nvPicPr>
        <p:blipFill rotWithShape="1">
          <a:blip r:embed="rId4"/>
          <a:srcRect r="13714"/>
          <a:stretch/>
        </p:blipFill>
        <p:spPr>
          <a:xfrm>
            <a:off x="-846314" y="2645132"/>
            <a:ext cx="9278634" cy="3292985"/>
          </a:xfrm>
          <a:prstGeom prst="rect">
            <a:avLst/>
          </a:prstGeom>
        </p:spPr>
      </p:pic>
      <p:sp>
        <p:nvSpPr>
          <p:cNvPr id="5" name="Espace réservé du numéro de diapositive 4">
            <a:extLst>
              <a:ext uri="{FF2B5EF4-FFF2-40B4-BE49-F238E27FC236}">
                <a16:creationId xmlns:a16="http://schemas.microsoft.com/office/drawing/2014/main" id="{3F08FD77-1FB2-46CE-9971-DB90D2B608C8}"/>
              </a:ext>
            </a:extLst>
          </p:cNvPr>
          <p:cNvSpPr>
            <a:spLocks noGrp="1"/>
          </p:cNvSpPr>
          <p:nvPr>
            <p:ph type="sldNum" sz="quarter" idx="4"/>
          </p:nvPr>
        </p:nvSpPr>
        <p:spPr>
          <a:xfrm>
            <a:off x="132182" y="6364705"/>
            <a:ext cx="404075" cy="249745"/>
          </a:xfrm>
        </p:spPr>
        <p:txBody>
          <a:bodyPr/>
          <a:lstStyle/>
          <a:p>
            <a:pPr rtl="0"/>
            <a:fld id="{48F63A3B-78C7-47BE-AE5E-E10140E04643}" type="slidenum">
              <a:rPr lang="fr-FR" noProof="1" smtClean="0"/>
              <a:pPr rtl="0"/>
              <a:t>3</a:t>
            </a:fld>
            <a:endParaRPr lang="fr-FR" noProof="1"/>
          </a:p>
        </p:txBody>
      </p:sp>
      <p:pic>
        <p:nvPicPr>
          <p:cNvPr id="55" name="Image 54">
            <a:extLst>
              <a:ext uri="{FF2B5EF4-FFF2-40B4-BE49-F238E27FC236}">
                <a16:creationId xmlns:a16="http://schemas.microsoft.com/office/drawing/2014/main" id="{AF791F3A-1906-49B4-AB28-73428A27E746}"/>
              </a:ext>
            </a:extLst>
          </p:cNvPr>
          <p:cNvPicPr>
            <a:picLocks noChangeAspect="1"/>
          </p:cNvPicPr>
          <p:nvPr/>
        </p:nvPicPr>
        <p:blipFill>
          <a:blip r:embed="rId5"/>
          <a:stretch>
            <a:fillRect/>
          </a:stretch>
        </p:blipFill>
        <p:spPr>
          <a:xfrm flipV="1">
            <a:off x="-178142" y="6273188"/>
            <a:ext cx="10238617" cy="120987"/>
          </a:xfrm>
          <a:prstGeom prst="rect">
            <a:avLst/>
          </a:prstGeom>
        </p:spPr>
      </p:pic>
      <p:pic>
        <p:nvPicPr>
          <p:cNvPr id="7" name="Image 6">
            <a:extLst>
              <a:ext uri="{FF2B5EF4-FFF2-40B4-BE49-F238E27FC236}">
                <a16:creationId xmlns:a16="http://schemas.microsoft.com/office/drawing/2014/main" id="{27CAE259-68E1-4915-9CC8-51D320A671C4}"/>
              </a:ext>
            </a:extLst>
          </p:cNvPr>
          <p:cNvPicPr>
            <a:picLocks noChangeAspect="1"/>
          </p:cNvPicPr>
          <p:nvPr/>
        </p:nvPicPr>
        <p:blipFill>
          <a:blip r:embed="rId6"/>
          <a:stretch>
            <a:fillRect/>
          </a:stretch>
        </p:blipFill>
        <p:spPr>
          <a:xfrm>
            <a:off x="7746042" y="939891"/>
            <a:ext cx="1069924" cy="1069924"/>
          </a:xfrm>
          <a:prstGeom prst="rect">
            <a:avLst/>
          </a:prstGeom>
        </p:spPr>
      </p:pic>
      <p:pic>
        <p:nvPicPr>
          <p:cNvPr id="12" name="Image 11">
            <a:extLst>
              <a:ext uri="{FF2B5EF4-FFF2-40B4-BE49-F238E27FC236}">
                <a16:creationId xmlns:a16="http://schemas.microsoft.com/office/drawing/2014/main" id="{F14B22A0-502E-4539-B13B-BF88B47763D7}"/>
              </a:ext>
            </a:extLst>
          </p:cNvPr>
          <p:cNvPicPr>
            <a:picLocks noChangeAspect="1"/>
          </p:cNvPicPr>
          <p:nvPr/>
        </p:nvPicPr>
        <p:blipFill>
          <a:blip r:embed="rId7"/>
          <a:stretch>
            <a:fillRect/>
          </a:stretch>
        </p:blipFill>
        <p:spPr>
          <a:xfrm>
            <a:off x="3361457" y="631755"/>
            <a:ext cx="901587" cy="888889"/>
          </a:xfrm>
          <a:prstGeom prst="rect">
            <a:avLst/>
          </a:prstGeom>
        </p:spPr>
      </p:pic>
      <p:grpSp>
        <p:nvGrpSpPr>
          <p:cNvPr id="3" name="Groupe 2">
            <a:extLst>
              <a:ext uri="{FF2B5EF4-FFF2-40B4-BE49-F238E27FC236}">
                <a16:creationId xmlns:a16="http://schemas.microsoft.com/office/drawing/2014/main" id="{A9785F0A-68F4-4E03-B32C-6DE04CA1C685}"/>
              </a:ext>
            </a:extLst>
          </p:cNvPr>
          <p:cNvGrpSpPr/>
          <p:nvPr/>
        </p:nvGrpSpPr>
        <p:grpSpPr>
          <a:xfrm>
            <a:off x="5849328" y="1588742"/>
            <a:ext cx="2582992" cy="1537427"/>
            <a:chOff x="3136607" y="619038"/>
            <a:chExt cx="2582992" cy="1701947"/>
          </a:xfrm>
        </p:grpSpPr>
        <p:pic>
          <p:nvPicPr>
            <p:cNvPr id="69" name="Image 68">
              <a:extLst>
                <a:ext uri="{FF2B5EF4-FFF2-40B4-BE49-F238E27FC236}">
                  <a16:creationId xmlns:a16="http://schemas.microsoft.com/office/drawing/2014/main" id="{CE2E8DF8-7241-42C7-A43B-10E07CF9260F}"/>
                </a:ext>
              </a:extLst>
            </p:cNvPr>
            <p:cNvPicPr>
              <a:picLocks noChangeAspect="1"/>
            </p:cNvPicPr>
            <p:nvPr/>
          </p:nvPicPr>
          <p:blipFill>
            <a:blip r:embed="rId8"/>
            <a:stretch>
              <a:fillRect/>
            </a:stretch>
          </p:blipFill>
          <p:spPr>
            <a:xfrm>
              <a:off x="3136607" y="619038"/>
              <a:ext cx="2582992" cy="1701947"/>
            </a:xfrm>
            <a:prstGeom prst="rect">
              <a:avLst/>
            </a:prstGeom>
          </p:spPr>
        </p:pic>
        <p:sp>
          <p:nvSpPr>
            <p:cNvPr id="70" name="Rectangle 69">
              <a:extLst>
                <a:ext uri="{FF2B5EF4-FFF2-40B4-BE49-F238E27FC236}">
                  <a16:creationId xmlns:a16="http://schemas.microsoft.com/office/drawing/2014/main" id="{2ED465C7-9508-4DCC-9BE9-210530B9A6F4}"/>
                </a:ext>
              </a:extLst>
            </p:cNvPr>
            <p:cNvSpPr/>
            <p:nvPr/>
          </p:nvSpPr>
          <p:spPr>
            <a:xfrm>
              <a:off x="3306288" y="808682"/>
              <a:ext cx="2352766" cy="892606"/>
            </a:xfrm>
            <a:prstGeom prst="rect">
              <a:avLst/>
            </a:prstGeom>
            <a:solidFill>
              <a:srgbClr val="E62552"/>
            </a:solidFill>
            <a:ln>
              <a:solidFill>
                <a:srgbClr val="E6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noProof="1"/>
            </a:p>
          </p:txBody>
        </p:sp>
      </p:grpSp>
      <p:pic>
        <p:nvPicPr>
          <p:cNvPr id="14" name="Image 13">
            <a:extLst>
              <a:ext uri="{FF2B5EF4-FFF2-40B4-BE49-F238E27FC236}">
                <a16:creationId xmlns:a16="http://schemas.microsoft.com/office/drawing/2014/main" id="{FEDF7810-2776-4B32-BFC9-4F73D513EDC6}"/>
              </a:ext>
            </a:extLst>
          </p:cNvPr>
          <p:cNvPicPr>
            <a:picLocks noChangeAspect="1"/>
          </p:cNvPicPr>
          <p:nvPr/>
        </p:nvPicPr>
        <p:blipFill>
          <a:blip r:embed="rId9"/>
          <a:stretch>
            <a:fillRect/>
          </a:stretch>
        </p:blipFill>
        <p:spPr>
          <a:xfrm>
            <a:off x="1415857" y="1883454"/>
            <a:ext cx="876325" cy="876325"/>
          </a:xfrm>
          <a:prstGeom prst="rect">
            <a:avLst/>
          </a:prstGeom>
        </p:spPr>
      </p:pic>
      <p:pic>
        <p:nvPicPr>
          <p:cNvPr id="18" name="Image 17">
            <a:extLst>
              <a:ext uri="{FF2B5EF4-FFF2-40B4-BE49-F238E27FC236}">
                <a16:creationId xmlns:a16="http://schemas.microsoft.com/office/drawing/2014/main" id="{F97F40BC-2588-484F-A18A-5B0217D64ABD}"/>
              </a:ext>
            </a:extLst>
          </p:cNvPr>
          <p:cNvPicPr>
            <a:picLocks noChangeAspect="1"/>
          </p:cNvPicPr>
          <p:nvPr/>
        </p:nvPicPr>
        <p:blipFill>
          <a:blip r:embed="rId10"/>
          <a:stretch>
            <a:fillRect/>
          </a:stretch>
        </p:blipFill>
        <p:spPr>
          <a:xfrm>
            <a:off x="321591" y="5612745"/>
            <a:ext cx="1079849" cy="660443"/>
          </a:xfrm>
          <a:prstGeom prst="rect">
            <a:avLst/>
          </a:prstGeom>
        </p:spPr>
      </p:pic>
      <p:pic>
        <p:nvPicPr>
          <p:cNvPr id="16" name="Image 15">
            <a:extLst>
              <a:ext uri="{FF2B5EF4-FFF2-40B4-BE49-F238E27FC236}">
                <a16:creationId xmlns:a16="http://schemas.microsoft.com/office/drawing/2014/main" id="{66596AF6-0584-43EE-8545-E043E471C1C4}"/>
              </a:ext>
            </a:extLst>
          </p:cNvPr>
          <p:cNvPicPr>
            <a:picLocks noChangeAspect="1"/>
          </p:cNvPicPr>
          <p:nvPr/>
        </p:nvPicPr>
        <p:blipFill>
          <a:blip r:embed="rId11"/>
          <a:stretch>
            <a:fillRect/>
          </a:stretch>
        </p:blipFill>
        <p:spPr>
          <a:xfrm>
            <a:off x="-594883" y="3907882"/>
            <a:ext cx="1509875" cy="2383234"/>
          </a:xfrm>
          <a:prstGeom prst="rect">
            <a:avLst/>
          </a:prstGeom>
        </p:spPr>
      </p:pic>
      <p:sp>
        <p:nvSpPr>
          <p:cNvPr id="31" name="ZoneTexte 30">
            <a:extLst>
              <a:ext uri="{FF2B5EF4-FFF2-40B4-BE49-F238E27FC236}">
                <a16:creationId xmlns:a16="http://schemas.microsoft.com/office/drawing/2014/main" id="{EB667874-686A-4673-9468-31A4135BAD9D}"/>
              </a:ext>
            </a:extLst>
          </p:cNvPr>
          <p:cNvSpPr txBox="1"/>
          <p:nvPr/>
        </p:nvSpPr>
        <p:spPr>
          <a:xfrm>
            <a:off x="5937180" y="1876470"/>
            <a:ext cx="2413311" cy="523220"/>
          </a:xfrm>
          <a:prstGeom prst="rect">
            <a:avLst/>
          </a:prstGeom>
          <a:noFill/>
        </p:spPr>
        <p:txBody>
          <a:bodyPr wrap="square">
            <a:spAutoFit/>
          </a:bodyPr>
          <a:lstStyle/>
          <a:p>
            <a:pPr algn="ctr"/>
            <a:r>
              <a:rPr lang="fr-FR" sz="1400" noProof="1">
                <a:solidFill>
                  <a:schemeClr val="bg1"/>
                </a:solidFill>
                <a:latin typeface="Montserrat" pitchFamily="2" charset="0"/>
              </a:rPr>
              <a:t>Ah ben ça m’intéresse, c’est quoi cet outil ?</a:t>
            </a:r>
            <a:endParaRPr lang="fr-FR" sz="1400" noProof="1">
              <a:latin typeface="Montserrat" pitchFamily="2" charset="0"/>
            </a:endParaRPr>
          </a:p>
        </p:txBody>
      </p:sp>
      <p:grpSp>
        <p:nvGrpSpPr>
          <p:cNvPr id="32" name="Groupe 31">
            <a:extLst>
              <a:ext uri="{FF2B5EF4-FFF2-40B4-BE49-F238E27FC236}">
                <a16:creationId xmlns:a16="http://schemas.microsoft.com/office/drawing/2014/main" id="{0C959E4E-93FB-4715-AF83-DA69F8D06483}"/>
              </a:ext>
            </a:extLst>
          </p:cNvPr>
          <p:cNvGrpSpPr/>
          <p:nvPr/>
        </p:nvGrpSpPr>
        <p:grpSpPr>
          <a:xfrm flipH="1">
            <a:off x="3083786" y="1207911"/>
            <a:ext cx="2635499" cy="1925569"/>
            <a:chOff x="54993" y="1693637"/>
            <a:chExt cx="2021116" cy="1573292"/>
          </a:xfrm>
        </p:grpSpPr>
        <p:pic>
          <p:nvPicPr>
            <p:cNvPr id="33" name="Image 32">
              <a:extLst>
                <a:ext uri="{FF2B5EF4-FFF2-40B4-BE49-F238E27FC236}">
                  <a16:creationId xmlns:a16="http://schemas.microsoft.com/office/drawing/2014/main" id="{262BBF8A-D5B7-448A-BE9E-F70CBAFE6DA5}"/>
                </a:ext>
              </a:extLst>
            </p:cNvPr>
            <p:cNvPicPr>
              <a:picLocks noChangeAspect="1"/>
            </p:cNvPicPr>
            <p:nvPr/>
          </p:nvPicPr>
          <p:blipFill>
            <a:blip r:embed="rId12"/>
            <a:stretch>
              <a:fillRect/>
            </a:stretch>
          </p:blipFill>
          <p:spPr>
            <a:xfrm flipH="1">
              <a:off x="54993" y="1693637"/>
              <a:ext cx="2021116" cy="1573292"/>
            </a:xfrm>
            <a:prstGeom prst="rect">
              <a:avLst/>
            </a:prstGeom>
          </p:spPr>
        </p:pic>
        <p:sp>
          <p:nvSpPr>
            <p:cNvPr id="34" name="Rectangle 33">
              <a:extLst>
                <a:ext uri="{FF2B5EF4-FFF2-40B4-BE49-F238E27FC236}">
                  <a16:creationId xmlns:a16="http://schemas.microsoft.com/office/drawing/2014/main" id="{813358A2-0CD5-4ACD-B679-C3F3A6D85B48}"/>
                </a:ext>
              </a:extLst>
            </p:cNvPr>
            <p:cNvSpPr/>
            <p:nvPr/>
          </p:nvSpPr>
          <p:spPr>
            <a:xfrm>
              <a:off x="252596" y="1879775"/>
              <a:ext cx="1744004" cy="782750"/>
            </a:xfrm>
            <a:prstGeom prst="rect">
              <a:avLst/>
            </a:prstGeom>
            <a:solidFill>
              <a:srgbClr val="95ADF5"/>
            </a:solidFill>
            <a:ln>
              <a:solidFill>
                <a:srgbClr val="95A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noProof="1"/>
            </a:p>
          </p:txBody>
        </p:sp>
      </p:grpSp>
      <p:sp>
        <p:nvSpPr>
          <p:cNvPr id="35" name="ZoneTexte 34">
            <a:extLst>
              <a:ext uri="{FF2B5EF4-FFF2-40B4-BE49-F238E27FC236}">
                <a16:creationId xmlns:a16="http://schemas.microsoft.com/office/drawing/2014/main" id="{96B342B4-081A-47CA-A50C-AB7F388AC560}"/>
              </a:ext>
            </a:extLst>
          </p:cNvPr>
          <p:cNvSpPr txBox="1"/>
          <p:nvPr/>
        </p:nvSpPr>
        <p:spPr>
          <a:xfrm>
            <a:off x="3164525" y="1296289"/>
            <a:ext cx="2428145" cy="1384995"/>
          </a:xfrm>
          <a:prstGeom prst="rect">
            <a:avLst/>
          </a:prstGeom>
          <a:noFill/>
        </p:spPr>
        <p:txBody>
          <a:bodyPr wrap="square" rtlCol="0">
            <a:spAutoFit/>
          </a:bodyPr>
          <a:lstStyle/>
          <a:p>
            <a:pPr algn="ctr"/>
            <a:r>
              <a:rPr lang="fr-FR" sz="1200" noProof="1">
                <a:solidFill>
                  <a:schemeClr val="bg1"/>
                </a:solidFill>
                <a:latin typeface="Montserrat" pitchFamily="2" charset="0"/>
              </a:rPr>
              <a:t>Si vous le souhaitez, un outil est à votre disposition pour évaluer votre situation face à une éventuelle contre-productivité et identifier des pistes pour la prévenir ou y remédier</a:t>
            </a:r>
          </a:p>
        </p:txBody>
      </p:sp>
      <p:pic>
        <p:nvPicPr>
          <p:cNvPr id="36" name="Image 35">
            <a:extLst>
              <a:ext uri="{FF2B5EF4-FFF2-40B4-BE49-F238E27FC236}">
                <a16:creationId xmlns:a16="http://schemas.microsoft.com/office/drawing/2014/main" id="{8B7E152B-C243-4AD6-A203-8F479C4004EE}"/>
              </a:ext>
            </a:extLst>
          </p:cNvPr>
          <p:cNvPicPr>
            <a:picLocks noChangeAspect="1"/>
          </p:cNvPicPr>
          <p:nvPr/>
        </p:nvPicPr>
        <p:blipFill>
          <a:blip r:embed="rId13"/>
          <a:srcRect/>
          <a:stretch/>
        </p:blipFill>
        <p:spPr>
          <a:xfrm>
            <a:off x="2382659" y="3071720"/>
            <a:ext cx="1810749" cy="3403750"/>
          </a:xfrm>
          <a:prstGeom prst="rect">
            <a:avLst/>
          </a:prstGeom>
        </p:spPr>
      </p:pic>
      <p:pic>
        <p:nvPicPr>
          <p:cNvPr id="37" name="Image 36">
            <a:extLst>
              <a:ext uri="{FF2B5EF4-FFF2-40B4-BE49-F238E27FC236}">
                <a16:creationId xmlns:a16="http://schemas.microsoft.com/office/drawing/2014/main" id="{D607973D-77BE-42A2-99B5-D5C99C47CABA}"/>
              </a:ext>
            </a:extLst>
          </p:cNvPr>
          <p:cNvPicPr>
            <a:picLocks noChangeAspect="1"/>
          </p:cNvPicPr>
          <p:nvPr/>
        </p:nvPicPr>
        <p:blipFill>
          <a:blip r:embed="rId14"/>
          <a:stretch>
            <a:fillRect/>
          </a:stretch>
        </p:blipFill>
        <p:spPr>
          <a:xfrm>
            <a:off x="7714461" y="3707888"/>
            <a:ext cx="1549365" cy="2596348"/>
          </a:xfrm>
          <a:prstGeom prst="rect">
            <a:avLst/>
          </a:prstGeom>
        </p:spPr>
      </p:pic>
      <p:pic>
        <p:nvPicPr>
          <p:cNvPr id="38" name="Image 37">
            <a:extLst>
              <a:ext uri="{FF2B5EF4-FFF2-40B4-BE49-F238E27FC236}">
                <a16:creationId xmlns:a16="http://schemas.microsoft.com/office/drawing/2014/main" id="{1F785E5C-D507-4195-AEB8-3E46263DA4E4}"/>
              </a:ext>
            </a:extLst>
          </p:cNvPr>
          <p:cNvPicPr>
            <a:picLocks noChangeAspect="1"/>
          </p:cNvPicPr>
          <p:nvPr/>
        </p:nvPicPr>
        <p:blipFill>
          <a:blip r:embed="rId15"/>
          <a:stretch>
            <a:fillRect/>
          </a:stretch>
        </p:blipFill>
        <p:spPr>
          <a:xfrm>
            <a:off x="6252656" y="2989553"/>
            <a:ext cx="1007931" cy="3329078"/>
          </a:xfrm>
          <a:prstGeom prst="rect">
            <a:avLst/>
          </a:prstGeom>
        </p:spPr>
      </p:pic>
      <p:pic>
        <p:nvPicPr>
          <p:cNvPr id="39" name="Image 38">
            <a:extLst>
              <a:ext uri="{FF2B5EF4-FFF2-40B4-BE49-F238E27FC236}">
                <a16:creationId xmlns:a16="http://schemas.microsoft.com/office/drawing/2014/main" id="{E15693FD-32E9-4E18-8112-FA4A65A1C622}"/>
              </a:ext>
            </a:extLst>
          </p:cNvPr>
          <p:cNvPicPr>
            <a:picLocks noChangeAspect="1"/>
          </p:cNvPicPr>
          <p:nvPr/>
        </p:nvPicPr>
        <p:blipFill>
          <a:blip r:embed="rId16"/>
          <a:stretch>
            <a:fillRect/>
          </a:stretch>
        </p:blipFill>
        <p:spPr>
          <a:xfrm>
            <a:off x="9045507" y="5492317"/>
            <a:ext cx="666081" cy="782187"/>
          </a:xfrm>
          <a:prstGeom prst="rect">
            <a:avLst/>
          </a:prstGeom>
        </p:spPr>
      </p:pic>
    </p:spTree>
    <p:extLst>
      <p:ext uri="{BB962C8B-B14F-4D97-AF65-F5344CB8AC3E}">
        <p14:creationId xmlns:p14="http://schemas.microsoft.com/office/powerpoint/2010/main" val="802605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8A6342-A03C-4B43-86CE-50B2B4952D78}"/>
              </a:ext>
            </a:extLst>
          </p:cNvPr>
          <p:cNvSpPr>
            <a:spLocks noGrp="1"/>
          </p:cNvSpPr>
          <p:nvPr>
            <p:ph type="sldNum" sz="quarter" idx="4"/>
          </p:nvPr>
        </p:nvSpPr>
        <p:spPr/>
        <p:txBody>
          <a:bodyPr/>
          <a:lstStyle/>
          <a:p>
            <a:pPr rtl="0"/>
            <a:fld id="{48F63A3B-78C7-47BE-AE5E-E10140E04643}" type="slidenum">
              <a:rPr lang="fr-FR" noProof="1" smtClean="0"/>
              <a:pPr rtl="0"/>
              <a:t>39</a:t>
            </a:fld>
            <a:endParaRPr lang="fr-FR" noProof="1"/>
          </a:p>
        </p:txBody>
      </p:sp>
      <p:sp>
        <p:nvSpPr>
          <p:cNvPr id="5" name="Sous-titre 2">
            <a:extLst>
              <a:ext uri="{FF2B5EF4-FFF2-40B4-BE49-F238E27FC236}">
                <a16:creationId xmlns:a16="http://schemas.microsoft.com/office/drawing/2014/main" id="{C8C66CCA-227F-4814-B4B8-B107BF8AA606}"/>
              </a:ext>
            </a:extLst>
          </p:cNvPr>
          <p:cNvSpPr>
            <a:spLocks noGrp="1"/>
          </p:cNvSpPr>
          <p:nvPr>
            <p:ph type="subTitle" idx="1"/>
          </p:nvPr>
        </p:nvSpPr>
        <p:spPr>
          <a:xfrm>
            <a:off x="2550636" y="158337"/>
            <a:ext cx="7884282" cy="748646"/>
          </a:xfrm>
        </p:spPr>
        <p:txBody>
          <a:bodyPr rtlCol="0">
            <a:normAutofit/>
          </a:bodyPr>
          <a:lstStyle>
            <a:defPPr>
              <a:defRPr lang="fr-FR"/>
            </a:defPPr>
          </a:lstStyle>
          <a:p>
            <a:r>
              <a:rPr lang="fr-FR" b="1" noProof="1">
                <a:latin typeface="Montserrat" pitchFamily="2" charset="0"/>
              </a:rPr>
              <a:t>Structure d’une présentation en réunion des responsables pédagogiques sur la contre-productivité en pédagogie par projet</a:t>
            </a:r>
            <a:endParaRPr lang="fr-FR" noProof="1">
              <a:latin typeface="Montserrat" pitchFamily="2" charset="0"/>
            </a:endParaRPr>
          </a:p>
        </p:txBody>
      </p:sp>
      <p:sp>
        <p:nvSpPr>
          <p:cNvPr id="6" name="Titre 1">
            <a:extLst>
              <a:ext uri="{FF2B5EF4-FFF2-40B4-BE49-F238E27FC236}">
                <a16:creationId xmlns:a16="http://schemas.microsoft.com/office/drawing/2014/main" id="{526A498C-8069-4601-82B0-58F9B4455C91}"/>
              </a:ext>
            </a:extLst>
          </p:cNvPr>
          <p:cNvSpPr>
            <a:spLocks noGrp="1"/>
          </p:cNvSpPr>
          <p:nvPr>
            <p:ph type="title"/>
          </p:nvPr>
        </p:nvSpPr>
        <p:spPr>
          <a:xfrm>
            <a:off x="278799" y="159288"/>
            <a:ext cx="8533688" cy="549766"/>
          </a:xfrm>
        </p:spPr>
        <p:txBody>
          <a:bodyPr rtlCol="0"/>
          <a:lstStyle>
            <a:defPPr>
              <a:defRPr lang="fr-FR"/>
            </a:defPPr>
          </a:lstStyle>
          <a:p>
            <a:r>
              <a:rPr lang="fr-FR" noProof="1">
                <a:latin typeface="Montserrat" pitchFamily="2" charset="0"/>
              </a:rPr>
              <a:t>SYNTHÈSE</a:t>
            </a:r>
          </a:p>
        </p:txBody>
      </p:sp>
      <p:sp>
        <p:nvSpPr>
          <p:cNvPr id="2" name="Rectangle : coins arrondis 1">
            <a:extLst>
              <a:ext uri="{FF2B5EF4-FFF2-40B4-BE49-F238E27FC236}">
                <a16:creationId xmlns:a16="http://schemas.microsoft.com/office/drawing/2014/main" id="{E35C914E-1CAD-E3C6-8C4D-82CA509A70B9}"/>
              </a:ext>
            </a:extLst>
          </p:cNvPr>
          <p:cNvSpPr/>
          <p:nvPr/>
        </p:nvSpPr>
        <p:spPr>
          <a:xfrm>
            <a:off x="1796527" y="848756"/>
            <a:ext cx="7964682" cy="5777347"/>
          </a:xfrm>
          <a:prstGeom prst="roundRect">
            <a:avLst>
              <a:gd name="adj" fmla="val 7681"/>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1400" noProof="1">
                <a:solidFill>
                  <a:schemeClr val="tx1"/>
                </a:solidFill>
                <a:latin typeface="Montserrat" panose="00000500000000000000" pitchFamily="2" charset="0"/>
              </a:rPr>
              <a:t>La pédagogie par projet a été mis en place car elle permet aux étudiants de s’approprier l’UE par la pratique, d’apprendre à coopérer, à gérer leur temps et à favoriser l’intelligence collective.</a:t>
            </a:r>
          </a:p>
          <a:p>
            <a:pPr algn="ctr"/>
            <a:endParaRPr lang="fr-FR" sz="1400" noProof="1">
              <a:solidFill>
                <a:schemeClr val="tx1"/>
              </a:solidFill>
              <a:latin typeface="Montserrat" panose="00000500000000000000" pitchFamily="2" charset="0"/>
            </a:endParaRPr>
          </a:p>
          <a:p>
            <a:pPr algn="ctr"/>
            <a:r>
              <a:rPr lang="fr-FR" sz="1400" noProof="1">
                <a:solidFill>
                  <a:schemeClr val="tx1"/>
                </a:solidFill>
                <a:latin typeface="Montserrat" panose="00000500000000000000" pitchFamily="2" charset="0"/>
              </a:rPr>
              <a:t>Cependant, son succès a conduit de nombreux étudiants à la déployer, et il n’est pas rare qu’un étudiat de l’UTC ait en moyenne 2 à 4 gros projets en parallèle chaque semestre.</a:t>
            </a:r>
          </a:p>
          <a:p>
            <a:pPr algn="ctr"/>
            <a:endParaRPr lang="fr-FR" sz="1400" noProof="1">
              <a:solidFill>
                <a:schemeClr val="tx1"/>
              </a:solidFill>
              <a:latin typeface="Montserrat" panose="00000500000000000000" pitchFamily="2" charset="0"/>
            </a:endParaRPr>
          </a:p>
          <a:p>
            <a:pPr algn="ctr"/>
            <a:r>
              <a:rPr lang="fr-FR" sz="1400" noProof="1">
                <a:solidFill>
                  <a:schemeClr val="tx1"/>
                </a:solidFill>
                <a:latin typeface="Montserrat" panose="00000500000000000000" pitchFamily="2" charset="0"/>
              </a:rPr>
              <a:t>Si en théorie le nombre de crédits suivis (environ 30) garantit la charge de travail globale, il se trouve que les projets consomment des ressources cachées qui ne sont pas représentées par les crédits. Ces ressources sont la marge de manœuvre organisationnelle, la liberté ou respiration cognitive, l’énergie sociale pour engager des relations, l’énergie mentale pour découvrir de nouvelles choses.</a:t>
            </a:r>
          </a:p>
          <a:p>
            <a:pPr algn="ctr"/>
            <a:endParaRPr lang="fr-FR" sz="1400" noProof="1">
              <a:solidFill>
                <a:schemeClr val="tx1"/>
              </a:solidFill>
              <a:latin typeface="Montserrat" panose="00000500000000000000" pitchFamily="2" charset="0"/>
            </a:endParaRPr>
          </a:p>
          <a:p>
            <a:pPr algn="ctr"/>
            <a:r>
              <a:rPr lang="fr-FR" sz="1400" noProof="1">
                <a:solidFill>
                  <a:schemeClr val="tx1"/>
                </a:solidFill>
                <a:latin typeface="Montserrat" panose="00000500000000000000" pitchFamily="2" charset="0"/>
              </a:rPr>
              <a:t>C’est pourquoi on constate des projets bâclés, des collectifs dysfonctionnant, une fatigue des étudiants investis, et finalement des effets contraires aux objectifs visés.</a:t>
            </a:r>
          </a:p>
          <a:p>
            <a:pPr algn="ctr"/>
            <a:endParaRPr lang="fr-FR" sz="1400" noProof="1">
              <a:solidFill>
                <a:schemeClr val="tx1"/>
              </a:solidFill>
              <a:latin typeface="Montserrat" panose="00000500000000000000" pitchFamily="2" charset="0"/>
            </a:endParaRPr>
          </a:p>
          <a:p>
            <a:pPr algn="ctr"/>
            <a:r>
              <a:rPr lang="fr-FR" sz="1400" noProof="1">
                <a:solidFill>
                  <a:schemeClr val="tx1"/>
                </a:solidFill>
                <a:latin typeface="Montserrat" panose="00000500000000000000" pitchFamily="2" charset="0"/>
              </a:rPr>
              <a:t>Nous pouvons considérer que nous actuellement au bout de la phase d’essoufflement et au début de la phase d’effondrement.</a:t>
            </a:r>
            <a:br>
              <a:rPr lang="fr-FR" sz="1400" noProof="1">
                <a:solidFill>
                  <a:schemeClr val="tx1"/>
                </a:solidFill>
                <a:latin typeface="Montserrat" panose="00000500000000000000" pitchFamily="2" charset="0"/>
              </a:rPr>
            </a:br>
            <a:endParaRPr lang="fr-FR" sz="1400" noProof="1">
              <a:solidFill>
                <a:schemeClr val="tx1"/>
              </a:solidFill>
              <a:latin typeface="Montserrat" panose="00000500000000000000" pitchFamily="2" charset="0"/>
            </a:endParaRPr>
          </a:p>
          <a:p>
            <a:pPr algn="ctr"/>
            <a:r>
              <a:rPr lang="fr-FR" sz="1400" noProof="1">
                <a:solidFill>
                  <a:schemeClr val="tx1"/>
                </a:solidFill>
                <a:latin typeface="Montserrat" panose="00000500000000000000" pitchFamily="2" charset="0"/>
              </a:rPr>
              <a:t>Il faut donc agir. Nous disposons des possibilités suivantes :</a:t>
            </a:r>
          </a:p>
          <a:p>
            <a:pPr marL="285750" indent="-285750" algn="ctr">
              <a:buFont typeface="Arial" panose="020B0604020202020204" pitchFamily="34" charset="0"/>
              <a:buChar char="•"/>
            </a:pPr>
            <a:r>
              <a:rPr lang="fr-FR" sz="1400" noProof="1">
                <a:solidFill>
                  <a:schemeClr val="tx1"/>
                </a:solidFill>
                <a:latin typeface="Montserrat" panose="00000500000000000000" pitchFamily="2" charset="0"/>
              </a:rPr>
              <a:t>Création d’un indicateur sur la charge-projet d’une UV</a:t>
            </a:r>
          </a:p>
          <a:p>
            <a:pPr marL="285750" indent="-285750" algn="ctr">
              <a:buFont typeface="Arial" panose="020B0604020202020204" pitchFamily="34" charset="0"/>
              <a:buChar char="•"/>
            </a:pPr>
            <a:r>
              <a:rPr lang="fr-FR" sz="1400" noProof="1">
                <a:solidFill>
                  <a:schemeClr val="tx1"/>
                </a:solidFill>
                <a:latin typeface="Montserrat" panose="00000500000000000000" pitchFamily="2" charset="0"/>
              </a:rPr>
              <a:t>Informer les étudiants lors de l’inscription aux UV</a:t>
            </a:r>
          </a:p>
          <a:p>
            <a:pPr marL="285750" indent="-285750" algn="ctr">
              <a:buFont typeface="Arial" panose="020B0604020202020204" pitchFamily="34" charset="0"/>
              <a:buChar char="•"/>
            </a:pPr>
            <a:r>
              <a:rPr lang="fr-FR" sz="1400" noProof="1">
                <a:solidFill>
                  <a:schemeClr val="tx1"/>
                </a:solidFill>
                <a:latin typeface="Montserrat" panose="00000500000000000000" pitchFamily="2" charset="0"/>
              </a:rPr>
              <a:t>Voire appliquer une limite maximum sur cette charge</a:t>
            </a:r>
          </a:p>
          <a:p>
            <a:pPr marL="285750" indent="-285750" algn="ctr">
              <a:buFont typeface="Arial" panose="020B0604020202020204" pitchFamily="34" charset="0"/>
              <a:buChar char="•"/>
            </a:pPr>
            <a:r>
              <a:rPr lang="fr-FR" sz="1400" noProof="1">
                <a:solidFill>
                  <a:schemeClr val="tx1"/>
                </a:solidFill>
                <a:latin typeface="Montserrat" panose="00000500000000000000" pitchFamily="2" charset="0"/>
              </a:rPr>
              <a:t>Prévoir dans l’emploi du temps des créneaux communs</a:t>
            </a:r>
          </a:p>
          <a:p>
            <a:pPr marL="285750" indent="-285750" algn="ctr">
              <a:buFont typeface="Arial" panose="020B0604020202020204" pitchFamily="34" charset="0"/>
              <a:buChar char="•"/>
            </a:pPr>
            <a:r>
              <a:rPr lang="fr-FR" sz="1400" noProof="1">
                <a:solidFill>
                  <a:schemeClr val="tx1"/>
                </a:solidFill>
                <a:latin typeface="Montserrat" panose="00000500000000000000" pitchFamily="2" charset="0"/>
              </a:rPr>
              <a:t>Développer les bonnes pratiques projets sources d’équilibre</a:t>
            </a:r>
          </a:p>
        </p:txBody>
      </p:sp>
      <p:sp>
        <p:nvSpPr>
          <p:cNvPr id="3" name="ZoneTexte 2">
            <a:extLst>
              <a:ext uri="{FF2B5EF4-FFF2-40B4-BE49-F238E27FC236}">
                <a16:creationId xmlns:a16="http://schemas.microsoft.com/office/drawing/2014/main" id="{2F178FB3-B73A-678F-F23E-351689F66BB0}"/>
              </a:ext>
            </a:extLst>
          </p:cNvPr>
          <p:cNvSpPr txBox="1"/>
          <p:nvPr/>
        </p:nvSpPr>
        <p:spPr>
          <a:xfrm>
            <a:off x="135850" y="1027493"/>
            <a:ext cx="1377300" cy="369332"/>
          </a:xfrm>
          <a:prstGeom prst="rect">
            <a:avLst/>
          </a:prstGeom>
          <a:noFill/>
        </p:spPr>
        <p:txBody>
          <a:bodyPr wrap="none" rtlCol="0">
            <a:spAutoFit/>
          </a:bodyPr>
          <a:lstStyle/>
          <a:p>
            <a:r>
              <a:rPr lang="fr-FR" dirty="0"/>
              <a:t>Objectifs →</a:t>
            </a:r>
          </a:p>
        </p:txBody>
      </p:sp>
      <p:sp>
        <p:nvSpPr>
          <p:cNvPr id="7" name="ZoneTexte 6">
            <a:extLst>
              <a:ext uri="{FF2B5EF4-FFF2-40B4-BE49-F238E27FC236}">
                <a16:creationId xmlns:a16="http://schemas.microsoft.com/office/drawing/2014/main" id="{9894DEE4-D98A-C075-C3F4-8653229C2C84}"/>
              </a:ext>
            </a:extLst>
          </p:cNvPr>
          <p:cNvSpPr txBox="1"/>
          <p:nvPr/>
        </p:nvSpPr>
        <p:spPr>
          <a:xfrm>
            <a:off x="88991" y="1876592"/>
            <a:ext cx="1813317" cy="369332"/>
          </a:xfrm>
          <a:prstGeom prst="rect">
            <a:avLst/>
          </a:prstGeom>
          <a:noFill/>
        </p:spPr>
        <p:txBody>
          <a:bodyPr wrap="none" rtlCol="0">
            <a:spAutoFit/>
          </a:bodyPr>
          <a:lstStyle/>
          <a:p>
            <a:r>
              <a:rPr lang="fr-FR" dirty="0"/>
              <a:t>Massification →</a:t>
            </a:r>
          </a:p>
        </p:txBody>
      </p:sp>
      <p:sp>
        <p:nvSpPr>
          <p:cNvPr id="8" name="ZoneTexte 7">
            <a:extLst>
              <a:ext uri="{FF2B5EF4-FFF2-40B4-BE49-F238E27FC236}">
                <a16:creationId xmlns:a16="http://schemas.microsoft.com/office/drawing/2014/main" id="{69708592-5019-235B-C7CF-B44210572919}"/>
              </a:ext>
            </a:extLst>
          </p:cNvPr>
          <p:cNvSpPr txBox="1"/>
          <p:nvPr/>
        </p:nvSpPr>
        <p:spPr>
          <a:xfrm>
            <a:off x="174322" y="2794909"/>
            <a:ext cx="1364476" cy="646331"/>
          </a:xfrm>
          <a:prstGeom prst="rect">
            <a:avLst/>
          </a:prstGeom>
          <a:noFill/>
        </p:spPr>
        <p:txBody>
          <a:bodyPr wrap="none" rtlCol="0">
            <a:spAutoFit/>
          </a:bodyPr>
          <a:lstStyle/>
          <a:p>
            <a:r>
              <a:rPr lang="fr-FR" dirty="0"/>
              <a:t>Mécanisme</a:t>
            </a:r>
          </a:p>
          <a:p>
            <a:r>
              <a:rPr lang="fr-FR" dirty="0"/>
              <a:t>caché →</a:t>
            </a:r>
          </a:p>
        </p:txBody>
      </p:sp>
      <p:sp>
        <p:nvSpPr>
          <p:cNvPr id="9" name="ZoneTexte 8">
            <a:extLst>
              <a:ext uri="{FF2B5EF4-FFF2-40B4-BE49-F238E27FC236}">
                <a16:creationId xmlns:a16="http://schemas.microsoft.com/office/drawing/2014/main" id="{05BF11DA-0235-4D18-EC6F-8DEEFCD5C8E5}"/>
              </a:ext>
            </a:extLst>
          </p:cNvPr>
          <p:cNvSpPr txBox="1"/>
          <p:nvPr/>
        </p:nvSpPr>
        <p:spPr>
          <a:xfrm>
            <a:off x="222576" y="3997752"/>
            <a:ext cx="1065356" cy="369332"/>
          </a:xfrm>
          <a:prstGeom prst="rect">
            <a:avLst/>
          </a:prstGeom>
          <a:noFill/>
        </p:spPr>
        <p:txBody>
          <a:bodyPr wrap="none" rtlCol="0">
            <a:spAutoFit/>
          </a:bodyPr>
          <a:lstStyle/>
          <a:p>
            <a:r>
              <a:rPr lang="fr-FR" dirty="0"/>
              <a:t>Effets →</a:t>
            </a:r>
          </a:p>
        </p:txBody>
      </p:sp>
      <p:sp>
        <p:nvSpPr>
          <p:cNvPr id="10" name="ZoneTexte 9">
            <a:extLst>
              <a:ext uri="{FF2B5EF4-FFF2-40B4-BE49-F238E27FC236}">
                <a16:creationId xmlns:a16="http://schemas.microsoft.com/office/drawing/2014/main" id="{20C90554-3C0B-6473-B647-439BA0403675}"/>
              </a:ext>
            </a:extLst>
          </p:cNvPr>
          <p:cNvSpPr txBox="1"/>
          <p:nvPr/>
        </p:nvSpPr>
        <p:spPr>
          <a:xfrm>
            <a:off x="226243" y="5444103"/>
            <a:ext cx="1441420" cy="646331"/>
          </a:xfrm>
          <a:prstGeom prst="rect">
            <a:avLst/>
          </a:prstGeom>
          <a:noFill/>
        </p:spPr>
        <p:txBody>
          <a:bodyPr wrap="none" rtlCol="0">
            <a:spAutoFit/>
          </a:bodyPr>
          <a:lstStyle/>
          <a:p>
            <a:r>
              <a:rPr lang="fr-FR" dirty="0"/>
              <a:t>Réponses</a:t>
            </a:r>
          </a:p>
          <a:p>
            <a:r>
              <a:rPr lang="fr-FR" dirty="0"/>
              <a:t>possibles →</a:t>
            </a:r>
          </a:p>
        </p:txBody>
      </p:sp>
      <p:pic>
        <p:nvPicPr>
          <p:cNvPr id="11" name="Image 10">
            <a:extLst>
              <a:ext uri="{FF2B5EF4-FFF2-40B4-BE49-F238E27FC236}">
                <a16:creationId xmlns:a16="http://schemas.microsoft.com/office/drawing/2014/main" id="{AE22482B-29D1-A3DF-1E34-4747DF0C52B3}"/>
              </a:ext>
            </a:extLst>
          </p:cNvPr>
          <p:cNvPicPr>
            <a:picLocks noChangeAspect="1"/>
          </p:cNvPicPr>
          <p:nvPr/>
        </p:nvPicPr>
        <p:blipFill>
          <a:blip r:embed="rId3"/>
          <a:srcRect l="17338" t="5265" r="39581" b="3324"/>
          <a:stretch>
            <a:fillRect/>
          </a:stretch>
        </p:blipFill>
        <p:spPr>
          <a:xfrm>
            <a:off x="9002463" y="4556142"/>
            <a:ext cx="780019" cy="887961"/>
          </a:xfrm>
          <a:prstGeom prst="rect">
            <a:avLst/>
          </a:prstGeom>
        </p:spPr>
      </p:pic>
      <p:sp>
        <p:nvSpPr>
          <p:cNvPr id="14" name="ZoneTexte 13">
            <a:extLst>
              <a:ext uri="{FF2B5EF4-FFF2-40B4-BE49-F238E27FC236}">
                <a16:creationId xmlns:a16="http://schemas.microsoft.com/office/drawing/2014/main" id="{991C8D1F-5540-F999-F0A9-6F55453FA0F1}"/>
              </a:ext>
            </a:extLst>
          </p:cNvPr>
          <p:cNvSpPr txBox="1"/>
          <p:nvPr/>
        </p:nvSpPr>
        <p:spPr>
          <a:xfrm>
            <a:off x="278799" y="4645340"/>
            <a:ext cx="1697901" cy="646331"/>
          </a:xfrm>
          <a:prstGeom prst="rect">
            <a:avLst/>
          </a:prstGeom>
          <a:noFill/>
        </p:spPr>
        <p:txBody>
          <a:bodyPr wrap="none" rtlCol="0">
            <a:spAutoFit/>
          </a:bodyPr>
          <a:lstStyle/>
          <a:p>
            <a:r>
              <a:rPr lang="fr-FR" dirty="0"/>
              <a:t>Stade de</a:t>
            </a:r>
          </a:p>
          <a:p>
            <a:r>
              <a:rPr lang="fr-FR" dirty="0" err="1"/>
              <a:t>contreprod</a:t>
            </a:r>
            <a:r>
              <a:rPr lang="fr-FR" dirty="0"/>
              <a:t>. →</a:t>
            </a:r>
          </a:p>
        </p:txBody>
      </p:sp>
      <p:sp>
        <p:nvSpPr>
          <p:cNvPr id="15" name="Bouée 14">
            <a:extLst>
              <a:ext uri="{FF2B5EF4-FFF2-40B4-BE49-F238E27FC236}">
                <a16:creationId xmlns:a16="http://schemas.microsoft.com/office/drawing/2014/main" id="{97FD6236-A815-A8F0-39B6-4F266E7B55A5}"/>
              </a:ext>
            </a:extLst>
          </p:cNvPr>
          <p:cNvSpPr/>
          <p:nvPr/>
        </p:nvSpPr>
        <p:spPr>
          <a:xfrm>
            <a:off x="9317203" y="4656098"/>
            <a:ext cx="370149" cy="370149"/>
          </a:xfrm>
          <a:prstGeom prst="donu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116649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20D89-7736-10B3-8F2F-126A0B8C74B4}"/>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D7317CEB-FC2D-F83B-35A1-21F4DE0BC52D}"/>
              </a:ext>
            </a:extLst>
          </p:cNvPr>
          <p:cNvSpPr>
            <a:spLocks noGrp="1"/>
          </p:cNvSpPr>
          <p:nvPr>
            <p:ph type="subTitle" idx="1"/>
          </p:nvPr>
        </p:nvSpPr>
        <p:spPr>
          <a:xfrm>
            <a:off x="742951" y="1642587"/>
            <a:ext cx="8540696" cy="1484593"/>
          </a:xfrm>
        </p:spPr>
        <p:txBody>
          <a:bodyPr rtlCol="0">
            <a:noAutofit/>
          </a:bodyPr>
          <a:lstStyle>
            <a:defPPr>
              <a:defRPr lang="fr-FR"/>
            </a:defPPr>
          </a:lstStyle>
          <a:p>
            <a:pPr algn="just"/>
            <a:r>
              <a:rPr lang="fr-FR" noProof="1">
                <a:sym typeface="EB Garamond"/>
              </a:rPr>
              <a:t>	Cet outil provient du cours de HT06. Ce cours visait à détailler les outils conceptuels mobilisables pour penser la question de l’imbrication des entités techniques au sein d’un système technique et la convergence fonctionnelle de celles-ci. Quelques années plus tard, cette fiche a été modifiée par </a:t>
            </a:r>
            <a:r>
              <a:rPr lang="fr-FR" noProof="1">
                <a:ea typeface="+mn-lt"/>
                <a:cs typeface="+mn-lt"/>
                <a:sym typeface="EB Garamond"/>
              </a:rPr>
              <a:t>Pierre KIDZIE et Audrey </a:t>
            </a:r>
            <a:r>
              <a:rPr lang="fr-FR" noProof="1">
                <a:sym typeface="EB Garamond"/>
              </a:rPr>
              <a:t>MADABOYKO dans le cadre du projet SUSHI. Dans le cadre de HT06, le formalisme a été revisité et pédagogisé suivant le nouveau format de fiche–outil par Clara CHABANNES et Sarah BERGER (v2). La présente version (v3) a été légèrement modifiée par Nicolas Salzmann lors du semestre HT06 de printemps 2026. Il s’agit donc du dernier modèle qui est bien entendu modifiable (voir les conditions d’utilisation ci-après).</a:t>
            </a:r>
            <a:endParaRPr lang="fr-FR" noProof="1"/>
          </a:p>
        </p:txBody>
      </p:sp>
      <p:sp>
        <p:nvSpPr>
          <p:cNvPr id="2" name="Titre 1">
            <a:extLst>
              <a:ext uri="{FF2B5EF4-FFF2-40B4-BE49-F238E27FC236}">
                <a16:creationId xmlns:a16="http://schemas.microsoft.com/office/drawing/2014/main" id="{7448B5AE-ABCA-B0F0-986C-7144AD793601}"/>
              </a:ext>
            </a:extLst>
          </p:cNvPr>
          <p:cNvSpPr>
            <a:spLocks noGrp="1"/>
          </p:cNvSpPr>
          <p:nvPr>
            <p:ph type="title"/>
          </p:nvPr>
        </p:nvSpPr>
        <p:spPr>
          <a:xfrm>
            <a:off x="749959" y="1081438"/>
            <a:ext cx="8533688" cy="428278"/>
          </a:xfrm>
        </p:spPr>
        <p:txBody>
          <a:bodyPr rtlCol="0"/>
          <a:lstStyle>
            <a:defPPr>
              <a:defRPr lang="fr-FR"/>
            </a:defPPr>
          </a:lstStyle>
          <a:p>
            <a:r>
              <a:rPr lang="fr-FR" noProof="1">
                <a:latin typeface="Montserrat" pitchFamily="2" charset="0"/>
              </a:rPr>
              <a:t>Journal de fabrication de l’outil</a:t>
            </a:r>
          </a:p>
        </p:txBody>
      </p:sp>
      <p:sp>
        <p:nvSpPr>
          <p:cNvPr id="18" name="Espace réservé du texte 17">
            <a:extLst>
              <a:ext uri="{FF2B5EF4-FFF2-40B4-BE49-F238E27FC236}">
                <a16:creationId xmlns:a16="http://schemas.microsoft.com/office/drawing/2014/main" id="{175BD35D-43ED-3F1C-EF02-81E61E48D15C}"/>
              </a:ext>
            </a:extLst>
          </p:cNvPr>
          <p:cNvSpPr>
            <a:spLocks noGrp="1"/>
          </p:cNvSpPr>
          <p:nvPr>
            <p:ph type="body" sz="quarter" idx="10"/>
          </p:nvPr>
        </p:nvSpPr>
        <p:spPr>
          <a:xfrm>
            <a:off x="1764509" y="3831432"/>
            <a:ext cx="7519141" cy="386953"/>
          </a:xfrm>
        </p:spPr>
        <p:txBody>
          <a:bodyPr>
            <a:noAutofit/>
          </a:bodyPr>
          <a:lstStyle/>
          <a:p>
            <a:pPr lvl="0"/>
            <a:r>
              <a:rPr lang="fr-FR" noProof="1">
                <a:latin typeface="Montserrat" pitchFamily="2" charset="0"/>
                <a:sym typeface="EB Garamond"/>
              </a:rPr>
              <a:t>Ce document est placé sous licence CC BY-SA : Nicolas Salzmann, Nicolas Ponchaut, Sarah Berger &amp; Clara Chabannes</a:t>
            </a:r>
          </a:p>
        </p:txBody>
      </p:sp>
      <p:sp>
        <p:nvSpPr>
          <p:cNvPr id="17" name="Espace réservé du texte 16">
            <a:extLst>
              <a:ext uri="{FF2B5EF4-FFF2-40B4-BE49-F238E27FC236}">
                <a16:creationId xmlns:a16="http://schemas.microsoft.com/office/drawing/2014/main" id="{B50F198C-2040-A14D-4CB3-4A56B260FA1A}"/>
              </a:ext>
            </a:extLst>
          </p:cNvPr>
          <p:cNvSpPr>
            <a:spLocks noGrp="1"/>
          </p:cNvSpPr>
          <p:nvPr>
            <p:ph type="body" sz="quarter" idx="11"/>
          </p:nvPr>
        </p:nvSpPr>
        <p:spPr/>
        <p:txBody>
          <a:bodyPr/>
          <a:lstStyle/>
          <a:p>
            <a:r>
              <a:rPr lang="fr-FR" noProof="1">
                <a:latin typeface="Montserrat" pitchFamily="2" charset="0"/>
              </a:rPr>
              <a:t>CONDITIONS D’UTILISATION</a:t>
            </a:r>
          </a:p>
        </p:txBody>
      </p:sp>
      <p:sp>
        <p:nvSpPr>
          <p:cNvPr id="8" name="Sous-titre 2">
            <a:extLst>
              <a:ext uri="{FF2B5EF4-FFF2-40B4-BE49-F238E27FC236}">
                <a16:creationId xmlns:a16="http://schemas.microsoft.com/office/drawing/2014/main" id="{8F9003A4-0164-1B2F-36CC-49CEF0BB5303}"/>
              </a:ext>
            </a:extLst>
          </p:cNvPr>
          <p:cNvSpPr txBox="1">
            <a:spLocks/>
          </p:cNvSpPr>
          <p:nvPr/>
        </p:nvSpPr>
        <p:spPr>
          <a:xfrm>
            <a:off x="742950" y="4294470"/>
            <a:ext cx="8540056" cy="1482048"/>
          </a:xfrm>
          <a:prstGeom prst="rect">
            <a:avLst/>
          </a:prstGeom>
        </p:spPr>
        <p:txBody>
          <a:bodyPr vert="horz" lIns="74295" tIns="0" rIns="74295" bIns="0" rtlCol="0" anchor="t" anchorCtr="0">
            <a:noAutofit/>
          </a:bodyPr>
          <a:lstStyle>
            <a:defPPr>
              <a:defRPr lang="fr-FR"/>
            </a:defPPr>
            <a:lvl1pPr marL="0" indent="0" algn="l" defTabSz="914400" rtl="0" eaLnBrk="1" latinLnBrk="0" hangingPunct="1">
              <a:lnSpc>
                <a:spcPct val="100000"/>
              </a:lnSpc>
              <a:spcBef>
                <a:spcPts val="576"/>
              </a:spcBef>
              <a:buFont typeface="Arial" panose="020B0604020202020204" pitchFamily="34" charset="0"/>
              <a:buNone/>
              <a:defRPr lang="fr-F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lang="fr-F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lang="fr-F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lang="fr-F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lang="fr-F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lang="fr-F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lang="fr-F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lang="fr-F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lang="fr-FR" sz="1600" kern="1200">
                <a:solidFill>
                  <a:schemeClr val="tx1"/>
                </a:solidFill>
                <a:latin typeface="+mn-lt"/>
                <a:ea typeface="+mn-ea"/>
                <a:cs typeface="+mn-cs"/>
              </a:defRPr>
            </a:lvl9pPr>
          </a:lstStyle>
          <a:p>
            <a:pPr>
              <a:spcBef>
                <a:spcPts val="0"/>
              </a:spcBef>
              <a:buSzPts val="1100"/>
            </a:pPr>
            <a:r>
              <a:rPr lang="fr-FR" sz="1056" noProof="1">
                <a:latin typeface="Montserrat" pitchFamily="2" charset="0"/>
                <a:ea typeface="EB Garamond"/>
                <a:cs typeface="EB Garamond"/>
                <a:sym typeface="EB Garamond"/>
              </a:rPr>
              <a:t>Vous êtes autorisé à :</a:t>
            </a:r>
          </a:p>
          <a:p>
            <a:pPr marL="371482" indent="-232177">
              <a:spcBef>
                <a:spcPts val="0"/>
              </a:spcBef>
              <a:buSzPts val="900"/>
              <a:buFont typeface="EB Garamond"/>
              <a:buChar char="●"/>
            </a:pPr>
            <a:r>
              <a:rPr lang="fr-FR" sz="1056" noProof="1">
                <a:latin typeface="Montserrat" pitchFamily="2" charset="0"/>
                <a:ea typeface="EB Garamond"/>
                <a:cs typeface="EB Garamond"/>
                <a:sym typeface="EB Garamond"/>
              </a:rPr>
              <a:t>Partager — copier, distribuer et communiquer le matériel par tous moyens et sous tous formats</a:t>
            </a:r>
          </a:p>
          <a:p>
            <a:pPr marL="371482" indent="-232177">
              <a:spcBef>
                <a:spcPts val="0"/>
              </a:spcBef>
              <a:buSzPts val="900"/>
              <a:buFont typeface="EB Garamond"/>
              <a:buChar char="●"/>
            </a:pPr>
            <a:r>
              <a:rPr lang="fr-FR" sz="1056" noProof="1">
                <a:latin typeface="Montserrat" pitchFamily="2" charset="0"/>
                <a:ea typeface="EB Garamond"/>
                <a:cs typeface="EB Garamond"/>
                <a:sym typeface="EB Garamond"/>
              </a:rPr>
              <a:t>Adapter — remixer, transformer et créer à partir du matériel pour toute utilisation, y compris commerciale</a:t>
            </a:r>
          </a:p>
          <a:p>
            <a:pPr>
              <a:spcBef>
                <a:spcPts val="0"/>
              </a:spcBef>
              <a:buSzPts val="1100"/>
            </a:pPr>
            <a:r>
              <a:rPr lang="fr-FR" sz="1056" b="1" noProof="1">
                <a:latin typeface="Montserrat" pitchFamily="2" charset="0"/>
                <a:ea typeface="EB Garamond"/>
                <a:cs typeface="EB Garamond"/>
                <a:sym typeface="EB Garamond"/>
              </a:rPr>
              <a:t>Attribution </a:t>
            </a:r>
            <a:r>
              <a:rPr lang="fr-FR" sz="1056" noProof="1">
                <a:latin typeface="Montserrat" pitchFamily="2" charset="0"/>
                <a:ea typeface="EB Garamond"/>
                <a:cs typeface="EB Garamond"/>
                <a:sym typeface="EB Garamond"/>
              </a:rPr>
              <a:t>(BY) — Vous devez créditer l'œuvre, intégrer un lien vers la licence et indiquer si des modifications ont été effectuées à l'œuvre. Vous devez indiquer ces informations par tous les moyens raisonnables, sans toutefois suggérer que l'offrant vous soutient ou soutient la façon dont vous avez utilisé son œuvre.</a:t>
            </a:r>
          </a:p>
          <a:p>
            <a:pPr>
              <a:spcBef>
                <a:spcPts val="0"/>
              </a:spcBef>
              <a:buSzPts val="1100"/>
            </a:pPr>
            <a:r>
              <a:rPr lang="fr-FR" sz="1056" b="1" noProof="1">
                <a:latin typeface="Montserrat" pitchFamily="2" charset="0"/>
                <a:ea typeface="EB Garamond"/>
                <a:cs typeface="EB Garamond"/>
                <a:sym typeface="EB Garamond"/>
              </a:rPr>
              <a:t>Partage dans les mêmes conditions</a:t>
            </a:r>
            <a:r>
              <a:rPr lang="fr-FR" sz="1056" noProof="1">
                <a:latin typeface="Montserrat" pitchFamily="2" charset="0"/>
                <a:ea typeface="EB Garamond"/>
                <a:cs typeface="EB Garamond"/>
                <a:sym typeface="EB Garamond"/>
              </a:rPr>
              <a:t> (SA) — Dans le cas où vous effectuez un remix, que vous transformez, ou créez à partir du matériel composant l'œuvre originale, vous devez diffuser l'œuvre modifiée dans les mêmes conditions, c'est à dire avec la même licence avec laquelle l'œuvre originale a été diffusée.</a:t>
            </a:r>
          </a:p>
        </p:txBody>
      </p:sp>
      <p:pic>
        <p:nvPicPr>
          <p:cNvPr id="9" name="Google Shape;63;p14">
            <a:extLst>
              <a:ext uri="{FF2B5EF4-FFF2-40B4-BE49-F238E27FC236}">
                <a16:creationId xmlns:a16="http://schemas.microsoft.com/office/drawing/2014/main" id="{4E98F8A3-E124-D374-B3A5-4FC26D239545}"/>
              </a:ext>
            </a:extLst>
          </p:cNvPr>
          <p:cNvPicPr preferRelativeResize="0"/>
          <p:nvPr/>
        </p:nvPicPr>
        <p:blipFill>
          <a:blip r:embed="rId3">
            <a:alphaModFix/>
          </a:blip>
          <a:stretch>
            <a:fillRect/>
          </a:stretch>
        </p:blipFill>
        <p:spPr>
          <a:xfrm>
            <a:off x="812182" y="3755351"/>
            <a:ext cx="659770" cy="232395"/>
          </a:xfrm>
          <a:prstGeom prst="rect">
            <a:avLst/>
          </a:prstGeom>
          <a:noFill/>
          <a:ln>
            <a:noFill/>
          </a:ln>
        </p:spPr>
      </p:pic>
      <p:sp>
        <p:nvSpPr>
          <p:cNvPr id="4" name="Espace réservé du numéro de diapositive 5">
            <a:extLst>
              <a:ext uri="{FF2B5EF4-FFF2-40B4-BE49-F238E27FC236}">
                <a16:creationId xmlns:a16="http://schemas.microsoft.com/office/drawing/2014/main" id="{7A2CFC78-5614-92E5-8CBB-D53E46B45654}"/>
              </a:ext>
            </a:extLst>
          </p:cNvPr>
          <p:cNvSpPr>
            <a:spLocks noGrp="1"/>
          </p:cNvSpPr>
          <p:nvPr>
            <p:ph type="sldNum" sz="quarter" idx="4"/>
          </p:nvPr>
        </p:nvSpPr>
        <p:spPr>
          <a:xfrm>
            <a:off x="132184" y="6401526"/>
            <a:ext cx="395594" cy="198659"/>
          </a:xfrm>
          <a:prstGeom prst="rect">
            <a:avLst/>
          </a:prstGeom>
        </p:spPr>
        <p:txBody>
          <a:bodyPr vert="horz" lIns="74295" tIns="37148" rIns="0" bIns="37148" rtlCol="0" anchor="ctr"/>
          <a:lstStyle>
            <a:lvl1pPr algn="r">
              <a:defRPr lang="fr-FR" sz="975">
                <a:solidFill>
                  <a:schemeClr val="accent6"/>
                </a:solidFill>
                <a:latin typeface="+mn-lt"/>
                <a:cs typeface="Arial" panose="020B0604020202020204" pitchFamily="34" charset="0"/>
              </a:defRPr>
            </a:lvl1pPr>
          </a:lstStyle>
          <a:p>
            <a:pPr rtl="0"/>
            <a:fld id="{48F63A3B-78C7-47BE-AE5E-E10140E04643}" type="slidenum">
              <a:rPr lang="fr-FR" noProof="1" smtClean="0"/>
              <a:pPr rtl="0"/>
              <a:t>40</a:t>
            </a:fld>
            <a:endParaRPr lang="fr-FR" noProof="1"/>
          </a:p>
        </p:txBody>
      </p:sp>
    </p:spTree>
    <p:extLst>
      <p:ext uri="{BB962C8B-B14F-4D97-AF65-F5344CB8AC3E}">
        <p14:creationId xmlns:p14="http://schemas.microsoft.com/office/powerpoint/2010/main" val="222416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04224-C294-486C-965E-CC2CDAB6D159}"/>
              </a:ext>
            </a:extLst>
          </p:cNvPr>
          <p:cNvSpPr>
            <a:spLocks noGrp="1"/>
          </p:cNvSpPr>
          <p:nvPr>
            <p:ph type="title"/>
          </p:nvPr>
        </p:nvSpPr>
        <p:spPr/>
        <p:txBody>
          <a:bodyPr/>
          <a:lstStyle/>
          <a:p>
            <a:r>
              <a:rPr lang="fr-FR" noProof="1">
                <a:latin typeface="Montserrat" pitchFamily="2" charset="0"/>
              </a:rPr>
              <a:t>Présentation </a:t>
            </a:r>
            <a:br>
              <a:rPr lang="fr-FR" noProof="1">
                <a:latin typeface="Montserrat" pitchFamily="2" charset="0"/>
              </a:rPr>
            </a:br>
            <a:r>
              <a:rPr lang="fr-FR" noProof="1">
                <a:latin typeface="Montserrat" pitchFamily="2" charset="0"/>
              </a:rPr>
              <a:t>de l’outil</a:t>
            </a:r>
          </a:p>
        </p:txBody>
      </p:sp>
      <p:sp>
        <p:nvSpPr>
          <p:cNvPr id="4" name="Espace réservé du contenu 3">
            <a:extLst>
              <a:ext uri="{FF2B5EF4-FFF2-40B4-BE49-F238E27FC236}">
                <a16:creationId xmlns:a16="http://schemas.microsoft.com/office/drawing/2014/main" id="{3C044778-C223-4B76-B918-6565AAD33DF2}"/>
              </a:ext>
            </a:extLst>
          </p:cNvPr>
          <p:cNvSpPr>
            <a:spLocks noGrp="1"/>
          </p:cNvSpPr>
          <p:nvPr>
            <p:ph idx="1"/>
          </p:nvPr>
        </p:nvSpPr>
        <p:spPr>
          <a:xfrm>
            <a:off x="4633233" y="3429001"/>
            <a:ext cx="4650414" cy="1459991"/>
          </a:xfrm>
        </p:spPr>
        <p:txBody>
          <a:bodyPr/>
          <a:lstStyle/>
          <a:p>
            <a:r>
              <a:rPr lang="fr-FR" cap="all" noProof="1">
                <a:solidFill>
                  <a:schemeClr val="tx1"/>
                </a:solidFill>
                <a:latin typeface="Montserrat" pitchFamily="2" charset="0"/>
              </a:rPr>
              <a:t>EUTROPHIE SOCIOTECHNIQUE</a:t>
            </a:r>
          </a:p>
          <a:p>
            <a:r>
              <a:rPr lang="fr-FR" cap="all" noProof="1">
                <a:solidFill>
                  <a:schemeClr val="tx1"/>
                </a:solidFill>
                <a:latin typeface="Montserrat" pitchFamily="2" charset="0"/>
              </a:rPr>
              <a:t>Vs les contre-productivités</a:t>
            </a:r>
            <a:endParaRPr lang="fr-FR" i="1" noProof="1">
              <a:solidFill>
                <a:schemeClr val="tx1"/>
              </a:solidFill>
              <a:latin typeface="Montserrat" pitchFamily="2" charset="0"/>
            </a:endParaRPr>
          </a:p>
          <a:p>
            <a:endParaRPr lang="fr-FR" noProof="1">
              <a:latin typeface="Montserrat" pitchFamily="2" charset="0"/>
            </a:endParaRPr>
          </a:p>
        </p:txBody>
      </p:sp>
      <p:sp>
        <p:nvSpPr>
          <p:cNvPr id="5" name="Espace réservé du numéro de diapositive 4">
            <a:extLst>
              <a:ext uri="{FF2B5EF4-FFF2-40B4-BE49-F238E27FC236}">
                <a16:creationId xmlns:a16="http://schemas.microsoft.com/office/drawing/2014/main" id="{D1F597A3-ECCD-4652-A362-E0A986777A39}"/>
              </a:ext>
            </a:extLst>
          </p:cNvPr>
          <p:cNvSpPr>
            <a:spLocks noGrp="1"/>
          </p:cNvSpPr>
          <p:nvPr>
            <p:ph type="sldNum" sz="quarter" idx="4"/>
          </p:nvPr>
        </p:nvSpPr>
        <p:spPr/>
        <p:txBody>
          <a:bodyPr/>
          <a:lstStyle/>
          <a:p>
            <a:pPr rtl="0"/>
            <a:fld id="{48F63A3B-78C7-47BE-AE5E-E10140E04643}" type="slidenum">
              <a:rPr lang="fr-FR" noProof="1" smtClean="0"/>
              <a:pPr rtl="0"/>
              <a:t>4</a:t>
            </a:fld>
            <a:endParaRPr lang="fr-FR" noProof="1"/>
          </a:p>
        </p:txBody>
      </p:sp>
      <p:pic>
        <p:nvPicPr>
          <p:cNvPr id="32" name="Espace réservé pour une image  31" descr="Une image contenant Imagerie médicale, radiologie, film radiographique, médical&#10;&#10;Le contenu généré par l’IA peut être incorrect.">
            <a:extLst>
              <a:ext uri="{FF2B5EF4-FFF2-40B4-BE49-F238E27FC236}">
                <a16:creationId xmlns:a16="http://schemas.microsoft.com/office/drawing/2014/main" id="{BF92BB0A-E422-B73B-BDE2-B77F717E2B21}"/>
              </a:ext>
            </a:extLst>
          </p:cNvPr>
          <p:cNvPicPr>
            <a:picLocks noGrp="1" noChangeAspect="1"/>
          </p:cNvPicPr>
          <p:nvPr>
            <p:ph type="pic" sz="quarter" idx="11"/>
          </p:nvPr>
        </p:nvPicPr>
        <p:blipFill>
          <a:blip r:embed="rId3"/>
          <a:srcRect l="30591" r="30591"/>
          <a:stretch>
            <a:fillRect/>
          </a:stretch>
        </p:blipFill>
        <p:spPr/>
      </p:pic>
    </p:spTree>
    <p:extLst>
      <p:ext uri="{BB962C8B-B14F-4D97-AF65-F5344CB8AC3E}">
        <p14:creationId xmlns:p14="http://schemas.microsoft.com/office/powerpoint/2010/main" val="73873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D61F919-E3AB-42EB-B9B3-93F9F8C5AC1F}"/>
              </a:ext>
            </a:extLst>
          </p:cNvPr>
          <p:cNvPicPr>
            <a:picLocks noChangeAspect="1"/>
          </p:cNvPicPr>
          <p:nvPr/>
        </p:nvPicPr>
        <p:blipFill>
          <a:blip r:embed="rId3"/>
          <a:stretch>
            <a:fillRect/>
          </a:stretch>
        </p:blipFill>
        <p:spPr>
          <a:xfrm>
            <a:off x="5188647" y="-353568"/>
            <a:ext cx="9906000" cy="7211568"/>
          </a:xfrm>
          <a:prstGeom prst="rect">
            <a:avLst/>
          </a:prstGeom>
        </p:spPr>
      </p:pic>
      <p:sp>
        <p:nvSpPr>
          <p:cNvPr id="2" name="Titre 1">
            <a:extLst>
              <a:ext uri="{FF2B5EF4-FFF2-40B4-BE49-F238E27FC236}">
                <a16:creationId xmlns:a16="http://schemas.microsoft.com/office/drawing/2014/main" id="{39D571DE-095F-4E58-9D88-27D370BE8924}"/>
              </a:ext>
            </a:extLst>
          </p:cNvPr>
          <p:cNvSpPr>
            <a:spLocks noGrp="1"/>
          </p:cNvSpPr>
          <p:nvPr>
            <p:ph type="title"/>
          </p:nvPr>
        </p:nvSpPr>
        <p:spPr/>
        <p:txBody>
          <a:bodyPr/>
          <a:lstStyle/>
          <a:p>
            <a:r>
              <a:rPr lang="fr-FR" noProof="1">
                <a:latin typeface="Montserrat" pitchFamily="2" charset="0"/>
                <a:sym typeface="Garamond"/>
              </a:rPr>
              <a:t>Le concept à l'origine de l'outil</a:t>
            </a:r>
            <a:endParaRPr lang="fr-FR" noProof="1">
              <a:latin typeface="Montserrat" pitchFamily="2" charset="0"/>
            </a:endParaRPr>
          </a:p>
        </p:txBody>
      </p:sp>
      <p:sp>
        <p:nvSpPr>
          <p:cNvPr id="3" name="Espace réservé du contenu 2">
            <a:extLst>
              <a:ext uri="{FF2B5EF4-FFF2-40B4-BE49-F238E27FC236}">
                <a16:creationId xmlns:a16="http://schemas.microsoft.com/office/drawing/2014/main" id="{ADEC04E4-8189-460F-AEAF-52CD229B929D}"/>
              </a:ext>
            </a:extLst>
          </p:cNvPr>
          <p:cNvSpPr>
            <a:spLocks noGrp="1"/>
          </p:cNvSpPr>
          <p:nvPr>
            <p:ph idx="13"/>
          </p:nvPr>
        </p:nvSpPr>
        <p:spPr/>
        <p:txBody>
          <a:bodyPr/>
          <a:lstStyle/>
          <a:p>
            <a:pPr algn="just" rtl="0" fontAlgn="base"/>
            <a:r>
              <a:rPr lang="fr-FR" sz="1200" b="0" i="0" u="none" strike="noStrike" noProof="1">
                <a:solidFill>
                  <a:srgbClr val="404040"/>
                </a:solidFill>
                <a:effectLst/>
                <a:latin typeface="Montserrat" pitchFamily="2" charset="0"/>
              </a:rPr>
              <a:t> Le concept de « seuil de contre-productivité » développé par Ivan Illich critique l’idée que l’augmentation de la productivité et la massification des technologies améliorent nécessairement les conditions de vie. Selon Illich, au-delà d’un certain point, ces phénomènes deviennent contre-productifs, générant plus de problèmes qu’ils n’en résolvent. Ce processus se déploie en trois stades :</a:t>
            </a:r>
            <a:r>
              <a:rPr lang="fr-FR" sz="1200" b="0" i="0" noProof="1">
                <a:effectLst/>
                <a:latin typeface="Montserrat" pitchFamily="2" charset="0"/>
              </a:rPr>
              <a:t>​</a:t>
            </a:r>
          </a:p>
          <a:p>
            <a:pPr algn="just" rtl="0" fontAlgn="base"/>
            <a:r>
              <a:rPr lang="fr-FR" sz="1200" b="0" i="0" noProof="1">
                <a:effectLst/>
                <a:latin typeface="Montserrat" pitchFamily="2" charset="0"/>
              </a:rPr>
              <a:t>​</a:t>
            </a:r>
          </a:p>
          <a:p>
            <a:pPr algn="just" rtl="0" fontAlgn="base">
              <a:buFont typeface="+mj-lt"/>
              <a:buAutoNum type="arabicPeriod"/>
            </a:pPr>
            <a:r>
              <a:rPr lang="fr-FR" sz="1200" b="1" i="0" u="none" strike="noStrike" noProof="1">
                <a:solidFill>
                  <a:srgbClr val="404040"/>
                </a:solidFill>
                <a:effectLst/>
                <a:latin typeface="Montserrat" pitchFamily="2" charset="0"/>
              </a:rPr>
              <a:t> Inflation des externalités </a:t>
            </a:r>
            <a:r>
              <a:rPr lang="fr-FR" sz="1200" b="0" i="0" u="none" strike="noStrike" noProof="1">
                <a:solidFill>
                  <a:srgbClr val="404040"/>
                </a:solidFill>
                <a:effectLst/>
                <a:latin typeface="Montserrat" pitchFamily="2" charset="0"/>
              </a:rPr>
              <a:t>: L’adoption massive d’une technologie ou d’un phénomène génère des effets secondaires négatifs, comme la pollution dans le cas des voitures.</a:t>
            </a:r>
            <a:r>
              <a:rPr lang="fr-FR" sz="1200" b="0" i="0" noProof="1">
                <a:effectLst/>
                <a:latin typeface="Montserrat" pitchFamily="2" charset="0"/>
              </a:rPr>
              <a:t>​</a:t>
            </a:r>
            <a:endParaRPr lang="fr-FR" sz="1200" noProof="1">
              <a:latin typeface="Montserrat" pitchFamily="2" charset="0"/>
            </a:endParaRPr>
          </a:p>
          <a:p>
            <a:pPr algn="just" rtl="0" fontAlgn="base"/>
            <a:endParaRPr lang="fr-FR" sz="1200" b="0" i="0" noProof="1">
              <a:effectLst/>
              <a:latin typeface="Montserrat" pitchFamily="2" charset="0"/>
            </a:endParaRPr>
          </a:p>
          <a:p>
            <a:pPr algn="just" rtl="0" fontAlgn="base">
              <a:buFont typeface="+mj-lt"/>
              <a:buAutoNum type="arabicPeriod" startAt="2"/>
            </a:pPr>
            <a:r>
              <a:rPr lang="fr-FR" sz="1200" b="1" i="0" u="none" strike="noStrike" noProof="1">
                <a:solidFill>
                  <a:srgbClr val="404040"/>
                </a:solidFill>
                <a:effectLst/>
                <a:latin typeface="Montserrat" pitchFamily="2" charset="0"/>
              </a:rPr>
              <a:t> Anéantissement de la productivité autonome par encombrement</a:t>
            </a:r>
            <a:r>
              <a:rPr lang="fr-FR" sz="1200" b="0" i="0" u="none" strike="noStrike" noProof="1">
                <a:solidFill>
                  <a:srgbClr val="404040"/>
                </a:solidFill>
                <a:effectLst/>
                <a:latin typeface="Montserrat" pitchFamily="2" charset="0"/>
              </a:rPr>
              <a:t> : L’augmentation de la présence de la technologie crée des obstacles qui limitent son efficacité, comme les embouteillages ralentissant les déplacements.</a:t>
            </a:r>
            <a:r>
              <a:rPr lang="fr-FR" sz="1200" b="0" i="0" noProof="1">
                <a:effectLst/>
                <a:latin typeface="Montserrat" pitchFamily="2" charset="0"/>
              </a:rPr>
              <a:t>​</a:t>
            </a:r>
          </a:p>
          <a:p>
            <a:pPr algn="just" rtl="0" fontAlgn="base"/>
            <a:r>
              <a:rPr lang="fr-FR" sz="1200" b="0" i="0" noProof="1">
                <a:effectLst/>
                <a:latin typeface="Montserrat" pitchFamily="2" charset="0"/>
              </a:rPr>
              <a:t>​</a:t>
            </a:r>
          </a:p>
          <a:p>
            <a:pPr algn="just" rtl="0" fontAlgn="base"/>
            <a:r>
              <a:rPr lang="fr-FR" sz="1200" b="0" i="0" noProof="1">
                <a:effectLst/>
                <a:latin typeface="Montserrat" pitchFamily="2" charset="0"/>
              </a:rPr>
              <a:t>​</a:t>
            </a:r>
          </a:p>
          <a:p>
            <a:endParaRPr lang="fr-FR" sz="1200" noProof="1">
              <a:latin typeface="Montserrat" pitchFamily="2" charset="0"/>
            </a:endParaRPr>
          </a:p>
        </p:txBody>
      </p:sp>
      <p:sp>
        <p:nvSpPr>
          <p:cNvPr id="4" name="Espace réservé du texte 3">
            <a:extLst>
              <a:ext uri="{FF2B5EF4-FFF2-40B4-BE49-F238E27FC236}">
                <a16:creationId xmlns:a16="http://schemas.microsoft.com/office/drawing/2014/main" id="{8C9B3BED-15D3-4DC8-9BEF-5211B81CF56F}"/>
              </a:ext>
            </a:extLst>
          </p:cNvPr>
          <p:cNvSpPr>
            <a:spLocks noGrp="1"/>
          </p:cNvSpPr>
          <p:nvPr>
            <p:ph type="body" sz="quarter" idx="14"/>
          </p:nvPr>
        </p:nvSpPr>
        <p:spPr/>
        <p:txBody>
          <a:bodyPr/>
          <a:lstStyle/>
          <a:p>
            <a:r>
              <a:rPr lang="fr-FR" sz="1200" b="1" noProof="1">
                <a:solidFill>
                  <a:srgbClr val="404040"/>
                </a:solidFill>
                <a:latin typeface="Montserrat" pitchFamily="2" charset="0"/>
              </a:rPr>
              <a:t>3. Expropriation du pouvoir personnel</a:t>
            </a:r>
            <a:r>
              <a:rPr lang="fr-FR" sz="1200" noProof="1">
                <a:solidFill>
                  <a:srgbClr val="404040"/>
                </a:solidFill>
                <a:latin typeface="Montserrat" pitchFamily="2" charset="0"/>
              </a:rPr>
              <a:t> : La dépendance à ces technologies devient telle qu’il devient difficile de vivre sans elles, limitant l’autonomie et créant de nouvelles formes de marginalisation, comme l’impossibilité de trouver du travail sans voiture.</a:t>
            </a:r>
            <a:r>
              <a:rPr lang="fr-FR" sz="1200" noProof="1">
                <a:latin typeface="Montserrat" pitchFamily="2" charset="0"/>
              </a:rPr>
              <a:t>​​</a:t>
            </a:r>
            <a:endParaRPr lang="fr-FR" sz="1200" b="0" i="0" noProof="1">
              <a:effectLst/>
              <a:latin typeface="Montserrat" pitchFamily="2" charset="0"/>
            </a:endParaRPr>
          </a:p>
          <a:p>
            <a:endParaRPr lang="fr-FR" sz="1200" noProof="1">
              <a:latin typeface="Montserrat" pitchFamily="2" charset="0"/>
            </a:endParaRPr>
          </a:p>
        </p:txBody>
      </p:sp>
      <p:sp>
        <p:nvSpPr>
          <p:cNvPr id="5" name="Espace réservé du numéro de diapositive 4">
            <a:extLst>
              <a:ext uri="{FF2B5EF4-FFF2-40B4-BE49-F238E27FC236}">
                <a16:creationId xmlns:a16="http://schemas.microsoft.com/office/drawing/2014/main" id="{D439E544-127D-42FF-A1A8-DF31612C1A09}"/>
              </a:ext>
            </a:extLst>
          </p:cNvPr>
          <p:cNvSpPr>
            <a:spLocks noGrp="1"/>
          </p:cNvSpPr>
          <p:nvPr>
            <p:ph type="sldNum" sz="quarter" idx="4"/>
          </p:nvPr>
        </p:nvSpPr>
        <p:spPr/>
        <p:txBody>
          <a:bodyPr/>
          <a:lstStyle/>
          <a:p>
            <a:pPr rtl="0"/>
            <a:fld id="{48F63A3B-78C7-47BE-AE5E-E10140E04643}" type="slidenum">
              <a:rPr lang="fr-FR" noProof="1" smtClean="0"/>
              <a:pPr rtl="0"/>
              <a:t>5</a:t>
            </a:fld>
            <a:endParaRPr lang="fr-FR" noProof="1"/>
          </a:p>
        </p:txBody>
      </p:sp>
      <p:pic>
        <p:nvPicPr>
          <p:cNvPr id="8" name="Image 7">
            <a:extLst>
              <a:ext uri="{FF2B5EF4-FFF2-40B4-BE49-F238E27FC236}">
                <a16:creationId xmlns:a16="http://schemas.microsoft.com/office/drawing/2014/main" id="{6D5DB1C6-78F0-4944-B328-8FDC24971C85}"/>
              </a:ext>
            </a:extLst>
          </p:cNvPr>
          <p:cNvPicPr>
            <a:picLocks noChangeAspect="1"/>
          </p:cNvPicPr>
          <p:nvPr/>
        </p:nvPicPr>
        <p:blipFill>
          <a:blip r:embed="rId4"/>
          <a:stretch>
            <a:fillRect/>
          </a:stretch>
        </p:blipFill>
        <p:spPr>
          <a:xfrm>
            <a:off x="6196551" y="3429000"/>
            <a:ext cx="2382129" cy="3130006"/>
          </a:xfrm>
          <a:prstGeom prst="rect">
            <a:avLst/>
          </a:prstGeom>
        </p:spPr>
      </p:pic>
      <p:pic>
        <p:nvPicPr>
          <p:cNvPr id="11" name="Image 10">
            <a:extLst>
              <a:ext uri="{FF2B5EF4-FFF2-40B4-BE49-F238E27FC236}">
                <a16:creationId xmlns:a16="http://schemas.microsoft.com/office/drawing/2014/main" id="{FB3DE4E0-82F5-4A49-882C-F4B0282529FB}"/>
              </a:ext>
            </a:extLst>
          </p:cNvPr>
          <p:cNvPicPr>
            <a:picLocks noChangeAspect="1"/>
          </p:cNvPicPr>
          <p:nvPr/>
        </p:nvPicPr>
        <p:blipFill>
          <a:blip r:embed="rId5"/>
          <a:stretch>
            <a:fillRect/>
          </a:stretch>
        </p:blipFill>
        <p:spPr>
          <a:xfrm>
            <a:off x="8326132" y="3252216"/>
            <a:ext cx="1478267" cy="1293483"/>
          </a:xfrm>
          <a:prstGeom prst="rect">
            <a:avLst/>
          </a:prstGeom>
        </p:spPr>
      </p:pic>
    </p:spTree>
    <p:extLst>
      <p:ext uri="{BB962C8B-B14F-4D97-AF65-F5344CB8AC3E}">
        <p14:creationId xmlns:p14="http://schemas.microsoft.com/office/powerpoint/2010/main" val="416659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AEA911AF-7C7C-4024-A644-B27E9706B029}"/>
              </a:ext>
            </a:extLst>
          </p:cNvPr>
          <p:cNvPicPr>
            <a:picLocks noChangeAspect="1"/>
          </p:cNvPicPr>
          <p:nvPr/>
        </p:nvPicPr>
        <p:blipFill>
          <a:blip r:embed="rId3"/>
          <a:stretch>
            <a:fillRect/>
          </a:stretch>
        </p:blipFill>
        <p:spPr>
          <a:xfrm>
            <a:off x="-5806863" y="-518456"/>
            <a:ext cx="9906000" cy="7211568"/>
          </a:xfrm>
          <a:prstGeom prst="rect">
            <a:avLst/>
          </a:prstGeom>
        </p:spPr>
      </p:pic>
      <p:sp>
        <p:nvSpPr>
          <p:cNvPr id="2" name="Titre 1">
            <a:extLst>
              <a:ext uri="{FF2B5EF4-FFF2-40B4-BE49-F238E27FC236}">
                <a16:creationId xmlns:a16="http://schemas.microsoft.com/office/drawing/2014/main" id="{ED362BBC-234B-482D-9319-2DED7B8E6C3D}"/>
              </a:ext>
            </a:extLst>
          </p:cNvPr>
          <p:cNvSpPr>
            <a:spLocks noGrp="1"/>
          </p:cNvSpPr>
          <p:nvPr>
            <p:ph type="title"/>
          </p:nvPr>
        </p:nvSpPr>
        <p:spPr/>
        <p:txBody>
          <a:bodyPr/>
          <a:lstStyle/>
          <a:p>
            <a:r>
              <a:rPr lang="fr-FR" noProof="1">
                <a:latin typeface="Montserrat" pitchFamily="2" charset="0"/>
                <a:sym typeface="Garamond"/>
              </a:rPr>
              <a:t>Transfert du concept en ingénierie</a:t>
            </a:r>
            <a:endParaRPr lang="fr-FR" noProof="1">
              <a:latin typeface="Montserrat" pitchFamily="2" charset="0"/>
            </a:endParaRPr>
          </a:p>
        </p:txBody>
      </p:sp>
      <p:sp>
        <p:nvSpPr>
          <p:cNvPr id="4" name="Espace réservé du texte 3">
            <a:extLst>
              <a:ext uri="{FF2B5EF4-FFF2-40B4-BE49-F238E27FC236}">
                <a16:creationId xmlns:a16="http://schemas.microsoft.com/office/drawing/2014/main" id="{7ED158F4-26CA-491C-BBA6-FB062552B9E8}"/>
              </a:ext>
            </a:extLst>
          </p:cNvPr>
          <p:cNvSpPr>
            <a:spLocks noGrp="1"/>
          </p:cNvSpPr>
          <p:nvPr>
            <p:ph type="body" sz="quarter" idx="14"/>
          </p:nvPr>
        </p:nvSpPr>
        <p:spPr>
          <a:xfrm>
            <a:off x="4271527" y="1305136"/>
            <a:ext cx="5062347" cy="5532381"/>
          </a:xfrm>
        </p:spPr>
        <p:txBody>
          <a:bodyPr/>
          <a:lstStyle/>
          <a:p>
            <a:pPr algn="just" rtl="0" fontAlgn="base"/>
            <a:r>
              <a:rPr lang="fr-FR" sz="1200" b="0" i="0" u="none" strike="noStrike" noProof="1">
                <a:solidFill>
                  <a:srgbClr val="404040"/>
                </a:solidFill>
                <a:effectLst/>
                <a:latin typeface="Montserrat" pitchFamily="2" charset="0"/>
              </a:rPr>
              <a:t>La notion de contre-productivité est connue jusque là, en histoire et en sociologie, pour désigner après-coup des inversions de performance.</a:t>
            </a:r>
          </a:p>
          <a:p>
            <a:pPr algn="just" rtl="0" fontAlgn="base"/>
            <a:r>
              <a:rPr lang="fr-FR" sz="1200" b="0" i="0" u="none" strike="noStrike" noProof="1">
                <a:solidFill>
                  <a:srgbClr val="404040"/>
                </a:solidFill>
                <a:effectLst/>
                <a:latin typeface="Montserrat" pitchFamily="2" charset="0"/>
              </a:rPr>
              <a:t>Par ailleurs, l’ingénierie traditionnelle semble assez peu capable d’anticiper de tels phénomènes, ne se posant généralement pas la question des quantités-limites à ne pas dépasses pour les déploiements. La massification </a:t>
            </a:r>
            <a:r>
              <a:rPr lang="fr-FR" sz="1200" noProof="1">
                <a:solidFill>
                  <a:srgbClr val="404040"/>
                </a:solidFill>
                <a:latin typeface="Montserrat" pitchFamily="2" charset="0"/>
              </a:rPr>
              <a:t>est souhaitée, elle n’est pas </a:t>
            </a:r>
            <a:r>
              <a:rPr lang="fr-FR" sz="1200" b="0" i="0" u="none" strike="noStrike" noProof="1">
                <a:solidFill>
                  <a:srgbClr val="404040"/>
                </a:solidFill>
                <a:effectLst/>
                <a:latin typeface="Montserrat" pitchFamily="2" charset="0"/>
              </a:rPr>
              <a:t>contrôlée et les développeurs ne semblent pas se sentir responsables des conséquences des effets de seuil.</a:t>
            </a:r>
            <a:endParaRPr lang="fr-FR" sz="1200" b="0" i="0" noProof="1">
              <a:effectLst/>
              <a:latin typeface="Montserrat" pitchFamily="2" charset="0"/>
            </a:endParaRPr>
          </a:p>
          <a:p>
            <a:pPr algn="just" rtl="0" fontAlgn="base"/>
            <a:endParaRPr lang="fr-FR" sz="1200" b="0" i="0" noProof="1">
              <a:effectLst/>
              <a:latin typeface="Montserrat" pitchFamily="2" charset="0"/>
            </a:endParaRPr>
          </a:p>
          <a:p>
            <a:pPr algn="just" rtl="0" fontAlgn="base"/>
            <a:r>
              <a:rPr lang="fr-FR" sz="1200" b="1" noProof="1">
                <a:latin typeface="Montserrat" pitchFamily="2" charset="0"/>
              </a:rPr>
              <a:t>Pourquoi « Eutrophie sociotechnique » ? </a:t>
            </a:r>
            <a:endParaRPr lang="fr-FR" sz="1200" b="1" i="0" noProof="1">
              <a:effectLst/>
              <a:latin typeface="Montserrat" pitchFamily="2" charset="0"/>
            </a:endParaRPr>
          </a:p>
          <a:p>
            <a:pPr algn="just" rtl="0" fontAlgn="base"/>
            <a:r>
              <a:rPr lang="fr-FR" sz="1200" b="0" i="0" noProof="1">
                <a:effectLst/>
                <a:latin typeface="Montserrat" pitchFamily="2" charset="0"/>
              </a:rPr>
              <a:t>​En médecine, l’eutrophie* désigne un état de nutrition satisfaisante (par exemple du fœtus). C’est le bon équilibre, au contraire par exemple d’une hypertrophie, terme qui pourrait caractériser les déploiements non contrôlés.</a:t>
            </a:r>
          </a:p>
          <a:p>
            <a:pPr algn="just" rtl="0" fontAlgn="base"/>
            <a:endParaRPr lang="fr-FR" sz="1200" u="none" strike="noStrike" noProof="1">
              <a:solidFill>
                <a:srgbClr val="404040"/>
              </a:solidFill>
              <a:latin typeface="Montserrat" pitchFamily="2" charset="0"/>
            </a:endParaRPr>
          </a:p>
          <a:p>
            <a:pPr algn="just" rtl="0" fontAlgn="base"/>
            <a:r>
              <a:rPr lang="fr-FR" sz="1200" b="0" i="0" u="none" strike="noStrike" noProof="1">
                <a:solidFill>
                  <a:srgbClr val="404040"/>
                </a:solidFill>
                <a:effectLst/>
                <a:latin typeface="Montserrat" pitchFamily="2" charset="0"/>
              </a:rPr>
              <a:t>Pour ce transfert en ingénierie sociotechnique de la notion de contr</a:t>
            </a:r>
            <a:r>
              <a:rPr lang="fr-FR" sz="1200" noProof="1">
                <a:solidFill>
                  <a:srgbClr val="404040"/>
                </a:solidFill>
                <a:latin typeface="Montserrat" pitchFamily="2" charset="0"/>
              </a:rPr>
              <a:t>e-</a:t>
            </a:r>
            <a:r>
              <a:rPr lang="fr-FR" sz="1200" b="0" i="0" u="none" strike="noStrike" noProof="1">
                <a:solidFill>
                  <a:srgbClr val="404040"/>
                </a:solidFill>
                <a:effectLst/>
                <a:latin typeface="Montserrat" pitchFamily="2" charset="0"/>
              </a:rPr>
              <a:t>productivité, l’outil doit permettre de présider à un déploiement eutrophique,</a:t>
            </a:r>
            <a:r>
              <a:rPr lang="fr-FR" sz="1200" noProof="1">
                <a:solidFill>
                  <a:srgbClr val="404040"/>
                </a:solidFill>
                <a:latin typeface="Montserrat" pitchFamily="2" charset="0"/>
              </a:rPr>
              <a:t> en prévenant l’atteinte de limites qui jusque là restaient cachées hors de vue du concepteur</a:t>
            </a:r>
            <a:endParaRPr lang="fr-FR" sz="1200" b="0" i="0" noProof="1">
              <a:effectLst/>
              <a:latin typeface="Montserrat" pitchFamily="2" charset="0"/>
            </a:endParaRPr>
          </a:p>
          <a:p>
            <a:endParaRPr lang="fr-FR" sz="1200" noProof="1">
              <a:latin typeface="Montserrat" pitchFamily="2" charset="0"/>
            </a:endParaRPr>
          </a:p>
        </p:txBody>
      </p:sp>
      <p:sp>
        <p:nvSpPr>
          <p:cNvPr id="5" name="Espace réservé du numéro de diapositive 4">
            <a:extLst>
              <a:ext uri="{FF2B5EF4-FFF2-40B4-BE49-F238E27FC236}">
                <a16:creationId xmlns:a16="http://schemas.microsoft.com/office/drawing/2014/main" id="{617EC399-3D70-4CD8-A784-4026754FC1BB}"/>
              </a:ext>
            </a:extLst>
          </p:cNvPr>
          <p:cNvSpPr>
            <a:spLocks noGrp="1"/>
          </p:cNvSpPr>
          <p:nvPr>
            <p:ph type="sldNum" sz="quarter" idx="4"/>
          </p:nvPr>
        </p:nvSpPr>
        <p:spPr/>
        <p:txBody>
          <a:bodyPr/>
          <a:lstStyle/>
          <a:p>
            <a:pPr rtl="0"/>
            <a:fld id="{48F63A3B-78C7-47BE-AE5E-E10140E04643}" type="slidenum">
              <a:rPr lang="fr-FR" noProof="1" smtClean="0"/>
              <a:pPr rtl="0"/>
              <a:t>6</a:t>
            </a:fld>
            <a:endParaRPr lang="fr-FR" noProof="1"/>
          </a:p>
        </p:txBody>
      </p:sp>
      <p:pic>
        <p:nvPicPr>
          <p:cNvPr id="9" name="Image 8">
            <a:extLst>
              <a:ext uri="{FF2B5EF4-FFF2-40B4-BE49-F238E27FC236}">
                <a16:creationId xmlns:a16="http://schemas.microsoft.com/office/drawing/2014/main" id="{05AA6046-4C89-40E7-898A-171869E82B14}"/>
              </a:ext>
            </a:extLst>
          </p:cNvPr>
          <p:cNvPicPr>
            <a:picLocks noChangeAspect="1"/>
          </p:cNvPicPr>
          <p:nvPr/>
        </p:nvPicPr>
        <p:blipFill>
          <a:blip r:embed="rId4"/>
          <a:stretch>
            <a:fillRect/>
          </a:stretch>
        </p:blipFill>
        <p:spPr>
          <a:xfrm>
            <a:off x="1352765" y="1680717"/>
            <a:ext cx="1749078" cy="4070463"/>
          </a:xfrm>
          <a:prstGeom prst="rect">
            <a:avLst/>
          </a:prstGeom>
        </p:spPr>
      </p:pic>
      <p:pic>
        <p:nvPicPr>
          <p:cNvPr id="7" name="Image 6">
            <a:extLst>
              <a:ext uri="{FF2B5EF4-FFF2-40B4-BE49-F238E27FC236}">
                <a16:creationId xmlns:a16="http://schemas.microsoft.com/office/drawing/2014/main" id="{48F20932-7E92-49E1-A4B0-4515C5D958C8}"/>
              </a:ext>
            </a:extLst>
          </p:cNvPr>
          <p:cNvPicPr>
            <a:picLocks noChangeAspect="1"/>
          </p:cNvPicPr>
          <p:nvPr/>
        </p:nvPicPr>
        <p:blipFill>
          <a:blip r:embed="rId5"/>
          <a:stretch>
            <a:fillRect/>
          </a:stretch>
        </p:blipFill>
        <p:spPr>
          <a:xfrm>
            <a:off x="183080" y="1305136"/>
            <a:ext cx="1133758" cy="1133758"/>
          </a:xfrm>
          <a:prstGeom prst="rect">
            <a:avLst/>
          </a:prstGeom>
        </p:spPr>
      </p:pic>
      <p:pic>
        <p:nvPicPr>
          <p:cNvPr id="8" name="Image 7">
            <a:extLst>
              <a:ext uri="{FF2B5EF4-FFF2-40B4-BE49-F238E27FC236}">
                <a16:creationId xmlns:a16="http://schemas.microsoft.com/office/drawing/2014/main" id="{61BF4BE0-73D6-4AF5-B689-51928FE61553}"/>
              </a:ext>
            </a:extLst>
          </p:cNvPr>
          <p:cNvPicPr>
            <a:picLocks noChangeAspect="1"/>
          </p:cNvPicPr>
          <p:nvPr/>
        </p:nvPicPr>
        <p:blipFill>
          <a:blip r:embed="rId6"/>
          <a:stretch>
            <a:fillRect/>
          </a:stretch>
        </p:blipFill>
        <p:spPr>
          <a:xfrm rot="19963107">
            <a:off x="237244" y="4616968"/>
            <a:ext cx="1260640" cy="542261"/>
          </a:xfrm>
          <a:prstGeom prst="rect">
            <a:avLst/>
          </a:prstGeom>
        </p:spPr>
      </p:pic>
      <p:sp>
        <p:nvSpPr>
          <p:cNvPr id="3" name="ZoneTexte 2">
            <a:extLst>
              <a:ext uri="{FF2B5EF4-FFF2-40B4-BE49-F238E27FC236}">
                <a16:creationId xmlns:a16="http://schemas.microsoft.com/office/drawing/2014/main" id="{6A80AC49-CFCC-C293-37F4-C09DBE01230C}"/>
              </a:ext>
            </a:extLst>
          </p:cNvPr>
          <p:cNvSpPr txBox="1"/>
          <p:nvPr/>
        </p:nvSpPr>
        <p:spPr>
          <a:xfrm>
            <a:off x="4271527" y="5784312"/>
            <a:ext cx="4649813" cy="707886"/>
          </a:xfrm>
          <a:prstGeom prst="rect">
            <a:avLst/>
          </a:prstGeom>
          <a:noFill/>
        </p:spPr>
        <p:txBody>
          <a:bodyPr wrap="square" rtlCol="0">
            <a:spAutoFit/>
          </a:bodyPr>
          <a:lstStyle/>
          <a:p>
            <a:pPr algn="just"/>
            <a:r>
              <a:rPr lang="fr-FR" sz="1000" i="1" noProof="1">
                <a:latin typeface="Montserrat" pitchFamily="2" charset="77"/>
              </a:rPr>
              <a:t>* Remarque : malheureusement, l’écologie a totalement corrompu ce terme, en parlant d’« eutrophisation » lorsque par exemple une algue trop nourrie (ex : par des intrants agricoles) vient envahir un plan d’eau. Alors qu’il s’agit en fait strictement d’une hypertrophie !</a:t>
            </a:r>
          </a:p>
        </p:txBody>
      </p:sp>
    </p:spTree>
    <p:extLst>
      <p:ext uri="{BB962C8B-B14F-4D97-AF65-F5344CB8AC3E}">
        <p14:creationId xmlns:p14="http://schemas.microsoft.com/office/powerpoint/2010/main" val="242349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438B399-86F1-426A-B8A3-AA678D4E16B0}"/>
              </a:ext>
            </a:extLst>
          </p:cNvPr>
          <p:cNvPicPr>
            <a:picLocks noChangeAspect="1"/>
          </p:cNvPicPr>
          <p:nvPr/>
        </p:nvPicPr>
        <p:blipFill>
          <a:blip r:embed="rId3"/>
          <a:stretch>
            <a:fillRect/>
          </a:stretch>
        </p:blipFill>
        <p:spPr>
          <a:xfrm>
            <a:off x="5246774" y="1216327"/>
            <a:ext cx="9906000" cy="7211568"/>
          </a:xfrm>
          <a:prstGeom prst="rect">
            <a:avLst/>
          </a:prstGeom>
        </p:spPr>
      </p:pic>
      <p:sp>
        <p:nvSpPr>
          <p:cNvPr id="3" name="Titre 2">
            <a:extLst>
              <a:ext uri="{FF2B5EF4-FFF2-40B4-BE49-F238E27FC236}">
                <a16:creationId xmlns:a16="http://schemas.microsoft.com/office/drawing/2014/main" id="{A97FAF27-879C-4C69-AA28-A572E09B3267}"/>
              </a:ext>
            </a:extLst>
          </p:cNvPr>
          <p:cNvSpPr>
            <a:spLocks noGrp="1"/>
          </p:cNvSpPr>
          <p:nvPr>
            <p:ph type="title"/>
          </p:nvPr>
        </p:nvSpPr>
        <p:spPr/>
        <p:txBody>
          <a:bodyPr/>
          <a:lstStyle/>
          <a:p>
            <a:r>
              <a:rPr lang="fr-FR" noProof="1">
                <a:ea typeface="Garamond"/>
                <a:cs typeface="Garamond"/>
                <a:sym typeface="Garamond"/>
              </a:rPr>
              <a:t>Analyse et triggers</a:t>
            </a:r>
            <a:endParaRPr lang="fr-FR" noProof="1"/>
          </a:p>
        </p:txBody>
      </p:sp>
      <p:sp>
        <p:nvSpPr>
          <p:cNvPr id="4" name="Espace réservé du numéro de diapositive 3">
            <a:extLst>
              <a:ext uri="{FF2B5EF4-FFF2-40B4-BE49-F238E27FC236}">
                <a16:creationId xmlns:a16="http://schemas.microsoft.com/office/drawing/2014/main" id="{6AB86D6D-839C-4ECC-BA2B-B1160CBC3302}"/>
              </a:ext>
            </a:extLst>
          </p:cNvPr>
          <p:cNvSpPr>
            <a:spLocks noGrp="1"/>
          </p:cNvSpPr>
          <p:nvPr>
            <p:ph type="sldNum" sz="quarter" idx="4"/>
          </p:nvPr>
        </p:nvSpPr>
        <p:spPr/>
        <p:txBody>
          <a:bodyPr/>
          <a:lstStyle/>
          <a:p>
            <a:pPr rtl="0"/>
            <a:fld id="{48F63A3B-78C7-47BE-AE5E-E10140E04643}" type="slidenum">
              <a:rPr lang="fr-FR" noProof="1" smtClean="0"/>
              <a:pPr rtl="0"/>
              <a:t>7</a:t>
            </a:fld>
            <a:endParaRPr lang="fr-FR" noProof="1"/>
          </a:p>
        </p:txBody>
      </p:sp>
      <p:pic>
        <p:nvPicPr>
          <p:cNvPr id="12" name="Image 11">
            <a:extLst>
              <a:ext uri="{FF2B5EF4-FFF2-40B4-BE49-F238E27FC236}">
                <a16:creationId xmlns:a16="http://schemas.microsoft.com/office/drawing/2014/main" id="{2FC12DBC-5DB6-4384-9045-E42096E861EF}"/>
              </a:ext>
            </a:extLst>
          </p:cNvPr>
          <p:cNvPicPr>
            <a:picLocks noChangeAspect="1"/>
          </p:cNvPicPr>
          <p:nvPr/>
        </p:nvPicPr>
        <p:blipFill>
          <a:blip r:embed="rId4"/>
          <a:stretch>
            <a:fillRect/>
          </a:stretch>
        </p:blipFill>
        <p:spPr>
          <a:xfrm>
            <a:off x="1331082" y="1705267"/>
            <a:ext cx="1412836" cy="4551082"/>
          </a:xfrm>
          <a:prstGeom prst="rect">
            <a:avLst/>
          </a:prstGeom>
        </p:spPr>
      </p:pic>
      <p:sp>
        <p:nvSpPr>
          <p:cNvPr id="10" name="Espace réservé du contenu 1">
            <a:extLst>
              <a:ext uri="{FF2B5EF4-FFF2-40B4-BE49-F238E27FC236}">
                <a16:creationId xmlns:a16="http://schemas.microsoft.com/office/drawing/2014/main" id="{3F961F3E-37E1-4BAA-ABCE-D1D222F1DB39}"/>
              </a:ext>
            </a:extLst>
          </p:cNvPr>
          <p:cNvSpPr txBox="1">
            <a:spLocks/>
          </p:cNvSpPr>
          <p:nvPr/>
        </p:nvSpPr>
        <p:spPr>
          <a:xfrm>
            <a:off x="4152536" y="1705268"/>
            <a:ext cx="5290722" cy="4551082"/>
          </a:xfrm>
          <a:prstGeom prst="rect">
            <a:avLst/>
          </a:prstGeom>
        </p:spPr>
        <p:txBody>
          <a:bodyPr>
            <a:normAutofit fontScale="85000" lnSpcReduction="20000"/>
          </a:bodyPr>
          <a:lstStyle>
            <a:lvl1pPr marL="347472" indent="-347472" algn="l" defTabSz="914400" rtl="0" eaLnBrk="1" latinLnBrk="0" hangingPunct="1">
              <a:lnSpc>
                <a:spcPct val="100000"/>
              </a:lnSpc>
              <a:spcBef>
                <a:spcPts val="360"/>
              </a:spcBef>
              <a:buFont typeface="Arial" panose="020B0604020202020204" pitchFamily="34" charset="0"/>
              <a:buChar char="•"/>
              <a:defRPr lang="fr-FR" sz="1400" kern="1200">
                <a:solidFill>
                  <a:schemeClr val="tx1">
                    <a:lumMod val="75000"/>
                    <a:lumOff val="25000"/>
                  </a:schemeClr>
                </a:solidFill>
                <a:latin typeface="+mn-lt"/>
                <a:ea typeface="+mn-ea"/>
                <a:cs typeface="+mn-cs"/>
              </a:defRPr>
            </a:lvl1pPr>
            <a:lvl2pPr marL="338328" indent="0" algn="l" defTabSz="914400" rtl="0" eaLnBrk="1" latinLnBrk="0" hangingPunct="1">
              <a:lnSpc>
                <a:spcPct val="100000"/>
              </a:lnSpc>
              <a:spcBef>
                <a:spcPts val="360"/>
              </a:spcBef>
              <a:buFont typeface="Arial" panose="020B0604020202020204" pitchFamily="34" charset="0"/>
              <a:buNone/>
              <a:defRPr lang="fr-FR" sz="1400" kern="1200">
                <a:solidFill>
                  <a:schemeClr val="tx1">
                    <a:lumMod val="75000"/>
                    <a:lumOff val="25000"/>
                  </a:schemeClr>
                </a:solidFill>
                <a:latin typeface="+mn-lt"/>
                <a:ea typeface="+mn-ea"/>
                <a:cs typeface="+mn-cs"/>
              </a:defRPr>
            </a:lvl2pPr>
            <a:lvl3pPr marL="795528" indent="0" algn="l" defTabSz="914400" rtl="0" eaLnBrk="1" latinLnBrk="0" hangingPunct="1">
              <a:lnSpc>
                <a:spcPct val="100000"/>
              </a:lnSpc>
              <a:spcBef>
                <a:spcPts val="360"/>
              </a:spcBef>
              <a:buFont typeface="Arial" panose="020B0604020202020204" pitchFamily="34" charset="0"/>
              <a:buNone/>
              <a:defRPr lang="fr-FR" sz="1400" kern="1200">
                <a:solidFill>
                  <a:schemeClr val="tx1">
                    <a:lumMod val="75000"/>
                    <a:lumOff val="25000"/>
                  </a:schemeClr>
                </a:solidFill>
                <a:latin typeface="+mn-lt"/>
                <a:ea typeface="+mn-ea"/>
                <a:cs typeface="+mn-cs"/>
              </a:defRPr>
            </a:lvl3pPr>
            <a:lvl4pPr marL="1252728" indent="0" algn="l" defTabSz="914400" rtl="0" eaLnBrk="1" latinLnBrk="0" hangingPunct="1">
              <a:lnSpc>
                <a:spcPct val="100000"/>
              </a:lnSpc>
              <a:spcBef>
                <a:spcPts val="360"/>
              </a:spcBef>
              <a:buFont typeface="Arial" panose="020B0604020202020204" pitchFamily="34" charset="0"/>
              <a:buNone/>
              <a:defRPr lang="fr-FR" sz="1400" kern="1200">
                <a:solidFill>
                  <a:schemeClr val="tx1">
                    <a:lumMod val="75000"/>
                    <a:lumOff val="25000"/>
                  </a:schemeClr>
                </a:solidFill>
                <a:latin typeface="+mn-lt"/>
                <a:ea typeface="+mn-ea"/>
                <a:cs typeface="+mn-cs"/>
              </a:defRPr>
            </a:lvl4pPr>
            <a:lvl5pPr marL="1709928" indent="0" algn="l" defTabSz="914400" rtl="0" eaLnBrk="1" latinLnBrk="0" hangingPunct="1">
              <a:lnSpc>
                <a:spcPct val="100000"/>
              </a:lnSpc>
              <a:spcBef>
                <a:spcPts val="360"/>
              </a:spcBef>
              <a:buFont typeface="Arial" panose="020B0604020202020204" pitchFamily="34" charset="0"/>
              <a:buNone/>
              <a:defRPr lang="fr-F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pPr marL="0" indent="0" algn="just">
              <a:buNone/>
            </a:pPr>
            <a:r>
              <a:rPr lang="fr-FR" sz="1138" b="1" noProof="1">
                <a:solidFill>
                  <a:schemeClr val="tx1">
                    <a:lumMod val="65000"/>
                    <a:lumOff val="35000"/>
                  </a:schemeClr>
                </a:solidFill>
                <a:latin typeface="Montserrat" pitchFamily="2" charset="0"/>
              </a:rPr>
              <a:t>Situation type</a:t>
            </a:r>
          </a:p>
          <a:p>
            <a:pPr marL="0" indent="0" algn="just">
              <a:buNone/>
            </a:pPr>
            <a:r>
              <a:rPr lang="fr-FR" sz="1138" noProof="1">
                <a:solidFill>
                  <a:schemeClr val="tx1">
                    <a:lumMod val="65000"/>
                    <a:lumOff val="35000"/>
                  </a:schemeClr>
                </a:solidFill>
                <a:latin typeface="Montserrat" pitchFamily="2" charset="0"/>
              </a:rPr>
              <a:t>Nous analysons un dispositif et nous constatons un essoufflement voire une inversion des effets escomptés. Par exemple, dans le cas de la pédagogie par projets, les travaux de groupe sont proposés afin de favoriser l’appropriation des notions, l’intelligence collective et la coopération de groupe mais aussi pour apprendre à gérer son temps ; mais lorsqu’il y en a trop cela produit l’effet inverse.</a:t>
            </a:r>
          </a:p>
          <a:p>
            <a:pPr marL="0" indent="0" algn="just">
              <a:buNone/>
            </a:pPr>
            <a:endParaRPr lang="fr-FR" sz="1138" b="1" noProof="1">
              <a:solidFill>
                <a:schemeClr val="tx1">
                  <a:lumMod val="65000"/>
                  <a:lumOff val="35000"/>
                </a:schemeClr>
              </a:solidFill>
              <a:latin typeface="Montserrat" pitchFamily="2" charset="0"/>
            </a:endParaRPr>
          </a:p>
          <a:p>
            <a:pPr marL="0" indent="0" algn="just">
              <a:buNone/>
            </a:pPr>
            <a:r>
              <a:rPr lang="fr-FR" sz="1138" b="1" noProof="1">
                <a:solidFill>
                  <a:schemeClr val="tx1">
                    <a:lumMod val="65000"/>
                    <a:lumOff val="35000"/>
                  </a:schemeClr>
                </a:solidFill>
                <a:latin typeface="Montserrat" pitchFamily="2" charset="0"/>
              </a:rPr>
              <a:t>Indices (</a:t>
            </a:r>
            <a:r>
              <a:rPr lang="fr-FR" sz="1138" b="1" i="1" noProof="1">
                <a:solidFill>
                  <a:schemeClr val="tx1">
                    <a:lumMod val="65000"/>
                    <a:lumOff val="35000"/>
                  </a:schemeClr>
                </a:solidFill>
                <a:latin typeface="Montserrat" pitchFamily="2" charset="0"/>
              </a:rPr>
              <a:t>triggers)</a:t>
            </a:r>
          </a:p>
          <a:p>
            <a:r>
              <a:rPr lang="fr-FR" sz="1138" noProof="1">
                <a:solidFill>
                  <a:schemeClr val="tx1">
                    <a:lumMod val="65000"/>
                    <a:lumOff val="35000"/>
                  </a:schemeClr>
                </a:solidFill>
                <a:latin typeface="Montserrat" pitchFamily="2" charset="0"/>
              </a:rPr>
              <a:t>Massification et plaintes quant à une quantité croissante. Il y a « trop de... »</a:t>
            </a:r>
            <a:br>
              <a:rPr lang="fr-FR" sz="1138" noProof="1">
                <a:solidFill>
                  <a:schemeClr val="tx1">
                    <a:lumMod val="65000"/>
                    <a:lumOff val="35000"/>
                  </a:schemeClr>
                </a:solidFill>
                <a:latin typeface="Montserrat" pitchFamily="2" charset="0"/>
              </a:rPr>
            </a:br>
            <a:r>
              <a:rPr lang="fr-FR" sz="1138" noProof="1">
                <a:solidFill>
                  <a:schemeClr val="tx1">
                    <a:lumMod val="65000"/>
                    <a:lumOff val="35000"/>
                  </a:schemeClr>
                </a:solidFill>
                <a:latin typeface="Montserrat" pitchFamily="2" charset="0"/>
              </a:rPr>
              <a:t>Ex : « j’ai trop de projets ce semestre ».</a:t>
            </a:r>
          </a:p>
          <a:p>
            <a:r>
              <a:rPr lang="fr-FR" sz="1138" noProof="1">
                <a:solidFill>
                  <a:schemeClr val="tx1">
                    <a:lumMod val="65000"/>
                    <a:lumOff val="35000"/>
                  </a:schemeClr>
                </a:solidFill>
                <a:latin typeface="Montserrat" pitchFamily="2" charset="0"/>
              </a:rPr>
              <a:t>Constat d’une baisse de performance, de qualité. Essoufflement.</a:t>
            </a:r>
            <a:br>
              <a:rPr lang="fr-FR" sz="1138" noProof="1">
                <a:solidFill>
                  <a:schemeClr val="tx1">
                    <a:lumMod val="65000"/>
                    <a:lumOff val="35000"/>
                  </a:schemeClr>
                </a:solidFill>
                <a:latin typeface="Montserrat" pitchFamily="2" charset="0"/>
              </a:rPr>
            </a:br>
            <a:r>
              <a:rPr lang="fr-FR" sz="1138" noProof="1">
                <a:solidFill>
                  <a:schemeClr val="tx1">
                    <a:lumMod val="65000"/>
                    <a:lumOff val="35000"/>
                  </a:schemeClr>
                </a:solidFill>
                <a:latin typeface="Montserrat" pitchFamily="2" charset="0"/>
              </a:rPr>
              <a:t>Ex : « j’ai l’impression que le projet a été bâclé ».</a:t>
            </a:r>
          </a:p>
          <a:p>
            <a:r>
              <a:rPr lang="fr-FR" sz="1138" noProof="1">
                <a:solidFill>
                  <a:schemeClr val="tx1">
                    <a:lumMod val="65000"/>
                    <a:lumOff val="35000"/>
                  </a:schemeClr>
                </a:solidFill>
                <a:latin typeface="Montserrat" pitchFamily="2" charset="0"/>
              </a:rPr>
              <a:t>Constat de tensions entre parties prenantes.</a:t>
            </a:r>
            <a:br>
              <a:rPr lang="fr-FR" sz="1138" noProof="1">
                <a:solidFill>
                  <a:schemeClr val="tx1">
                    <a:lumMod val="65000"/>
                    <a:lumOff val="35000"/>
                  </a:schemeClr>
                </a:solidFill>
                <a:latin typeface="Montserrat" pitchFamily="2" charset="0"/>
              </a:rPr>
            </a:br>
            <a:r>
              <a:rPr lang="fr-FR" sz="1138" noProof="1">
                <a:solidFill>
                  <a:schemeClr val="tx1">
                    <a:lumMod val="65000"/>
                    <a:lumOff val="35000"/>
                  </a:schemeClr>
                </a:solidFill>
                <a:latin typeface="Montserrat" pitchFamily="2" charset="0"/>
              </a:rPr>
              <a:t>Ex : relations tendues entre étudiants, manque de cohésion et d’envie.</a:t>
            </a:r>
          </a:p>
          <a:p>
            <a:r>
              <a:rPr lang="fr-FR" sz="1138" noProof="1">
                <a:solidFill>
                  <a:schemeClr val="tx1">
                    <a:lumMod val="65000"/>
                    <a:lumOff val="35000"/>
                  </a:schemeClr>
                </a:solidFill>
                <a:latin typeface="Montserrat" pitchFamily="2" charset="0"/>
              </a:rPr>
              <a:t>Et si le seuil est atteint, constat d’effets inversés.</a:t>
            </a:r>
            <a:br>
              <a:rPr lang="fr-FR" sz="1138" noProof="1">
                <a:solidFill>
                  <a:schemeClr val="tx1">
                    <a:lumMod val="65000"/>
                    <a:lumOff val="35000"/>
                  </a:schemeClr>
                </a:solidFill>
                <a:latin typeface="Montserrat" pitchFamily="2" charset="0"/>
              </a:rPr>
            </a:br>
            <a:r>
              <a:rPr lang="fr-FR" sz="1138" noProof="1">
                <a:solidFill>
                  <a:schemeClr val="tx1">
                    <a:lumMod val="65000"/>
                    <a:lumOff val="35000"/>
                  </a:schemeClr>
                </a:solidFill>
                <a:latin typeface="Montserrat" pitchFamily="2" charset="0"/>
              </a:rPr>
              <a:t>Ex : les étudiants ont travaillé séparément, à la fin seulement, et en urgence histoire de rendre quelque chose.</a:t>
            </a:r>
          </a:p>
          <a:p>
            <a:pPr marL="0" indent="0" algn="just">
              <a:buNone/>
            </a:pPr>
            <a:endParaRPr lang="fr-FR" sz="1138" b="1" noProof="1">
              <a:solidFill>
                <a:schemeClr val="tx1">
                  <a:lumMod val="65000"/>
                  <a:lumOff val="35000"/>
                </a:schemeClr>
              </a:solidFill>
              <a:latin typeface="Montserrat" pitchFamily="2" charset="0"/>
            </a:endParaRPr>
          </a:p>
          <a:p>
            <a:pPr marL="0" indent="0" algn="just">
              <a:buNone/>
            </a:pPr>
            <a:r>
              <a:rPr lang="fr-FR" sz="1138" b="1" noProof="1">
                <a:solidFill>
                  <a:schemeClr val="tx1">
                    <a:lumMod val="65000"/>
                    <a:lumOff val="35000"/>
                  </a:schemeClr>
                </a:solidFill>
                <a:latin typeface="Montserrat" pitchFamily="2" charset="0"/>
              </a:rPr>
              <a:t>Seuil de Contre-Productivité</a:t>
            </a:r>
          </a:p>
          <a:p>
            <a:pPr marL="0" indent="0" algn="just">
              <a:buNone/>
            </a:pPr>
            <a:r>
              <a:rPr lang="fr-FR" sz="1138" noProof="1">
                <a:solidFill>
                  <a:schemeClr val="tx1">
                    <a:lumMod val="65000"/>
                    <a:lumOff val="35000"/>
                  </a:schemeClr>
                </a:solidFill>
                <a:latin typeface="Montserrat" pitchFamily="2" charset="0"/>
              </a:rPr>
              <a:t>Passé un certain point, </a:t>
            </a:r>
            <a:r>
              <a:rPr lang="fr-FR" sz="1138" b="1" noProof="1">
                <a:solidFill>
                  <a:schemeClr val="tx1">
                    <a:lumMod val="65000"/>
                    <a:lumOff val="35000"/>
                  </a:schemeClr>
                </a:solidFill>
                <a:latin typeface="Montserrat" pitchFamily="2" charset="0"/>
              </a:rPr>
              <a:t>les projets de groupe deviennent une source de surcharge cognitive et relationnelle ralentissant et dégradant la progression du projet </a:t>
            </a:r>
            <a:r>
              <a:rPr lang="fr-FR" sz="1138" noProof="1">
                <a:solidFill>
                  <a:schemeClr val="tx1">
                    <a:lumMod val="65000"/>
                    <a:lumOff val="35000"/>
                  </a:schemeClr>
                </a:solidFill>
                <a:latin typeface="Montserrat" pitchFamily="2" charset="0"/>
              </a:rPr>
              <a:t>au lieu de l’accélérer. Les objectifs de formation ne sont pas atteints, le projet n’a pas été formateur.</a:t>
            </a:r>
          </a:p>
          <a:p>
            <a:pPr marL="0" indent="0" algn="just">
              <a:buNone/>
            </a:pPr>
            <a:endParaRPr lang="fr-FR" sz="1138" noProof="1">
              <a:solidFill>
                <a:schemeClr val="tx1">
                  <a:lumMod val="65000"/>
                  <a:lumOff val="35000"/>
                </a:schemeClr>
              </a:solidFill>
              <a:latin typeface="Montserrat" pitchFamily="2" charset="0"/>
            </a:endParaRPr>
          </a:p>
          <a:p>
            <a:pPr marL="0" indent="0" algn="just">
              <a:buNone/>
            </a:pPr>
            <a:r>
              <a:rPr lang="fr-FR" sz="1138" b="1" noProof="1">
                <a:solidFill>
                  <a:schemeClr val="tx1">
                    <a:lumMod val="65000"/>
                    <a:lumOff val="35000"/>
                  </a:schemeClr>
                </a:solidFill>
                <a:latin typeface="Montserrat" pitchFamily="2" charset="0"/>
              </a:rPr>
              <a:t>Eutrophie sociotechnique</a:t>
            </a:r>
          </a:p>
          <a:p>
            <a:pPr marL="0" indent="0" algn="just">
              <a:buNone/>
            </a:pPr>
            <a:r>
              <a:rPr lang="fr-FR" sz="1138" noProof="1">
                <a:solidFill>
                  <a:schemeClr val="tx1">
                    <a:lumMod val="65000"/>
                    <a:lumOff val="35000"/>
                  </a:schemeClr>
                </a:solidFill>
                <a:latin typeface="Montserrat" pitchFamily="2" charset="0"/>
              </a:rPr>
              <a:t>L’outil « eutrophie sociotechnique » en ingénierie vise à assurer le développement eutrophique d’un système qui tend à se massifier. On va rechercher les facteurs d’évolution harmonieuse du dispositif. Il permettra de préconiser des ajustements sur le dispositif pour garantir qu’on se situe à l’optimum de la performance.</a:t>
            </a:r>
          </a:p>
        </p:txBody>
      </p:sp>
      <p:pic>
        <p:nvPicPr>
          <p:cNvPr id="13" name="Image 12">
            <a:extLst>
              <a:ext uri="{FF2B5EF4-FFF2-40B4-BE49-F238E27FC236}">
                <a16:creationId xmlns:a16="http://schemas.microsoft.com/office/drawing/2014/main" id="{4E048343-34B9-4FBF-9329-238F38A94860}"/>
              </a:ext>
            </a:extLst>
          </p:cNvPr>
          <p:cNvPicPr>
            <a:picLocks noChangeAspect="1"/>
          </p:cNvPicPr>
          <p:nvPr/>
        </p:nvPicPr>
        <p:blipFill>
          <a:blip r:embed="rId5"/>
          <a:stretch>
            <a:fillRect/>
          </a:stretch>
        </p:blipFill>
        <p:spPr>
          <a:xfrm>
            <a:off x="8435180" y="229402"/>
            <a:ext cx="848467" cy="870795"/>
          </a:xfrm>
          <a:prstGeom prst="rect">
            <a:avLst/>
          </a:prstGeom>
        </p:spPr>
      </p:pic>
    </p:spTree>
    <p:extLst>
      <p:ext uri="{BB962C8B-B14F-4D97-AF65-F5344CB8AC3E}">
        <p14:creationId xmlns:p14="http://schemas.microsoft.com/office/powerpoint/2010/main" val="270058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C9EDD-3459-1AD4-6DE9-3732A6091E0C}"/>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3A416173-176D-4DA8-C793-1A6155F6D576}"/>
              </a:ext>
            </a:extLst>
          </p:cNvPr>
          <p:cNvSpPr>
            <a:spLocks noGrp="1"/>
          </p:cNvSpPr>
          <p:nvPr>
            <p:ph type="title"/>
          </p:nvPr>
        </p:nvSpPr>
        <p:spPr>
          <a:xfrm>
            <a:off x="589009" y="616466"/>
            <a:ext cx="4273388" cy="817729"/>
          </a:xfrm>
        </p:spPr>
        <p:txBody>
          <a:bodyPr/>
          <a:lstStyle/>
          <a:p>
            <a:pPr algn="ctr"/>
            <a:r>
              <a:rPr lang="fr-FR" noProof="1">
                <a:latin typeface="Montserrat" pitchFamily="2" charset="0"/>
              </a:rPr>
              <a:t>Formalisme</a:t>
            </a:r>
          </a:p>
        </p:txBody>
      </p:sp>
      <p:sp>
        <p:nvSpPr>
          <p:cNvPr id="4" name="Espace réservé du numéro de diapositive 3">
            <a:extLst>
              <a:ext uri="{FF2B5EF4-FFF2-40B4-BE49-F238E27FC236}">
                <a16:creationId xmlns:a16="http://schemas.microsoft.com/office/drawing/2014/main" id="{AFDB95B9-8D57-F725-99DD-CB7F2D81266C}"/>
              </a:ext>
            </a:extLst>
          </p:cNvPr>
          <p:cNvSpPr>
            <a:spLocks noGrp="1"/>
          </p:cNvSpPr>
          <p:nvPr>
            <p:ph type="sldNum" sz="quarter" idx="4"/>
          </p:nvPr>
        </p:nvSpPr>
        <p:spPr/>
        <p:txBody>
          <a:bodyPr/>
          <a:lstStyle/>
          <a:p>
            <a:pPr rtl="0"/>
            <a:fld id="{48F63A3B-78C7-47BE-AE5E-E10140E04643}" type="slidenum">
              <a:rPr lang="fr-FR" noProof="1" smtClean="0"/>
              <a:pPr rtl="0"/>
              <a:t>8</a:t>
            </a:fld>
            <a:endParaRPr lang="fr-FR" noProof="1"/>
          </a:p>
        </p:txBody>
      </p:sp>
      <p:pic>
        <p:nvPicPr>
          <p:cNvPr id="5" name="Image 4">
            <a:extLst>
              <a:ext uri="{FF2B5EF4-FFF2-40B4-BE49-F238E27FC236}">
                <a16:creationId xmlns:a16="http://schemas.microsoft.com/office/drawing/2014/main" id="{EB07CF79-EB9E-B8C3-BD60-30257CA1AEA2}"/>
              </a:ext>
            </a:extLst>
          </p:cNvPr>
          <p:cNvPicPr>
            <a:picLocks noChangeAspect="1"/>
          </p:cNvPicPr>
          <p:nvPr/>
        </p:nvPicPr>
        <p:blipFill>
          <a:blip r:embed="rId3"/>
          <a:stretch>
            <a:fillRect/>
          </a:stretch>
        </p:blipFill>
        <p:spPr>
          <a:xfrm>
            <a:off x="0" y="2495383"/>
            <a:ext cx="5496560" cy="2767811"/>
          </a:xfrm>
          <a:prstGeom prst="rect">
            <a:avLst/>
          </a:prstGeom>
        </p:spPr>
      </p:pic>
      <p:pic>
        <p:nvPicPr>
          <p:cNvPr id="17" name="Espace réservé pour une image  6">
            <a:extLst>
              <a:ext uri="{FF2B5EF4-FFF2-40B4-BE49-F238E27FC236}">
                <a16:creationId xmlns:a16="http://schemas.microsoft.com/office/drawing/2014/main" id="{12E5AE1E-EACF-90BF-4B67-B8213A14D4B3}"/>
              </a:ext>
            </a:extLst>
          </p:cNvPr>
          <p:cNvPicPr>
            <a:picLocks noGrp="1" noChangeAspect="1"/>
          </p:cNvPicPr>
          <p:nvPr>
            <p:ph type="pic" sz="quarter" idx="10"/>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artisticPaintBrush/>
                    </a14:imgEffect>
                  </a14:imgLayer>
                </a14:imgProps>
              </a:ext>
            </a:extLst>
          </a:blip>
          <a:srcRect l="26970" r="26970"/>
          <a:stretch>
            <a:fillRect/>
          </a:stretch>
        </p:blipFill>
        <p:spPr>
          <a:xfrm>
            <a:off x="5160963" y="0"/>
            <a:ext cx="4737100" cy="6858000"/>
          </a:xfrm>
        </p:spPr>
      </p:pic>
    </p:spTree>
    <p:extLst>
      <p:ext uri="{BB962C8B-B14F-4D97-AF65-F5344CB8AC3E}">
        <p14:creationId xmlns:p14="http://schemas.microsoft.com/office/powerpoint/2010/main" val="398352983"/>
      </p:ext>
    </p:extLst>
  </p:cSld>
  <p:clrMapOvr>
    <a:masterClrMapping/>
  </p:clrMapOvr>
</p:sld>
</file>

<file path=ppt/theme/theme1.xml><?xml version="1.0" encoding="utf-8"?>
<a:theme xmlns:a="http://schemas.openxmlformats.org/drawingml/2006/main" name="Personnalisé">
  <a:themeElements>
    <a:clrScheme name="Personnalisé 3">
      <a:dk1>
        <a:sysClr val="windowText" lastClr="000000"/>
      </a:dk1>
      <a:lt1>
        <a:sysClr val="window" lastClr="FFFFFF"/>
      </a:lt1>
      <a:dk2>
        <a:srgbClr val="373545"/>
      </a:dk2>
      <a:lt2>
        <a:srgbClr val="CEDBE6"/>
      </a:lt2>
      <a:accent1>
        <a:srgbClr val="3494BA"/>
      </a:accent1>
      <a:accent2>
        <a:srgbClr val="58B6C0"/>
      </a:accent2>
      <a:accent3>
        <a:srgbClr val="69C9AB"/>
      </a:accent3>
      <a:accent4>
        <a:srgbClr val="5684B2"/>
      </a:accent4>
      <a:accent5>
        <a:srgbClr val="84ACB6"/>
      </a:accent5>
      <a:accent6>
        <a:srgbClr val="2392C9"/>
      </a:accent6>
      <a:hlink>
        <a:srgbClr val="4A9B82"/>
      </a:hlink>
      <a:folHlink>
        <a:srgbClr val="5A69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5_TF78438558_Win32" id="{3A360CBA-99A0-49ED-B63F-2D1627BB2518}" vid="{56FFFEFC-6F1D-4078-81C7-9B5A182BBA3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719FA4-954C-4FA8-82CB-206659C3B826}">
  <ds:schemaRefs>
    <ds:schemaRef ds:uri="http://purl.org/dc/dcmitype/"/>
    <ds:schemaRef ds:uri="http://schemas.microsoft.com/office/2006/documentManagement/types"/>
    <ds:schemaRef ds:uri="71af3243-3dd4-4a8d-8c0d-dd76da1f02a5"/>
    <ds:schemaRef ds:uri="http://schemas.microsoft.com/office/infopath/2007/PartnerControls"/>
    <ds:schemaRef ds:uri="http://www.w3.org/XML/1998/namespace"/>
    <ds:schemaRef ds:uri="http://schemas.openxmlformats.org/package/2006/metadata/core-properties"/>
    <ds:schemaRef ds:uri="http://purl.org/dc/elements/1.1/"/>
    <ds:schemaRef ds:uri="http://schemas.microsoft.com/sharepoint/v3"/>
    <ds:schemaRef ds:uri="230e9df3-be65-4c73-a93b-d1236ebd677e"/>
    <ds:schemaRef ds:uri="http://schemas.microsoft.com/office/2006/metadata/properties"/>
    <ds:schemaRef ds:uri="16c05727-aa75-4e4a-9b5f-8a80a1165891"/>
    <ds:schemaRef ds:uri="http://purl.org/dc/terms/"/>
  </ds:schemaRefs>
</ds:datastoreItem>
</file>

<file path=customXml/itemProps3.xml><?xml version="1.0" encoding="utf-8"?>
<ds:datastoreItem xmlns:ds="http://schemas.openxmlformats.org/officeDocument/2006/customXml" ds:itemID="{16DBB56F-4362-4386-A1A1-3DF89889661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7072</TotalTime>
  <Words>4455</Words>
  <Application>Microsoft Macintosh PowerPoint</Application>
  <PresentationFormat>Format A4 (210 x 297 mm)</PresentationFormat>
  <Paragraphs>486</Paragraphs>
  <Slides>41</Slides>
  <Notes>23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41</vt:i4>
      </vt:variant>
    </vt:vector>
  </HeadingPairs>
  <TitlesOfParts>
    <vt:vector size="50" baseType="lpstr">
      <vt:lpstr>Arial</vt:lpstr>
      <vt:lpstr>Calibri</vt:lpstr>
      <vt:lpstr>EB Garamond</vt:lpstr>
      <vt:lpstr>Garamond</vt:lpstr>
      <vt:lpstr>Montserrat</vt:lpstr>
      <vt:lpstr>Montserrat Bold</vt:lpstr>
      <vt:lpstr>Montserrat Medium</vt:lpstr>
      <vt:lpstr>Wingdings</vt:lpstr>
      <vt:lpstr>Personnalisé</vt:lpstr>
      <vt:lpstr>Présentation PowerPoint</vt:lpstr>
      <vt:lpstr>Présentation PowerPoint</vt:lpstr>
      <vt:lpstr>Présentation PowerPoint</vt:lpstr>
      <vt:lpstr>Présentation PowerPoint</vt:lpstr>
      <vt:lpstr>Présentation  de l’outil</vt:lpstr>
      <vt:lpstr>Le concept à l'origine de l'outil</vt:lpstr>
      <vt:lpstr>Transfert du concept en ingénierie</vt:lpstr>
      <vt:lpstr>Analyse et triggers</vt:lpstr>
      <vt:lpstr>Formalisme</vt:lpstr>
      <vt:lpstr>Mise en situation</vt:lpstr>
      <vt:lpstr>Mode d’emploi</vt:lpstr>
      <vt:lpstr>Saisir les mécanismes de massification (1/2)</vt:lpstr>
      <vt:lpstr>Présentation PowerPoint</vt:lpstr>
      <vt:lpstr>Courbe de diffusion de l’innovation de rogers</vt:lpstr>
      <vt:lpstr>Représenter la massification</vt:lpstr>
      <vt:lpstr>Problématisation</vt:lpstr>
      <vt:lpstr>Établir la courbe de contre-productivité</vt:lpstr>
      <vt:lpstr>Présentation PowerPoint</vt:lpstr>
      <vt:lpstr>Présentation PowerPoint</vt:lpstr>
      <vt:lpstr>Remarque capitale (1/2) la VÉRITABLE contreproductivité</vt:lpstr>
      <vt:lpstr>Remarque capitale (2/2) la VÉRITABLE contreproductivité</vt:lpstr>
      <vt:lpstr>Présentation PowerPoint</vt:lpstr>
      <vt:lpstr>Présentation PowerPoint</vt:lpstr>
      <vt:lpstr>Présentation PowerPoint</vt:lpstr>
      <vt:lpstr>Établir la courbe de contre-productivité</vt:lpstr>
      <vt:lpstr>Présentation PowerPoint</vt:lpstr>
      <vt:lpstr>Présentation PowerPoint</vt:lpstr>
      <vt:lpstr>Établir la courbe de contre-productivité</vt:lpstr>
      <vt:lpstr>Identifier les stades de contre-productivité (1/2)</vt:lpstr>
      <vt:lpstr>Identifier les stades de contre-productivité (2/2)</vt:lpstr>
      <vt:lpstr>Présentation PowerPoint</vt:lpstr>
      <vt:lpstr>Prévoir les questions et indices pour diagnostiquer lors d’une enquête</vt:lpstr>
      <vt:lpstr>Utiliser la courbe pour présenter le diagnostic</vt:lpstr>
      <vt:lpstr>Problématisation – SUITE ET FIN</vt:lpstr>
      <vt:lpstr>INVENTION</vt:lpstr>
      <vt:lpstr>Présentation PowerPoint</vt:lpstr>
      <vt:lpstr>DEUX GRANDS AXES DE TRAVAIL (LEVIERS COMPLÉMENTAIRES)</vt:lpstr>
      <vt:lpstr>Synthèse</vt:lpstr>
      <vt:lpstr>Modèle de SYNTHÈSE</vt:lpstr>
      <vt:lpstr>SYNTHÈSE</vt:lpstr>
      <vt:lpstr>Journal de fabrication de l’outil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 de l'outil  Fonction / enjeu de l'outil</dc:title>
  <dc:subject/>
  <dc:creator>Antonella Vaudru;Yan-Salaun Riou;Thomas Schapman</dc:creator>
  <cp:lastModifiedBy>NS</cp:lastModifiedBy>
  <cp:revision>272</cp:revision>
  <cp:lastPrinted>2026-03-11T15:56:21Z</cp:lastPrinted>
  <dcterms:created xsi:type="dcterms:W3CDTF">2025-02-26T18:13:39Z</dcterms:created>
  <dcterms:modified xsi:type="dcterms:W3CDTF">2026-03-11T15:57:09Z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