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78" r:id="rId8"/>
    <p:sldId id="262" r:id="rId9"/>
    <p:sldId id="263" r:id="rId10"/>
    <p:sldId id="264" r:id="rId11"/>
    <p:sldId id="265" r:id="rId12"/>
    <p:sldId id="266" r:id="rId13"/>
    <p:sldId id="280" r:id="rId14"/>
    <p:sldId id="286" r:id="rId15"/>
    <p:sldId id="282" r:id="rId16"/>
    <p:sldId id="283" r:id="rId17"/>
    <p:sldId id="284" r:id="rId18"/>
    <p:sldId id="269" r:id="rId19"/>
    <p:sldId id="422" r:id="rId20"/>
    <p:sldId id="423" r:id="rId21"/>
    <p:sldId id="270" r:id="rId22"/>
    <p:sldId id="271" r:id="rId23"/>
    <p:sldId id="285" r:id="rId24"/>
    <p:sldId id="291" r:id="rId25"/>
    <p:sldId id="292" r:id="rId26"/>
    <p:sldId id="421" r:id="rId27"/>
    <p:sldId id="289" r:id="rId28"/>
    <p:sldId id="290" r:id="rId29"/>
    <p:sldId id="425" r:id="rId30"/>
    <p:sldId id="268" r:id="rId31"/>
    <p:sldId id="272" r:id="rId32"/>
    <p:sldId id="274" r:id="rId33"/>
    <p:sldId id="277" r:id="rId34"/>
    <p:sldId id="275" r:id="rId35"/>
    <p:sldId id="276" r:id="rId36"/>
  </p:sldIdLst>
  <p:sldSz cx="9906000" cy="6858000" type="A4"/>
  <p:notesSz cx="13716000" cy="24384000"/>
  <p:embeddedFontLst>
    <p:embeddedFont>
      <p:font typeface="EB Garamond" pitchFamily="2" charset="0"/>
      <p:regular r:id="rId38"/>
      <p:bold r:id="rId39"/>
      <p:italic r:id="rId40"/>
      <p:boldItalic r:id="rId41"/>
    </p:embeddedFont>
    <p:embeddedFont>
      <p:font typeface="Montserrat" pitchFamily="2" charset="77"/>
      <p:regular r:id="rId42"/>
      <p:bold r:id="rId43"/>
      <p:italic r:id="rId44"/>
      <p:boldItalic r:id="rId45"/>
    </p:embeddedFont>
    <p:embeddedFont>
      <p:font typeface="Montserrat Bold" pitchFamily="2" charset="77"/>
      <p:bold r:id="rId46"/>
      <p:italic r:id="rId47"/>
      <p:boldItalic r:id="rId48"/>
    </p:embeddedFont>
    <p:embeddedFont>
      <p:font typeface="Montserrat Medium" pitchFamily="2" charset="77"/>
      <p:regular r:id="rId49"/>
      <p:bold r:id="rId50"/>
      <p:italic r:id="rId51"/>
      <p:boldItalic r:id="rId52"/>
    </p:embeddedFont>
    <p:embeddedFont>
      <p:font typeface="Montserrat SemiBold" pitchFamily="2" charset="77"/>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16">
          <p15:clr>
            <a:srgbClr val="A4A3A4"/>
          </p15:clr>
        </p15:guide>
        <p15:guide id="2" orient="horz" pos="3264">
          <p15:clr>
            <a:srgbClr val="A4A3A4"/>
          </p15:clr>
        </p15:guide>
        <p15:guide id="3" pos="5616">
          <p15:clr>
            <a:srgbClr val="A4A3A4"/>
          </p15:clr>
        </p15:guide>
        <p15:guide id="4" orient="horz">
          <p15:clr>
            <a:srgbClr val="A4A3A4"/>
          </p15:clr>
        </p15:guide>
        <p15:guide id="5" orient="horz" pos="4008">
          <p15:clr>
            <a:srgbClr val="A4A3A4"/>
          </p15:clr>
        </p15:guide>
        <p15:guide id="6" orient="horz" pos="2352">
          <p15:clr>
            <a:srgbClr val="A4A3A4"/>
          </p15:clr>
        </p15:guide>
        <p15:guide id="7" pos="5441">
          <p15:clr>
            <a:srgbClr val="A4A3A4"/>
          </p15:clr>
        </p15:guide>
        <p15:guide id="8" pos="1736">
          <p15:clr>
            <a:srgbClr val="A4A3A4"/>
          </p15:clr>
        </p15:guide>
        <p15:guide id="9" pos="2243">
          <p15:clr>
            <a:srgbClr val="A4A3A4"/>
          </p15:clr>
        </p15:guide>
        <p15:guide id="10" pos="2672">
          <p15:clr>
            <a:srgbClr val="A4A3A4"/>
          </p15:clr>
        </p15:guide>
        <p15:guide id="11" pos="3276">
          <p15:clr>
            <a:srgbClr val="A4A3A4"/>
          </p15:clr>
        </p15:guide>
        <p15:guide id="12" pos="3569">
          <p15:clr>
            <a:srgbClr val="A4A3A4"/>
          </p15:clr>
        </p15:guide>
        <p15:guide id="13" pos="4017">
          <p15:clr>
            <a:srgbClr val="A4A3A4"/>
          </p15:clr>
        </p15:guide>
        <p15:guide id="14" pos="4505">
          <p15:clr>
            <a:srgbClr val="A4A3A4"/>
          </p15:clr>
        </p15:guide>
        <p15:guide id="15" pos="4934">
          <p15:clr>
            <a:srgbClr val="A4A3A4"/>
          </p15:clr>
        </p15:guide>
        <p15:guide id="16" orient="horz" pos="2448">
          <p15:clr>
            <a:srgbClr val="A4A3A4"/>
          </p15:clr>
        </p15:guide>
        <p15:guide id="17" pos="4271">
          <p15:clr>
            <a:srgbClr val="A4A3A4"/>
          </p15:clr>
        </p15:guide>
        <p15:guide id="18" pos="590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o7Y4H8sp86avns+O/t8niNGGhS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C2F4"/>
    <a:srgbClr val="6AA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B1603-08F4-4DDA-8934-C87D828EC6D4}" v="10" dt="2025-06-24T17:02:34.610"/>
  </p1510:revLst>
</p1510:revInfo>
</file>

<file path=ppt/tableStyles.xml><?xml version="1.0" encoding="utf-8"?>
<a:tblStyleLst xmlns:a="http://schemas.openxmlformats.org/drawingml/2006/main" def="{316753FE-F49B-4BD1-A764-1E61217D4EEE}">
  <a:tblStyle styleId="{316753FE-F49B-4BD1-A764-1E61217D4E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p:restoredTop sz="95091" autoAdjust="0"/>
  </p:normalViewPr>
  <p:slideViewPr>
    <p:cSldViewPr snapToGrid="0">
      <p:cViewPr varScale="1">
        <p:scale>
          <a:sx n="85" d="100"/>
          <a:sy n="85" d="100"/>
        </p:scale>
        <p:origin x="792" y="160"/>
      </p:cViewPr>
      <p:guideLst>
        <p:guide orient="horz" pos="2616"/>
        <p:guide orient="horz" pos="3264"/>
        <p:guide pos="5616"/>
        <p:guide orient="horz"/>
        <p:guide orient="horz" pos="4008"/>
        <p:guide orient="horz" pos="2352"/>
        <p:guide pos="5441"/>
        <p:guide pos="1736"/>
        <p:guide pos="2243"/>
        <p:guide pos="2672"/>
        <p:guide pos="3276"/>
        <p:guide pos="3569"/>
        <p:guide pos="4017"/>
        <p:guide pos="4505"/>
        <p:guide pos="4934"/>
        <p:guide orient="horz" pos="2448"/>
        <p:guide pos="4271"/>
        <p:guide pos="59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Ddu42 Lola" userId="a1fc3f9104317848" providerId="LiveId" clId="{ECFB1603-08F4-4DDA-8934-C87D828EC6D4}"/>
    <pc:docChg chg="undo redo custSel addSld delSld modSld">
      <pc:chgData name="LDdu42 Lola" userId="a1fc3f9104317848" providerId="LiveId" clId="{ECFB1603-08F4-4DDA-8934-C87D828EC6D4}" dt="2025-06-24T18:22:01.016" v="2899" actId="14734"/>
      <pc:docMkLst>
        <pc:docMk/>
      </pc:docMkLst>
      <pc:sldChg chg="modSp mod modNotesTx">
        <pc:chgData name="LDdu42 Lola" userId="a1fc3f9104317848" providerId="LiveId" clId="{ECFB1603-08F4-4DDA-8934-C87D828EC6D4}" dt="2025-06-24T17:53:03.677" v="2354" actId="1076"/>
        <pc:sldMkLst>
          <pc:docMk/>
          <pc:sldMk cId="0" sldId="256"/>
        </pc:sldMkLst>
        <pc:spChg chg="mod">
          <ac:chgData name="LDdu42 Lola" userId="a1fc3f9104317848" providerId="LiveId" clId="{ECFB1603-08F4-4DDA-8934-C87D828EC6D4}" dt="2025-06-24T17:53:03.677" v="2354" actId="1076"/>
          <ac:spMkLst>
            <pc:docMk/>
            <pc:sldMk cId="0" sldId="256"/>
            <ac:spMk id="167" creationId="{00000000-0000-0000-0000-000000000000}"/>
          </ac:spMkLst>
        </pc:spChg>
      </pc:sldChg>
      <pc:sldChg chg="modSp mod modNotesTx">
        <pc:chgData name="LDdu42 Lola" userId="a1fc3f9104317848" providerId="LiveId" clId="{ECFB1603-08F4-4DDA-8934-C87D828EC6D4}" dt="2025-06-24T16:51:17.096" v="527" actId="1076"/>
        <pc:sldMkLst>
          <pc:docMk/>
          <pc:sldMk cId="0" sldId="257"/>
        </pc:sldMkLst>
        <pc:spChg chg="mod">
          <ac:chgData name="LDdu42 Lola" userId="a1fc3f9104317848" providerId="LiveId" clId="{ECFB1603-08F4-4DDA-8934-C87D828EC6D4}" dt="2025-06-24T14:27:49.543" v="6" actId="313"/>
          <ac:spMkLst>
            <pc:docMk/>
            <pc:sldMk cId="0" sldId="257"/>
            <ac:spMk id="191" creationId="{00000000-0000-0000-0000-000000000000}"/>
          </ac:spMkLst>
        </pc:spChg>
        <pc:spChg chg="mod">
          <ac:chgData name="LDdu42 Lola" userId="a1fc3f9104317848" providerId="LiveId" clId="{ECFB1603-08F4-4DDA-8934-C87D828EC6D4}" dt="2025-06-24T16:51:17.096" v="527" actId="1076"/>
          <ac:spMkLst>
            <pc:docMk/>
            <pc:sldMk cId="0" sldId="257"/>
            <ac:spMk id="194" creationId="{00000000-0000-0000-0000-000000000000}"/>
          </ac:spMkLst>
        </pc:spChg>
        <pc:spChg chg="mod">
          <ac:chgData name="LDdu42 Lola" userId="a1fc3f9104317848" providerId="LiveId" clId="{ECFB1603-08F4-4DDA-8934-C87D828EC6D4}" dt="2025-06-24T16:51:00.232" v="525" actId="1076"/>
          <ac:spMkLst>
            <pc:docMk/>
            <pc:sldMk cId="0" sldId="257"/>
            <ac:spMk id="197" creationId="{00000000-0000-0000-0000-000000000000}"/>
          </ac:spMkLst>
        </pc:spChg>
      </pc:sldChg>
      <pc:sldChg chg="modSp mod">
        <pc:chgData name="LDdu42 Lola" userId="a1fc3f9104317848" providerId="LiveId" clId="{ECFB1603-08F4-4DDA-8934-C87D828EC6D4}" dt="2025-06-24T17:16:33.503" v="982" actId="1076"/>
        <pc:sldMkLst>
          <pc:docMk/>
          <pc:sldMk cId="0" sldId="258"/>
        </pc:sldMkLst>
        <pc:spChg chg="mod">
          <ac:chgData name="LDdu42 Lola" userId="a1fc3f9104317848" providerId="LiveId" clId="{ECFB1603-08F4-4DDA-8934-C87D828EC6D4}" dt="2025-06-24T17:16:33.503" v="982" actId="1076"/>
          <ac:spMkLst>
            <pc:docMk/>
            <pc:sldMk cId="0" sldId="258"/>
            <ac:spMk id="229" creationId="{00000000-0000-0000-0000-000000000000}"/>
          </ac:spMkLst>
        </pc:spChg>
        <pc:spChg chg="mod">
          <ac:chgData name="LDdu42 Lola" userId="a1fc3f9104317848" providerId="LiveId" clId="{ECFB1603-08F4-4DDA-8934-C87D828EC6D4}" dt="2025-06-24T14:28:07.458" v="8" actId="1076"/>
          <ac:spMkLst>
            <pc:docMk/>
            <pc:sldMk cId="0" sldId="258"/>
            <ac:spMk id="230" creationId="{00000000-0000-0000-0000-000000000000}"/>
          </ac:spMkLst>
        </pc:spChg>
      </pc:sldChg>
      <pc:sldChg chg="modSp mod">
        <pc:chgData name="LDdu42 Lola" userId="a1fc3f9104317848" providerId="LiveId" clId="{ECFB1603-08F4-4DDA-8934-C87D828EC6D4}" dt="2025-06-24T17:17:47.502" v="1010" actId="20577"/>
        <pc:sldMkLst>
          <pc:docMk/>
          <pc:sldMk cId="0" sldId="261"/>
        </pc:sldMkLst>
        <pc:spChg chg="mod">
          <ac:chgData name="LDdu42 Lola" userId="a1fc3f9104317848" providerId="LiveId" clId="{ECFB1603-08F4-4DDA-8934-C87D828EC6D4}" dt="2025-06-24T17:17:47.502" v="1010" actId="20577"/>
          <ac:spMkLst>
            <pc:docMk/>
            <pc:sldMk cId="0" sldId="261"/>
            <ac:spMk id="273" creationId="{00000000-0000-0000-0000-000000000000}"/>
          </ac:spMkLst>
        </pc:spChg>
      </pc:sldChg>
      <pc:sldChg chg="modSp mod">
        <pc:chgData name="LDdu42 Lola" userId="a1fc3f9104317848" providerId="LiveId" clId="{ECFB1603-08F4-4DDA-8934-C87D828EC6D4}" dt="2025-06-24T17:55:33.424" v="2358" actId="20577"/>
        <pc:sldMkLst>
          <pc:docMk/>
          <pc:sldMk cId="0" sldId="262"/>
        </pc:sldMkLst>
        <pc:spChg chg="mod">
          <ac:chgData name="LDdu42 Lola" userId="a1fc3f9104317848" providerId="LiveId" clId="{ECFB1603-08F4-4DDA-8934-C87D828EC6D4}" dt="2025-06-24T17:55:33.424" v="2358" actId="20577"/>
          <ac:spMkLst>
            <pc:docMk/>
            <pc:sldMk cId="0" sldId="262"/>
            <ac:spMk id="284" creationId="{00000000-0000-0000-0000-000000000000}"/>
          </ac:spMkLst>
        </pc:spChg>
        <pc:picChg chg="mod modCrop">
          <ac:chgData name="LDdu42 Lola" userId="a1fc3f9104317848" providerId="LiveId" clId="{ECFB1603-08F4-4DDA-8934-C87D828EC6D4}" dt="2025-06-24T14:28:51.224" v="10" actId="732"/>
          <ac:picMkLst>
            <pc:docMk/>
            <pc:sldMk cId="0" sldId="262"/>
            <ac:picMk id="282" creationId="{00000000-0000-0000-0000-000000000000}"/>
          </ac:picMkLst>
        </pc:picChg>
        <pc:picChg chg="mod">
          <ac:chgData name="LDdu42 Lola" userId="a1fc3f9104317848" providerId="LiveId" clId="{ECFB1603-08F4-4DDA-8934-C87D828EC6D4}" dt="2025-06-24T16:52:55.725" v="538" actId="1076"/>
          <ac:picMkLst>
            <pc:docMk/>
            <pc:sldMk cId="0" sldId="262"/>
            <ac:picMk id="287" creationId="{00000000-0000-0000-0000-000000000000}"/>
          </ac:picMkLst>
        </pc:picChg>
        <pc:picChg chg="mod">
          <ac:chgData name="LDdu42 Lola" userId="a1fc3f9104317848" providerId="LiveId" clId="{ECFB1603-08F4-4DDA-8934-C87D828EC6D4}" dt="2025-06-24T17:54:53.365" v="2356" actId="1076"/>
          <ac:picMkLst>
            <pc:docMk/>
            <pc:sldMk cId="0" sldId="262"/>
            <ac:picMk id="288" creationId="{00000000-0000-0000-0000-000000000000}"/>
          </ac:picMkLst>
        </pc:picChg>
      </pc:sldChg>
      <pc:sldChg chg="modSp mod modNotesTx">
        <pc:chgData name="LDdu42 Lola" userId="a1fc3f9104317848" providerId="LiveId" clId="{ECFB1603-08F4-4DDA-8934-C87D828EC6D4}" dt="2025-06-24T17:57:08.106" v="2367" actId="14100"/>
        <pc:sldMkLst>
          <pc:docMk/>
          <pc:sldMk cId="0" sldId="263"/>
        </pc:sldMkLst>
        <pc:spChg chg="mod">
          <ac:chgData name="LDdu42 Lola" userId="a1fc3f9104317848" providerId="LiveId" clId="{ECFB1603-08F4-4DDA-8934-C87D828EC6D4}" dt="2025-06-24T17:57:08.106" v="2367" actId="14100"/>
          <ac:spMkLst>
            <pc:docMk/>
            <pc:sldMk cId="0" sldId="263"/>
            <ac:spMk id="296" creationId="{00000000-0000-0000-0000-000000000000}"/>
          </ac:spMkLst>
        </pc:spChg>
        <pc:spChg chg="mod">
          <ac:chgData name="LDdu42 Lola" userId="a1fc3f9104317848" providerId="LiveId" clId="{ECFB1603-08F4-4DDA-8934-C87D828EC6D4}" dt="2025-06-24T17:23:16.124" v="1151" actId="1076"/>
          <ac:spMkLst>
            <pc:docMk/>
            <pc:sldMk cId="0" sldId="263"/>
            <ac:spMk id="301" creationId="{00000000-0000-0000-0000-000000000000}"/>
          </ac:spMkLst>
        </pc:spChg>
      </pc:sldChg>
      <pc:sldChg chg="addSp delSp modSp mod modNotesTx">
        <pc:chgData name="LDdu42 Lola" userId="a1fc3f9104317848" providerId="LiveId" clId="{ECFB1603-08F4-4DDA-8934-C87D828EC6D4}" dt="2025-06-24T17:31:39.051" v="1273" actId="20577"/>
        <pc:sldMkLst>
          <pc:docMk/>
          <pc:sldMk cId="0" sldId="265"/>
        </pc:sldMkLst>
        <pc:spChg chg="add mod">
          <ac:chgData name="LDdu42 Lola" userId="a1fc3f9104317848" providerId="LiveId" clId="{ECFB1603-08F4-4DDA-8934-C87D828EC6D4}" dt="2025-06-24T16:59:15.264" v="789" actId="114"/>
          <ac:spMkLst>
            <pc:docMk/>
            <pc:sldMk cId="0" sldId="265"/>
            <ac:spMk id="2" creationId="{2AF02583-1272-4409-5B6D-45E50744940D}"/>
          </ac:spMkLst>
        </pc:spChg>
        <pc:spChg chg="add mod">
          <ac:chgData name="LDdu42 Lola" userId="a1fc3f9104317848" providerId="LiveId" clId="{ECFB1603-08F4-4DDA-8934-C87D828EC6D4}" dt="2025-06-24T17:06:37.227" v="973" actId="1076"/>
          <ac:spMkLst>
            <pc:docMk/>
            <pc:sldMk cId="0" sldId="265"/>
            <ac:spMk id="14" creationId="{93868487-BCA4-B438-BD3E-365B22BE314D}"/>
          </ac:spMkLst>
        </pc:spChg>
        <pc:spChg chg="add del">
          <ac:chgData name="LDdu42 Lola" userId="a1fc3f9104317848" providerId="LiveId" clId="{ECFB1603-08F4-4DDA-8934-C87D828EC6D4}" dt="2025-06-24T16:59:10.286" v="788" actId="22"/>
          <ac:spMkLst>
            <pc:docMk/>
            <pc:sldMk cId="0" sldId="265"/>
            <ac:spMk id="16" creationId="{D78600D8-7AF0-DE28-7F01-5AC101B18F87}"/>
          </ac:spMkLst>
        </pc:spChg>
        <pc:spChg chg="add mod">
          <ac:chgData name="LDdu42 Lola" userId="a1fc3f9104317848" providerId="LiveId" clId="{ECFB1603-08F4-4DDA-8934-C87D828EC6D4}" dt="2025-06-24T17:01:15.782" v="813" actId="1076"/>
          <ac:spMkLst>
            <pc:docMk/>
            <pc:sldMk cId="0" sldId="265"/>
            <ac:spMk id="23" creationId="{DB799C1B-2F1A-7314-8097-AAB9DAC33BB0}"/>
          </ac:spMkLst>
        </pc:spChg>
        <pc:spChg chg="add mod">
          <ac:chgData name="LDdu42 Lola" userId="a1fc3f9104317848" providerId="LiveId" clId="{ECFB1603-08F4-4DDA-8934-C87D828EC6D4}" dt="2025-06-24T14:44:57.460" v="357" actId="1076"/>
          <ac:spMkLst>
            <pc:docMk/>
            <pc:sldMk cId="0" sldId="265"/>
            <ac:spMk id="25" creationId="{2080DF79-0F31-0915-D9CA-22719E5C8D71}"/>
          </ac:spMkLst>
        </pc:spChg>
        <pc:spChg chg="add mod">
          <ac:chgData name="LDdu42 Lola" userId="a1fc3f9104317848" providerId="LiveId" clId="{ECFB1603-08F4-4DDA-8934-C87D828EC6D4}" dt="2025-06-24T17:01:55.983" v="842" actId="1076"/>
          <ac:spMkLst>
            <pc:docMk/>
            <pc:sldMk cId="0" sldId="265"/>
            <ac:spMk id="31" creationId="{44742BCB-DEEB-B76C-5B8E-A74044F63E0F}"/>
          </ac:spMkLst>
        </pc:spChg>
        <pc:spChg chg="add mod">
          <ac:chgData name="LDdu42 Lola" userId="a1fc3f9104317848" providerId="LiveId" clId="{ECFB1603-08F4-4DDA-8934-C87D828EC6D4}" dt="2025-06-24T14:46:48.091" v="383" actId="1076"/>
          <ac:spMkLst>
            <pc:docMk/>
            <pc:sldMk cId="0" sldId="265"/>
            <ac:spMk id="33" creationId="{9A19A8D3-F2AE-3F62-6B92-A2FA999573B7}"/>
          </ac:spMkLst>
        </pc:spChg>
        <pc:spChg chg="add mod">
          <ac:chgData name="LDdu42 Lola" userId="a1fc3f9104317848" providerId="LiveId" clId="{ECFB1603-08F4-4DDA-8934-C87D828EC6D4}" dt="2025-06-24T17:05:36.183" v="968" actId="14100"/>
          <ac:spMkLst>
            <pc:docMk/>
            <pc:sldMk cId="0" sldId="265"/>
            <ac:spMk id="34" creationId="{B08302F2-398D-68B8-DC5C-E3816C6CEC6B}"/>
          </ac:spMkLst>
        </pc:spChg>
        <pc:spChg chg="add mod">
          <ac:chgData name="LDdu42 Lola" userId="a1fc3f9104317848" providerId="LiveId" clId="{ECFB1603-08F4-4DDA-8934-C87D828EC6D4}" dt="2025-06-24T17:06:27.702" v="972" actId="1076"/>
          <ac:spMkLst>
            <pc:docMk/>
            <pc:sldMk cId="0" sldId="265"/>
            <ac:spMk id="36" creationId="{A2C122D9-9D63-0A66-A8D0-12D8276BC82E}"/>
          </ac:spMkLst>
        </pc:spChg>
        <pc:spChg chg="add mod">
          <ac:chgData name="LDdu42 Lola" userId="a1fc3f9104317848" providerId="LiveId" clId="{ECFB1603-08F4-4DDA-8934-C87D828EC6D4}" dt="2025-06-24T16:56:54.103" v="656" actId="1076"/>
          <ac:spMkLst>
            <pc:docMk/>
            <pc:sldMk cId="0" sldId="265"/>
            <ac:spMk id="40" creationId="{FF5F1AB9-460F-D3B6-1823-561E179FCC58}"/>
          </ac:spMkLst>
        </pc:spChg>
        <pc:spChg chg="mod">
          <ac:chgData name="LDdu42 Lola" userId="a1fc3f9104317848" providerId="LiveId" clId="{ECFB1603-08F4-4DDA-8934-C87D828EC6D4}" dt="2025-06-24T17:08:30.621" v="974" actId="1076"/>
          <ac:spMkLst>
            <pc:docMk/>
            <pc:sldMk cId="0" sldId="265"/>
            <ac:spMk id="331" creationId="{00000000-0000-0000-0000-000000000000}"/>
          </ac:spMkLst>
        </pc:spChg>
        <pc:spChg chg="del mod">
          <ac:chgData name="LDdu42 Lola" userId="a1fc3f9104317848" providerId="LiveId" clId="{ECFB1603-08F4-4DDA-8934-C87D828EC6D4}" dt="2025-06-24T14:44:06.232" v="350" actId="478"/>
          <ac:spMkLst>
            <pc:docMk/>
            <pc:sldMk cId="0" sldId="265"/>
            <ac:spMk id="332" creationId="{00000000-0000-0000-0000-000000000000}"/>
          </ac:spMkLst>
        </pc:spChg>
        <pc:spChg chg="del mod">
          <ac:chgData name="LDdu42 Lola" userId="a1fc3f9104317848" providerId="LiveId" clId="{ECFB1603-08F4-4DDA-8934-C87D828EC6D4}" dt="2025-06-24T14:47:44.684" v="472" actId="478"/>
          <ac:spMkLst>
            <pc:docMk/>
            <pc:sldMk cId="0" sldId="265"/>
            <ac:spMk id="333" creationId="{00000000-0000-0000-0000-000000000000}"/>
          </ac:spMkLst>
        </pc:spChg>
        <pc:spChg chg="del">
          <ac:chgData name="LDdu42 Lola" userId="a1fc3f9104317848" providerId="LiveId" clId="{ECFB1603-08F4-4DDA-8934-C87D828EC6D4}" dt="2025-06-24T14:45:27.651" v="362" actId="478"/>
          <ac:spMkLst>
            <pc:docMk/>
            <pc:sldMk cId="0" sldId="265"/>
            <ac:spMk id="334" creationId="{00000000-0000-0000-0000-000000000000}"/>
          </ac:spMkLst>
        </pc:spChg>
        <pc:spChg chg="del">
          <ac:chgData name="LDdu42 Lola" userId="a1fc3f9104317848" providerId="LiveId" clId="{ECFB1603-08F4-4DDA-8934-C87D828EC6D4}" dt="2025-06-24T16:55:24.548" v="645" actId="478"/>
          <ac:spMkLst>
            <pc:docMk/>
            <pc:sldMk cId="0" sldId="265"/>
            <ac:spMk id="335" creationId="{00000000-0000-0000-0000-000000000000}"/>
          </ac:spMkLst>
        </pc:spChg>
        <pc:spChg chg="del mod">
          <ac:chgData name="LDdu42 Lola" userId="a1fc3f9104317848" providerId="LiveId" clId="{ECFB1603-08F4-4DDA-8934-C87D828EC6D4}" dt="2025-06-24T14:49:26.607" v="523" actId="478"/>
          <ac:spMkLst>
            <pc:docMk/>
            <pc:sldMk cId="0" sldId="265"/>
            <ac:spMk id="336" creationId="{00000000-0000-0000-0000-000000000000}"/>
          </ac:spMkLst>
        </pc:spChg>
        <pc:spChg chg="del">
          <ac:chgData name="LDdu42 Lola" userId="a1fc3f9104317848" providerId="LiveId" clId="{ECFB1603-08F4-4DDA-8934-C87D828EC6D4}" dt="2025-06-24T16:59:24.089" v="790" actId="478"/>
          <ac:spMkLst>
            <pc:docMk/>
            <pc:sldMk cId="0" sldId="265"/>
            <ac:spMk id="337" creationId="{00000000-0000-0000-0000-000000000000}"/>
          </ac:spMkLst>
        </pc:spChg>
        <pc:spChg chg="del">
          <ac:chgData name="LDdu42 Lola" userId="a1fc3f9104317848" providerId="LiveId" clId="{ECFB1603-08F4-4DDA-8934-C87D828EC6D4}" dt="2025-06-24T17:01:44.136" v="841" actId="478"/>
          <ac:spMkLst>
            <pc:docMk/>
            <pc:sldMk cId="0" sldId="265"/>
            <ac:spMk id="338" creationId="{00000000-0000-0000-0000-000000000000}"/>
          </ac:spMkLst>
        </pc:spChg>
        <pc:spChg chg="del mod">
          <ac:chgData name="LDdu42 Lola" userId="a1fc3f9104317848" providerId="LiveId" clId="{ECFB1603-08F4-4DDA-8934-C87D828EC6D4}" dt="2025-06-24T17:00:52.735" v="808" actId="478"/>
          <ac:spMkLst>
            <pc:docMk/>
            <pc:sldMk cId="0" sldId="265"/>
            <ac:spMk id="339" creationId="{00000000-0000-0000-0000-000000000000}"/>
          </ac:spMkLst>
        </pc:spChg>
        <pc:spChg chg="mod">
          <ac:chgData name="LDdu42 Lola" userId="a1fc3f9104317848" providerId="LiveId" clId="{ECFB1603-08F4-4DDA-8934-C87D828EC6D4}" dt="2025-06-24T17:09:00.913" v="980" actId="1076"/>
          <ac:spMkLst>
            <pc:docMk/>
            <pc:sldMk cId="0" sldId="265"/>
            <ac:spMk id="341" creationId="{00000000-0000-0000-0000-000000000000}"/>
          </ac:spMkLst>
        </pc:spChg>
        <pc:spChg chg="mod">
          <ac:chgData name="LDdu42 Lola" userId="a1fc3f9104317848" providerId="LiveId" clId="{ECFB1603-08F4-4DDA-8934-C87D828EC6D4}" dt="2025-06-24T14:44:37.510" v="354" actId="1076"/>
          <ac:spMkLst>
            <pc:docMk/>
            <pc:sldMk cId="0" sldId="265"/>
            <ac:spMk id="344" creationId="{00000000-0000-0000-0000-000000000000}"/>
          </ac:spMkLst>
        </pc:spChg>
        <pc:spChg chg="mod">
          <ac:chgData name="LDdu42 Lola" userId="a1fc3f9104317848" providerId="LiveId" clId="{ECFB1603-08F4-4DDA-8934-C87D828EC6D4}" dt="2025-06-24T14:46:18.485" v="380" actId="207"/>
          <ac:spMkLst>
            <pc:docMk/>
            <pc:sldMk cId="0" sldId="265"/>
            <ac:spMk id="345" creationId="{00000000-0000-0000-0000-000000000000}"/>
          </ac:spMkLst>
        </pc:spChg>
        <pc:spChg chg="del mod">
          <ac:chgData name="LDdu42 Lola" userId="a1fc3f9104317848" providerId="LiveId" clId="{ECFB1603-08F4-4DDA-8934-C87D828EC6D4}" dt="2025-06-24T17:03:06.496" v="943" actId="478"/>
          <ac:spMkLst>
            <pc:docMk/>
            <pc:sldMk cId="0" sldId="265"/>
            <ac:spMk id="347" creationId="{00000000-0000-0000-0000-000000000000}"/>
          </ac:spMkLst>
        </pc:spChg>
        <pc:cxnChg chg="mod">
          <ac:chgData name="LDdu42 Lola" userId="a1fc3f9104317848" providerId="LiveId" clId="{ECFB1603-08F4-4DDA-8934-C87D828EC6D4}" dt="2025-06-24T17:09:00.913" v="980" actId="1076"/>
          <ac:cxnSpMkLst>
            <pc:docMk/>
            <pc:sldMk cId="0" sldId="265"/>
            <ac:cxnSpMk id="340" creationId="{00000000-0000-0000-0000-000000000000}"/>
          </ac:cxnSpMkLst>
        </pc:cxnChg>
        <pc:cxnChg chg="mod">
          <ac:chgData name="LDdu42 Lola" userId="a1fc3f9104317848" providerId="LiveId" clId="{ECFB1603-08F4-4DDA-8934-C87D828EC6D4}" dt="2025-06-24T17:09:00.913" v="980" actId="1076"/>
          <ac:cxnSpMkLst>
            <pc:docMk/>
            <pc:sldMk cId="0" sldId="265"/>
            <ac:cxnSpMk id="342" creationId="{00000000-0000-0000-0000-000000000000}"/>
          </ac:cxnSpMkLst>
        </pc:cxnChg>
        <pc:cxnChg chg="mod">
          <ac:chgData name="LDdu42 Lola" userId="a1fc3f9104317848" providerId="LiveId" clId="{ECFB1603-08F4-4DDA-8934-C87D828EC6D4}" dt="2025-06-24T17:04:20.755" v="953" actId="14100"/>
          <ac:cxnSpMkLst>
            <pc:docMk/>
            <pc:sldMk cId="0" sldId="265"/>
            <ac:cxnSpMk id="343" creationId="{00000000-0000-0000-0000-000000000000}"/>
          </ac:cxnSpMkLst>
        </pc:cxnChg>
        <pc:cxnChg chg="mod">
          <ac:chgData name="LDdu42 Lola" userId="a1fc3f9104317848" providerId="LiveId" clId="{ECFB1603-08F4-4DDA-8934-C87D828EC6D4}" dt="2025-06-24T17:05:36.183" v="968" actId="14100"/>
          <ac:cxnSpMkLst>
            <pc:docMk/>
            <pc:sldMk cId="0" sldId="265"/>
            <ac:cxnSpMk id="348" creationId="{00000000-0000-0000-0000-000000000000}"/>
          </ac:cxnSpMkLst>
        </pc:cxnChg>
        <pc:cxnChg chg="mod">
          <ac:chgData name="LDdu42 Lola" userId="a1fc3f9104317848" providerId="LiveId" clId="{ECFB1603-08F4-4DDA-8934-C87D828EC6D4}" dt="2025-06-24T17:04:13.271" v="952" actId="14100"/>
          <ac:cxnSpMkLst>
            <pc:docMk/>
            <pc:sldMk cId="0" sldId="265"/>
            <ac:cxnSpMk id="349" creationId="{00000000-0000-0000-0000-000000000000}"/>
          </ac:cxnSpMkLst>
        </pc:cxnChg>
        <pc:cxnChg chg="mod">
          <ac:chgData name="LDdu42 Lola" userId="a1fc3f9104317848" providerId="LiveId" clId="{ECFB1603-08F4-4DDA-8934-C87D828EC6D4}" dt="2025-06-24T17:06:27.702" v="972" actId="1076"/>
          <ac:cxnSpMkLst>
            <pc:docMk/>
            <pc:sldMk cId="0" sldId="265"/>
            <ac:cxnSpMk id="350" creationId="{00000000-0000-0000-0000-000000000000}"/>
          </ac:cxnSpMkLst>
        </pc:cxnChg>
        <pc:cxnChg chg="mod">
          <ac:chgData name="LDdu42 Lola" userId="a1fc3f9104317848" providerId="LiveId" clId="{ECFB1603-08F4-4DDA-8934-C87D828EC6D4}" dt="2025-06-24T17:04:36.704" v="956" actId="14100"/>
          <ac:cxnSpMkLst>
            <pc:docMk/>
            <pc:sldMk cId="0" sldId="265"/>
            <ac:cxnSpMk id="351" creationId="{00000000-0000-0000-0000-000000000000}"/>
          </ac:cxnSpMkLst>
        </pc:cxnChg>
        <pc:cxnChg chg="mod">
          <ac:chgData name="LDdu42 Lola" userId="a1fc3f9104317848" providerId="LiveId" clId="{ECFB1603-08F4-4DDA-8934-C87D828EC6D4}" dt="2025-06-24T17:06:37.227" v="973" actId="1076"/>
          <ac:cxnSpMkLst>
            <pc:docMk/>
            <pc:sldMk cId="0" sldId="265"/>
            <ac:cxnSpMk id="352" creationId="{00000000-0000-0000-0000-000000000000}"/>
          </ac:cxnSpMkLst>
        </pc:cxnChg>
        <pc:cxnChg chg="mod">
          <ac:chgData name="LDdu42 Lola" userId="a1fc3f9104317848" providerId="LiveId" clId="{ECFB1603-08F4-4DDA-8934-C87D828EC6D4}" dt="2025-06-24T17:06:37.227" v="973" actId="1076"/>
          <ac:cxnSpMkLst>
            <pc:docMk/>
            <pc:sldMk cId="0" sldId="265"/>
            <ac:cxnSpMk id="353" creationId="{00000000-0000-0000-0000-000000000000}"/>
          </ac:cxnSpMkLst>
        </pc:cxnChg>
        <pc:cxnChg chg="mod">
          <ac:chgData name="LDdu42 Lola" userId="a1fc3f9104317848" providerId="LiveId" clId="{ECFB1603-08F4-4DDA-8934-C87D828EC6D4}" dt="2025-06-24T17:06:37.227" v="973" actId="1076"/>
          <ac:cxnSpMkLst>
            <pc:docMk/>
            <pc:sldMk cId="0" sldId="265"/>
            <ac:cxnSpMk id="354" creationId="{00000000-0000-0000-0000-000000000000}"/>
          </ac:cxnSpMkLst>
        </pc:cxnChg>
      </pc:sldChg>
      <pc:sldChg chg="modSp mod">
        <pc:chgData name="LDdu42 Lola" userId="a1fc3f9104317848" providerId="LiveId" clId="{ECFB1603-08F4-4DDA-8934-C87D828EC6D4}" dt="2025-06-24T18:00:31.091" v="2470" actId="1076"/>
        <pc:sldMkLst>
          <pc:docMk/>
          <pc:sldMk cId="0" sldId="267"/>
        </pc:sldMkLst>
        <pc:spChg chg="mod">
          <ac:chgData name="LDdu42 Lola" userId="a1fc3f9104317848" providerId="LiveId" clId="{ECFB1603-08F4-4DDA-8934-C87D828EC6D4}" dt="2025-06-24T18:00:31.091" v="2470" actId="1076"/>
          <ac:spMkLst>
            <pc:docMk/>
            <pc:sldMk cId="0" sldId="267"/>
            <ac:spMk id="371" creationId="{00000000-0000-0000-0000-000000000000}"/>
          </ac:spMkLst>
        </pc:spChg>
      </pc:sldChg>
      <pc:sldChg chg="modSp mod modNotesTx">
        <pc:chgData name="LDdu42 Lola" userId="a1fc3f9104317848" providerId="LiveId" clId="{ECFB1603-08F4-4DDA-8934-C87D828EC6D4}" dt="2025-06-24T18:06:27.843" v="2581" actId="20577"/>
        <pc:sldMkLst>
          <pc:docMk/>
          <pc:sldMk cId="0" sldId="268"/>
        </pc:sldMkLst>
        <pc:spChg chg="mod">
          <ac:chgData name="LDdu42 Lola" userId="a1fc3f9104317848" providerId="LiveId" clId="{ECFB1603-08F4-4DDA-8934-C87D828EC6D4}" dt="2025-06-24T18:06:27.843" v="2581" actId="20577"/>
          <ac:spMkLst>
            <pc:docMk/>
            <pc:sldMk cId="0" sldId="268"/>
            <ac:spMk id="395" creationId="{00000000-0000-0000-0000-000000000000}"/>
          </ac:spMkLst>
        </pc:spChg>
      </pc:sldChg>
      <pc:sldChg chg="modSp mod">
        <pc:chgData name="LDdu42 Lola" userId="a1fc3f9104317848" providerId="LiveId" clId="{ECFB1603-08F4-4DDA-8934-C87D828EC6D4}" dt="2025-06-24T18:06:47.608" v="2582" actId="1076"/>
        <pc:sldMkLst>
          <pc:docMk/>
          <pc:sldMk cId="0" sldId="269"/>
        </pc:sldMkLst>
        <pc:spChg chg="mod">
          <ac:chgData name="LDdu42 Lola" userId="a1fc3f9104317848" providerId="LiveId" clId="{ECFB1603-08F4-4DDA-8934-C87D828EC6D4}" dt="2025-06-24T18:06:47.608" v="2582" actId="1076"/>
          <ac:spMkLst>
            <pc:docMk/>
            <pc:sldMk cId="0" sldId="269"/>
            <ac:spMk id="403" creationId="{00000000-0000-0000-0000-000000000000}"/>
          </ac:spMkLst>
        </pc:spChg>
      </pc:sldChg>
      <pc:sldChg chg="modSp mod">
        <pc:chgData name="LDdu42 Lola" userId="a1fc3f9104317848" providerId="LiveId" clId="{ECFB1603-08F4-4DDA-8934-C87D828EC6D4}" dt="2025-06-24T18:09:14.687" v="2603" actId="1076"/>
        <pc:sldMkLst>
          <pc:docMk/>
          <pc:sldMk cId="0" sldId="270"/>
        </pc:sldMkLst>
        <pc:spChg chg="mod">
          <ac:chgData name="LDdu42 Lola" userId="a1fc3f9104317848" providerId="LiveId" clId="{ECFB1603-08F4-4DDA-8934-C87D828EC6D4}" dt="2025-06-24T17:27:32.275" v="1256" actId="14100"/>
          <ac:spMkLst>
            <pc:docMk/>
            <pc:sldMk cId="0" sldId="270"/>
            <ac:spMk id="411" creationId="{00000000-0000-0000-0000-000000000000}"/>
          </ac:spMkLst>
        </pc:spChg>
        <pc:spChg chg="mod">
          <ac:chgData name="LDdu42 Lola" userId="a1fc3f9104317848" providerId="LiveId" clId="{ECFB1603-08F4-4DDA-8934-C87D828EC6D4}" dt="2025-06-24T18:09:12.129" v="2602" actId="14100"/>
          <ac:spMkLst>
            <pc:docMk/>
            <pc:sldMk cId="0" sldId="270"/>
            <ac:spMk id="413" creationId="{00000000-0000-0000-0000-000000000000}"/>
          </ac:spMkLst>
        </pc:spChg>
        <pc:spChg chg="mod">
          <ac:chgData name="LDdu42 Lola" userId="a1fc3f9104317848" providerId="LiveId" clId="{ECFB1603-08F4-4DDA-8934-C87D828EC6D4}" dt="2025-06-24T18:08:46.091" v="2598" actId="1076"/>
          <ac:spMkLst>
            <pc:docMk/>
            <pc:sldMk cId="0" sldId="270"/>
            <ac:spMk id="415" creationId="{00000000-0000-0000-0000-000000000000}"/>
          </ac:spMkLst>
        </pc:spChg>
        <pc:spChg chg="mod">
          <ac:chgData name="LDdu42 Lola" userId="a1fc3f9104317848" providerId="LiveId" clId="{ECFB1603-08F4-4DDA-8934-C87D828EC6D4}" dt="2025-06-24T18:09:00.328" v="2601" actId="1076"/>
          <ac:spMkLst>
            <pc:docMk/>
            <pc:sldMk cId="0" sldId="270"/>
            <ac:spMk id="416" creationId="{00000000-0000-0000-0000-000000000000}"/>
          </ac:spMkLst>
        </pc:spChg>
        <pc:spChg chg="mod">
          <ac:chgData name="LDdu42 Lola" userId="a1fc3f9104317848" providerId="LiveId" clId="{ECFB1603-08F4-4DDA-8934-C87D828EC6D4}" dt="2025-06-24T18:07:12.505" v="2585" actId="1076"/>
          <ac:spMkLst>
            <pc:docMk/>
            <pc:sldMk cId="0" sldId="270"/>
            <ac:spMk id="417" creationId="{00000000-0000-0000-0000-000000000000}"/>
          </ac:spMkLst>
        </pc:spChg>
        <pc:spChg chg="mod">
          <ac:chgData name="LDdu42 Lola" userId="a1fc3f9104317848" providerId="LiveId" clId="{ECFB1603-08F4-4DDA-8934-C87D828EC6D4}" dt="2025-06-24T18:09:14.687" v="2603" actId="1076"/>
          <ac:spMkLst>
            <pc:docMk/>
            <pc:sldMk cId="0" sldId="270"/>
            <ac:spMk id="420" creationId="{00000000-0000-0000-0000-000000000000}"/>
          </ac:spMkLst>
        </pc:spChg>
        <pc:spChg chg="mod">
          <ac:chgData name="LDdu42 Lola" userId="a1fc3f9104317848" providerId="LiveId" clId="{ECFB1603-08F4-4DDA-8934-C87D828EC6D4}" dt="2025-06-24T18:08:42.459" v="2597" actId="1076"/>
          <ac:spMkLst>
            <pc:docMk/>
            <pc:sldMk cId="0" sldId="270"/>
            <ac:spMk id="421" creationId="{00000000-0000-0000-0000-000000000000}"/>
          </ac:spMkLst>
        </pc:spChg>
        <pc:spChg chg="mod">
          <ac:chgData name="LDdu42 Lola" userId="a1fc3f9104317848" providerId="LiveId" clId="{ECFB1603-08F4-4DDA-8934-C87D828EC6D4}" dt="2025-06-24T17:27:54.747" v="1258" actId="313"/>
          <ac:spMkLst>
            <pc:docMk/>
            <pc:sldMk cId="0" sldId="270"/>
            <ac:spMk id="424" creationId="{00000000-0000-0000-0000-000000000000}"/>
          </ac:spMkLst>
        </pc:spChg>
        <pc:cxnChg chg="mod">
          <ac:chgData name="LDdu42 Lola" userId="a1fc3f9104317848" providerId="LiveId" clId="{ECFB1603-08F4-4DDA-8934-C87D828EC6D4}" dt="2025-06-24T17:27:32.275" v="1256" actId="14100"/>
          <ac:cxnSpMkLst>
            <pc:docMk/>
            <pc:sldMk cId="0" sldId="270"/>
            <ac:cxnSpMk id="423" creationId="{00000000-0000-0000-0000-000000000000}"/>
          </ac:cxnSpMkLst>
        </pc:cxnChg>
      </pc:sldChg>
      <pc:sldChg chg="modSp mod modNotesTx">
        <pc:chgData name="LDdu42 Lola" userId="a1fc3f9104317848" providerId="LiveId" clId="{ECFB1603-08F4-4DDA-8934-C87D828EC6D4}" dt="2025-06-24T18:08:25.663" v="2596" actId="1076"/>
        <pc:sldMkLst>
          <pc:docMk/>
          <pc:sldMk cId="0" sldId="271"/>
        </pc:sldMkLst>
        <pc:spChg chg="mod">
          <ac:chgData name="LDdu42 Lola" userId="a1fc3f9104317848" providerId="LiveId" clId="{ECFB1603-08F4-4DDA-8934-C87D828EC6D4}" dt="2025-06-24T18:08:25.663" v="2596" actId="1076"/>
          <ac:spMkLst>
            <pc:docMk/>
            <pc:sldMk cId="0" sldId="271"/>
            <ac:spMk id="435" creationId="{00000000-0000-0000-0000-000000000000}"/>
          </ac:spMkLst>
        </pc:spChg>
        <pc:spChg chg="mod">
          <ac:chgData name="LDdu42 Lola" userId="a1fc3f9104317848" providerId="LiveId" clId="{ECFB1603-08F4-4DDA-8934-C87D828EC6D4}" dt="2025-06-24T18:08:20.434" v="2595" actId="1076"/>
          <ac:spMkLst>
            <pc:docMk/>
            <pc:sldMk cId="0" sldId="271"/>
            <ac:spMk id="436" creationId="{00000000-0000-0000-0000-000000000000}"/>
          </ac:spMkLst>
        </pc:spChg>
        <pc:spChg chg="mod">
          <ac:chgData name="LDdu42 Lola" userId="a1fc3f9104317848" providerId="LiveId" clId="{ECFB1603-08F4-4DDA-8934-C87D828EC6D4}" dt="2025-06-24T18:08:16.199" v="2594" actId="1076"/>
          <ac:spMkLst>
            <pc:docMk/>
            <pc:sldMk cId="0" sldId="271"/>
            <ac:spMk id="437" creationId="{00000000-0000-0000-0000-000000000000}"/>
          </ac:spMkLst>
        </pc:spChg>
      </pc:sldChg>
      <pc:sldChg chg="modSp mod modNotesTx">
        <pc:chgData name="LDdu42 Lola" userId="a1fc3f9104317848" providerId="LiveId" clId="{ECFB1603-08F4-4DDA-8934-C87D828EC6D4}" dt="2025-06-24T17:31:08.504" v="1270" actId="20577"/>
        <pc:sldMkLst>
          <pc:docMk/>
          <pc:sldMk cId="0" sldId="272"/>
        </pc:sldMkLst>
        <pc:spChg chg="mod">
          <ac:chgData name="LDdu42 Lola" userId="a1fc3f9104317848" providerId="LiveId" clId="{ECFB1603-08F4-4DDA-8934-C87D828EC6D4}" dt="2025-06-24T17:29:07.518" v="1262" actId="20577"/>
          <ac:spMkLst>
            <pc:docMk/>
            <pc:sldMk cId="0" sldId="272"/>
            <ac:spMk id="450" creationId="{00000000-0000-0000-0000-000000000000}"/>
          </ac:spMkLst>
        </pc:spChg>
      </pc:sldChg>
      <pc:sldChg chg="modSp mod">
        <pc:chgData name="LDdu42 Lola" userId="a1fc3f9104317848" providerId="LiveId" clId="{ECFB1603-08F4-4DDA-8934-C87D828EC6D4}" dt="2025-06-24T17:29:50.387" v="1264" actId="20577"/>
        <pc:sldMkLst>
          <pc:docMk/>
          <pc:sldMk cId="0" sldId="273"/>
        </pc:sldMkLst>
        <pc:spChg chg="mod">
          <ac:chgData name="LDdu42 Lola" userId="a1fc3f9104317848" providerId="LiveId" clId="{ECFB1603-08F4-4DDA-8934-C87D828EC6D4}" dt="2025-06-24T17:29:24.508" v="1263" actId="123"/>
          <ac:spMkLst>
            <pc:docMk/>
            <pc:sldMk cId="0" sldId="273"/>
            <ac:spMk id="459" creationId="{00000000-0000-0000-0000-000000000000}"/>
          </ac:spMkLst>
        </pc:spChg>
        <pc:graphicFrameChg chg="modGraphic">
          <ac:chgData name="LDdu42 Lola" userId="a1fc3f9104317848" providerId="LiveId" clId="{ECFB1603-08F4-4DDA-8934-C87D828EC6D4}" dt="2025-06-24T17:29:50.387" v="1264" actId="20577"/>
          <ac:graphicFrameMkLst>
            <pc:docMk/>
            <pc:sldMk cId="0" sldId="273"/>
            <ac:graphicFrameMk id="458" creationId="{00000000-0000-0000-0000-000000000000}"/>
          </ac:graphicFrameMkLst>
        </pc:graphicFrameChg>
      </pc:sldChg>
      <pc:sldChg chg="delSp modSp mod modNotesTx">
        <pc:chgData name="LDdu42 Lola" userId="a1fc3f9104317848" providerId="LiveId" clId="{ECFB1603-08F4-4DDA-8934-C87D828EC6D4}" dt="2025-06-24T18:18:07.316" v="2838" actId="20577"/>
        <pc:sldMkLst>
          <pc:docMk/>
          <pc:sldMk cId="0" sldId="274"/>
        </pc:sldMkLst>
        <pc:spChg chg="mod">
          <ac:chgData name="LDdu42 Lola" userId="a1fc3f9104317848" providerId="LiveId" clId="{ECFB1603-08F4-4DDA-8934-C87D828EC6D4}" dt="2025-06-24T18:18:07.316" v="2838" actId="20577"/>
          <ac:spMkLst>
            <pc:docMk/>
            <pc:sldMk cId="0" sldId="274"/>
            <ac:spMk id="468" creationId="{00000000-0000-0000-0000-000000000000}"/>
          </ac:spMkLst>
        </pc:spChg>
        <pc:graphicFrameChg chg="del">
          <ac:chgData name="LDdu42 Lola" userId="a1fc3f9104317848" providerId="LiveId" clId="{ECFB1603-08F4-4DDA-8934-C87D828EC6D4}" dt="2025-06-24T17:47:55.503" v="1527" actId="478"/>
          <ac:graphicFrameMkLst>
            <pc:docMk/>
            <pc:sldMk cId="0" sldId="274"/>
            <ac:graphicFrameMk id="466" creationId="{00000000-0000-0000-0000-000000000000}"/>
          </ac:graphicFrameMkLst>
        </pc:graphicFrameChg>
        <pc:graphicFrameChg chg="del">
          <ac:chgData name="LDdu42 Lola" userId="a1fc3f9104317848" providerId="LiveId" clId="{ECFB1603-08F4-4DDA-8934-C87D828EC6D4}" dt="2025-06-24T17:47:50.048" v="1526" actId="478"/>
          <ac:graphicFrameMkLst>
            <pc:docMk/>
            <pc:sldMk cId="0" sldId="274"/>
            <ac:graphicFrameMk id="467" creationId="{00000000-0000-0000-0000-000000000000}"/>
          </ac:graphicFrameMkLst>
        </pc:graphicFrameChg>
      </pc:sldChg>
      <pc:sldChg chg="modSp add del mod modNotesTx">
        <pc:chgData name="LDdu42 Lola" userId="a1fc3f9104317848" providerId="LiveId" clId="{ECFB1603-08F4-4DDA-8934-C87D828EC6D4}" dt="2025-06-24T17:30:41.004" v="1268" actId="47"/>
        <pc:sldMkLst>
          <pc:docMk/>
          <pc:sldMk cId="0" sldId="275"/>
        </pc:sldMkLst>
        <pc:spChg chg="mod">
          <ac:chgData name="LDdu42 Lola" userId="a1fc3f9104317848" providerId="LiveId" clId="{ECFB1603-08F4-4DDA-8934-C87D828EC6D4}" dt="2025-06-24T17:30:28.086" v="1265" actId="14100"/>
          <ac:spMkLst>
            <pc:docMk/>
            <pc:sldMk cId="0" sldId="275"/>
            <ac:spMk id="474" creationId="{00000000-0000-0000-0000-000000000000}"/>
          </ac:spMkLst>
        </pc:spChg>
      </pc:sldChg>
      <pc:sldChg chg="modSp mod">
        <pc:chgData name="LDdu42 Lola" userId="a1fc3f9104317848" providerId="LiveId" clId="{ECFB1603-08F4-4DDA-8934-C87D828EC6D4}" dt="2025-06-24T18:16:32.959" v="2797" actId="20577"/>
        <pc:sldMkLst>
          <pc:docMk/>
          <pc:sldMk cId="0" sldId="276"/>
        </pc:sldMkLst>
        <pc:spChg chg="mod">
          <ac:chgData name="LDdu42 Lola" userId="a1fc3f9104317848" providerId="LiveId" clId="{ECFB1603-08F4-4DDA-8934-C87D828EC6D4}" dt="2025-06-24T18:16:32.959" v="2797" actId="20577"/>
          <ac:spMkLst>
            <pc:docMk/>
            <pc:sldMk cId="0" sldId="276"/>
            <ac:spMk id="480" creationId="{00000000-0000-0000-0000-000000000000}"/>
          </ac:spMkLst>
        </pc:spChg>
        <pc:spChg chg="mod">
          <ac:chgData name="LDdu42 Lola" userId="a1fc3f9104317848" providerId="LiveId" clId="{ECFB1603-08F4-4DDA-8934-C87D828EC6D4}" dt="2025-06-24T18:15:56.580" v="2751" actId="123"/>
          <ac:spMkLst>
            <pc:docMk/>
            <pc:sldMk cId="0" sldId="276"/>
            <ac:spMk id="484" creationId="{00000000-0000-0000-0000-000000000000}"/>
          </ac:spMkLst>
        </pc:spChg>
      </pc:sldChg>
      <pc:sldChg chg="addSp delSp modSp add mod">
        <pc:chgData name="LDdu42 Lola" userId="a1fc3f9104317848" providerId="LiveId" clId="{ECFB1603-08F4-4DDA-8934-C87D828EC6D4}" dt="2025-06-24T18:22:01.016" v="2899" actId="14734"/>
        <pc:sldMkLst>
          <pc:docMk/>
          <pc:sldMk cId="1702335230" sldId="277"/>
        </pc:sldMkLst>
        <pc:spChg chg="add del mod">
          <ac:chgData name="LDdu42 Lola" userId="a1fc3f9104317848" providerId="LiveId" clId="{ECFB1603-08F4-4DDA-8934-C87D828EC6D4}" dt="2025-06-24T17:32:23.152" v="1278" actId="478"/>
          <ac:spMkLst>
            <pc:docMk/>
            <pc:sldMk cId="1702335230" sldId="277"/>
            <ac:spMk id="3" creationId="{B0864744-5613-A555-C579-DAB83990ABD8}"/>
          </ac:spMkLst>
        </pc:spChg>
        <pc:spChg chg="del">
          <ac:chgData name="LDdu42 Lola" userId="a1fc3f9104317848" providerId="LiveId" clId="{ECFB1603-08F4-4DDA-8934-C87D828EC6D4}" dt="2025-06-24T17:32:21.130" v="1277" actId="478"/>
          <ac:spMkLst>
            <pc:docMk/>
            <pc:sldMk cId="1702335230" sldId="277"/>
            <ac:spMk id="465" creationId="{61B7A11F-5692-E012-0630-A745C2457748}"/>
          </ac:spMkLst>
        </pc:spChg>
        <pc:spChg chg="del">
          <ac:chgData name="LDdu42 Lola" userId="a1fc3f9104317848" providerId="LiveId" clId="{ECFB1603-08F4-4DDA-8934-C87D828EC6D4}" dt="2025-06-24T17:32:28.298" v="1279" actId="478"/>
          <ac:spMkLst>
            <pc:docMk/>
            <pc:sldMk cId="1702335230" sldId="277"/>
            <ac:spMk id="468" creationId="{5E6AF942-4234-F6F2-D2D1-5C4181D272D3}"/>
          </ac:spMkLst>
        </pc:spChg>
        <pc:graphicFrameChg chg="mod modGraphic">
          <ac:chgData name="LDdu42 Lola" userId="a1fc3f9104317848" providerId="LiveId" clId="{ECFB1603-08F4-4DDA-8934-C87D828EC6D4}" dt="2025-06-24T18:22:01.016" v="2899" actId="14734"/>
          <ac:graphicFrameMkLst>
            <pc:docMk/>
            <pc:sldMk cId="1702335230" sldId="277"/>
            <ac:graphicFrameMk id="466" creationId="{C7190365-17A2-3DC0-6921-DF8980A4894B}"/>
          </ac:graphicFrameMkLst>
        </pc:graphicFrameChg>
        <pc:graphicFrameChg chg="mod modGraphic">
          <ac:chgData name="LDdu42 Lola" userId="a1fc3f9104317848" providerId="LiveId" clId="{ECFB1603-08F4-4DDA-8934-C87D828EC6D4}" dt="2025-06-24T17:37:02.845" v="1310" actId="14100"/>
          <ac:graphicFrameMkLst>
            <pc:docMk/>
            <pc:sldMk cId="1702335230" sldId="277"/>
            <ac:graphicFrameMk id="467" creationId="{07E18491-2D44-2532-D064-CA81ED952C5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450" y="1828800"/>
            <a:ext cx="9144450" cy="9144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1371600" y="11582400"/>
            <a:ext cx="10972800" cy="10972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165" name="Google Shape;165;p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04" name="Google Shape;304;p9: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66e3ffb9b9_0_1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27" name="Google Shape;327;g366e3ffb9b9_0_1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6a22090f05_0_21: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63" name="Google Shape;363;g36a22090f05_0_21: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55274F6B-7149-091D-DFDD-8FE4B641B890}"/>
            </a:ext>
          </a:extLst>
        </p:cNvPr>
        <p:cNvGrpSpPr/>
        <p:nvPr/>
      </p:nvGrpSpPr>
      <p:grpSpPr>
        <a:xfrm>
          <a:off x="0" y="0"/>
          <a:ext cx="0" cy="0"/>
          <a:chOff x="0" y="0"/>
          <a:chExt cx="0" cy="0"/>
        </a:xfrm>
      </p:grpSpPr>
      <p:sp>
        <p:nvSpPr>
          <p:cNvPr id="368" name="Google Shape;368;p11:notes">
            <a:extLst>
              <a:ext uri="{FF2B5EF4-FFF2-40B4-BE49-F238E27FC236}">
                <a16:creationId xmlns:a16="http://schemas.microsoft.com/office/drawing/2014/main" id="{BBA50F9F-D92E-EF75-C144-992C347890C2}"/>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69" name="Google Shape;369;p11:notes">
            <a:extLst>
              <a:ext uri="{FF2B5EF4-FFF2-40B4-BE49-F238E27FC236}">
                <a16:creationId xmlns:a16="http://schemas.microsoft.com/office/drawing/2014/main" id="{F319EE5A-C3ED-9FF5-3518-60706659B9E9}"/>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73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4480a5169f_1_5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480a5169f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2b458a0b2_1_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42b458a0b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Nous avons regardé, au moyen d’une analyse causale, les forces en jeu pouvant expliquer les relations (souvent tendues) entre policiers et civils. Nous décidons maintenant de parachuter la caméra piétons pour apaiser les relations. </a:t>
            </a:r>
            <a:endParaRPr/>
          </a:p>
          <a:p>
            <a:pPr marL="0" lvl="0" indent="0" algn="l" rtl="0">
              <a:spcBef>
                <a:spcPts val="0"/>
              </a:spcBef>
              <a:spcAft>
                <a:spcPts val="0"/>
              </a:spcAft>
              <a:buNone/>
            </a:pPr>
            <a:endParaRPr/>
          </a:p>
          <a:p>
            <a:pPr marL="0" lvl="0" indent="0" algn="l" rtl="0">
              <a:spcBef>
                <a:spcPts val="0"/>
              </a:spcBef>
              <a:spcAft>
                <a:spcPts val="0"/>
              </a:spcAft>
              <a:buNone/>
            </a:pPr>
            <a:r>
              <a:rPr lang="fr"/>
              <a:t>On se place toujours dans la situation initiale. Au lieu de l’atmosphère de méfiance qu’on avait, on s’attend à un climat plus détendue : </a:t>
            </a:r>
            <a:endParaRPr/>
          </a:p>
          <a:p>
            <a:pPr marL="0" lvl="0" indent="0" algn="l" rtl="0">
              <a:spcBef>
                <a:spcPts val="0"/>
              </a:spcBef>
              <a:spcAft>
                <a:spcPts val="0"/>
              </a:spcAft>
              <a:buNone/>
            </a:pPr>
            <a:endParaRPr/>
          </a:p>
          <a:p>
            <a:pPr marL="0" lvl="0" indent="0" algn="l" rtl="0">
              <a:spcBef>
                <a:spcPts val="0"/>
              </a:spcBef>
              <a:spcAft>
                <a:spcPts val="0"/>
              </a:spcAft>
              <a:buNone/>
            </a:pPr>
            <a:r>
              <a:rPr lang="fr"/>
              <a:t>“je me sens en sécurité puisque la scène est filmée : il ne peut rien m’arriver !”</a:t>
            </a:r>
            <a:endParaRPr/>
          </a:p>
          <a:p>
            <a:pPr marL="0" lvl="0" indent="0" algn="l" rtl="0">
              <a:spcBef>
                <a:spcPts val="0"/>
              </a:spcBef>
              <a:spcAft>
                <a:spcPts val="0"/>
              </a:spcAft>
              <a:buNone/>
            </a:pPr>
            <a:r>
              <a:rPr lang="fr"/>
              <a:t>“nous pouvons exercer notre métier sereinement”  </a:t>
            </a:r>
            <a:endParaRPr/>
          </a:p>
          <a:p>
            <a:pPr marL="0" lvl="0" indent="0" algn="l" rtl="0">
              <a:spcBef>
                <a:spcPts val="0"/>
              </a:spcBef>
              <a:spcAft>
                <a:spcPts val="0"/>
              </a:spcAft>
              <a:buNone/>
            </a:pPr>
            <a:endParaRPr/>
          </a:p>
          <a:p>
            <a:pPr marL="0" lvl="0" indent="0" algn="l" rtl="0">
              <a:spcBef>
                <a:spcPts val="0"/>
              </a:spcBef>
              <a:spcAft>
                <a:spcPts val="0"/>
              </a:spcAft>
              <a:buNone/>
            </a:pPr>
            <a:r>
              <a:rPr lang="fr"/>
              <a:t>Exercice préliminaire de la recomposition : qu’est-ce qu’on a réellement dans les bulles ? Plus généralement : est-ce que ça se passe comme prévu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44883ab934_0_4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44883ab93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On constate que la caméra parachutée n’induit rien de bon, on liste les trucs qui peuvent mal se passer : défiance du civil encore plus grande, sentiment de contrôle de la part des policiers encore plus grand donc déséquilibre des forces plus grand et dangereux. On a pas du tout le truc de “confiance” qu’on voulait à la base.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6a22090f05_0_2: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01" name="Google Shape;401;g36a22090f05_0_2: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d0d33d72b_0_1: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07" name="Google Shape;407;g33d0d33d72b_0_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3d0d33d72b_2_12: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28" name="Google Shape;428;g33d0d33d72b_2_1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170" name="Google Shape;170;p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4480a5169f_0_3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4480a5169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67C8096C-9957-9572-B119-8519B407BF5E}"/>
            </a:ext>
          </a:extLst>
        </p:cNvPr>
        <p:cNvGrpSpPr/>
        <p:nvPr/>
      </p:nvGrpSpPr>
      <p:grpSpPr>
        <a:xfrm>
          <a:off x="0" y="0"/>
          <a:ext cx="0" cy="0"/>
          <a:chOff x="0" y="0"/>
          <a:chExt cx="0" cy="0"/>
        </a:xfrm>
      </p:grpSpPr>
      <p:sp>
        <p:nvSpPr>
          <p:cNvPr id="264" name="Google Shape;264;g34480a5169f_0_37:notes">
            <a:extLst>
              <a:ext uri="{FF2B5EF4-FFF2-40B4-BE49-F238E27FC236}">
                <a16:creationId xmlns:a16="http://schemas.microsoft.com/office/drawing/2014/main" id="{C545A7D9-6C17-7DA9-0A52-E29C5A91B65C}"/>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4480a5169f_0_37:notes">
            <a:extLst>
              <a:ext uri="{FF2B5EF4-FFF2-40B4-BE49-F238E27FC236}">
                <a16:creationId xmlns:a16="http://schemas.microsoft.com/office/drawing/2014/main" id="{DA8E23D7-46AE-39F8-214E-0FD362BD03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0532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43019cccd7_0_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43019cccd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4BE2B52A-A0E6-BF2B-3163-EEA14A393EF0}"/>
            </a:ext>
          </a:extLst>
        </p:cNvPr>
        <p:cNvGrpSpPr/>
        <p:nvPr/>
      </p:nvGrpSpPr>
      <p:grpSpPr>
        <a:xfrm>
          <a:off x="0" y="0"/>
          <a:ext cx="0" cy="0"/>
          <a:chOff x="0" y="0"/>
          <a:chExt cx="0" cy="0"/>
        </a:xfrm>
      </p:grpSpPr>
      <p:sp>
        <p:nvSpPr>
          <p:cNvPr id="311" name="Google Shape;311;g344883ab934_0_137:notes">
            <a:extLst>
              <a:ext uri="{FF2B5EF4-FFF2-40B4-BE49-F238E27FC236}">
                <a16:creationId xmlns:a16="http://schemas.microsoft.com/office/drawing/2014/main" id="{335F12E2-3902-87DA-A56F-CDD736BB0056}"/>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44883ab934_0_137:notes">
            <a:extLst>
              <a:ext uri="{FF2B5EF4-FFF2-40B4-BE49-F238E27FC236}">
                <a16:creationId xmlns:a16="http://schemas.microsoft.com/office/drawing/2014/main" id="{C1090962-D909-4393-FB59-6A0446197C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262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88B6CC53-977E-B584-9F46-EDF50419FE4A}"/>
            </a:ext>
          </a:extLst>
        </p:cNvPr>
        <p:cNvGrpSpPr/>
        <p:nvPr/>
      </p:nvGrpSpPr>
      <p:grpSpPr>
        <a:xfrm>
          <a:off x="0" y="0"/>
          <a:ext cx="0" cy="0"/>
          <a:chOff x="0" y="0"/>
          <a:chExt cx="0" cy="0"/>
        </a:xfrm>
      </p:grpSpPr>
      <p:sp>
        <p:nvSpPr>
          <p:cNvPr id="311" name="Google Shape;311;g344883ab934_0_137:notes">
            <a:extLst>
              <a:ext uri="{FF2B5EF4-FFF2-40B4-BE49-F238E27FC236}">
                <a16:creationId xmlns:a16="http://schemas.microsoft.com/office/drawing/2014/main" id="{AA89952D-5D47-74A0-5CF3-1A30FB11304F}"/>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44883ab934_0_137:notes">
            <a:extLst>
              <a:ext uri="{FF2B5EF4-FFF2-40B4-BE49-F238E27FC236}">
                <a16:creationId xmlns:a16="http://schemas.microsoft.com/office/drawing/2014/main" id="{864923F5-3256-4677-355E-807DF788D5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3646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1737ECE8-0EC8-42C9-94C6-E4998F9DEE33}"/>
            </a:ext>
          </a:extLst>
        </p:cNvPr>
        <p:cNvGrpSpPr/>
        <p:nvPr/>
      </p:nvGrpSpPr>
      <p:grpSpPr>
        <a:xfrm>
          <a:off x="0" y="0"/>
          <a:ext cx="0" cy="0"/>
          <a:chOff x="0" y="0"/>
          <a:chExt cx="0" cy="0"/>
        </a:xfrm>
      </p:grpSpPr>
      <p:sp>
        <p:nvSpPr>
          <p:cNvPr id="311" name="Google Shape;311;g344883ab934_0_137:notes">
            <a:extLst>
              <a:ext uri="{FF2B5EF4-FFF2-40B4-BE49-F238E27FC236}">
                <a16:creationId xmlns:a16="http://schemas.microsoft.com/office/drawing/2014/main" id="{B4C393EF-7163-3CA3-0C63-850D07AD8995}"/>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44883ab934_0_137:notes">
            <a:extLst>
              <a:ext uri="{FF2B5EF4-FFF2-40B4-BE49-F238E27FC236}">
                <a16:creationId xmlns:a16="http://schemas.microsoft.com/office/drawing/2014/main" id="{9BC025EE-E4DF-EF5E-3F8E-A5A211AC7F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7874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6e3ffb9b9_0_39: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78" name="Google Shape;378;g366e3ffb9b9_0_39: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6a22090f05_0_16: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48" name="Google Shape;448;g36a22090f05_0_16: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3d0d33d72b_0_236: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62" name="Google Shape;462;g33d0d33d72b_0_23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947DE2C3-1E59-5978-7968-5C2A6B1056C3}"/>
            </a:ext>
          </a:extLst>
        </p:cNvPr>
        <p:cNvGrpSpPr/>
        <p:nvPr/>
      </p:nvGrpSpPr>
      <p:grpSpPr>
        <a:xfrm>
          <a:off x="0" y="0"/>
          <a:ext cx="0" cy="0"/>
          <a:chOff x="0" y="0"/>
          <a:chExt cx="0" cy="0"/>
        </a:xfrm>
      </p:grpSpPr>
      <p:sp>
        <p:nvSpPr>
          <p:cNvPr id="461" name="Google Shape;461;g33d0d33d72b_0_236:notes">
            <a:extLst>
              <a:ext uri="{FF2B5EF4-FFF2-40B4-BE49-F238E27FC236}">
                <a16:creationId xmlns:a16="http://schemas.microsoft.com/office/drawing/2014/main" id="{FCE95C83-8145-966F-BADD-2E24535B4B6A}"/>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62" name="Google Shape;462;g33d0d33d72b_0_236:notes">
            <a:extLst>
              <a:ext uri="{FF2B5EF4-FFF2-40B4-BE49-F238E27FC236}">
                <a16:creationId xmlns:a16="http://schemas.microsoft.com/office/drawing/2014/main" id="{9261FEA9-DE59-4B3C-4625-2233E2994F37}"/>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endParaRPr>
          </a:p>
        </p:txBody>
      </p:sp>
    </p:spTree>
    <p:extLst>
      <p:ext uri="{BB962C8B-B14F-4D97-AF65-F5344CB8AC3E}">
        <p14:creationId xmlns:p14="http://schemas.microsoft.com/office/powerpoint/2010/main" val="59448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04" name="Google Shape;204;p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71" name="Google Shape;471;p1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4: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78" name="Google Shape;478;p1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Ici ne pas oublier de créditer les anciens HuTech qui ont pu travailler sur l’outil</a:t>
            </a:r>
            <a:endParaRPr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34" name="Google Shape;234;p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0" name="Google Shape;260;p5: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9" name="Google Shape;269;p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80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a:extLst>
            <a:ext uri="{FF2B5EF4-FFF2-40B4-BE49-F238E27FC236}">
              <a16:creationId xmlns:a16="http://schemas.microsoft.com/office/drawing/2014/main" id="{7E2C0D99-20FE-1EA0-74B6-3C3701CD2135}"/>
            </a:ext>
          </a:extLst>
        </p:cNvPr>
        <p:cNvGrpSpPr/>
        <p:nvPr/>
      </p:nvGrpSpPr>
      <p:grpSpPr>
        <a:xfrm>
          <a:off x="0" y="0"/>
          <a:ext cx="0" cy="0"/>
          <a:chOff x="0" y="0"/>
          <a:chExt cx="0" cy="0"/>
        </a:xfrm>
      </p:grpSpPr>
      <p:sp>
        <p:nvSpPr>
          <p:cNvPr id="268" name="Google Shape;268;p6:notes">
            <a:extLst>
              <a:ext uri="{FF2B5EF4-FFF2-40B4-BE49-F238E27FC236}">
                <a16:creationId xmlns:a16="http://schemas.microsoft.com/office/drawing/2014/main" id="{13A3076A-3D34-FF9E-2FF5-E0FA95B17722}"/>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9" name="Google Shape;269;p6:notes">
            <a:extLst>
              <a:ext uri="{FF2B5EF4-FFF2-40B4-BE49-F238E27FC236}">
                <a16:creationId xmlns:a16="http://schemas.microsoft.com/office/drawing/2014/main" id="{B62A2CBE-0CCA-7C42-F365-B5F3A7061799}"/>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800"/>
              </a:spcAft>
              <a:buClr>
                <a:schemeClr val="dk1"/>
              </a:buClr>
              <a:buSzPts val="1100"/>
              <a:buFont typeface="Arial"/>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90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80" name="Google Shape;280;p7: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91" name="Google Shape;291;p8: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_de_garde">
  <p:cSld name="Page_de_garde">
    <p:spTree>
      <p:nvGrpSpPr>
        <p:cNvPr id="1" name="Shape 10"/>
        <p:cNvGrpSpPr/>
        <p:nvPr/>
      </p:nvGrpSpPr>
      <p:grpSpPr>
        <a:xfrm>
          <a:off x="0" y="0"/>
          <a:ext cx="0" cy="0"/>
          <a:chOff x="0" y="0"/>
          <a:chExt cx="0" cy="0"/>
        </a:xfrm>
      </p:grpSpPr>
      <p:pic>
        <p:nvPicPr>
          <p:cNvPr id="11" name="Google Shape;11;p16" descr="Une image contenant blanc, conception&#10;&#10;Le contenu généré par l’IA peut être incorrect."/>
          <p:cNvPicPr preferRelativeResize="0"/>
          <p:nvPr/>
        </p:nvPicPr>
        <p:blipFill rotWithShape="1">
          <a:blip r:embed="rId2">
            <a:alphaModFix/>
          </a:blip>
          <a:srcRect/>
          <a:stretch/>
        </p:blipFill>
        <p:spPr>
          <a:xfrm>
            <a:off x="0" y="-137160"/>
            <a:ext cx="9906000" cy="6995160"/>
          </a:xfrm>
          <a:prstGeom prst="rect">
            <a:avLst/>
          </a:prstGeom>
          <a:noFill/>
          <a:ln>
            <a:noFill/>
          </a:ln>
        </p:spPr>
      </p:pic>
      <p:sp>
        <p:nvSpPr>
          <p:cNvPr id="12" name="Google Shape;12;p16"/>
          <p:cNvSpPr/>
          <p:nvPr/>
        </p:nvSpPr>
        <p:spPr>
          <a:xfrm rot="10800000" flipH="1">
            <a:off x="0" y="-156824"/>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13" name="Google Shape;13;p16"/>
          <p:cNvSpPr/>
          <p:nvPr/>
        </p:nvSpPr>
        <p:spPr>
          <a:xfrm rot="10800000" flipH="1">
            <a:off x="621754" y="2941681"/>
            <a:ext cx="953669" cy="1173743"/>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14" name="Google Shape;14;p16"/>
          <p:cNvSpPr/>
          <p:nvPr/>
        </p:nvSpPr>
        <p:spPr>
          <a:xfrm rot="10800000" flipH="1">
            <a:off x="846187" y="2701725"/>
            <a:ext cx="953667" cy="1173741"/>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pic>
        <p:nvPicPr>
          <p:cNvPr id="15" name="Google Shape;15;p16"/>
          <p:cNvPicPr preferRelativeResize="0"/>
          <p:nvPr/>
        </p:nvPicPr>
        <p:blipFill rotWithShape="1">
          <a:blip r:embed="rId3">
            <a:alphaModFix/>
          </a:blip>
          <a:srcRect/>
          <a:stretch/>
        </p:blipFill>
        <p:spPr>
          <a:xfrm>
            <a:off x="376676" y="5313817"/>
            <a:ext cx="4800600" cy="1193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 Historique &amp; droits d'utilisation">
  <p:cSld name="E- Historique &amp; droits d'utilisation">
    <p:spTree>
      <p:nvGrpSpPr>
        <p:cNvPr id="1" name="Shape 70"/>
        <p:cNvGrpSpPr/>
        <p:nvPr/>
      </p:nvGrpSpPr>
      <p:grpSpPr>
        <a:xfrm>
          <a:off x="0" y="0"/>
          <a:ext cx="0" cy="0"/>
          <a:chOff x="0" y="0"/>
          <a:chExt cx="0" cy="0"/>
        </a:xfrm>
      </p:grpSpPr>
      <p:pic>
        <p:nvPicPr>
          <p:cNvPr id="71" name="Google Shape;71;p25"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72" name="Google Shape;72;p25"/>
          <p:cNvSpPr txBox="1">
            <a:spLocks noGrp="1"/>
          </p:cNvSpPr>
          <p:nvPr>
            <p:ph type="subTitle" idx="1"/>
          </p:nvPr>
        </p:nvSpPr>
        <p:spPr>
          <a:xfrm>
            <a:off x="742951" y="1143003"/>
            <a:ext cx="8540696" cy="1914525"/>
          </a:xfrm>
          <a:prstGeom prst="rect">
            <a:avLst/>
          </a:prstGeom>
          <a:noFill/>
          <a:ln>
            <a:noFill/>
          </a:ln>
        </p:spPr>
        <p:txBody>
          <a:bodyPr spcFirstLastPara="1" wrap="square" lIns="91425" tIns="0" rIns="91425" bIns="0" anchor="t" anchorCtr="0">
            <a:normAutofit/>
          </a:bodyPr>
          <a:lstStyle>
            <a:lvl1pPr lvl="0" algn="l">
              <a:lnSpc>
                <a:spcPct val="100000"/>
              </a:lnSpc>
              <a:spcBef>
                <a:spcPts val="468"/>
              </a:spcBef>
              <a:spcAft>
                <a:spcPts val="0"/>
              </a:spcAft>
              <a:buClr>
                <a:srgbClr val="3F3F3F"/>
              </a:buClr>
              <a:buSzPts val="1056"/>
              <a:buNone/>
              <a:defRPr sz="1056"/>
            </a:lvl1pPr>
            <a:lvl2pPr lvl="1" algn="ctr">
              <a:lnSpc>
                <a:spcPct val="100000"/>
              </a:lnSpc>
              <a:spcBef>
                <a:spcPts val="293"/>
              </a:spcBef>
              <a:spcAft>
                <a:spcPts val="0"/>
              </a:spcAft>
              <a:buClr>
                <a:srgbClr val="3F3F3F"/>
              </a:buClr>
              <a:buSzPts val="1625"/>
              <a:buNone/>
              <a:defRPr sz="1625"/>
            </a:lvl2pPr>
            <a:lvl3pPr lvl="2" algn="ctr">
              <a:lnSpc>
                <a:spcPct val="100000"/>
              </a:lnSpc>
              <a:spcBef>
                <a:spcPts val="293"/>
              </a:spcBef>
              <a:spcAft>
                <a:spcPts val="0"/>
              </a:spcAft>
              <a:buClr>
                <a:srgbClr val="3F3F3F"/>
              </a:buClr>
              <a:buSzPts val="1463"/>
              <a:buNone/>
              <a:defRPr sz="1463"/>
            </a:lvl3pPr>
            <a:lvl4pPr lvl="3" algn="ctr">
              <a:lnSpc>
                <a:spcPct val="100000"/>
              </a:lnSpc>
              <a:spcBef>
                <a:spcPts val="293"/>
              </a:spcBef>
              <a:spcAft>
                <a:spcPts val="0"/>
              </a:spcAft>
              <a:buClr>
                <a:srgbClr val="3F3F3F"/>
              </a:buClr>
              <a:buSzPts val="1300"/>
              <a:buNone/>
              <a:defRPr sz="1300"/>
            </a:lvl4pPr>
            <a:lvl5pPr lvl="4" algn="ctr">
              <a:lnSpc>
                <a:spcPct val="100000"/>
              </a:lnSpc>
              <a:spcBef>
                <a:spcPts val="293"/>
              </a:spcBef>
              <a:spcAft>
                <a:spcPts val="0"/>
              </a:spcAft>
              <a:buClr>
                <a:srgbClr val="3F3F3F"/>
              </a:buClr>
              <a:buSzPts val="1300"/>
              <a:buNone/>
              <a:defRPr sz="1300"/>
            </a:lvl5pPr>
            <a:lvl6pPr lvl="5" algn="ctr">
              <a:lnSpc>
                <a:spcPct val="90000"/>
              </a:lnSpc>
              <a:spcBef>
                <a:spcPts val="406"/>
              </a:spcBef>
              <a:spcAft>
                <a:spcPts val="0"/>
              </a:spcAft>
              <a:buClr>
                <a:schemeClr val="dk1"/>
              </a:buClr>
              <a:buSzPts val="1300"/>
              <a:buNone/>
              <a:defRPr sz="1300"/>
            </a:lvl6pPr>
            <a:lvl7pPr lvl="6" algn="ctr">
              <a:lnSpc>
                <a:spcPct val="90000"/>
              </a:lnSpc>
              <a:spcBef>
                <a:spcPts val="406"/>
              </a:spcBef>
              <a:spcAft>
                <a:spcPts val="0"/>
              </a:spcAft>
              <a:buClr>
                <a:schemeClr val="dk1"/>
              </a:buClr>
              <a:buSzPts val="1300"/>
              <a:buNone/>
              <a:defRPr sz="1300"/>
            </a:lvl7pPr>
            <a:lvl8pPr lvl="7" algn="ctr">
              <a:lnSpc>
                <a:spcPct val="90000"/>
              </a:lnSpc>
              <a:spcBef>
                <a:spcPts val="406"/>
              </a:spcBef>
              <a:spcAft>
                <a:spcPts val="0"/>
              </a:spcAft>
              <a:buClr>
                <a:schemeClr val="dk1"/>
              </a:buClr>
              <a:buSzPts val="1300"/>
              <a:buNone/>
              <a:defRPr sz="1300"/>
            </a:lvl8pPr>
            <a:lvl9pPr lvl="8" algn="ctr">
              <a:lnSpc>
                <a:spcPct val="90000"/>
              </a:lnSpc>
              <a:spcBef>
                <a:spcPts val="406"/>
              </a:spcBef>
              <a:spcAft>
                <a:spcPts val="0"/>
              </a:spcAft>
              <a:buClr>
                <a:schemeClr val="dk1"/>
              </a:buClr>
              <a:buSzPts val="1300"/>
              <a:buNone/>
              <a:defRPr sz="1300"/>
            </a:lvl9pPr>
          </a:lstStyle>
          <a:p>
            <a:endParaRPr/>
          </a:p>
        </p:txBody>
      </p:sp>
      <p:sp>
        <p:nvSpPr>
          <p:cNvPr id="73" name="Google Shape;73;p25"/>
          <p:cNvSpPr txBox="1">
            <a:spLocks noGrp="1"/>
          </p:cNvSpPr>
          <p:nvPr>
            <p:ph type="title"/>
          </p:nvPr>
        </p:nvSpPr>
        <p:spPr>
          <a:xfrm>
            <a:off x="749959" y="539692"/>
            <a:ext cx="8533688" cy="527111"/>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1950"/>
              <a:buFont typeface="Arial"/>
              <a:buNone/>
              <a:defRPr sz="1950"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p:nvPr/>
        </p:nvSpPr>
        <p:spPr>
          <a:xfrm rot="5400000" flipH="1">
            <a:off x="-34776" y="6521839"/>
            <a:ext cx="370937" cy="301386"/>
          </a:xfrm>
          <a:prstGeom prst="corner">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75" name="Google Shape;75;p25"/>
          <p:cNvSpPr txBox="1">
            <a:spLocks noGrp="1"/>
          </p:cNvSpPr>
          <p:nvPr>
            <p:ph type="body" idx="2"/>
          </p:nvPr>
        </p:nvSpPr>
        <p:spPr>
          <a:xfrm>
            <a:off x="1764508" y="3924300"/>
            <a:ext cx="7519141" cy="4762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894"/>
              <a:buNone/>
              <a:defRPr sz="893"/>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76" name="Google Shape;76;p25"/>
          <p:cNvSpPr txBox="1">
            <a:spLocks noGrp="1"/>
          </p:cNvSpPr>
          <p:nvPr>
            <p:ph type="body" idx="3"/>
          </p:nvPr>
        </p:nvSpPr>
        <p:spPr>
          <a:xfrm>
            <a:off x="749962" y="3190875"/>
            <a:ext cx="8315623" cy="4762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chemeClr val="accent2"/>
              </a:buClr>
              <a:buSzPts val="1950"/>
              <a:buNone/>
              <a:defRPr sz="1950" b="1">
                <a:solidFill>
                  <a:schemeClr val="accent2"/>
                </a:solidFill>
              </a:defRPr>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77" name="Google Shape;77;p2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78" name="Google Shape;78;p25"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Sommaire 1">
  <p:cSld name="A-Sommaire 1">
    <p:spTree>
      <p:nvGrpSpPr>
        <p:cNvPr id="1" name="Shape 85"/>
        <p:cNvGrpSpPr/>
        <p:nvPr/>
      </p:nvGrpSpPr>
      <p:grpSpPr>
        <a:xfrm>
          <a:off x="0" y="0"/>
          <a:ext cx="0" cy="0"/>
          <a:chOff x="0" y="0"/>
          <a:chExt cx="0" cy="0"/>
        </a:xfrm>
      </p:grpSpPr>
      <p:pic>
        <p:nvPicPr>
          <p:cNvPr id="86" name="Google Shape;86;p27"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87" name="Google Shape;87;p27"/>
          <p:cNvSpPr txBox="1">
            <a:spLocks noGrp="1"/>
          </p:cNvSpPr>
          <p:nvPr>
            <p:ph type="title"/>
          </p:nvPr>
        </p:nvSpPr>
        <p:spPr>
          <a:xfrm>
            <a:off x="742949" y="1057275"/>
            <a:ext cx="4542830" cy="668008"/>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7"/>
          <p:cNvSpPr txBox="1">
            <a:spLocks noGrp="1"/>
          </p:cNvSpPr>
          <p:nvPr>
            <p:ph type="body" idx="1"/>
          </p:nvPr>
        </p:nvSpPr>
        <p:spPr>
          <a:xfrm>
            <a:off x="1927028" y="2137342"/>
            <a:ext cx="4542830" cy="4210259"/>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89" name="Google Shape;89;p27"/>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0" name="Google Shape;90;p27"/>
          <p:cNvSpPr/>
          <p:nvPr/>
        </p:nvSpPr>
        <p:spPr>
          <a:xfrm rot="-5400000" flipH="1">
            <a:off x="7139699" y="293863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1" name="Google Shape;91;p27"/>
          <p:cNvSpPr/>
          <p:nvPr/>
        </p:nvSpPr>
        <p:spPr>
          <a:xfrm rot="-5400000" flipH="1">
            <a:off x="7364134" y="26986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2" name="Google Shape;92;p2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93" name="Google Shape;93;p27"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Sommaire 2">
  <p:cSld name="A-Sommaire 2">
    <p:spTree>
      <p:nvGrpSpPr>
        <p:cNvPr id="1" name="Shape 94"/>
        <p:cNvGrpSpPr/>
        <p:nvPr/>
      </p:nvGrpSpPr>
      <p:grpSpPr>
        <a:xfrm>
          <a:off x="0" y="0"/>
          <a:ext cx="0" cy="0"/>
          <a:chOff x="0" y="0"/>
          <a:chExt cx="0" cy="0"/>
        </a:xfrm>
      </p:grpSpPr>
      <p:pic>
        <p:nvPicPr>
          <p:cNvPr id="95" name="Google Shape;95;p28"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96" name="Google Shape;96;p28"/>
          <p:cNvSpPr txBox="1">
            <a:spLocks noGrp="1"/>
          </p:cNvSpPr>
          <p:nvPr>
            <p:ph type="title"/>
          </p:nvPr>
        </p:nvSpPr>
        <p:spPr>
          <a:xfrm>
            <a:off x="742949" y="1057275"/>
            <a:ext cx="4542830" cy="633502"/>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body" idx="1"/>
          </p:nvPr>
        </p:nvSpPr>
        <p:spPr>
          <a:xfrm>
            <a:off x="742950" y="2130726"/>
            <a:ext cx="8452801" cy="4025126"/>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latin typeface="Arial"/>
                <a:ea typeface="Arial"/>
                <a:cs typeface="Arial"/>
                <a:sym typeface="Aria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98" name="Google Shape;98;p28"/>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9" name="Google Shape;99;p28"/>
          <p:cNvSpPr/>
          <p:nvPr/>
        </p:nvSpPr>
        <p:spPr>
          <a:xfrm rot="-5400000" flipH="1">
            <a:off x="7936906" y="134612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0" name="Google Shape;100;p28"/>
          <p:cNvSpPr/>
          <p:nvPr/>
        </p:nvSpPr>
        <p:spPr>
          <a:xfrm rot="-5400000" flipH="1">
            <a:off x="8132044" y="11543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1" name="Google Shape;101;p2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102" name="Google Shape;102;p28"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Sommaire 3">
  <p:cSld name="A-Sommaire 3">
    <p:spTree>
      <p:nvGrpSpPr>
        <p:cNvPr id="1" name="Shape 103"/>
        <p:cNvGrpSpPr/>
        <p:nvPr/>
      </p:nvGrpSpPr>
      <p:grpSpPr>
        <a:xfrm>
          <a:off x="0" y="0"/>
          <a:ext cx="0" cy="0"/>
          <a:chOff x="0" y="0"/>
          <a:chExt cx="0" cy="0"/>
        </a:xfrm>
      </p:grpSpPr>
      <p:pic>
        <p:nvPicPr>
          <p:cNvPr id="104" name="Google Shape;104;p29" descr="Une image contenant blanc, conception&#10;&#10;Le contenu généré par l’IA peut être incorrect."/>
          <p:cNvPicPr preferRelativeResize="0"/>
          <p:nvPr/>
        </p:nvPicPr>
        <p:blipFill rotWithShape="1">
          <a:blip r:embed="rId2">
            <a:alphaModFix/>
          </a:blip>
          <a:srcRect/>
          <a:stretch/>
        </p:blipFill>
        <p:spPr>
          <a:xfrm>
            <a:off x="-1" y="0"/>
            <a:ext cx="9906000" cy="6858000"/>
          </a:xfrm>
          <a:prstGeom prst="rect">
            <a:avLst/>
          </a:prstGeom>
          <a:noFill/>
          <a:ln>
            <a:noFill/>
          </a:ln>
        </p:spPr>
      </p:pic>
      <p:sp>
        <p:nvSpPr>
          <p:cNvPr id="105" name="Google Shape;105;p29"/>
          <p:cNvSpPr txBox="1">
            <a:spLocks noGrp="1"/>
          </p:cNvSpPr>
          <p:nvPr>
            <p:ph type="title"/>
          </p:nvPr>
        </p:nvSpPr>
        <p:spPr>
          <a:xfrm>
            <a:off x="742949" y="1057275"/>
            <a:ext cx="4542830" cy="702514"/>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9"/>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7" name="Google Shape;107;p29"/>
          <p:cNvSpPr/>
          <p:nvPr/>
        </p:nvSpPr>
        <p:spPr>
          <a:xfrm rot="-5400000" flipH="1">
            <a:off x="7139699" y="293863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8" name="Google Shape;108;p29"/>
          <p:cNvSpPr/>
          <p:nvPr/>
        </p:nvSpPr>
        <p:spPr>
          <a:xfrm rot="-5400000" flipH="1">
            <a:off x="7364134" y="26986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9" name="Google Shape;109;p29"/>
          <p:cNvSpPr txBox="1">
            <a:spLocks noGrp="1"/>
          </p:cNvSpPr>
          <p:nvPr>
            <p:ph type="body" idx="1"/>
          </p:nvPr>
        </p:nvSpPr>
        <p:spPr>
          <a:xfrm>
            <a:off x="1927028" y="2137342"/>
            <a:ext cx="4542830" cy="4210259"/>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10" name="Google Shape;110;p2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111" name="Google Shape;111;p29"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 Mise en situation">
  <p:cSld name="B- Mise en situation">
    <p:spTree>
      <p:nvGrpSpPr>
        <p:cNvPr id="1" name="Shape 112"/>
        <p:cNvGrpSpPr/>
        <p:nvPr/>
      </p:nvGrpSpPr>
      <p:grpSpPr>
        <a:xfrm>
          <a:off x="0" y="0"/>
          <a:ext cx="0" cy="0"/>
          <a:chOff x="0" y="0"/>
          <a:chExt cx="0" cy="0"/>
        </a:xfrm>
      </p:grpSpPr>
      <p:sp>
        <p:nvSpPr>
          <p:cNvPr id="113" name="Google Shape;113;p30"/>
          <p:cNvSpPr txBox="1">
            <a:spLocks noGrp="1"/>
          </p:cNvSpPr>
          <p:nvPr>
            <p:ph type="body" idx="1"/>
          </p:nvPr>
        </p:nvSpPr>
        <p:spPr>
          <a:xfrm>
            <a:off x="749960" y="2019303"/>
            <a:ext cx="5246056"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7F7F7F"/>
              </a:buClr>
              <a:buSzPts val="1138"/>
              <a:buNone/>
              <a:defRPr sz="1138" i="1">
                <a:solidFill>
                  <a:srgbClr val="7F7F7F"/>
                </a:solidFill>
              </a:defRPr>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14" name="Google Shape;114;p30"/>
          <p:cNvSpPr txBox="1">
            <a:spLocks noGrp="1"/>
          </p:cNvSpPr>
          <p:nvPr>
            <p:ph type="body" idx="2"/>
          </p:nvPr>
        </p:nvSpPr>
        <p:spPr>
          <a:xfrm>
            <a:off x="6451934" y="2019303"/>
            <a:ext cx="2831712"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pic>
        <p:nvPicPr>
          <p:cNvPr id="115" name="Google Shape;115;p30"/>
          <p:cNvPicPr preferRelativeResize="0"/>
          <p:nvPr/>
        </p:nvPicPr>
        <p:blipFill rotWithShape="1">
          <a:blip r:embed="rId2">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16" name="Google Shape;116;p30"/>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2925"/>
              <a:buFont typeface="Arial"/>
              <a:buNone/>
              <a:defRPr sz="2925"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0"/>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 Formalisme analyse">
  <p:cSld name="C- Formalisme analyse">
    <p:spTree>
      <p:nvGrpSpPr>
        <p:cNvPr id="1" name="Shape 118"/>
        <p:cNvGrpSpPr/>
        <p:nvPr/>
      </p:nvGrpSpPr>
      <p:grpSpPr>
        <a:xfrm>
          <a:off x="0" y="0"/>
          <a:ext cx="0" cy="0"/>
          <a:chOff x="0" y="0"/>
          <a:chExt cx="0" cy="0"/>
        </a:xfrm>
      </p:grpSpPr>
      <p:pic>
        <p:nvPicPr>
          <p:cNvPr id="119" name="Google Shape;119;p31"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20" name="Google Shape;120;p31"/>
          <p:cNvSpPr/>
          <p:nvPr/>
        </p:nvSpPr>
        <p:spPr>
          <a:xfrm>
            <a:off x="0" y="1583510"/>
            <a:ext cx="102375" cy="5274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121" name="Google Shape;121;p31"/>
          <p:cNvSpPr txBox="1">
            <a:spLocks noGrp="1"/>
          </p:cNvSpPr>
          <p:nvPr>
            <p:ph type="body" idx="1"/>
          </p:nvPr>
        </p:nvSpPr>
        <p:spPr>
          <a:xfrm>
            <a:off x="749960" y="1742539"/>
            <a:ext cx="8533686" cy="405819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300862" algn="l">
              <a:lnSpc>
                <a:spcPct val="100000"/>
              </a:lnSpc>
              <a:spcBef>
                <a:spcPts val="813"/>
              </a:spcBef>
              <a:spcAft>
                <a:spcPts val="0"/>
              </a:spcAft>
              <a:buClr>
                <a:srgbClr val="3F3F3F"/>
              </a:buClr>
              <a:buSzPts val="1138"/>
              <a:buFont typeface="Arial"/>
              <a:buChar char="•"/>
              <a:defRPr sz="1138"/>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22" name="Google Shape;122;p31"/>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31"/>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 Formalisme problématisation">
  <p:cSld name="C- Formalisme problématisation">
    <p:spTree>
      <p:nvGrpSpPr>
        <p:cNvPr id="1" name="Shape 124"/>
        <p:cNvGrpSpPr/>
        <p:nvPr/>
      </p:nvGrpSpPr>
      <p:grpSpPr>
        <a:xfrm>
          <a:off x="0" y="0"/>
          <a:ext cx="0" cy="0"/>
          <a:chOff x="0" y="0"/>
          <a:chExt cx="0" cy="0"/>
        </a:xfrm>
      </p:grpSpPr>
      <p:pic>
        <p:nvPicPr>
          <p:cNvPr id="125" name="Google Shape;125;p32"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26" name="Google Shape;126;p32"/>
          <p:cNvSpPr/>
          <p:nvPr/>
        </p:nvSpPr>
        <p:spPr>
          <a:xfrm>
            <a:off x="-4524" y="-2784"/>
            <a:ext cx="102375" cy="5040000"/>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127" name="Google Shape;127;p32"/>
          <p:cNvSpPr txBox="1">
            <a:spLocks noGrp="1"/>
          </p:cNvSpPr>
          <p:nvPr>
            <p:ph type="body" idx="1"/>
          </p:nvPr>
        </p:nvSpPr>
        <p:spPr>
          <a:xfrm>
            <a:off x="749962" y="2018581"/>
            <a:ext cx="3564216" cy="3782146"/>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28" name="Google Shape;128;p32"/>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2"/>
          <p:cNvSpPr>
            <a:spLocks noGrp="1"/>
          </p:cNvSpPr>
          <p:nvPr>
            <p:ph type="chart" idx="2"/>
          </p:nvPr>
        </p:nvSpPr>
        <p:spPr>
          <a:xfrm>
            <a:off x="4719541" y="2018578"/>
            <a:ext cx="4563467" cy="3782147"/>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1pPr>
            <a:lvl2pPr marR="0" lvl="1"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2pPr>
            <a:lvl3pPr marR="0" lvl="2"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3pPr>
            <a:lvl4pPr marR="0" lvl="3"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4pPr>
            <a:lvl5pPr marR="0" lvl="4"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5pPr>
            <a:lvl6pPr marR="0" lvl="5"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R="0" lvl="6"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R="0" lvl="7"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R="0" lvl="8"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 Formalisme invention">
  <p:cSld name="C- Formalisme invention">
    <p:spTree>
      <p:nvGrpSpPr>
        <p:cNvPr id="1" name="Shape 130"/>
        <p:cNvGrpSpPr/>
        <p:nvPr/>
      </p:nvGrpSpPr>
      <p:grpSpPr>
        <a:xfrm>
          <a:off x="0" y="0"/>
          <a:ext cx="0" cy="0"/>
          <a:chOff x="0" y="0"/>
          <a:chExt cx="0" cy="0"/>
        </a:xfrm>
      </p:grpSpPr>
      <p:sp>
        <p:nvSpPr>
          <p:cNvPr id="131" name="Google Shape;131;p33"/>
          <p:cNvSpPr txBox="1">
            <a:spLocks noGrp="1"/>
          </p:cNvSpPr>
          <p:nvPr>
            <p:ph type="body" idx="1"/>
          </p:nvPr>
        </p:nvSpPr>
        <p:spPr>
          <a:xfrm>
            <a:off x="742952" y="1768416"/>
            <a:ext cx="2667534" cy="4254950"/>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32" name="Google Shape;132;p33"/>
          <p:cNvSpPr txBox="1">
            <a:spLocks noGrp="1"/>
          </p:cNvSpPr>
          <p:nvPr>
            <p:ph type="body" idx="2"/>
          </p:nvPr>
        </p:nvSpPr>
        <p:spPr>
          <a:xfrm>
            <a:off x="3885504" y="1768419"/>
            <a:ext cx="5398143" cy="4254949"/>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33" name="Google Shape;133;p33"/>
          <p:cNvSpPr/>
          <p:nvPr/>
        </p:nvSpPr>
        <p:spPr>
          <a:xfrm rot="-5400000" flipH="1">
            <a:off x="9569841" y="34776"/>
            <a:ext cx="370937" cy="301386"/>
          </a:xfrm>
          <a:prstGeom prst="corner">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34" name="Google Shape;134;p33"/>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4"/>
              </a:buClr>
              <a:buSzPts val="2925"/>
              <a:buFont typeface="Arial"/>
              <a:buNone/>
              <a:defRPr sz="2925" b="1">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Titre de partie exemple (intercalaire)">
  <p:cSld name="D-Titre de partie exemple (intercalaire)">
    <p:spTree>
      <p:nvGrpSpPr>
        <p:cNvPr id="1" name="Shape 136"/>
        <p:cNvGrpSpPr/>
        <p:nvPr/>
      </p:nvGrpSpPr>
      <p:grpSpPr>
        <a:xfrm>
          <a:off x="0" y="0"/>
          <a:ext cx="0" cy="0"/>
          <a:chOff x="0" y="0"/>
          <a:chExt cx="0" cy="0"/>
        </a:xfrm>
      </p:grpSpPr>
      <p:pic>
        <p:nvPicPr>
          <p:cNvPr id="137" name="Google Shape;137;p34" descr="Une image contenant blanc, noir et blanc, monochrome&#10;&#10;Le contenu généré par l’IA peut être incorrect."/>
          <p:cNvPicPr preferRelativeResize="0"/>
          <p:nvPr/>
        </p:nvPicPr>
        <p:blipFill rotWithShape="1">
          <a:blip r:embed="rId2">
            <a:alphaModFix/>
          </a:blip>
          <a:srcRect/>
          <a:stretch/>
        </p:blipFill>
        <p:spPr>
          <a:xfrm>
            <a:off x="-1" y="0"/>
            <a:ext cx="9913740" cy="6858000"/>
          </a:xfrm>
          <a:prstGeom prst="rect">
            <a:avLst/>
          </a:prstGeom>
          <a:noFill/>
          <a:ln>
            <a:noFill/>
          </a:ln>
        </p:spPr>
      </p:pic>
      <p:sp>
        <p:nvSpPr>
          <p:cNvPr id="138" name="Google Shape;138;p34"/>
          <p:cNvSpPr txBox="1">
            <a:spLocks noGrp="1"/>
          </p:cNvSpPr>
          <p:nvPr>
            <p:ph type="ctrTitle"/>
          </p:nvPr>
        </p:nvSpPr>
        <p:spPr>
          <a:xfrm>
            <a:off x="1122503" y="1310562"/>
            <a:ext cx="3776762" cy="3831221"/>
          </a:xfrm>
          <a:prstGeom prst="rect">
            <a:avLst/>
          </a:prstGeom>
          <a:no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4"/>
          <p:cNvSpPr/>
          <p:nvPr/>
        </p:nvSpPr>
        <p:spPr>
          <a:xfrm rot="10800000" flipH="1">
            <a:off x="1" y="0"/>
            <a:ext cx="301386" cy="37093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pic>
        <p:nvPicPr>
          <p:cNvPr id="140" name="Google Shape;140;p34" descr="Une image contenant texte, Police, logo, Graphique&#10;&#10;Le contenu généré par l’IA peut être incorrect."/>
          <p:cNvPicPr preferRelativeResize="0"/>
          <p:nvPr/>
        </p:nvPicPr>
        <p:blipFill rotWithShape="1">
          <a:blip r:embed="rId3">
            <a:alphaModFix/>
          </a:blip>
          <a:srcRect/>
          <a:stretch/>
        </p:blipFill>
        <p:spPr>
          <a:xfrm>
            <a:off x="2577691" y="6144441"/>
            <a:ext cx="866389" cy="244503"/>
          </a:xfrm>
          <a:prstGeom prst="rect">
            <a:avLst/>
          </a:prstGeom>
          <a:noFill/>
          <a:ln>
            <a:noFill/>
          </a:ln>
        </p:spPr>
      </p:pic>
      <p:sp>
        <p:nvSpPr>
          <p:cNvPr id="141" name="Google Shape;141;p34"/>
          <p:cNvSpPr>
            <a:spLocks noGrp="1"/>
          </p:cNvSpPr>
          <p:nvPr>
            <p:ph type="pic" idx="2"/>
          </p:nvPr>
        </p:nvSpPr>
        <p:spPr>
          <a:xfrm>
            <a:off x="5177433" y="-9924"/>
            <a:ext cx="4736306" cy="6867925"/>
          </a:xfrm>
          <a:prstGeom prst="rect">
            <a:avLst/>
          </a:prstGeom>
          <a:solidFill>
            <a:schemeClr val="accent1"/>
          </a:solidFill>
          <a:ln>
            <a:noFill/>
          </a:ln>
        </p:spPr>
        <p:txBody>
          <a:bodyPr/>
          <a:lstStyle/>
          <a:p>
            <a:endParaRPr lang="fr-FR"/>
          </a:p>
        </p:txBody>
      </p:sp>
      <p:sp>
        <p:nvSpPr>
          <p:cNvPr id="142" name="Google Shape;142;p34"/>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 Générique deux colonnes">
  <p:cSld name="Z- Générique deux colonnes">
    <p:spTree>
      <p:nvGrpSpPr>
        <p:cNvPr id="1" name="Shape 143"/>
        <p:cNvGrpSpPr/>
        <p:nvPr/>
      </p:nvGrpSpPr>
      <p:grpSpPr>
        <a:xfrm>
          <a:off x="0" y="0"/>
          <a:ext cx="0" cy="0"/>
          <a:chOff x="0" y="0"/>
          <a:chExt cx="0" cy="0"/>
        </a:xfrm>
      </p:grpSpPr>
      <p:sp>
        <p:nvSpPr>
          <p:cNvPr id="144" name="Google Shape;144;p35"/>
          <p:cNvSpPr/>
          <p:nvPr/>
        </p:nvSpPr>
        <p:spPr>
          <a:xfrm>
            <a:off x="2" y="3"/>
            <a:ext cx="9905999" cy="21240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145" name="Google Shape;145;p35"/>
          <p:cNvSpPr/>
          <p:nvPr/>
        </p:nvSpPr>
        <p:spPr>
          <a:xfrm>
            <a:off x="98127" y="120771"/>
            <a:ext cx="9700403" cy="61438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146" name="Google Shape;146;p35"/>
          <p:cNvSpPr txBox="1">
            <a:spLocks noGrp="1"/>
          </p:cNvSpPr>
          <p:nvPr>
            <p:ph type="body" idx="1"/>
          </p:nvPr>
        </p:nvSpPr>
        <p:spPr>
          <a:xfrm>
            <a:off x="742951" y="1808020"/>
            <a:ext cx="8540696" cy="4321525"/>
          </a:xfrm>
          <a:prstGeom prst="rect">
            <a:avLst/>
          </a:prstGeom>
          <a:noFill/>
          <a:ln>
            <a:noFill/>
          </a:ln>
        </p:spPr>
        <p:txBody>
          <a:bodyPr spcFirstLastPara="1" wrap="square" lIns="91425" tIns="91425" rIns="91425" bIns="91425"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47" name="Google Shape;147;p35"/>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 Transfert du concept">
  <p:cSld name="B- Transfert du concept">
    <p:spTree>
      <p:nvGrpSpPr>
        <p:cNvPr id="1" name="Shape 16"/>
        <p:cNvGrpSpPr/>
        <p:nvPr/>
      </p:nvGrpSpPr>
      <p:grpSpPr>
        <a:xfrm>
          <a:off x="0" y="0"/>
          <a:ext cx="0" cy="0"/>
          <a:chOff x="0" y="0"/>
          <a:chExt cx="0" cy="0"/>
        </a:xfrm>
      </p:grpSpPr>
      <p:pic>
        <p:nvPicPr>
          <p:cNvPr id="17" name="Google Shape;17;p17"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8" name="Google Shape;18;p17"/>
          <p:cNvSpPr txBox="1">
            <a:spLocks noGrp="1"/>
          </p:cNvSpPr>
          <p:nvPr>
            <p:ph type="body" idx="1"/>
          </p:nvPr>
        </p:nvSpPr>
        <p:spPr>
          <a:xfrm>
            <a:off x="742949" y="1732146"/>
            <a:ext cx="4095000" cy="4311072"/>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9" name="Google Shape;19;p17"/>
          <p:cNvSpPr/>
          <p:nvPr/>
        </p:nvSpPr>
        <p:spPr>
          <a:xfrm rot="-5400000" flipH="1">
            <a:off x="9577124" y="34778"/>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20" name="Google Shape;20;p17"/>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22" name="Google Shape;22;p1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b="0" i="0" u="none" strike="noStrike" cap="none">
                <a:solidFill>
                  <a:schemeClr val="accent6"/>
                </a:solidFill>
                <a:latin typeface="Arial"/>
                <a:ea typeface="Arial"/>
                <a:cs typeface="Arial"/>
                <a:sym typeface="Arial"/>
              </a:defRPr>
            </a:lvl1pPr>
            <a:lvl2pPr marL="0" marR="0" lvl="1" indent="0" algn="r">
              <a:spcBef>
                <a:spcPts val="0"/>
              </a:spcBef>
              <a:buNone/>
              <a:defRPr sz="975" b="0" i="0" u="none" strike="noStrike" cap="none">
                <a:solidFill>
                  <a:schemeClr val="accent6"/>
                </a:solidFill>
                <a:latin typeface="Arial"/>
                <a:ea typeface="Arial"/>
                <a:cs typeface="Arial"/>
                <a:sym typeface="Arial"/>
              </a:defRPr>
            </a:lvl2pPr>
            <a:lvl3pPr marL="0" marR="0" lvl="2" indent="0" algn="r">
              <a:spcBef>
                <a:spcPts val="0"/>
              </a:spcBef>
              <a:buNone/>
              <a:defRPr sz="975" b="0" i="0" u="none" strike="noStrike" cap="none">
                <a:solidFill>
                  <a:schemeClr val="accent6"/>
                </a:solidFill>
                <a:latin typeface="Arial"/>
                <a:ea typeface="Arial"/>
                <a:cs typeface="Arial"/>
                <a:sym typeface="Arial"/>
              </a:defRPr>
            </a:lvl3pPr>
            <a:lvl4pPr marL="0" marR="0" lvl="3" indent="0" algn="r">
              <a:spcBef>
                <a:spcPts val="0"/>
              </a:spcBef>
              <a:buNone/>
              <a:defRPr sz="975" b="0" i="0" u="none" strike="noStrike" cap="none">
                <a:solidFill>
                  <a:schemeClr val="accent6"/>
                </a:solidFill>
                <a:latin typeface="Arial"/>
                <a:ea typeface="Arial"/>
                <a:cs typeface="Arial"/>
                <a:sym typeface="Arial"/>
              </a:defRPr>
            </a:lvl4pPr>
            <a:lvl5pPr marL="0" marR="0" lvl="4" indent="0" algn="r">
              <a:spcBef>
                <a:spcPts val="0"/>
              </a:spcBef>
              <a:buNone/>
              <a:defRPr sz="975" b="0" i="0" u="none" strike="noStrike" cap="none">
                <a:solidFill>
                  <a:schemeClr val="accent6"/>
                </a:solidFill>
                <a:latin typeface="Arial"/>
                <a:ea typeface="Arial"/>
                <a:cs typeface="Arial"/>
                <a:sym typeface="Arial"/>
              </a:defRPr>
            </a:lvl5pPr>
            <a:lvl6pPr marL="0" marR="0" lvl="5" indent="0" algn="r">
              <a:spcBef>
                <a:spcPts val="0"/>
              </a:spcBef>
              <a:buNone/>
              <a:defRPr sz="975" b="0" i="0" u="none" strike="noStrike" cap="none">
                <a:solidFill>
                  <a:schemeClr val="accent6"/>
                </a:solidFill>
                <a:latin typeface="Arial"/>
                <a:ea typeface="Arial"/>
                <a:cs typeface="Arial"/>
                <a:sym typeface="Arial"/>
              </a:defRPr>
            </a:lvl6pPr>
            <a:lvl7pPr marL="0" marR="0" lvl="6" indent="0" algn="r">
              <a:spcBef>
                <a:spcPts val="0"/>
              </a:spcBef>
              <a:buNone/>
              <a:defRPr sz="975" b="0" i="0" u="none" strike="noStrike" cap="none">
                <a:solidFill>
                  <a:schemeClr val="accent6"/>
                </a:solidFill>
                <a:latin typeface="Arial"/>
                <a:ea typeface="Arial"/>
                <a:cs typeface="Arial"/>
                <a:sym typeface="Arial"/>
              </a:defRPr>
            </a:lvl7pPr>
            <a:lvl8pPr marL="0" marR="0" lvl="7" indent="0" algn="r">
              <a:spcBef>
                <a:spcPts val="0"/>
              </a:spcBef>
              <a:buNone/>
              <a:defRPr sz="975" b="0" i="0" u="none" strike="noStrike" cap="none">
                <a:solidFill>
                  <a:schemeClr val="accent6"/>
                </a:solidFill>
                <a:latin typeface="Arial"/>
                <a:ea typeface="Arial"/>
                <a:cs typeface="Arial"/>
                <a:sym typeface="Arial"/>
              </a:defRPr>
            </a:lvl8pPr>
            <a:lvl9pPr marL="0" marR="0" lvl="8" indent="0" algn="r">
              <a:spcBef>
                <a:spcPts val="0"/>
              </a:spcBef>
              <a:buNone/>
              <a:defRPr sz="975"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 Générique trois colonnes">
  <p:cSld name="Z- Générique trois colonnes">
    <p:spTree>
      <p:nvGrpSpPr>
        <p:cNvPr id="1" name="Shape 149"/>
        <p:cNvGrpSpPr/>
        <p:nvPr/>
      </p:nvGrpSpPr>
      <p:grpSpPr>
        <a:xfrm>
          <a:off x="0" y="0"/>
          <a:ext cx="0" cy="0"/>
          <a:chOff x="0" y="0"/>
          <a:chExt cx="0" cy="0"/>
        </a:xfrm>
      </p:grpSpPr>
      <p:sp>
        <p:nvSpPr>
          <p:cNvPr id="150" name="Google Shape;150;p36"/>
          <p:cNvSpPr/>
          <p:nvPr/>
        </p:nvSpPr>
        <p:spPr>
          <a:xfrm rot="5400000" flipH="1">
            <a:off x="-34776" y="6521839"/>
            <a:ext cx="370937" cy="30138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51" name="Google Shape;151;p36"/>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6"/>
          <p:cNvSpPr txBox="1">
            <a:spLocks noGrp="1"/>
          </p:cNvSpPr>
          <p:nvPr>
            <p:ph type="body" idx="1"/>
          </p:nvPr>
        </p:nvSpPr>
        <p:spPr>
          <a:xfrm>
            <a:off x="749401" y="1901828"/>
            <a:ext cx="8533606" cy="41243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1138"/>
              <a:buNone/>
              <a:defRPr sz="1138"/>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53" name="Google Shape;153;p36"/>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Z- Générique vide" type="blank">
  <p:cSld name="BLANK">
    <p:spTree>
      <p:nvGrpSpPr>
        <p:cNvPr id="1" name="Shape 154"/>
        <p:cNvGrpSpPr/>
        <p:nvPr/>
      </p:nvGrpSpPr>
      <p:grpSpPr>
        <a:xfrm>
          <a:off x="0" y="0"/>
          <a:ext cx="0" cy="0"/>
          <a:chOff x="0" y="0"/>
          <a:chExt cx="0" cy="0"/>
        </a:xfrm>
      </p:grpSpPr>
      <p:sp>
        <p:nvSpPr>
          <p:cNvPr id="155" name="Google Shape;155;p3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estion et reponses">
  <p:cSld name="Question et reponses">
    <p:spTree>
      <p:nvGrpSpPr>
        <p:cNvPr id="1" name="Shape 156"/>
        <p:cNvGrpSpPr/>
        <p:nvPr/>
      </p:nvGrpSpPr>
      <p:grpSpPr>
        <a:xfrm>
          <a:off x="0" y="0"/>
          <a:ext cx="0" cy="0"/>
          <a:chOff x="0" y="0"/>
          <a:chExt cx="0" cy="0"/>
        </a:xfrm>
      </p:grpSpPr>
      <p:pic>
        <p:nvPicPr>
          <p:cNvPr id="157" name="Google Shape;157;p38" descr="Une image contenant blanc, noir et blanc, monochrome&#10;&#10;Le contenu généré par l’IA peut être incorrect."/>
          <p:cNvPicPr preferRelativeResize="0"/>
          <p:nvPr/>
        </p:nvPicPr>
        <p:blipFill rotWithShape="1">
          <a:blip r:embed="rId2">
            <a:alphaModFix/>
          </a:blip>
          <a:srcRect/>
          <a:stretch/>
        </p:blipFill>
        <p:spPr>
          <a:xfrm>
            <a:off x="-4524" y="0"/>
            <a:ext cx="9910524" cy="6858000"/>
          </a:xfrm>
          <a:prstGeom prst="rect">
            <a:avLst/>
          </a:prstGeom>
          <a:noFill/>
          <a:ln>
            <a:noFill/>
          </a:ln>
        </p:spPr>
      </p:pic>
      <p:sp>
        <p:nvSpPr>
          <p:cNvPr id="158" name="Google Shape;158;p38"/>
          <p:cNvSpPr txBox="1">
            <a:spLocks noGrp="1"/>
          </p:cNvSpPr>
          <p:nvPr>
            <p:ph type="body" idx="1"/>
          </p:nvPr>
        </p:nvSpPr>
        <p:spPr>
          <a:xfrm>
            <a:off x="742951" y="1895475"/>
            <a:ext cx="4559011" cy="3427024"/>
          </a:xfrm>
          <a:prstGeom prst="rect">
            <a:avLst/>
          </a:prstGeom>
          <a:noFill/>
          <a:ln>
            <a:noFill/>
          </a:ln>
        </p:spPr>
        <p:txBody>
          <a:bodyPr spcFirstLastPara="1" wrap="square" lIns="91425" tIns="0" rIns="91425" bIns="0" anchor="t" anchorCtr="0">
            <a:normAutofit/>
          </a:bodyPr>
          <a:lstStyle>
            <a:lvl1pPr marL="457200" lvl="0" indent="-300863" algn="l">
              <a:lnSpc>
                <a:spcPct val="100000"/>
              </a:lnSpc>
              <a:spcBef>
                <a:spcPts val="813"/>
              </a:spcBef>
              <a:spcAft>
                <a:spcPts val="0"/>
              </a:spcAft>
              <a:buClr>
                <a:srgbClr val="3F3F3F"/>
              </a:buClr>
              <a:buSzPts val="1138"/>
              <a:buFont typeface="Arial"/>
              <a:buAutoNum type="arabicPeriod"/>
              <a:defRPr sz="1138"/>
            </a:lvl1pPr>
            <a:lvl2pPr marL="914400" lvl="1" indent="-300862" algn="l">
              <a:lnSpc>
                <a:spcPct val="100000"/>
              </a:lnSpc>
              <a:spcBef>
                <a:spcPts val="813"/>
              </a:spcBef>
              <a:spcAft>
                <a:spcPts val="0"/>
              </a:spcAft>
              <a:buClr>
                <a:srgbClr val="3F3F3F"/>
              </a:buClr>
              <a:buSzPts val="1138"/>
              <a:buFont typeface="Arial"/>
              <a:buAutoNum type="alphaLcPeriod"/>
              <a:defRPr sz="1138"/>
            </a:lvl2pPr>
            <a:lvl3pPr marL="1371600" lvl="2" indent="-300863" algn="l">
              <a:lnSpc>
                <a:spcPct val="100000"/>
              </a:lnSpc>
              <a:spcBef>
                <a:spcPts val="813"/>
              </a:spcBef>
              <a:spcAft>
                <a:spcPts val="0"/>
              </a:spcAft>
              <a:buClr>
                <a:srgbClr val="3F3F3F"/>
              </a:buClr>
              <a:buSzPts val="1138"/>
              <a:buFont typeface="Arial"/>
              <a:buAutoNum type="arabicParenR"/>
              <a:defRPr sz="1138"/>
            </a:lvl3pPr>
            <a:lvl4pPr marL="1828800" lvl="3" indent="-300863" algn="l">
              <a:lnSpc>
                <a:spcPct val="100000"/>
              </a:lnSpc>
              <a:spcBef>
                <a:spcPts val="813"/>
              </a:spcBef>
              <a:spcAft>
                <a:spcPts val="0"/>
              </a:spcAft>
              <a:buClr>
                <a:srgbClr val="3F3F3F"/>
              </a:buClr>
              <a:buSzPts val="1138"/>
              <a:buFont typeface="Arial"/>
              <a:buAutoNum type="alphaLcParenR"/>
              <a:defRPr sz="1138"/>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59" name="Google Shape;159;p38"/>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4"/>
              </a:buClr>
              <a:buSzPts val="2925"/>
              <a:buFont typeface="Arial"/>
              <a:buNone/>
              <a:defRPr sz="2925" b="1">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8"/>
          <p:cNvSpPr/>
          <p:nvPr/>
        </p:nvSpPr>
        <p:spPr>
          <a:xfrm>
            <a:off x="-4524" y="-2784"/>
            <a:ext cx="102375" cy="5040000"/>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pic>
        <p:nvPicPr>
          <p:cNvPr id="161" name="Google Shape;161;p38"/>
          <p:cNvPicPr preferRelativeResize="0"/>
          <p:nvPr/>
        </p:nvPicPr>
        <p:blipFill rotWithShape="1">
          <a:blip r:embed="rId3">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62" name="Google Shape;162;p3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675" y="1536633"/>
            <a:ext cx="9230650" cy="4555200"/>
          </a:xfrm>
          <a:prstGeom prst="rect">
            <a:avLst/>
          </a:prstGeom>
        </p:spPr>
        <p:txBody>
          <a:bodyPr spcFirstLastPara="1" wrap="square" lIns="91425" tIns="91425" rIns="91425" bIns="91425" anchor="t" anchorCtr="0">
            <a:normAutofit/>
          </a:bodyPr>
          <a:lstStyle>
            <a:lvl1pPr marL="495285" lvl="0" indent="-371464">
              <a:spcBef>
                <a:spcPts val="0"/>
              </a:spcBef>
              <a:spcAft>
                <a:spcPts val="0"/>
              </a:spcAft>
              <a:buSzPts val="1800"/>
              <a:buChar char="●"/>
              <a:defRPr/>
            </a:lvl1pPr>
            <a:lvl2pPr marL="990570" lvl="1" indent="-343948">
              <a:spcBef>
                <a:spcPts val="0"/>
              </a:spcBef>
              <a:spcAft>
                <a:spcPts val="0"/>
              </a:spcAft>
              <a:buSzPts val="1400"/>
              <a:buChar char="○"/>
              <a:defRPr/>
            </a:lvl2pPr>
            <a:lvl3pPr marL="1485854" lvl="2" indent="-343948">
              <a:spcBef>
                <a:spcPts val="0"/>
              </a:spcBef>
              <a:spcAft>
                <a:spcPts val="0"/>
              </a:spcAft>
              <a:buSzPts val="1400"/>
              <a:buChar char="■"/>
              <a:defRPr/>
            </a:lvl3pPr>
            <a:lvl4pPr marL="1981139" lvl="3" indent="-343948">
              <a:spcBef>
                <a:spcPts val="0"/>
              </a:spcBef>
              <a:spcAft>
                <a:spcPts val="0"/>
              </a:spcAft>
              <a:buSzPts val="1400"/>
              <a:buChar char="●"/>
              <a:defRPr/>
            </a:lvl4pPr>
            <a:lvl5pPr marL="2476424" lvl="4" indent="-343948">
              <a:spcBef>
                <a:spcPts val="0"/>
              </a:spcBef>
              <a:spcAft>
                <a:spcPts val="0"/>
              </a:spcAft>
              <a:buSzPts val="1400"/>
              <a:buChar char="○"/>
              <a:defRPr/>
            </a:lvl5pPr>
            <a:lvl6pPr marL="2971709" lvl="5" indent="-343948">
              <a:spcBef>
                <a:spcPts val="0"/>
              </a:spcBef>
              <a:spcAft>
                <a:spcPts val="0"/>
              </a:spcAft>
              <a:buSzPts val="1400"/>
              <a:buChar char="■"/>
              <a:defRPr/>
            </a:lvl6pPr>
            <a:lvl7pPr marL="3466993" lvl="6" indent="-343948">
              <a:spcBef>
                <a:spcPts val="0"/>
              </a:spcBef>
              <a:spcAft>
                <a:spcPts val="0"/>
              </a:spcAft>
              <a:buSzPts val="1400"/>
              <a:buChar char="●"/>
              <a:defRPr/>
            </a:lvl7pPr>
            <a:lvl8pPr marL="3962278" lvl="7" indent="-343948">
              <a:spcBef>
                <a:spcPts val="0"/>
              </a:spcBef>
              <a:spcAft>
                <a:spcPts val="0"/>
              </a:spcAft>
              <a:buSzPts val="1400"/>
              <a:buChar char="○"/>
              <a:defRPr/>
            </a:lvl8pPr>
            <a:lvl9pPr marL="4457563" lvl="8" indent="-34394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558905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 Titre de partie formalisme (intercalai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 y="-400"/>
            <a:ext cx="9905999" cy="2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366"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112144" y="112143"/>
            <a:ext cx="9693394" cy="6599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300" dirty="0"/>
          </a:p>
        </p:txBody>
      </p:sp>
      <p:sp>
        <p:nvSpPr>
          <p:cNvPr id="2" name="Espace réservé pour une image  1">
            <a:extLst>
              <a:ext uri="{FF2B5EF4-FFF2-40B4-BE49-F238E27FC236}">
                <a16:creationId xmlns:a16="http://schemas.microsoft.com/office/drawing/2014/main" id="{0002EA5E-E27F-0F74-438A-1EA02E50CE59}"/>
              </a:ext>
            </a:extLst>
          </p:cNvPr>
          <p:cNvSpPr>
            <a:spLocks noGrp="1"/>
          </p:cNvSpPr>
          <p:nvPr>
            <p:ph type="pic" sz="quarter" idx="10"/>
          </p:nvPr>
        </p:nvSpPr>
        <p:spPr>
          <a:xfrm>
            <a:off x="5161098" y="0"/>
            <a:ext cx="4736306" cy="6858002"/>
          </a:xfrm>
          <a:custGeom>
            <a:avLst/>
            <a:gdLst>
              <a:gd name="connsiteX0" fmla="*/ 2574709 w 6191248"/>
              <a:gd name="connsiteY0" fmla="*/ 0 h 6858002"/>
              <a:gd name="connsiteX1" fmla="*/ 6191248 w 6191248"/>
              <a:gd name="connsiteY1" fmla="*/ 0 h 6858002"/>
              <a:gd name="connsiteX2" fmla="*/ 6191248 w 6191248"/>
              <a:gd name="connsiteY2" fmla="*/ 6858001 h 6858002"/>
              <a:gd name="connsiteX3" fmla="*/ 2707428 w 6191248"/>
              <a:gd name="connsiteY3" fmla="*/ 6858001 h 6858002"/>
              <a:gd name="connsiteX4" fmla="*/ 2707428 w 6191248"/>
              <a:gd name="connsiteY4" fmla="*/ 6858002 h 6858002"/>
              <a:gd name="connsiteX5" fmla="*/ 0 w 6191248"/>
              <a:gd name="connsiteY5" fmla="*/ 6858002 h 6858002"/>
              <a:gd name="connsiteX6" fmla="*/ 902476 w 6191248"/>
              <a:gd name="connsiteY6" fmla="*/ 2 h 6858002"/>
              <a:gd name="connsiteX7" fmla="*/ 2574709 w 6191248"/>
              <a:gd name="connsiteY7"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48" h="6858002">
                <a:moveTo>
                  <a:pt x="2574709" y="0"/>
                </a:moveTo>
                <a:lnTo>
                  <a:pt x="6191248" y="0"/>
                </a:lnTo>
                <a:lnTo>
                  <a:pt x="6191248" y="6858001"/>
                </a:lnTo>
                <a:lnTo>
                  <a:pt x="2707428" y="6858001"/>
                </a:lnTo>
                <a:lnTo>
                  <a:pt x="2707428" y="6858002"/>
                </a:lnTo>
                <a:lnTo>
                  <a:pt x="0" y="6858002"/>
                </a:lnTo>
                <a:lnTo>
                  <a:pt x="902476" y="2"/>
                </a:lnTo>
                <a:lnTo>
                  <a:pt x="2574709" y="2"/>
                </a:lnTo>
                <a:close/>
              </a:path>
            </a:pathLst>
          </a:custGeom>
          <a:solidFill>
            <a:schemeClr val="accent3"/>
          </a:solidFill>
        </p:spPr>
        <p:txBody>
          <a:bodyPr wrap="square">
            <a:noAutofit/>
          </a:bodyPr>
          <a:lstStyle/>
          <a:p>
            <a:endParaRPr lang="fr-FR" dirty="0"/>
          </a:p>
        </p:txBody>
      </p:sp>
      <p:sp>
        <p:nvSpPr>
          <p:cNvPr id="4" name="Titr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742950" y="2734576"/>
            <a:ext cx="4273388" cy="817729"/>
          </a:xfrm>
        </p:spPr>
        <p:txBody>
          <a:bodyPr tIns="0" bIns="0" rtlCol="0">
            <a:noAutofit/>
          </a:bodyPr>
          <a:lstStyle>
            <a:lvl1pPr algn="l">
              <a:lnSpc>
                <a:spcPct val="100000"/>
              </a:lnSpc>
              <a:defRPr lang="fr-FR" sz="2925"/>
            </a:lvl1pPr>
          </a:lstStyle>
          <a:p>
            <a:pPr rtl="0"/>
            <a:r>
              <a:rPr lang="fr-FR" dirty="0"/>
              <a:t>Formalisme</a:t>
            </a:r>
          </a:p>
        </p:txBody>
      </p:sp>
      <p:sp>
        <p:nvSpPr>
          <p:cNvPr id="3" name="Espace réservé du numéro de diapositive 5">
            <a:extLst>
              <a:ext uri="{FF2B5EF4-FFF2-40B4-BE49-F238E27FC236}">
                <a16:creationId xmlns:a16="http://schemas.microsoft.com/office/drawing/2014/main" id="{373FAF2C-6A03-F451-9162-C803C30DD046}"/>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95663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 Titre de partie présentation de l’outil (intercalaire)">
  <p:cSld name="B- Titre de partie présentation de l’outil (intercalaire)">
    <p:spTree>
      <p:nvGrpSpPr>
        <p:cNvPr id="1" name="Shape 23"/>
        <p:cNvGrpSpPr/>
        <p:nvPr/>
      </p:nvGrpSpPr>
      <p:grpSpPr>
        <a:xfrm>
          <a:off x="0" y="0"/>
          <a:ext cx="0" cy="0"/>
          <a:chOff x="0" y="0"/>
          <a:chExt cx="0" cy="0"/>
        </a:xfrm>
      </p:grpSpPr>
      <p:sp>
        <p:nvSpPr>
          <p:cNvPr id="24" name="Google Shape;24;p18"/>
          <p:cNvSpPr/>
          <p:nvPr/>
        </p:nvSpPr>
        <p:spPr>
          <a:xfrm>
            <a:off x="2" y="3390900"/>
            <a:ext cx="9905999" cy="3467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25" name="Google Shape;25;p18"/>
          <p:cNvSpPr/>
          <p:nvPr/>
        </p:nvSpPr>
        <p:spPr>
          <a:xfrm>
            <a:off x="112144" y="349764"/>
            <a:ext cx="9665359" cy="6359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26" name="Google Shape;26;p18"/>
          <p:cNvSpPr txBox="1">
            <a:spLocks noGrp="1"/>
          </p:cNvSpPr>
          <p:nvPr>
            <p:ph type="title"/>
          </p:nvPr>
        </p:nvSpPr>
        <p:spPr>
          <a:xfrm>
            <a:off x="4633233" y="1828800"/>
            <a:ext cx="4650414" cy="1600200"/>
          </a:xfrm>
          <a:prstGeom prst="rect">
            <a:avLst/>
          </a:prstGeom>
          <a:noFill/>
          <a:ln>
            <a:noFill/>
          </a:ln>
        </p:spPr>
        <p:txBody>
          <a:bodyPr spcFirstLastPara="1" wrap="square" lIns="91425" tIns="0" rIns="91425" bIns="0" anchor="ctr" anchorCtr="0">
            <a:noAutofit/>
          </a:bodyPr>
          <a:lstStyle>
            <a:lvl1pPr lvl="0" algn="l">
              <a:lnSpc>
                <a:spcPct val="100000"/>
              </a:lnSpc>
              <a:spcBef>
                <a:spcPts val="0"/>
              </a:spcBef>
              <a:spcAft>
                <a:spcPts val="0"/>
              </a:spcAft>
              <a:buClr>
                <a:srgbClr val="00A4BB"/>
              </a:buClr>
              <a:buSzPts val="2925"/>
              <a:buFont typeface="Arial"/>
              <a:buNone/>
              <a:defRPr sz="292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a:spLocks noGrp="1"/>
          </p:cNvSpPr>
          <p:nvPr>
            <p:ph type="pic" idx="2"/>
          </p:nvPr>
        </p:nvSpPr>
        <p:spPr>
          <a:xfrm>
            <a:off x="360220" y="3"/>
            <a:ext cx="3530065" cy="6359525"/>
          </a:xfrm>
          <a:prstGeom prst="rect">
            <a:avLst/>
          </a:prstGeom>
          <a:solidFill>
            <a:schemeClr val="accent4"/>
          </a:solidFill>
          <a:ln>
            <a:noFill/>
          </a:ln>
        </p:spPr>
        <p:txBody>
          <a:bodyPr/>
          <a:lstStyle/>
          <a:p>
            <a:endParaRPr lang="fr-FR"/>
          </a:p>
        </p:txBody>
      </p:sp>
      <p:sp>
        <p:nvSpPr>
          <p:cNvPr id="28" name="Google Shape;28;p18"/>
          <p:cNvSpPr txBox="1">
            <a:spLocks noGrp="1"/>
          </p:cNvSpPr>
          <p:nvPr>
            <p:ph type="body" idx="1"/>
          </p:nvPr>
        </p:nvSpPr>
        <p:spPr>
          <a:xfrm>
            <a:off x="4633233" y="3429001"/>
            <a:ext cx="4650414" cy="2691774"/>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0"/>
              </a:spcBef>
              <a:spcAft>
                <a:spcPts val="0"/>
              </a:spcAft>
              <a:buClr>
                <a:srgbClr val="3F3F3F"/>
              </a:buClr>
              <a:buSzPts val="1950"/>
              <a:buNone/>
              <a:defRPr sz="1950" b="1"/>
            </a:lvl1pPr>
            <a:lvl2pPr marL="914400" lvl="1" indent="-228600" algn="l">
              <a:lnSpc>
                <a:spcPct val="100000"/>
              </a:lnSpc>
              <a:spcBef>
                <a:spcPts val="0"/>
              </a:spcBef>
              <a:spcAft>
                <a:spcPts val="0"/>
              </a:spcAft>
              <a:buClr>
                <a:srgbClr val="3F3F3F"/>
              </a:buClr>
              <a:buSzPts val="1950"/>
              <a:buNone/>
              <a:defRPr sz="1950" b="1"/>
            </a:lvl2pPr>
            <a:lvl3pPr marL="1371600" lvl="2" indent="-228600" algn="l">
              <a:lnSpc>
                <a:spcPct val="100000"/>
              </a:lnSpc>
              <a:spcBef>
                <a:spcPts val="0"/>
              </a:spcBef>
              <a:spcAft>
                <a:spcPts val="0"/>
              </a:spcAft>
              <a:buClr>
                <a:srgbClr val="3F3F3F"/>
              </a:buClr>
              <a:buSzPts val="1950"/>
              <a:buNone/>
              <a:defRPr sz="1950" b="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29" name="Google Shape;29;p1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 Concept d’orgine">
  <p:cSld name="B- Concept d’orgine">
    <p:spTree>
      <p:nvGrpSpPr>
        <p:cNvPr id="1" name="Shape 30"/>
        <p:cNvGrpSpPr/>
        <p:nvPr/>
      </p:nvGrpSpPr>
      <p:grpSpPr>
        <a:xfrm>
          <a:off x="0" y="0"/>
          <a:ext cx="0" cy="0"/>
          <a:chOff x="0" y="0"/>
          <a:chExt cx="0" cy="0"/>
        </a:xfrm>
      </p:grpSpPr>
      <p:pic>
        <p:nvPicPr>
          <p:cNvPr id="31" name="Google Shape;31;p19"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pic>
        <p:nvPicPr>
          <p:cNvPr id="32" name="Google Shape;32;p19"/>
          <p:cNvPicPr preferRelativeResize="0"/>
          <p:nvPr/>
        </p:nvPicPr>
        <p:blipFill rotWithShape="1">
          <a:blip r:embed="rId3">
            <a:alphaModFix/>
          </a:blip>
          <a:srcRect/>
          <a:stretch/>
        </p:blipFill>
        <p:spPr>
          <a:xfrm rot="5400000">
            <a:off x="7912147" y="1454036"/>
            <a:ext cx="2200114" cy="1787593"/>
          </a:xfrm>
          <a:prstGeom prst="rect">
            <a:avLst/>
          </a:prstGeom>
          <a:noFill/>
          <a:ln>
            <a:noFill/>
          </a:ln>
        </p:spPr>
      </p:pic>
      <p:sp>
        <p:nvSpPr>
          <p:cNvPr id="33" name="Google Shape;33;p19"/>
          <p:cNvSpPr/>
          <p:nvPr/>
        </p:nvSpPr>
        <p:spPr>
          <a:xfrm rot="-5400000" flipH="1">
            <a:off x="9577124" y="34778"/>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34" name="Google Shape;34;p19"/>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742949" y="1728978"/>
            <a:ext cx="4095000" cy="4311072"/>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37" name="Google Shape;37;p1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 Quand l’utiliser">
  <p:cSld name="B- Quand l’utiliser">
    <p:spTree>
      <p:nvGrpSpPr>
        <p:cNvPr id="1" name="Shape 38"/>
        <p:cNvGrpSpPr/>
        <p:nvPr/>
      </p:nvGrpSpPr>
      <p:grpSpPr>
        <a:xfrm>
          <a:off x="0" y="0"/>
          <a:ext cx="0" cy="0"/>
          <a:chOff x="0" y="0"/>
          <a:chExt cx="0" cy="0"/>
        </a:xfrm>
      </p:grpSpPr>
      <p:pic>
        <p:nvPicPr>
          <p:cNvPr id="39" name="Google Shape;39;p20"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40" name="Google Shape;40;p20"/>
          <p:cNvSpPr/>
          <p:nvPr/>
        </p:nvSpPr>
        <p:spPr>
          <a:xfrm>
            <a:off x="0" y="1583510"/>
            <a:ext cx="102375" cy="5274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41" name="Google Shape;41;p20"/>
          <p:cNvSpPr txBox="1">
            <a:spLocks noGrp="1"/>
          </p:cNvSpPr>
          <p:nvPr>
            <p:ph type="body" idx="1"/>
          </p:nvPr>
        </p:nvSpPr>
        <p:spPr>
          <a:xfrm>
            <a:off x="749960" y="1742539"/>
            <a:ext cx="8533686" cy="405819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42" name="Google Shape;42;p20"/>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 Titre de partie formalisme (intercalaire)">
  <p:cSld name="C- Titre de partie formalisme (intercalaire)">
    <p:spTree>
      <p:nvGrpSpPr>
        <p:cNvPr id="1" name="Shape 44"/>
        <p:cNvGrpSpPr/>
        <p:nvPr/>
      </p:nvGrpSpPr>
      <p:grpSpPr>
        <a:xfrm>
          <a:off x="0" y="0"/>
          <a:ext cx="0" cy="0"/>
          <a:chOff x="0" y="0"/>
          <a:chExt cx="0" cy="0"/>
        </a:xfrm>
      </p:grpSpPr>
      <p:sp>
        <p:nvSpPr>
          <p:cNvPr id="45" name="Google Shape;45;p21"/>
          <p:cNvSpPr/>
          <p:nvPr/>
        </p:nvSpPr>
        <p:spPr>
          <a:xfrm>
            <a:off x="2" y="-400"/>
            <a:ext cx="9905999" cy="213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46" name="Google Shape;46;p21"/>
          <p:cNvSpPr/>
          <p:nvPr/>
        </p:nvSpPr>
        <p:spPr>
          <a:xfrm>
            <a:off x="112144" y="112143"/>
            <a:ext cx="9693394" cy="65992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47" name="Google Shape;47;p21"/>
          <p:cNvSpPr>
            <a:spLocks noGrp="1"/>
          </p:cNvSpPr>
          <p:nvPr>
            <p:ph type="pic" idx="2"/>
          </p:nvPr>
        </p:nvSpPr>
        <p:spPr>
          <a:xfrm>
            <a:off x="5161098" y="0"/>
            <a:ext cx="4736306" cy="6858002"/>
          </a:xfrm>
          <a:prstGeom prst="rect">
            <a:avLst/>
          </a:prstGeom>
          <a:solidFill>
            <a:schemeClr val="accent3"/>
          </a:solidFill>
          <a:ln>
            <a:noFill/>
          </a:ln>
        </p:spPr>
        <p:txBody>
          <a:bodyPr/>
          <a:lstStyle/>
          <a:p>
            <a:endParaRPr lang="fr-FR"/>
          </a:p>
        </p:txBody>
      </p:sp>
      <p:sp>
        <p:nvSpPr>
          <p:cNvPr id="48" name="Google Shape;48;p21"/>
          <p:cNvSpPr txBox="1">
            <a:spLocks noGrp="1"/>
          </p:cNvSpPr>
          <p:nvPr>
            <p:ph type="title"/>
          </p:nvPr>
        </p:nvSpPr>
        <p:spPr>
          <a:xfrm>
            <a:off x="742950" y="2734576"/>
            <a:ext cx="4273388" cy="817729"/>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 Formalisme général">
  <p:cSld name="C- Formalisme général">
    <p:spTree>
      <p:nvGrpSpPr>
        <p:cNvPr id="1" name="Shape 50"/>
        <p:cNvGrpSpPr/>
        <p:nvPr/>
      </p:nvGrpSpPr>
      <p:grpSpPr>
        <a:xfrm>
          <a:off x="0" y="0"/>
          <a:ext cx="0" cy="0"/>
          <a:chOff x="0" y="0"/>
          <a:chExt cx="0" cy="0"/>
        </a:xfrm>
      </p:grpSpPr>
      <p:sp>
        <p:nvSpPr>
          <p:cNvPr id="51" name="Google Shape;51;p22"/>
          <p:cNvSpPr txBox="1">
            <a:spLocks noGrp="1"/>
          </p:cNvSpPr>
          <p:nvPr>
            <p:ph type="body" idx="1"/>
          </p:nvPr>
        </p:nvSpPr>
        <p:spPr>
          <a:xfrm>
            <a:off x="749961" y="3200403"/>
            <a:ext cx="2466426" cy="1246909"/>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0"/>
              </a:spcBef>
              <a:spcAft>
                <a:spcPts val="0"/>
              </a:spcAft>
              <a:buClr>
                <a:srgbClr val="3F3F3F"/>
              </a:buClr>
              <a:buSzPts val="1463"/>
              <a:buFont typeface="Arial"/>
              <a:buNone/>
              <a:defRPr sz="1463"/>
            </a:lvl1pPr>
            <a:lvl2pPr marL="914400" lvl="1" indent="-228600" algn="l">
              <a:lnSpc>
                <a:spcPct val="100000"/>
              </a:lnSpc>
              <a:spcBef>
                <a:spcPts val="975"/>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2" name="Google Shape;52;p22"/>
          <p:cNvSpPr txBox="1">
            <a:spLocks noGrp="1"/>
          </p:cNvSpPr>
          <p:nvPr>
            <p:ph type="body" idx="2"/>
          </p:nvPr>
        </p:nvSpPr>
        <p:spPr>
          <a:xfrm>
            <a:off x="3705768" y="1885950"/>
            <a:ext cx="5156038" cy="36847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1138"/>
              <a:buNone/>
              <a:defRPr sz="1138"/>
            </a:lvl1pPr>
            <a:lvl2pPr marL="914400" lvl="1" indent="-228600" algn="l">
              <a:lnSpc>
                <a:spcPct val="100000"/>
              </a:lnSpc>
              <a:spcBef>
                <a:spcPts val="293"/>
              </a:spcBef>
              <a:spcAft>
                <a:spcPts val="0"/>
              </a:spcAft>
              <a:buClr>
                <a:srgbClr val="3F3F3F"/>
              </a:buClr>
              <a:buSzPts val="1138"/>
              <a:buNone/>
              <a:defRPr sz="1138"/>
            </a:lvl2pPr>
            <a:lvl3pPr marL="1371600" lvl="2" indent="-228600" algn="l">
              <a:lnSpc>
                <a:spcPct val="100000"/>
              </a:lnSpc>
              <a:spcBef>
                <a:spcPts val="293"/>
              </a:spcBef>
              <a:spcAft>
                <a:spcPts val="0"/>
              </a:spcAft>
              <a:buClr>
                <a:srgbClr val="3F3F3F"/>
              </a:buClr>
              <a:buSzPts val="1138"/>
              <a:buNone/>
              <a:defRPr sz="1138"/>
            </a:lvl3pPr>
            <a:lvl4pPr marL="1828800" lvl="3" indent="-228600" algn="l">
              <a:lnSpc>
                <a:spcPct val="100000"/>
              </a:lnSpc>
              <a:spcBef>
                <a:spcPts val="293"/>
              </a:spcBef>
              <a:spcAft>
                <a:spcPts val="0"/>
              </a:spcAft>
              <a:buClr>
                <a:srgbClr val="3F3F3F"/>
              </a:buClr>
              <a:buSzPts val="1138"/>
              <a:buNone/>
              <a:defRPr sz="1138"/>
            </a:lvl4pPr>
            <a:lvl5pPr marL="2286000" lvl="4" indent="-228600" algn="l">
              <a:lnSpc>
                <a:spcPct val="100000"/>
              </a:lnSpc>
              <a:spcBef>
                <a:spcPts val="29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3" name="Google Shape;53;p22"/>
          <p:cNvSpPr/>
          <p:nvPr/>
        </p:nvSpPr>
        <p:spPr>
          <a:xfrm rot="-5400000" flipH="1">
            <a:off x="9569841" y="34776"/>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54" name="Google Shape;54;p22"/>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 Exemples historiques">
  <p:cSld name="B- Exemples historiques">
    <p:spTree>
      <p:nvGrpSpPr>
        <p:cNvPr id="1" name="Shape 56"/>
        <p:cNvGrpSpPr/>
        <p:nvPr/>
      </p:nvGrpSpPr>
      <p:grpSpPr>
        <a:xfrm>
          <a:off x="0" y="0"/>
          <a:ext cx="0" cy="0"/>
          <a:chOff x="0" y="0"/>
          <a:chExt cx="0" cy="0"/>
        </a:xfrm>
      </p:grpSpPr>
      <p:sp>
        <p:nvSpPr>
          <p:cNvPr id="57" name="Google Shape;57;p23"/>
          <p:cNvSpPr txBox="1">
            <a:spLocks noGrp="1"/>
          </p:cNvSpPr>
          <p:nvPr>
            <p:ph type="body" idx="1"/>
          </p:nvPr>
        </p:nvSpPr>
        <p:spPr>
          <a:xfrm>
            <a:off x="749960" y="2019303"/>
            <a:ext cx="5246056"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7F7F7F"/>
              </a:buClr>
              <a:buSzPts val="1138"/>
              <a:buNone/>
              <a:defRPr sz="1138" i="1">
                <a:solidFill>
                  <a:srgbClr val="7F7F7F"/>
                </a:solidFill>
              </a:defRPr>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8" name="Google Shape;58;p23"/>
          <p:cNvSpPr txBox="1">
            <a:spLocks noGrp="1"/>
          </p:cNvSpPr>
          <p:nvPr>
            <p:ph type="body" idx="2"/>
          </p:nvPr>
        </p:nvSpPr>
        <p:spPr>
          <a:xfrm>
            <a:off x="6451934" y="2019303"/>
            <a:ext cx="2831712"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pic>
        <p:nvPicPr>
          <p:cNvPr id="59" name="Google Shape;59;p23"/>
          <p:cNvPicPr preferRelativeResize="0"/>
          <p:nvPr/>
        </p:nvPicPr>
        <p:blipFill rotWithShape="1">
          <a:blip r:embed="rId2">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60" name="Google Shape;60;p23"/>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2925"/>
              <a:buFont typeface="Arial"/>
              <a:buNone/>
              <a:defRPr sz="2925"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ôture">
  <p:cSld name="Clôture">
    <p:spTree>
      <p:nvGrpSpPr>
        <p:cNvPr id="1" name="Shape 62"/>
        <p:cNvGrpSpPr/>
        <p:nvPr/>
      </p:nvGrpSpPr>
      <p:grpSpPr>
        <a:xfrm>
          <a:off x="0" y="0"/>
          <a:ext cx="0" cy="0"/>
          <a:chOff x="0" y="0"/>
          <a:chExt cx="0" cy="0"/>
        </a:xfrm>
      </p:grpSpPr>
      <p:pic>
        <p:nvPicPr>
          <p:cNvPr id="63" name="Google Shape;63;p24"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64" name="Google Shape;64;p24"/>
          <p:cNvSpPr txBox="1">
            <a:spLocks noGrp="1"/>
          </p:cNvSpPr>
          <p:nvPr>
            <p:ph type="subTitle" idx="1"/>
          </p:nvPr>
        </p:nvSpPr>
        <p:spPr>
          <a:xfrm>
            <a:off x="735944" y="2512983"/>
            <a:ext cx="8540696" cy="921411"/>
          </a:xfrm>
          <a:prstGeom prst="rect">
            <a:avLst/>
          </a:prstGeom>
          <a:noFill/>
          <a:ln>
            <a:noFill/>
          </a:ln>
        </p:spPr>
        <p:txBody>
          <a:bodyPr spcFirstLastPara="1" wrap="square" lIns="91425" tIns="0" rIns="91425" bIns="0" anchor="t" anchorCtr="0">
            <a:normAutofit/>
          </a:bodyPr>
          <a:lstStyle>
            <a:lvl1pPr lvl="0" algn="l">
              <a:lnSpc>
                <a:spcPct val="100000"/>
              </a:lnSpc>
              <a:spcBef>
                <a:spcPts val="468"/>
              </a:spcBef>
              <a:spcAft>
                <a:spcPts val="0"/>
              </a:spcAft>
              <a:buClr>
                <a:srgbClr val="3F3F3F"/>
              </a:buClr>
              <a:buSzPts val="1625"/>
              <a:buNone/>
              <a:defRPr sz="1625"/>
            </a:lvl1pPr>
            <a:lvl2pPr lvl="1" algn="ctr">
              <a:lnSpc>
                <a:spcPct val="100000"/>
              </a:lnSpc>
              <a:spcBef>
                <a:spcPts val="293"/>
              </a:spcBef>
              <a:spcAft>
                <a:spcPts val="0"/>
              </a:spcAft>
              <a:buClr>
                <a:srgbClr val="3F3F3F"/>
              </a:buClr>
              <a:buSzPts val="1625"/>
              <a:buNone/>
              <a:defRPr sz="1625"/>
            </a:lvl2pPr>
            <a:lvl3pPr lvl="2" algn="ctr">
              <a:lnSpc>
                <a:spcPct val="100000"/>
              </a:lnSpc>
              <a:spcBef>
                <a:spcPts val="293"/>
              </a:spcBef>
              <a:spcAft>
                <a:spcPts val="0"/>
              </a:spcAft>
              <a:buClr>
                <a:srgbClr val="3F3F3F"/>
              </a:buClr>
              <a:buSzPts val="1463"/>
              <a:buNone/>
              <a:defRPr sz="1463"/>
            </a:lvl3pPr>
            <a:lvl4pPr lvl="3" algn="ctr">
              <a:lnSpc>
                <a:spcPct val="100000"/>
              </a:lnSpc>
              <a:spcBef>
                <a:spcPts val="293"/>
              </a:spcBef>
              <a:spcAft>
                <a:spcPts val="0"/>
              </a:spcAft>
              <a:buClr>
                <a:srgbClr val="3F3F3F"/>
              </a:buClr>
              <a:buSzPts val="1300"/>
              <a:buNone/>
              <a:defRPr sz="1300"/>
            </a:lvl4pPr>
            <a:lvl5pPr lvl="4" algn="ctr">
              <a:lnSpc>
                <a:spcPct val="100000"/>
              </a:lnSpc>
              <a:spcBef>
                <a:spcPts val="293"/>
              </a:spcBef>
              <a:spcAft>
                <a:spcPts val="0"/>
              </a:spcAft>
              <a:buClr>
                <a:srgbClr val="3F3F3F"/>
              </a:buClr>
              <a:buSzPts val="1300"/>
              <a:buNone/>
              <a:defRPr sz="1300"/>
            </a:lvl5pPr>
            <a:lvl6pPr lvl="5" algn="ctr">
              <a:lnSpc>
                <a:spcPct val="90000"/>
              </a:lnSpc>
              <a:spcBef>
                <a:spcPts val="406"/>
              </a:spcBef>
              <a:spcAft>
                <a:spcPts val="0"/>
              </a:spcAft>
              <a:buClr>
                <a:schemeClr val="dk1"/>
              </a:buClr>
              <a:buSzPts val="1300"/>
              <a:buNone/>
              <a:defRPr sz="1300"/>
            </a:lvl6pPr>
            <a:lvl7pPr lvl="6" algn="ctr">
              <a:lnSpc>
                <a:spcPct val="90000"/>
              </a:lnSpc>
              <a:spcBef>
                <a:spcPts val="406"/>
              </a:spcBef>
              <a:spcAft>
                <a:spcPts val="0"/>
              </a:spcAft>
              <a:buClr>
                <a:schemeClr val="dk1"/>
              </a:buClr>
              <a:buSzPts val="1300"/>
              <a:buNone/>
              <a:defRPr sz="1300"/>
            </a:lvl7pPr>
            <a:lvl8pPr lvl="7" algn="ctr">
              <a:lnSpc>
                <a:spcPct val="90000"/>
              </a:lnSpc>
              <a:spcBef>
                <a:spcPts val="406"/>
              </a:spcBef>
              <a:spcAft>
                <a:spcPts val="0"/>
              </a:spcAft>
              <a:buClr>
                <a:schemeClr val="dk1"/>
              </a:buClr>
              <a:buSzPts val="1300"/>
              <a:buNone/>
              <a:defRPr sz="1300"/>
            </a:lvl8pPr>
            <a:lvl9pPr lvl="8" algn="ctr">
              <a:lnSpc>
                <a:spcPct val="90000"/>
              </a:lnSpc>
              <a:spcBef>
                <a:spcPts val="406"/>
              </a:spcBef>
              <a:spcAft>
                <a:spcPts val="0"/>
              </a:spcAft>
              <a:buClr>
                <a:schemeClr val="dk1"/>
              </a:buClr>
              <a:buSzPts val="1300"/>
              <a:buNone/>
              <a:defRPr sz="1300"/>
            </a:lvl9pPr>
          </a:lstStyle>
          <a:p>
            <a:endParaRPr/>
          </a:p>
        </p:txBody>
      </p:sp>
      <p:sp>
        <p:nvSpPr>
          <p:cNvPr id="65" name="Google Shape;65;p24"/>
          <p:cNvSpPr txBox="1">
            <a:spLocks noGrp="1"/>
          </p:cNvSpPr>
          <p:nvPr>
            <p:ph type="title"/>
          </p:nvPr>
        </p:nvSpPr>
        <p:spPr>
          <a:xfrm>
            <a:off x="742951" y="1708031"/>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4"/>
          <p:cNvSpPr/>
          <p:nvPr/>
        </p:nvSpPr>
        <p:spPr>
          <a:xfrm rot="-5400000" flipH="1">
            <a:off x="9569840" y="34776"/>
            <a:ext cx="370937" cy="30138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67" name="Google Shape;67;p24"/>
          <p:cNvSpPr/>
          <p:nvPr/>
        </p:nvSpPr>
        <p:spPr>
          <a:xfrm>
            <a:off x="0" y="1816039"/>
            <a:ext cx="102375" cy="50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accent1"/>
              </a:solidFill>
              <a:latin typeface="Arial"/>
              <a:ea typeface="Arial"/>
              <a:cs typeface="Arial"/>
              <a:sym typeface="Arial"/>
            </a:endParaRPr>
          </a:p>
        </p:txBody>
      </p:sp>
      <p:sp>
        <p:nvSpPr>
          <p:cNvPr id="68" name="Google Shape;68;p24"/>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69" name="Google Shape;69;p24"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16648" y="731523"/>
            <a:ext cx="8670227" cy="1362057"/>
          </a:xfrm>
          <a:prstGeom prst="rect">
            <a:avLst/>
          </a:prstGeom>
          <a:noFill/>
          <a:ln>
            <a:noFill/>
          </a:ln>
        </p:spPr>
        <p:txBody>
          <a:bodyPr spcFirstLastPara="1" wrap="square" lIns="91425" tIns="45700" rIns="91425" bIns="45700" anchor="b" anchorCtr="0">
            <a:noAutofit/>
          </a:bodyPr>
          <a:lstStyle>
            <a:lvl1pPr marR="0" lvl="0" algn="ctr" rtl="0">
              <a:lnSpc>
                <a:spcPct val="128270"/>
              </a:lnSpc>
              <a:spcBef>
                <a:spcPts val="0"/>
              </a:spcBef>
              <a:spcAft>
                <a:spcPts val="0"/>
              </a:spcAft>
              <a:buClr>
                <a:srgbClr val="00A4BB"/>
              </a:buClr>
              <a:buSzPts val="3088"/>
              <a:buFont typeface="Arial"/>
              <a:buNone/>
              <a:defRPr sz="3088" b="1" i="0" u="none" strike="noStrike" cap="none">
                <a:solidFill>
                  <a:srgbClr val="00A4B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616648" y="2103120"/>
            <a:ext cx="8670227" cy="4351338"/>
          </a:xfrm>
          <a:prstGeom prst="rect">
            <a:avLst/>
          </a:prstGeom>
          <a:noFill/>
          <a:ln>
            <a:noFill/>
          </a:ln>
        </p:spPr>
        <p:txBody>
          <a:bodyPr spcFirstLastPara="1" wrap="square" lIns="91425" tIns="45700" rIns="91425" bIns="45700" anchor="t" anchorCtr="0">
            <a:normAutofit/>
          </a:bodyPr>
          <a:lstStyle>
            <a:lvl1pPr marL="457200" marR="0" lvl="0" indent="-300863" algn="l" rtl="0">
              <a:lnSpc>
                <a:spcPct val="100000"/>
              </a:lnSpc>
              <a:spcBef>
                <a:spcPts val="293"/>
              </a:spcBef>
              <a:spcAft>
                <a:spcPts val="0"/>
              </a:spcAft>
              <a:buClr>
                <a:srgbClr val="3F3F3F"/>
              </a:buClr>
              <a:buSzPts val="1138"/>
              <a:buFont typeface="Arial"/>
              <a:buChar char="•"/>
              <a:defRPr sz="1138" b="0" i="0" u="none" strike="noStrike" cap="none">
                <a:solidFill>
                  <a:srgbClr val="3F3F3F"/>
                </a:solidFill>
                <a:latin typeface="Arial"/>
                <a:ea typeface="Arial"/>
                <a:cs typeface="Arial"/>
                <a:sym typeface="Arial"/>
              </a:defRPr>
            </a:lvl1pPr>
            <a:lvl2pPr marL="914400" marR="0" lvl="1"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2pPr>
            <a:lvl3pPr marL="1371600" marR="0" lvl="2"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3pPr>
            <a:lvl4pPr marL="1828800" marR="0" lvl="3"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4pPr>
            <a:lvl5pPr marL="2286000" marR="0" lvl="4"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975" b="0" i="0" u="none" strike="noStrike" cap="none">
                <a:solidFill>
                  <a:schemeClr val="accent6"/>
                </a:solidFill>
                <a:latin typeface="Arial"/>
                <a:ea typeface="Arial"/>
                <a:cs typeface="Arial"/>
                <a:sym typeface="Arial"/>
              </a:defRPr>
            </a:lvl1pPr>
            <a:lvl2pPr marL="0" marR="0" lvl="1" indent="0" algn="r" rtl="0">
              <a:spcBef>
                <a:spcPts val="0"/>
              </a:spcBef>
              <a:buNone/>
              <a:defRPr sz="975" b="0" i="0" u="none" strike="noStrike" cap="none">
                <a:solidFill>
                  <a:schemeClr val="accent6"/>
                </a:solidFill>
                <a:latin typeface="Arial"/>
                <a:ea typeface="Arial"/>
                <a:cs typeface="Arial"/>
                <a:sym typeface="Arial"/>
              </a:defRPr>
            </a:lvl2pPr>
            <a:lvl3pPr marL="0" marR="0" lvl="2" indent="0" algn="r" rtl="0">
              <a:spcBef>
                <a:spcPts val="0"/>
              </a:spcBef>
              <a:buNone/>
              <a:defRPr sz="975" b="0" i="0" u="none" strike="noStrike" cap="none">
                <a:solidFill>
                  <a:schemeClr val="accent6"/>
                </a:solidFill>
                <a:latin typeface="Arial"/>
                <a:ea typeface="Arial"/>
                <a:cs typeface="Arial"/>
                <a:sym typeface="Arial"/>
              </a:defRPr>
            </a:lvl3pPr>
            <a:lvl4pPr marL="0" marR="0" lvl="3" indent="0" algn="r" rtl="0">
              <a:spcBef>
                <a:spcPts val="0"/>
              </a:spcBef>
              <a:buNone/>
              <a:defRPr sz="975" b="0" i="0" u="none" strike="noStrike" cap="none">
                <a:solidFill>
                  <a:schemeClr val="accent6"/>
                </a:solidFill>
                <a:latin typeface="Arial"/>
                <a:ea typeface="Arial"/>
                <a:cs typeface="Arial"/>
                <a:sym typeface="Arial"/>
              </a:defRPr>
            </a:lvl4pPr>
            <a:lvl5pPr marL="0" marR="0" lvl="4" indent="0" algn="r" rtl="0">
              <a:spcBef>
                <a:spcPts val="0"/>
              </a:spcBef>
              <a:buNone/>
              <a:defRPr sz="975" b="0" i="0" u="none" strike="noStrike" cap="none">
                <a:solidFill>
                  <a:schemeClr val="accent6"/>
                </a:solidFill>
                <a:latin typeface="Arial"/>
                <a:ea typeface="Arial"/>
                <a:cs typeface="Arial"/>
                <a:sym typeface="Arial"/>
              </a:defRPr>
            </a:lvl5pPr>
            <a:lvl6pPr marL="0" marR="0" lvl="5" indent="0" algn="r" rtl="0">
              <a:spcBef>
                <a:spcPts val="0"/>
              </a:spcBef>
              <a:buNone/>
              <a:defRPr sz="975" b="0" i="0" u="none" strike="noStrike" cap="none">
                <a:solidFill>
                  <a:schemeClr val="accent6"/>
                </a:solidFill>
                <a:latin typeface="Arial"/>
                <a:ea typeface="Arial"/>
                <a:cs typeface="Arial"/>
                <a:sym typeface="Arial"/>
              </a:defRPr>
            </a:lvl6pPr>
            <a:lvl7pPr marL="0" marR="0" lvl="6" indent="0" algn="r" rtl="0">
              <a:spcBef>
                <a:spcPts val="0"/>
              </a:spcBef>
              <a:buNone/>
              <a:defRPr sz="975" b="0" i="0" u="none" strike="noStrike" cap="none">
                <a:solidFill>
                  <a:schemeClr val="accent6"/>
                </a:solidFill>
                <a:latin typeface="Arial"/>
                <a:ea typeface="Arial"/>
                <a:cs typeface="Arial"/>
                <a:sym typeface="Arial"/>
              </a:defRPr>
            </a:lvl7pPr>
            <a:lvl8pPr marL="0" marR="0" lvl="7" indent="0" algn="r" rtl="0">
              <a:spcBef>
                <a:spcPts val="0"/>
              </a:spcBef>
              <a:buNone/>
              <a:defRPr sz="975" b="0" i="0" u="none" strike="noStrike" cap="none">
                <a:solidFill>
                  <a:schemeClr val="accent6"/>
                </a:solidFill>
                <a:latin typeface="Arial"/>
                <a:ea typeface="Arial"/>
                <a:cs typeface="Arial"/>
                <a:sym typeface="Arial"/>
              </a:defRPr>
            </a:lvl8pPr>
            <a:lvl9pPr marL="0" marR="0" lvl="8" indent="0" algn="r" rtl="0">
              <a:spcBef>
                <a:spcPts val="0"/>
              </a:spcBef>
              <a:buNone/>
              <a:defRPr sz="975"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9" name="Google Shape;9;p15" descr="Une image contenant texte, Police, logo, Graphique&#10;&#10;Le contenu généré par l’IA peut être incorrect."/>
          <p:cNvPicPr preferRelativeResize="0"/>
          <p:nvPr/>
        </p:nvPicPr>
        <p:blipFill rotWithShape="1">
          <a:blip r:embed="rId26">
            <a:alphaModFix/>
          </a:blip>
          <a:srcRect/>
          <a:stretch/>
        </p:blipFill>
        <p:spPr>
          <a:xfrm>
            <a:off x="8918364" y="6347601"/>
            <a:ext cx="648320" cy="1761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
          <p:cNvSpPr txBox="1"/>
          <p:nvPr/>
        </p:nvSpPr>
        <p:spPr>
          <a:xfrm>
            <a:off x="2058449" y="2804618"/>
            <a:ext cx="6529965" cy="1248763"/>
          </a:xfrm>
          <a:prstGeom prst="rect">
            <a:avLst/>
          </a:prstGeom>
          <a:noFill/>
          <a:ln>
            <a:noFill/>
          </a:ln>
        </p:spPr>
        <p:txBody>
          <a:bodyPr spcFirstLastPara="1" wrap="square" lIns="91425" tIns="45700" rIns="91425" bIns="45700" anchor="ctr" anchorCtr="0">
            <a:spAutoFit/>
          </a:bodyPr>
          <a:lstStyle/>
          <a:p>
            <a:pPr marL="0" marR="0" lvl="0" indent="0" algn="ctr" rtl="0">
              <a:lnSpc>
                <a:spcPct val="167000"/>
              </a:lnSpc>
              <a:spcBef>
                <a:spcPts val="0"/>
              </a:spcBef>
              <a:spcAft>
                <a:spcPts val="0"/>
              </a:spcAft>
              <a:buClr>
                <a:srgbClr val="00A4BB"/>
              </a:buClr>
              <a:buSzPts val="2925"/>
              <a:buFont typeface="Montserrat"/>
              <a:buNone/>
            </a:pPr>
            <a:r>
              <a:rPr lang="fr-FR" sz="2625" b="1" dirty="0">
                <a:solidFill>
                  <a:srgbClr val="00A4BB"/>
                </a:solidFill>
                <a:latin typeface="Montserrat"/>
                <a:ea typeface="Montserrat"/>
                <a:cs typeface="Montserrat"/>
                <a:sym typeface="Montserrat"/>
              </a:rPr>
              <a:t>RECOMPOSITION SOCIOTECHNIQUE</a:t>
            </a:r>
            <a:br>
              <a:rPr lang="fr-FR" sz="1175" b="0" i="0" u="none" strike="noStrike" cap="none" dirty="0">
                <a:solidFill>
                  <a:srgbClr val="00A4BB"/>
                </a:solidFill>
                <a:latin typeface="Montserrat"/>
                <a:ea typeface="Montserrat"/>
                <a:cs typeface="Montserrat"/>
                <a:sym typeface="Montserrat"/>
              </a:rPr>
            </a:br>
            <a:r>
              <a:rPr lang="fr-FR" sz="1875" dirty="0">
                <a:solidFill>
                  <a:srgbClr val="00A4BB"/>
                </a:solidFill>
                <a:latin typeface="Montserrat"/>
                <a:ea typeface="Montserrat"/>
                <a:cs typeface="Montserrat"/>
                <a:sym typeface="Montserrat"/>
              </a:rPr>
              <a:t>Regarder le déjà-là et prendre soin du bientôt-là</a:t>
            </a:r>
            <a:endParaRPr sz="3500" b="0" i="0" u="none" strike="noStrike" cap="none" dirty="0">
              <a:solidFill>
                <a:srgbClr val="00A4BB"/>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9"/>
          <p:cNvSpPr txBox="1">
            <a:spLocks noGrp="1"/>
          </p:cNvSpPr>
          <p:nvPr>
            <p:ph type="title"/>
          </p:nvPr>
        </p:nvSpPr>
        <p:spPr>
          <a:xfrm>
            <a:off x="457188" y="2571347"/>
            <a:ext cx="4495812" cy="585900"/>
          </a:xfrm>
          <a:prstGeom prst="rect">
            <a:avLst/>
          </a:prstGeom>
          <a:noFill/>
          <a:ln>
            <a:noFill/>
          </a:ln>
        </p:spPr>
        <p:txBody>
          <a:bodyPr spcFirstLastPara="1" wrap="square" lIns="91425" tIns="0" rIns="91425" bIns="0" anchor="b" anchorCtr="0">
            <a:noAutofit/>
          </a:bodyPr>
          <a:lstStyle/>
          <a:p>
            <a:pPr marL="0" lvl="0" indent="0" algn="ctr" rtl="0">
              <a:lnSpc>
                <a:spcPct val="100000"/>
              </a:lnSpc>
              <a:spcBef>
                <a:spcPts val="0"/>
              </a:spcBef>
              <a:spcAft>
                <a:spcPts val="0"/>
              </a:spcAft>
              <a:buClr>
                <a:srgbClr val="00A4BB"/>
              </a:buClr>
              <a:buSzPts val="2900"/>
              <a:buFont typeface="Montserrat"/>
              <a:buNone/>
            </a:pPr>
            <a:r>
              <a:rPr lang="fr-FR" dirty="0">
                <a:latin typeface="Montserrat"/>
                <a:sym typeface="Montserrat"/>
              </a:rPr>
              <a:t>ANALYSE &amp;</a:t>
            </a:r>
            <a:br>
              <a:rPr lang="fr-FR" dirty="0">
                <a:latin typeface="Montserrat"/>
                <a:sym typeface="Montserrat"/>
              </a:rPr>
            </a:br>
            <a:r>
              <a:rPr lang="fr-FR" dirty="0">
                <a:latin typeface="Montserrat"/>
                <a:sym typeface="Montserrat"/>
              </a:rPr>
              <a:t>PROBLÉMATISATION</a:t>
            </a:r>
            <a:endParaRPr dirty="0"/>
          </a:p>
        </p:txBody>
      </p:sp>
      <p:sp>
        <p:nvSpPr>
          <p:cNvPr id="307" name="Google Shape;307;p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9</a:t>
            </a:fld>
            <a:endParaRPr/>
          </a:p>
        </p:txBody>
      </p:sp>
      <p:grpSp>
        <p:nvGrpSpPr>
          <p:cNvPr id="308" name="Google Shape;308;p9"/>
          <p:cNvGrpSpPr/>
          <p:nvPr/>
        </p:nvGrpSpPr>
        <p:grpSpPr>
          <a:xfrm>
            <a:off x="832662" y="3684556"/>
            <a:ext cx="3522575" cy="2022449"/>
            <a:chOff x="1153302" y="3702539"/>
            <a:chExt cx="3137033" cy="1954246"/>
          </a:xfrm>
        </p:grpSpPr>
        <p:pic>
          <p:nvPicPr>
            <p:cNvPr id="309" name="Google Shape;309;p9"/>
            <p:cNvPicPr preferRelativeResize="0"/>
            <p:nvPr/>
          </p:nvPicPr>
          <p:blipFill rotWithShape="1">
            <a:blip r:embed="rId3">
              <a:alphaModFix/>
            </a:blip>
            <a:srcRect/>
            <a:stretch/>
          </p:blipFill>
          <p:spPr>
            <a:xfrm rot="-5400000" flipH="1">
              <a:off x="2958241" y="3701750"/>
              <a:ext cx="569541" cy="571119"/>
            </a:xfrm>
            <a:prstGeom prst="rect">
              <a:avLst/>
            </a:prstGeom>
            <a:noFill/>
            <a:ln>
              <a:noFill/>
            </a:ln>
          </p:spPr>
        </p:pic>
        <p:pic>
          <p:nvPicPr>
            <p:cNvPr id="310" name="Google Shape;310;p9"/>
            <p:cNvPicPr preferRelativeResize="0"/>
            <p:nvPr/>
          </p:nvPicPr>
          <p:blipFill rotWithShape="1">
            <a:blip r:embed="rId4">
              <a:alphaModFix/>
            </a:blip>
            <a:srcRect/>
            <a:stretch/>
          </p:blipFill>
          <p:spPr>
            <a:xfrm>
              <a:off x="3433728" y="4788707"/>
              <a:ext cx="569541" cy="664464"/>
            </a:xfrm>
            <a:prstGeom prst="rect">
              <a:avLst/>
            </a:prstGeom>
            <a:noFill/>
            <a:ln>
              <a:noFill/>
            </a:ln>
          </p:spPr>
        </p:pic>
        <p:pic>
          <p:nvPicPr>
            <p:cNvPr id="311" name="Google Shape;311;p9"/>
            <p:cNvPicPr preferRelativeResize="0"/>
            <p:nvPr/>
          </p:nvPicPr>
          <p:blipFill rotWithShape="1">
            <a:blip r:embed="rId5">
              <a:alphaModFix/>
            </a:blip>
            <a:srcRect/>
            <a:stretch/>
          </p:blipFill>
          <p:spPr>
            <a:xfrm>
              <a:off x="2456886" y="4952351"/>
              <a:ext cx="702424" cy="704434"/>
            </a:xfrm>
            <a:prstGeom prst="rect">
              <a:avLst/>
            </a:prstGeom>
            <a:noFill/>
            <a:ln>
              <a:noFill/>
            </a:ln>
          </p:spPr>
        </p:pic>
        <p:pic>
          <p:nvPicPr>
            <p:cNvPr id="312" name="Google Shape;312;p9"/>
            <p:cNvPicPr preferRelativeResize="0"/>
            <p:nvPr/>
          </p:nvPicPr>
          <p:blipFill rotWithShape="1">
            <a:blip r:embed="rId6">
              <a:alphaModFix/>
            </a:blip>
            <a:srcRect/>
            <a:stretch/>
          </p:blipFill>
          <p:spPr>
            <a:xfrm>
              <a:off x="3991675" y="4049137"/>
              <a:ext cx="298660" cy="275354"/>
            </a:xfrm>
            <a:prstGeom prst="rect">
              <a:avLst/>
            </a:prstGeom>
            <a:noFill/>
            <a:ln>
              <a:noFill/>
            </a:ln>
          </p:spPr>
        </p:pic>
        <p:pic>
          <p:nvPicPr>
            <p:cNvPr id="313" name="Google Shape;313;p9"/>
            <p:cNvPicPr preferRelativeResize="0"/>
            <p:nvPr/>
          </p:nvPicPr>
          <p:blipFill rotWithShape="1">
            <a:blip r:embed="rId7">
              <a:alphaModFix/>
            </a:blip>
            <a:srcRect/>
            <a:stretch/>
          </p:blipFill>
          <p:spPr>
            <a:xfrm rot="-984997">
              <a:off x="1211778" y="4255791"/>
              <a:ext cx="452650" cy="479112"/>
            </a:xfrm>
            <a:prstGeom prst="rect">
              <a:avLst/>
            </a:prstGeom>
            <a:noFill/>
            <a:ln>
              <a:noFill/>
            </a:ln>
          </p:spPr>
        </p:pic>
        <p:pic>
          <p:nvPicPr>
            <p:cNvPr id="314" name="Google Shape;314;p9"/>
            <p:cNvPicPr preferRelativeResize="0"/>
            <p:nvPr/>
          </p:nvPicPr>
          <p:blipFill rotWithShape="1">
            <a:blip r:embed="rId8">
              <a:alphaModFix/>
            </a:blip>
            <a:srcRect/>
            <a:stretch/>
          </p:blipFill>
          <p:spPr>
            <a:xfrm>
              <a:off x="1963331" y="4286109"/>
              <a:ext cx="373323" cy="380860"/>
            </a:xfrm>
            <a:prstGeom prst="rect">
              <a:avLst/>
            </a:prstGeom>
            <a:noFill/>
            <a:ln>
              <a:noFill/>
            </a:ln>
          </p:spPr>
        </p:pic>
        <p:pic>
          <p:nvPicPr>
            <p:cNvPr id="315" name="Google Shape;315;p9"/>
            <p:cNvPicPr preferRelativeResize="0"/>
            <p:nvPr/>
          </p:nvPicPr>
          <p:blipFill rotWithShape="1">
            <a:blip r:embed="rId9">
              <a:alphaModFix/>
            </a:blip>
            <a:srcRect/>
            <a:stretch/>
          </p:blipFill>
          <p:spPr>
            <a:xfrm>
              <a:off x="1772302" y="4078086"/>
              <a:ext cx="323885" cy="329343"/>
            </a:xfrm>
            <a:prstGeom prst="rect">
              <a:avLst/>
            </a:prstGeom>
            <a:noFill/>
            <a:ln>
              <a:noFill/>
            </a:ln>
          </p:spPr>
        </p:pic>
        <p:pic>
          <p:nvPicPr>
            <p:cNvPr id="316" name="Google Shape;316;p9"/>
            <p:cNvPicPr preferRelativeResize="0"/>
            <p:nvPr/>
          </p:nvPicPr>
          <p:blipFill rotWithShape="1">
            <a:blip r:embed="rId10">
              <a:alphaModFix/>
            </a:blip>
            <a:srcRect/>
            <a:stretch/>
          </p:blipFill>
          <p:spPr>
            <a:xfrm>
              <a:off x="2076375" y="4682095"/>
              <a:ext cx="180421" cy="213225"/>
            </a:xfrm>
            <a:prstGeom prst="rect">
              <a:avLst/>
            </a:prstGeom>
            <a:noFill/>
            <a:ln>
              <a:noFill/>
            </a:ln>
          </p:spPr>
        </p:pic>
        <p:pic>
          <p:nvPicPr>
            <p:cNvPr id="317" name="Google Shape;317;p9"/>
            <p:cNvPicPr preferRelativeResize="0"/>
            <p:nvPr/>
          </p:nvPicPr>
          <p:blipFill rotWithShape="1">
            <a:blip r:embed="rId8">
              <a:alphaModFix/>
            </a:blip>
            <a:srcRect/>
            <a:stretch/>
          </p:blipFill>
          <p:spPr>
            <a:xfrm>
              <a:off x="2356367" y="4168972"/>
              <a:ext cx="373323" cy="380860"/>
            </a:xfrm>
            <a:prstGeom prst="rect">
              <a:avLst/>
            </a:prstGeom>
            <a:noFill/>
            <a:ln>
              <a:noFill/>
            </a:ln>
          </p:spPr>
        </p:pic>
        <p:pic>
          <p:nvPicPr>
            <p:cNvPr id="318" name="Google Shape;318;p9"/>
            <p:cNvPicPr preferRelativeResize="0"/>
            <p:nvPr/>
          </p:nvPicPr>
          <p:blipFill rotWithShape="1">
            <a:blip r:embed="rId9">
              <a:alphaModFix/>
            </a:blip>
            <a:srcRect/>
            <a:stretch/>
          </p:blipFill>
          <p:spPr>
            <a:xfrm>
              <a:off x="2381087" y="4539884"/>
              <a:ext cx="323885" cy="380859"/>
            </a:xfrm>
            <a:prstGeom prst="rect">
              <a:avLst/>
            </a:prstGeom>
            <a:noFill/>
            <a:ln>
              <a:noFill/>
            </a:ln>
          </p:spPr>
        </p:pic>
        <p:pic>
          <p:nvPicPr>
            <p:cNvPr id="319" name="Google Shape;319;p9"/>
            <p:cNvPicPr preferRelativeResize="0"/>
            <p:nvPr/>
          </p:nvPicPr>
          <p:blipFill rotWithShape="1">
            <a:blip r:embed="rId9">
              <a:alphaModFix/>
            </a:blip>
            <a:srcRect/>
            <a:stretch/>
          </p:blipFill>
          <p:spPr>
            <a:xfrm rot="10800000" flipH="1">
              <a:off x="1765765" y="4565641"/>
              <a:ext cx="323885" cy="329343"/>
            </a:xfrm>
            <a:prstGeom prst="rect">
              <a:avLst/>
            </a:prstGeom>
            <a:noFill/>
            <a:ln>
              <a:noFill/>
            </a:ln>
          </p:spPr>
        </p:pic>
        <p:pic>
          <p:nvPicPr>
            <p:cNvPr id="320" name="Google Shape;320;p9"/>
            <p:cNvPicPr preferRelativeResize="0"/>
            <p:nvPr/>
          </p:nvPicPr>
          <p:blipFill rotWithShape="1">
            <a:blip r:embed="rId8">
              <a:alphaModFix/>
            </a:blip>
            <a:srcRect/>
            <a:stretch/>
          </p:blipFill>
          <p:spPr>
            <a:xfrm rot="-5400000">
              <a:off x="1723979" y="4915536"/>
              <a:ext cx="515801" cy="526214"/>
            </a:xfrm>
            <a:prstGeom prst="rect">
              <a:avLst/>
            </a:prstGeom>
            <a:noFill/>
            <a:ln>
              <a:noFill/>
            </a:ln>
          </p:spPr>
        </p:pic>
        <p:pic>
          <p:nvPicPr>
            <p:cNvPr id="321" name="Google Shape;321;p9"/>
            <p:cNvPicPr preferRelativeResize="0"/>
            <p:nvPr/>
          </p:nvPicPr>
          <p:blipFill rotWithShape="1">
            <a:blip r:embed="rId8">
              <a:alphaModFix/>
            </a:blip>
            <a:srcRect/>
            <a:stretch/>
          </p:blipFill>
          <p:spPr>
            <a:xfrm>
              <a:off x="2932231" y="4394796"/>
              <a:ext cx="373323" cy="380860"/>
            </a:xfrm>
            <a:prstGeom prst="rect">
              <a:avLst/>
            </a:prstGeom>
            <a:noFill/>
            <a:ln>
              <a:noFill/>
            </a:ln>
          </p:spPr>
        </p:pic>
        <p:pic>
          <p:nvPicPr>
            <p:cNvPr id="322" name="Google Shape;322;p9"/>
            <p:cNvPicPr preferRelativeResize="0"/>
            <p:nvPr/>
          </p:nvPicPr>
          <p:blipFill rotWithShape="1">
            <a:blip r:embed="rId9">
              <a:alphaModFix/>
            </a:blip>
            <a:srcRect/>
            <a:stretch/>
          </p:blipFill>
          <p:spPr>
            <a:xfrm>
              <a:off x="2741202" y="4186773"/>
              <a:ext cx="323885" cy="329343"/>
            </a:xfrm>
            <a:prstGeom prst="rect">
              <a:avLst/>
            </a:prstGeom>
            <a:noFill/>
            <a:ln>
              <a:noFill/>
            </a:ln>
          </p:spPr>
        </p:pic>
        <p:pic>
          <p:nvPicPr>
            <p:cNvPr id="323" name="Google Shape;323;p9"/>
            <p:cNvPicPr preferRelativeResize="0"/>
            <p:nvPr/>
          </p:nvPicPr>
          <p:blipFill rotWithShape="1">
            <a:blip r:embed="rId8">
              <a:alphaModFix/>
            </a:blip>
            <a:srcRect/>
            <a:stretch/>
          </p:blipFill>
          <p:spPr>
            <a:xfrm>
              <a:off x="3325267" y="4277659"/>
              <a:ext cx="373323" cy="380860"/>
            </a:xfrm>
            <a:prstGeom prst="rect">
              <a:avLst/>
            </a:prstGeom>
            <a:noFill/>
            <a:ln>
              <a:noFill/>
            </a:ln>
          </p:spPr>
        </p:pic>
      </p:grpSp>
      <p:pic>
        <p:nvPicPr>
          <p:cNvPr id="324" name="Google Shape;324;p9" title="seuls-les-policiers-municipaux-en-poste-permanent-peuvent-etre-equipes-d-une-camera-pieton-photo-progres-maryline-chalon-1666355452.jpg"/>
          <p:cNvPicPr preferRelativeResize="0"/>
          <p:nvPr/>
        </p:nvPicPr>
        <p:blipFill rotWithShape="1">
          <a:blip r:embed="rId11">
            <a:alphaModFix amt="60000"/>
          </a:blip>
          <a:srcRect l="8720" r="45644"/>
          <a:stretch/>
        </p:blipFill>
        <p:spPr>
          <a:xfrm>
            <a:off x="5200652" y="-1"/>
            <a:ext cx="4705348"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66e3ffb9b9_0_13"/>
          <p:cNvSpPr txBox="1">
            <a:spLocks noGrp="1"/>
          </p:cNvSpPr>
          <p:nvPr>
            <p:ph type="title"/>
          </p:nvPr>
        </p:nvSpPr>
        <p:spPr>
          <a:xfrm>
            <a:off x="585237" y="194771"/>
            <a:ext cx="8761200" cy="6765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0"/>
              </a:spcAft>
              <a:buClr>
                <a:srgbClr val="00A4BB"/>
              </a:buClr>
              <a:buSzPts val="2800"/>
              <a:buFont typeface="Montserrat"/>
              <a:buNone/>
            </a:pPr>
            <a:r>
              <a:rPr lang="fr-FR" sz="2800" dirty="0">
                <a:latin typeface="Montserrat"/>
                <a:ea typeface="Montserrat"/>
                <a:cs typeface="Montserrat"/>
                <a:sym typeface="Montserrat"/>
              </a:rPr>
              <a:t>DÉMARCHE GÉNÉRALE DE L’OUTIL</a:t>
            </a:r>
            <a:br>
              <a:rPr lang="fr-FR" sz="2800" dirty="0">
                <a:latin typeface="Montserrat"/>
                <a:ea typeface="Montserrat"/>
                <a:cs typeface="Montserrat"/>
                <a:sym typeface="Montserrat"/>
              </a:rPr>
            </a:br>
            <a:endParaRPr sz="2800" dirty="0">
              <a:latin typeface="Montserrat"/>
              <a:ea typeface="Montserrat"/>
              <a:cs typeface="Montserrat"/>
              <a:sym typeface="Montserrat"/>
            </a:endParaRPr>
          </a:p>
        </p:txBody>
      </p:sp>
      <p:sp>
        <p:nvSpPr>
          <p:cNvPr id="330" name="Google Shape;330;g366e3ffb9b9_0_13"/>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10</a:t>
            </a:fld>
            <a:endParaRPr/>
          </a:p>
        </p:txBody>
      </p:sp>
      <p:sp>
        <p:nvSpPr>
          <p:cNvPr id="331" name="Google Shape;331;g366e3ffb9b9_0_13"/>
          <p:cNvSpPr txBox="1"/>
          <p:nvPr/>
        </p:nvSpPr>
        <p:spPr>
          <a:xfrm>
            <a:off x="3095849" y="1537464"/>
            <a:ext cx="37143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On souhaite introduire un nouveau dispositif</a:t>
            </a:r>
            <a:endParaRPr sz="1100" dirty="0">
              <a:solidFill>
                <a:srgbClr val="595959"/>
              </a:solidFill>
              <a:latin typeface="Montserrat"/>
              <a:ea typeface="Montserrat"/>
              <a:cs typeface="Montserrat"/>
              <a:sym typeface="Montserrat"/>
            </a:endParaRPr>
          </a:p>
        </p:txBody>
      </p:sp>
      <p:cxnSp>
        <p:nvCxnSpPr>
          <p:cNvPr id="340" name="Google Shape;340;g366e3ffb9b9_0_13"/>
          <p:cNvCxnSpPr>
            <a:cxnSpLocks/>
            <a:stCxn id="331" idx="2"/>
            <a:endCxn id="341" idx="0"/>
          </p:cNvCxnSpPr>
          <p:nvPr/>
        </p:nvCxnSpPr>
        <p:spPr>
          <a:xfrm flipH="1">
            <a:off x="4952998" y="1890864"/>
            <a:ext cx="1" cy="183058"/>
          </a:xfrm>
          <a:prstGeom prst="straightConnector1">
            <a:avLst/>
          </a:prstGeom>
          <a:noFill/>
          <a:ln w="9525" cap="flat" cmpd="sng">
            <a:solidFill>
              <a:srgbClr val="595959"/>
            </a:solidFill>
            <a:prstDash val="solid"/>
            <a:round/>
            <a:headEnd type="none" w="med" len="med"/>
            <a:tailEnd type="stealth" w="med" len="med"/>
          </a:ln>
        </p:spPr>
      </p:cxnSp>
      <p:cxnSp>
        <p:nvCxnSpPr>
          <p:cNvPr id="342" name="Google Shape;342;g366e3ffb9b9_0_13"/>
          <p:cNvCxnSpPr>
            <a:cxnSpLocks/>
            <a:stCxn id="341" idx="2"/>
            <a:endCxn id="25" idx="0"/>
          </p:cNvCxnSpPr>
          <p:nvPr/>
        </p:nvCxnSpPr>
        <p:spPr>
          <a:xfrm>
            <a:off x="4952998" y="2427322"/>
            <a:ext cx="4636" cy="174066"/>
          </a:xfrm>
          <a:prstGeom prst="straightConnector1">
            <a:avLst/>
          </a:prstGeom>
          <a:noFill/>
          <a:ln w="9525" cap="flat" cmpd="sng">
            <a:solidFill>
              <a:srgbClr val="595959"/>
            </a:solidFill>
            <a:prstDash val="solid"/>
            <a:round/>
            <a:headEnd type="none" w="med" len="med"/>
            <a:tailEnd type="stealth" w="med" len="med"/>
          </a:ln>
        </p:spPr>
      </p:cxnSp>
      <p:cxnSp>
        <p:nvCxnSpPr>
          <p:cNvPr id="343" name="Google Shape;343;g366e3ffb9b9_0_13"/>
          <p:cNvCxnSpPr>
            <a:cxnSpLocks/>
            <a:stCxn id="33" idx="2"/>
            <a:endCxn id="2" idx="0"/>
          </p:cNvCxnSpPr>
          <p:nvPr/>
        </p:nvCxnSpPr>
        <p:spPr>
          <a:xfrm>
            <a:off x="3514919" y="3679561"/>
            <a:ext cx="4780" cy="192954"/>
          </a:xfrm>
          <a:prstGeom prst="straightConnector1">
            <a:avLst/>
          </a:prstGeom>
          <a:noFill/>
          <a:ln w="9525" cap="flat" cmpd="sng">
            <a:solidFill>
              <a:srgbClr val="595959"/>
            </a:solidFill>
            <a:prstDash val="solid"/>
            <a:round/>
            <a:headEnd type="none" w="med" len="med"/>
            <a:tailEnd type="stealth" w="med" len="med"/>
          </a:ln>
        </p:spPr>
      </p:cxnSp>
      <p:sp>
        <p:nvSpPr>
          <p:cNvPr id="341" name="Google Shape;341;g366e3ffb9b9_0_13"/>
          <p:cNvSpPr txBox="1"/>
          <p:nvPr/>
        </p:nvSpPr>
        <p:spPr>
          <a:xfrm>
            <a:off x="3366298" y="2073922"/>
            <a:ext cx="31734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dirty="0">
                <a:solidFill>
                  <a:srgbClr val="6AA84F"/>
                </a:solidFill>
                <a:latin typeface="Montserrat"/>
                <a:ea typeface="Montserrat"/>
                <a:cs typeface="Montserrat"/>
                <a:sym typeface="Montserrat"/>
              </a:rPr>
              <a:t>Analyse de la composition actuelle</a:t>
            </a:r>
            <a:endParaRPr sz="1200" b="1" dirty="0">
              <a:solidFill>
                <a:srgbClr val="6AA84F"/>
              </a:solidFill>
              <a:latin typeface="Montserrat"/>
              <a:ea typeface="Montserrat"/>
              <a:cs typeface="Montserrat"/>
              <a:sym typeface="Montserrat"/>
            </a:endParaRPr>
          </a:p>
        </p:txBody>
      </p:sp>
      <p:sp>
        <p:nvSpPr>
          <p:cNvPr id="344" name="Google Shape;344;g366e3ffb9b9_0_13"/>
          <p:cNvSpPr/>
          <p:nvPr/>
        </p:nvSpPr>
        <p:spPr>
          <a:xfrm>
            <a:off x="3148125" y="2070082"/>
            <a:ext cx="360000" cy="360000"/>
          </a:xfrm>
          <a:prstGeom prst="ellipse">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latin typeface="Montserrat"/>
                <a:ea typeface="Montserrat"/>
                <a:cs typeface="Montserrat"/>
                <a:sym typeface="Montserrat"/>
              </a:rPr>
              <a:t>1</a:t>
            </a:r>
            <a:endParaRPr sz="1000">
              <a:latin typeface="Montserrat"/>
              <a:ea typeface="Montserrat"/>
              <a:cs typeface="Montserrat"/>
              <a:sym typeface="Montserrat"/>
            </a:endParaRPr>
          </a:p>
        </p:txBody>
      </p:sp>
      <p:sp>
        <p:nvSpPr>
          <p:cNvPr id="345" name="Google Shape;345;g366e3ffb9b9_0_13"/>
          <p:cNvSpPr/>
          <p:nvPr/>
        </p:nvSpPr>
        <p:spPr>
          <a:xfrm>
            <a:off x="1565759" y="3329457"/>
            <a:ext cx="360000" cy="3600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latin typeface="Montserrat"/>
                <a:ea typeface="Montserrat"/>
                <a:cs typeface="Montserrat"/>
                <a:sym typeface="Montserrat"/>
              </a:rPr>
              <a:t>2</a:t>
            </a:r>
            <a:endParaRPr sz="1000">
              <a:latin typeface="Montserrat"/>
              <a:ea typeface="Montserrat"/>
              <a:cs typeface="Montserrat"/>
              <a:sym typeface="Montserrat"/>
            </a:endParaRPr>
          </a:p>
        </p:txBody>
      </p:sp>
      <p:sp>
        <p:nvSpPr>
          <p:cNvPr id="346" name="Google Shape;346;g366e3ffb9b9_0_13"/>
          <p:cNvSpPr/>
          <p:nvPr/>
        </p:nvSpPr>
        <p:spPr>
          <a:xfrm>
            <a:off x="4021650" y="5660369"/>
            <a:ext cx="360000" cy="360000"/>
          </a:xfrm>
          <a:prstGeom prst="ellipse">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t>3</a:t>
            </a:r>
            <a:endParaRPr sz="1000"/>
          </a:p>
        </p:txBody>
      </p:sp>
      <p:cxnSp>
        <p:nvCxnSpPr>
          <p:cNvPr id="348" name="Google Shape;348;g366e3ffb9b9_0_13"/>
          <p:cNvCxnSpPr>
            <a:cxnSpLocks/>
            <a:stCxn id="23" idx="2"/>
            <a:endCxn id="34" idx="0"/>
          </p:cNvCxnSpPr>
          <p:nvPr/>
        </p:nvCxnSpPr>
        <p:spPr>
          <a:xfrm>
            <a:off x="5045775" y="6010489"/>
            <a:ext cx="0" cy="226300"/>
          </a:xfrm>
          <a:prstGeom prst="straightConnector1">
            <a:avLst/>
          </a:prstGeom>
          <a:noFill/>
          <a:ln w="9525" cap="flat" cmpd="sng">
            <a:solidFill>
              <a:srgbClr val="595959"/>
            </a:solidFill>
            <a:prstDash val="solid"/>
            <a:round/>
            <a:headEnd type="none" w="med" len="med"/>
            <a:tailEnd type="stealth" w="med" len="med"/>
          </a:ln>
        </p:spPr>
      </p:cxnSp>
      <p:cxnSp>
        <p:nvCxnSpPr>
          <p:cNvPr id="349" name="Google Shape;349;g366e3ffb9b9_0_13"/>
          <p:cNvCxnSpPr>
            <a:cxnSpLocks/>
            <a:stCxn id="25" idx="2"/>
            <a:endCxn id="33" idx="0"/>
          </p:cNvCxnSpPr>
          <p:nvPr/>
        </p:nvCxnSpPr>
        <p:spPr>
          <a:xfrm rot="5400000">
            <a:off x="4050591" y="2419117"/>
            <a:ext cx="371373" cy="144271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0" name="Google Shape;350;g366e3ffb9b9_0_13"/>
          <p:cNvCxnSpPr>
            <a:cxnSpLocks/>
            <a:stCxn id="25" idx="2"/>
            <a:endCxn id="36" idx="0"/>
          </p:cNvCxnSpPr>
          <p:nvPr/>
        </p:nvCxnSpPr>
        <p:spPr>
          <a:xfrm rot="16200000" flipH="1">
            <a:off x="5861124" y="2051297"/>
            <a:ext cx="358435" cy="216541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1" name="Google Shape;351;g366e3ffb9b9_0_13"/>
          <p:cNvCxnSpPr>
            <a:cxnSpLocks/>
            <a:stCxn id="2" idx="2"/>
            <a:endCxn id="40" idx="0"/>
          </p:cNvCxnSpPr>
          <p:nvPr/>
        </p:nvCxnSpPr>
        <p:spPr>
          <a:xfrm rot="5400000">
            <a:off x="2486309" y="3709528"/>
            <a:ext cx="364787" cy="170199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2" name="Google Shape;352;g366e3ffb9b9_0_13"/>
          <p:cNvCxnSpPr>
            <a:cxnSpLocks/>
            <a:stCxn id="2" idx="2"/>
            <a:endCxn id="14" idx="0"/>
          </p:cNvCxnSpPr>
          <p:nvPr/>
        </p:nvCxnSpPr>
        <p:spPr>
          <a:xfrm rot="16200000" flipH="1">
            <a:off x="4835204" y="3062627"/>
            <a:ext cx="360291" cy="2991300"/>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3" name="Google Shape;353;g366e3ffb9b9_0_13"/>
          <p:cNvCxnSpPr>
            <a:cxnSpLocks/>
            <a:stCxn id="14" idx="2"/>
            <a:endCxn id="23" idx="0"/>
          </p:cNvCxnSpPr>
          <p:nvPr/>
        </p:nvCxnSpPr>
        <p:spPr>
          <a:xfrm rot="5400000">
            <a:off x="5594876" y="4740965"/>
            <a:ext cx="367023" cy="1465224"/>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4" name="Google Shape;354;g366e3ffb9b9_0_13"/>
          <p:cNvCxnSpPr>
            <a:cxnSpLocks/>
            <a:stCxn id="14" idx="2"/>
            <a:endCxn id="31" idx="0"/>
          </p:cNvCxnSpPr>
          <p:nvPr/>
        </p:nvCxnSpPr>
        <p:spPr>
          <a:xfrm rot="16200000" flipH="1">
            <a:off x="7074777" y="4726287"/>
            <a:ext cx="365821" cy="1493377"/>
          </a:xfrm>
          <a:prstGeom prst="bentConnector3">
            <a:avLst>
              <a:gd name="adj1" fmla="val 50000"/>
            </a:avLst>
          </a:prstGeom>
          <a:noFill/>
          <a:ln w="9525" cap="flat" cmpd="sng">
            <a:solidFill>
              <a:srgbClr val="595959"/>
            </a:solidFill>
            <a:prstDash val="solid"/>
            <a:round/>
            <a:headEnd type="none" w="med" len="med"/>
            <a:tailEnd type="stealth" w="med" len="med"/>
          </a:ln>
        </p:spPr>
      </p:cxnSp>
      <p:sp>
        <p:nvSpPr>
          <p:cNvPr id="355" name="Google Shape;355;g366e3ffb9b9_0_13"/>
          <p:cNvSpPr txBox="1"/>
          <p:nvPr/>
        </p:nvSpPr>
        <p:spPr>
          <a:xfrm>
            <a:off x="5562500" y="520984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56" name="Google Shape;356;g366e3ffb9b9_0_13"/>
          <p:cNvSpPr txBox="1"/>
          <p:nvPr/>
        </p:nvSpPr>
        <p:spPr>
          <a:xfrm>
            <a:off x="7041800" y="520984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357" name="Google Shape;357;g366e3ffb9b9_0_13"/>
          <p:cNvSpPr txBox="1"/>
          <p:nvPr/>
        </p:nvSpPr>
        <p:spPr>
          <a:xfrm>
            <a:off x="4058775" y="2909907"/>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58" name="Google Shape;358;g366e3ffb9b9_0_13"/>
          <p:cNvSpPr txBox="1"/>
          <p:nvPr/>
        </p:nvSpPr>
        <p:spPr>
          <a:xfrm>
            <a:off x="6000525" y="2909907"/>
            <a:ext cx="4590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359" name="Google Shape;359;g366e3ffb9b9_0_13"/>
          <p:cNvSpPr txBox="1"/>
          <p:nvPr/>
        </p:nvSpPr>
        <p:spPr>
          <a:xfrm>
            <a:off x="2537800" y="432059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60" name="Google Shape;360;g366e3ffb9b9_0_13"/>
          <p:cNvSpPr txBox="1"/>
          <p:nvPr/>
        </p:nvSpPr>
        <p:spPr>
          <a:xfrm>
            <a:off x="4793625" y="432059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25" name="Google Shape;341;g366e3ffb9b9_0_13">
            <a:extLst>
              <a:ext uri="{FF2B5EF4-FFF2-40B4-BE49-F238E27FC236}">
                <a16:creationId xmlns:a16="http://schemas.microsoft.com/office/drawing/2014/main" id="{2080DF79-0F31-0915-D9CA-22719E5C8D71}"/>
              </a:ext>
            </a:extLst>
          </p:cNvPr>
          <p:cNvSpPr txBox="1"/>
          <p:nvPr/>
        </p:nvSpPr>
        <p:spPr>
          <a:xfrm>
            <a:off x="2302888" y="2601388"/>
            <a:ext cx="5309492"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chemeClr val="tx1"/>
                </a:solidFill>
                <a:latin typeface="Montserrat"/>
                <a:ea typeface="Montserrat"/>
                <a:cs typeface="Montserrat"/>
                <a:sym typeface="Montserrat"/>
              </a:rPr>
              <a:t>Faut-il (vraiment) changer quelque chose à la composition actuelle ?</a:t>
            </a:r>
            <a:endParaRPr sz="1100" i="1" dirty="0">
              <a:solidFill>
                <a:schemeClr val="tx1"/>
              </a:solidFill>
              <a:latin typeface="Montserrat"/>
              <a:ea typeface="Montserrat"/>
              <a:cs typeface="Montserrat"/>
              <a:sym typeface="Montserrat"/>
            </a:endParaRPr>
          </a:p>
        </p:txBody>
      </p:sp>
      <p:sp>
        <p:nvSpPr>
          <p:cNvPr id="33" name="Google Shape;341;g366e3ffb9b9_0_13">
            <a:extLst>
              <a:ext uri="{FF2B5EF4-FFF2-40B4-BE49-F238E27FC236}">
                <a16:creationId xmlns:a16="http://schemas.microsoft.com/office/drawing/2014/main" id="{9A19A8D3-F2AE-3F62-6B92-A2FA999573B7}"/>
              </a:ext>
            </a:extLst>
          </p:cNvPr>
          <p:cNvSpPr txBox="1"/>
          <p:nvPr/>
        </p:nvSpPr>
        <p:spPr>
          <a:xfrm>
            <a:off x="1872450" y="3326161"/>
            <a:ext cx="3284938"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dirty="0">
                <a:solidFill>
                  <a:schemeClr val="accent6"/>
                </a:solidFill>
                <a:latin typeface="Montserrat"/>
                <a:ea typeface="Montserrat"/>
                <a:cs typeface="Montserrat"/>
                <a:sym typeface="Montserrat"/>
              </a:rPr>
              <a:t>Analyse de la recomposition probable</a:t>
            </a:r>
            <a:endParaRPr sz="1200" b="1" dirty="0">
              <a:solidFill>
                <a:schemeClr val="accent6"/>
              </a:solidFill>
              <a:latin typeface="Montserrat"/>
              <a:ea typeface="Montserrat"/>
              <a:cs typeface="Montserrat"/>
              <a:sym typeface="Montserrat"/>
            </a:endParaRPr>
          </a:p>
        </p:txBody>
      </p:sp>
      <p:sp>
        <p:nvSpPr>
          <p:cNvPr id="36" name="Google Shape;331;g366e3ffb9b9_0_13">
            <a:extLst>
              <a:ext uri="{FF2B5EF4-FFF2-40B4-BE49-F238E27FC236}">
                <a16:creationId xmlns:a16="http://schemas.microsoft.com/office/drawing/2014/main" id="{A2C122D9-9D63-0A66-A8D0-12D8276BC82E}"/>
              </a:ext>
            </a:extLst>
          </p:cNvPr>
          <p:cNvSpPr txBox="1"/>
          <p:nvPr/>
        </p:nvSpPr>
        <p:spPr>
          <a:xfrm>
            <a:off x="5265899" y="3313223"/>
            <a:ext cx="3714300" cy="503715"/>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Abandon de l’innovation car la composition se suffit à elle-même</a:t>
            </a:r>
            <a:endParaRPr sz="1100" dirty="0">
              <a:solidFill>
                <a:srgbClr val="595959"/>
              </a:solidFill>
              <a:latin typeface="Montserrat"/>
              <a:ea typeface="Montserrat"/>
              <a:cs typeface="Montserrat"/>
              <a:sym typeface="Montserrat"/>
            </a:endParaRPr>
          </a:p>
        </p:txBody>
      </p:sp>
      <p:sp>
        <p:nvSpPr>
          <p:cNvPr id="40" name="Google Shape;331;g366e3ffb9b9_0_13">
            <a:extLst>
              <a:ext uri="{FF2B5EF4-FFF2-40B4-BE49-F238E27FC236}">
                <a16:creationId xmlns:a16="http://schemas.microsoft.com/office/drawing/2014/main" id="{FF5F1AB9-460F-D3B6-1823-561E179FCC58}"/>
              </a:ext>
            </a:extLst>
          </p:cNvPr>
          <p:cNvSpPr txBox="1"/>
          <p:nvPr/>
        </p:nvSpPr>
        <p:spPr>
          <a:xfrm>
            <a:off x="539558" y="4742919"/>
            <a:ext cx="2556291" cy="354602"/>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Pas de conditions sur l’innovation</a:t>
            </a:r>
            <a:endParaRPr sz="1100" dirty="0">
              <a:solidFill>
                <a:srgbClr val="595959"/>
              </a:solidFill>
              <a:latin typeface="Montserrat"/>
              <a:ea typeface="Montserrat"/>
              <a:cs typeface="Montserrat"/>
              <a:sym typeface="Montserrat"/>
            </a:endParaRPr>
          </a:p>
        </p:txBody>
      </p:sp>
      <p:sp>
        <p:nvSpPr>
          <p:cNvPr id="2" name="Google Shape;331;g366e3ffb9b9_0_13">
            <a:extLst>
              <a:ext uri="{FF2B5EF4-FFF2-40B4-BE49-F238E27FC236}">
                <a16:creationId xmlns:a16="http://schemas.microsoft.com/office/drawing/2014/main" id="{2AF02583-1272-4409-5B6D-45E50744940D}"/>
              </a:ext>
            </a:extLst>
          </p:cNvPr>
          <p:cNvSpPr txBox="1"/>
          <p:nvPr/>
        </p:nvSpPr>
        <p:spPr>
          <a:xfrm>
            <a:off x="1662549" y="3872515"/>
            <a:ext cx="3714300" cy="505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rgbClr val="595959"/>
                </a:solidFill>
                <a:latin typeface="Montserrat"/>
                <a:ea typeface="Montserrat"/>
                <a:cs typeface="Montserrat"/>
                <a:sym typeface="Montserrat"/>
              </a:rPr>
              <a:t>Le dispositif envisagé a-t-il toutes les chances de produire une recomposition harmonieuse ?</a:t>
            </a:r>
          </a:p>
        </p:txBody>
      </p:sp>
      <p:sp>
        <p:nvSpPr>
          <p:cNvPr id="14" name="Google Shape;331;g366e3ffb9b9_0_13">
            <a:extLst>
              <a:ext uri="{FF2B5EF4-FFF2-40B4-BE49-F238E27FC236}">
                <a16:creationId xmlns:a16="http://schemas.microsoft.com/office/drawing/2014/main" id="{93868487-BCA4-B438-BD3E-365B22BE314D}"/>
              </a:ext>
            </a:extLst>
          </p:cNvPr>
          <p:cNvSpPr txBox="1"/>
          <p:nvPr/>
        </p:nvSpPr>
        <p:spPr>
          <a:xfrm>
            <a:off x="4302173" y="4738423"/>
            <a:ext cx="4417652" cy="55164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rgbClr val="595959"/>
                </a:solidFill>
                <a:latin typeface="Montserrat"/>
                <a:ea typeface="Montserrat"/>
                <a:cs typeface="Montserrat"/>
                <a:sym typeface="Montserrat"/>
              </a:rPr>
              <a:t>Peut-on trouver des préconisations à faire sur le dispositif et sur les parties prenantes pour accompagner la relation ?</a:t>
            </a:r>
            <a:endParaRPr sz="1100" i="1" dirty="0">
              <a:solidFill>
                <a:srgbClr val="595959"/>
              </a:solidFill>
              <a:latin typeface="Montserrat"/>
              <a:ea typeface="Montserrat"/>
              <a:cs typeface="Montserrat"/>
              <a:sym typeface="Montserrat"/>
            </a:endParaRPr>
          </a:p>
        </p:txBody>
      </p:sp>
      <p:sp>
        <p:nvSpPr>
          <p:cNvPr id="23" name="Google Shape;341;g366e3ffb9b9_0_13">
            <a:extLst>
              <a:ext uri="{FF2B5EF4-FFF2-40B4-BE49-F238E27FC236}">
                <a16:creationId xmlns:a16="http://schemas.microsoft.com/office/drawing/2014/main" id="{DB799C1B-2F1A-7314-8097-AAB9DAC33BB0}"/>
              </a:ext>
            </a:extLst>
          </p:cNvPr>
          <p:cNvSpPr txBox="1"/>
          <p:nvPr/>
        </p:nvSpPr>
        <p:spPr>
          <a:xfrm>
            <a:off x="4346406" y="5657089"/>
            <a:ext cx="1398738" cy="353400"/>
          </a:xfrm>
          <a:prstGeom prst="rect">
            <a:avLst/>
          </a:prstGeom>
          <a:noFill/>
          <a:ln>
            <a:noFill/>
          </a:ln>
        </p:spPr>
        <p:txBody>
          <a:bodyPr spcFirstLastPara="1" wrap="square" lIns="91425" tIns="91425" rIns="91425" bIns="91425" anchor="t" anchorCtr="0">
            <a:noAutofit/>
          </a:bodyPr>
          <a:lstStyle/>
          <a:p>
            <a:pPr algn="ctr"/>
            <a:r>
              <a:rPr lang="fr-FR" sz="1200" b="1" dirty="0">
                <a:solidFill>
                  <a:srgbClr val="F1C232"/>
                </a:solidFill>
                <a:latin typeface="Montserrat"/>
                <a:ea typeface="Montserrat"/>
                <a:cs typeface="Montserrat"/>
                <a:sym typeface="Montserrat"/>
              </a:rPr>
              <a:t>Préconisations</a:t>
            </a:r>
            <a:endParaRPr lang="fr-FR" sz="1200" dirty="0">
              <a:solidFill>
                <a:srgbClr val="F1C232"/>
              </a:solidFill>
              <a:latin typeface="Montserrat"/>
              <a:ea typeface="Montserrat"/>
              <a:cs typeface="Montserrat"/>
              <a:sym typeface="Montserrat"/>
            </a:endParaRPr>
          </a:p>
        </p:txBody>
      </p:sp>
      <p:sp>
        <p:nvSpPr>
          <p:cNvPr id="31" name="Google Shape;331;g366e3ffb9b9_0_13">
            <a:extLst>
              <a:ext uri="{FF2B5EF4-FFF2-40B4-BE49-F238E27FC236}">
                <a16:creationId xmlns:a16="http://schemas.microsoft.com/office/drawing/2014/main" id="{44742BCB-DEEB-B76C-5B8E-A74044F63E0F}"/>
              </a:ext>
            </a:extLst>
          </p:cNvPr>
          <p:cNvSpPr txBox="1"/>
          <p:nvPr/>
        </p:nvSpPr>
        <p:spPr>
          <a:xfrm>
            <a:off x="6726230" y="5655887"/>
            <a:ext cx="2556291" cy="468000"/>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Recherche d’alternatives : abandon de la solution initiale</a:t>
            </a:r>
            <a:endParaRPr sz="1100" dirty="0">
              <a:solidFill>
                <a:srgbClr val="595959"/>
              </a:solidFill>
              <a:latin typeface="Montserrat"/>
              <a:ea typeface="Montserrat"/>
              <a:cs typeface="Montserrat"/>
              <a:sym typeface="Montserrat"/>
            </a:endParaRPr>
          </a:p>
        </p:txBody>
      </p:sp>
      <p:sp>
        <p:nvSpPr>
          <p:cNvPr id="34" name="Google Shape;331;g366e3ffb9b9_0_13">
            <a:extLst>
              <a:ext uri="{FF2B5EF4-FFF2-40B4-BE49-F238E27FC236}">
                <a16:creationId xmlns:a16="http://schemas.microsoft.com/office/drawing/2014/main" id="{B08302F2-398D-68B8-DC5C-E3816C6CEC6B}"/>
              </a:ext>
            </a:extLst>
          </p:cNvPr>
          <p:cNvSpPr txBox="1"/>
          <p:nvPr/>
        </p:nvSpPr>
        <p:spPr>
          <a:xfrm>
            <a:off x="3188625" y="6236789"/>
            <a:ext cx="3714300" cy="468000"/>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Introduction du nouveau dispositif après prise en compte des préconisations</a:t>
            </a:r>
            <a:endParaRPr sz="1100" dirty="0">
              <a:solidFill>
                <a:srgbClr val="595959"/>
              </a:solidFill>
              <a:latin typeface="Montserrat"/>
              <a:ea typeface="Montserrat"/>
              <a:cs typeface="Montserrat"/>
              <a:sym typeface="Montserrat"/>
            </a:endParaRPr>
          </a:p>
        </p:txBody>
      </p:sp>
      <p:sp>
        <p:nvSpPr>
          <p:cNvPr id="3" name="ZoneTexte 2">
            <a:extLst>
              <a:ext uri="{FF2B5EF4-FFF2-40B4-BE49-F238E27FC236}">
                <a16:creationId xmlns:a16="http://schemas.microsoft.com/office/drawing/2014/main" id="{6F23D365-C2A6-F0D1-03A7-2EA070868065}"/>
              </a:ext>
            </a:extLst>
          </p:cNvPr>
          <p:cNvSpPr txBox="1"/>
          <p:nvPr/>
        </p:nvSpPr>
        <p:spPr>
          <a:xfrm>
            <a:off x="330033" y="763969"/>
            <a:ext cx="8609071" cy="600164"/>
          </a:xfrm>
          <a:prstGeom prst="rect">
            <a:avLst/>
          </a:prstGeom>
          <a:noFill/>
        </p:spPr>
        <p:txBody>
          <a:bodyPr wrap="square" rtlCol="0">
            <a:spAutoFit/>
          </a:bodyPr>
          <a:lstStyle/>
          <a:p>
            <a:r>
              <a:rPr lang="fr-FR" sz="1100" i="1" dirty="0">
                <a:latin typeface="Montserrat" pitchFamily="2" charset="77"/>
              </a:rPr>
              <a:t>Remarques :</a:t>
            </a:r>
          </a:p>
          <a:p>
            <a:r>
              <a:rPr lang="fr-FR" sz="1100" i="1" dirty="0">
                <a:latin typeface="Montserrat" pitchFamily="2" charset="77"/>
              </a:rPr>
              <a:t>- Ce qui suit est un principe général pour présenter l’état d’esprit de cet outil : c’est à adapter au cas par cas</a:t>
            </a:r>
          </a:p>
          <a:p>
            <a:r>
              <a:rPr lang="fr-FR" sz="1100" i="1" dirty="0">
                <a:latin typeface="Montserrat" pitchFamily="2" charset="77"/>
              </a:rPr>
              <a:t>- On se place ici dans une version préventive (on anticipe une recomposition) : à adapter pour une démarche curative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6a22090f05_0_21"/>
          <p:cNvSpPr txBox="1">
            <a:spLocks noGrp="1"/>
          </p:cNvSpPr>
          <p:nvPr>
            <p:ph type="subTitle" idx="1"/>
          </p:nvPr>
        </p:nvSpPr>
        <p:spPr>
          <a:xfrm>
            <a:off x="682650" y="3060600"/>
            <a:ext cx="8540700" cy="736800"/>
          </a:xfrm>
          <a:prstGeom prst="rect">
            <a:avLst/>
          </a:prstGeom>
        </p:spPr>
        <p:txBody>
          <a:bodyPr spcFirstLastPara="1" wrap="square" lIns="91425" tIns="0" rIns="91425" bIns="0" anchor="t" anchorCtr="0">
            <a:noAutofit/>
          </a:bodyPr>
          <a:lstStyle/>
          <a:p>
            <a:pPr marL="0" lvl="0" indent="0" algn="just" rtl="0">
              <a:spcBef>
                <a:spcPts val="468"/>
              </a:spcBef>
              <a:spcAft>
                <a:spcPts val="1000"/>
              </a:spcAft>
              <a:buNone/>
            </a:pPr>
            <a:r>
              <a:rPr lang="fr-FR" sz="1400" dirty="0">
                <a:latin typeface="Montserrat"/>
                <a:ea typeface="Montserrat"/>
                <a:cs typeface="Montserrat"/>
                <a:sym typeface="Montserrat"/>
              </a:rPr>
              <a:t>Commençons l’étude de notre exemple par l’analyse de la </a:t>
            </a:r>
            <a:r>
              <a:rPr lang="fr-FR" sz="1400" b="1" dirty="0">
                <a:solidFill>
                  <a:srgbClr val="6AA84F"/>
                </a:solidFill>
                <a:latin typeface="Montserrat"/>
                <a:ea typeface="Montserrat"/>
                <a:cs typeface="Montserrat"/>
                <a:sym typeface="Montserrat"/>
              </a:rPr>
              <a:t>composition actuelle</a:t>
            </a:r>
            <a:r>
              <a:rPr lang="fr-FR" sz="1400" dirty="0">
                <a:latin typeface="Montserrat"/>
                <a:ea typeface="Montserrat"/>
                <a:cs typeface="Montserrat"/>
                <a:sym typeface="Montserrat"/>
              </a:rPr>
              <a:t> (ou composition </a:t>
            </a:r>
            <a:r>
              <a:rPr lang="fr-FR" sz="1400" i="1" dirty="0">
                <a:latin typeface="Montserrat"/>
                <a:ea typeface="Montserrat"/>
                <a:cs typeface="Montserrat"/>
                <a:sym typeface="Montserrat"/>
              </a:rPr>
              <a:t>précédente </a:t>
            </a:r>
            <a:r>
              <a:rPr lang="fr-FR" sz="1400" dirty="0">
                <a:latin typeface="Montserrat"/>
                <a:ea typeface="Montserrat"/>
                <a:cs typeface="Montserrat"/>
                <a:sym typeface="Montserrat"/>
              </a:rPr>
              <a:t>dans notre cas), c’est à dire la composition </a:t>
            </a:r>
            <a:r>
              <a:rPr lang="fr-FR" sz="1400" i="1" dirty="0">
                <a:latin typeface="Montserrat"/>
                <a:ea typeface="Montserrat"/>
                <a:cs typeface="Montserrat"/>
                <a:sym typeface="Montserrat"/>
              </a:rPr>
              <a:t>avant </a:t>
            </a:r>
            <a:r>
              <a:rPr lang="fr-FR" sz="1400" dirty="0">
                <a:latin typeface="Montserrat"/>
                <a:ea typeface="Montserrat"/>
                <a:cs typeface="Montserrat"/>
                <a:sym typeface="Montserrat"/>
              </a:rPr>
              <a:t>l’introduction de la caméra-piéton.</a:t>
            </a:r>
          </a:p>
          <a:p>
            <a:pPr marL="0" lvl="0" indent="0" algn="just" rtl="0">
              <a:spcBef>
                <a:spcPts val="468"/>
              </a:spcBef>
              <a:spcAft>
                <a:spcPts val="1000"/>
              </a:spcAft>
              <a:buNone/>
            </a:pPr>
            <a:endParaRPr lang="fr-FR" sz="1400" dirty="0">
              <a:latin typeface="Montserrat"/>
              <a:ea typeface="Montserrat"/>
              <a:cs typeface="Montserrat"/>
              <a:sym typeface="Montserrat"/>
            </a:endParaRPr>
          </a:p>
          <a:p>
            <a:pPr marL="0" lvl="0" indent="0" algn="just" rtl="0">
              <a:spcBef>
                <a:spcPts val="468"/>
              </a:spcBef>
              <a:spcAft>
                <a:spcPts val="1000"/>
              </a:spcAft>
              <a:buNone/>
            </a:pPr>
            <a:r>
              <a:rPr lang="fr-FR" sz="1400" dirty="0">
                <a:latin typeface="Montserrat"/>
                <a:ea typeface="Montserrat"/>
                <a:cs typeface="Montserrat"/>
                <a:sym typeface="Montserrat"/>
              </a:rPr>
              <a:t>Il n’y a très peu de formalismes propres à cette approche par recomposition. Il appartient au technologue de choisir dans son arsenal les outils qui peuvent être féconds dans chaque situation. Voici quelques exemples.</a:t>
            </a:r>
          </a:p>
        </p:txBody>
      </p:sp>
      <p:sp>
        <p:nvSpPr>
          <p:cNvPr id="366" name="Google Shape;366;g36a22090f05_0_21"/>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 name="ZoneTexte 1">
            <a:extLst>
              <a:ext uri="{FF2B5EF4-FFF2-40B4-BE49-F238E27FC236}">
                <a16:creationId xmlns:a16="http://schemas.microsoft.com/office/drawing/2014/main" id="{E7B0CA84-CC46-C7D3-1441-8D55D903722C}"/>
              </a:ext>
            </a:extLst>
          </p:cNvPr>
          <p:cNvSpPr txBox="1"/>
          <p:nvPr/>
        </p:nvSpPr>
        <p:spPr>
          <a:xfrm>
            <a:off x="682650" y="1711316"/>
            <a:ext cx="8047300" cy="1169551"/>
          </a:xfrm>
          <a:prstGeom prst="rect">
            <a:avLst/>
          </a:prstGeom>
          <a:noFill/>
        </p:spPr>
        <p:txBody>
          <a:bodyPr wrap="square" rtlCol="0">
            <a:spAutoFit/>
          </a:bodyPr>
          <a:lstStyle/>
          <a:p>
            <a:r>
              <a:rPr lang="fr-FR" dirty="0">
                <a:solidFill>
                  <a:schemeClr val="bg2"/>
                </a:solidFill>
                <a:latin typeface="Montserrat"/>
                <a:ea typeface="Montserrat"/>
                <a:cs typeface="Montserrat"/>
                <a:sym typeface="Montserrat"/>
              </a:rPr>
              <a:t>Nous nous plaçons pour l’analyse de cet exemple dans le contexte où la recomposition induite par le nouveau dispositif de la caméra piéton a échoué car n’a pas été accompagné. Nous allons modéliser ce qui n’a pas fonctionné afin de proposer par la suite une recomposition plus harmonieuse.</a:t>
            </a:r>
          </a:p>
          <a:p>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a:extLst>
            <a:ext uri="{FF2B5EF4-FFF2-40B4-BE49-F238E27FC236}">
              <a16:creationId xmlns:a16="http://schemas.microsoft.com/office/drawing/2014/main" id="{582CF0D8-D512-452C-2AA4-8147978A8004}"/>
            </a:ext>
          </a:extLst>
        </p:cNvPr>
        <p:cNvGrpSpPr/>
        <p:nvPr/>
      </p:nvGrpSpPr>
      <p:grpSpPr>
        <a:xfrm>
          <a:off x="0" y="0"/>
          <a:ext cx="0" cy="0"/>
          <a:chOff x="0" y="0"/>
          <a:chExt cx="0" cy="0"/>
        </a:xfrm>
      </p:grpSpPr>
      <p:sp>
        <p:nvSpPr>
          <p:cNvPr id="371" name="Google Shape;371;p11">
            <a:extLst>
              <a:ext uri="{FF2B5EF4-FFF2-40B4-BE49-F238E27FC236}">
                <a16:creationId xmlns:a16="http://schemas.microsoft.com/office/drawing/2014/main" id="{1193D5E3-5BE7-1847-282B-53F8386A57B2}"/>
              </a:ext>
            </a:extLst>
          </p:cNvPr>
          <p:cNvSpPr txBox="1">
            <a:spLocks noGrp="1"/>
          </p:cNvSpPr>
          <p:nvPr>
            <p:ph type="body" idx="1"/>
          </p:nvPr>
        </p:nvSpPr>
        <p:spPr>
          <a:xfrm>
            <a:off x="716807" y="2227802"/>
            <a:ext cx="4921993" cy="1201198"/>
          </a:xfrm>
          <a:prstGeom prst="rect">
            <a:avLst/>
          </a:prstGeom>
          <a:noFill/>
          <a:ln>
            <a:noFill/>
          </a:ln>
        </p:spPr>
        <p:txBody>
          <a:bodyPr spcFirstLastPara="1" wrap="square" lIns="91425" tIns="0" rIns="91425" bIns="0" anchor="t" anchorCtr="0">
            <a:noAutofit/>
          </a:bodyPr>
          <a:lstStyle/>
          <a:p>
            <a:pPr marL="0" marR="0" lvl="0" indent="0" algn="just" rtl="0">
              <a:lnSpc>
                <a:spcPct val="100000"/>
              </a:lnSpc>
              <a:spcBef>
                <a:spcPts val="0"/>
              </a:spcBef>
              <a:spcAft>
                <a:spcPts val="0"/>
              </a:spcAft>
              <a:buClr>
                <a:srgbClr val="7F7F7F"/>
              </a:buClr>
              <a:buSzPts val="975"/>
              <a:buFont typeface="Arial"/>
              <a:buNone/>
            </a:pPr>
            <a:r>
              <a:rPr lang="fr-FR" sz="1000" b="1" i="1" u="none" strike="noStrike" cap="none" dirty="0">
                <a:solidFill>
                  <a:srgbClr val="7F7F7F"/>
                </a:solidFill>
                <a:latin typeface="Montserrat"/>
                <a:ea typeface="Montserrat"/>
                <a:cs typeface="Montserrat"/>
                <a:sym typeface="Montserrat"/>
              </a:rPr>
              <a:t>Rappel de l’exemple</a:t>
            </a:r>
            <a:endParaRPr sz="1000" dirty="0"/>
          </a:p>
          <a:p>
            <a:pPr marL="0" marR="0" lvl="0" indent="0" algn="just" rtl="0">
              <a:lnSpc>
                <a:spcPct val="100000"/>
              </a:lnSpc>
              <a:spcBef>
                <a:spcPts val="813"/>
              </a:spcBef>
              <a:spcAft>
                <a:spcPts val="0"/>
              </a:spcAft>
              <a:buClr>
                <a:srgbClr val="7F7F7F"/>
              </a:buClr>
              <a:buSzPts val="975"/>
              <a:buFont typeface="Arial"/>
              <a:buNone/>
            </a:pPr>
            <a:r>
              <a:rPr lang="fr-FR" sz="1000" dirty="0">
                <a:latin typeface="Montserrat"/>
                <a:ea typeface="Montserrat"/>
                <a:cs typeface="Montserrat"/>
                <a:sym typeface="Montserrat"/>
              </a:rPr>
              <a:t>La police a adopté la caméra-piéton dans ses services. Or, les expérimentations ont montré que le dispositif n’a pas eu l’effet escompté. On essaie alors de comprendre pourquoi la recomposition induite par la caméra-piéton n’a pas fonctionné.</a:t>
            </a:r>
            <a:endParaRPr sz="1000" dirty="0"/>
          </a:p>
        </p:txBody>
      </p:sp>
      <p:sp>
        <p:nvSpPr>
          <p:cNvPr id="372" name="Google Shape;372;p11">
            <a:extLst>
              <a:ext uri="{FF2B5EF4-FFF2-40B4-BE49-F238E27FC236}">
                <a16:creationId xmlns:a16="http://schemas.microsoft.com/office/drawing/2014/main" id="{FB6364CF-23F8-6E16-C4BD-52E12FFE3105}"/>
              </a:ext>
            </a:extLst>
          </p:cNvPr>
          <p:cNvSpPr txBox="1">
            <a:spLocks noGrp="1"/>
          </p:cNvSpPr>
          <p:nvPr>
            <p:ph type="body" idx="2"/>
          </p:nvPr>
        </p:nvSpPr>
        <p:spPr>
          <a:xfrm>
            <a:off x="832578" y="3973611"/>
            <a:ext cx="8400300" cy="1076100"/>
          </a:xfrm>
          <a:prstGeom prst="rect">
            <a:avLst/>
          </a:prstGeom>
          <a:noFill/>
          <a:ln>
            <a:noFill/>
          </a:ln>
        </p:spPr>
        <p:txBody>
          <a:bodyPr spcFirstLastPara="1" wrap="square" lIns="91425" tIns="0" rIns="91425" bIns="0" anchor="t" anchorCtr="0">
            <a:noAutofit/>
          </a:bodyPr>
          <a:lstStyle/>
          <a:p>
            <a:pPr marL="0" lvl="0" indent="0" algn="just" rtl="0">
              <a:lnSpc>
                <a:spcPct val="115000"/>
              </a:lnSpc>
              <a:spcBef>
                <a:spcPts val="0"/>
              </a:spcBef>
              <a:spcAft>
                <a:spcPts val="0"/>
              </a:spcAft>
              <a:buClr>
                <a:schemeClr val="dk1"/>
              </a:buClr>
              <a:buSzPts val="1100"/>
              <a:buNone/>
            </a:pPr>
            <a:r>
              <a:rPr lang="fr-FR" sz="1200" b="1" dirty="0">
                <a:solidFill>
                  <a:srgbClr val="595959"/>
                </a:solidFill>
                <a:latin typeface="Montserrat"/>
                <a:ea typeface="Montserrat"/>
                <a:cs typeface="Montserrat"/>
                <a:sym typeface="Montserrat"/>
              </a:rPr>
              <a:t>Formalisme : </a:t>
            </a:r>
            <a:r>
              <a:rPr lang="fr-FR" sz="1200" i="1" dirty="0">
                <a:solidFill>
                  <a:srgbClr val="595959"/>
                </a:solidFill>
                <a:latin typeface="Montserrat"/>
                <a:ea typeface="Montserrat"/>
                <a:cs typeface="Montserrat"/>
                <a:sym typeface="Montserrat"/>
              </a:rPr>
              <a:t>Analyse Causale Problème</a:t>
            </a:r>
            <a:r>
              <a:rPr lang="fr-FR" sz="1200" dirty="0">
                <a:solidFill>
                  <a:srgbClr val="595959"/>
                </a:solidFill>
                <a:latin typeface="Montserrat"/>
                <a:ea typeface="Montserrat"/>
                <a:cs typeface="Montserrat"/>
                <a:sym typeface="Montserrat"/>
              </a:rPr>
              <a:t> appliquée au problème identifié dans le système initial ou </a:t>
            </a:r>
            <a:r>
              <a:rPr lang="fr-FR" sz="1200" i="1" dirty="0">
                <a:solidFill>
                  <a:srgbClr val="595959"/>
                </a:solidFill>
                <a:latin typeface="Montserrat"/>
                <a:ea typeface="Montserrat"/>
                <a:cs typeface="Montserrat"/>
                <a:sym typeface="Montserrat"/>
              </a:rPr>
              <a:t>Analyse Causale Fonction </a:t>
            </a:r>
            <a:r>
              <a:rPr lang="fr-FR" sz="1200" dirty="0">
                <a:solidFill>
                  <a:srgbClr val="595959"/>
                </a:solidFill>
                <a:latin typeface="Montserrat"/>
                <a:ea typeface="Montserrat"/>
                <a:cs typeface="Montserrat"/>
                <a:sym typeface="Montserrat"/>
              </a:rPr>
              <a:t>appliquée à la fonction </a:t>
            </a:r>
            <a:r>
              <a:rPr lang="fr-FR" sz="1200" i="1" dirty="0">
                <a:solidFill>
                  <a:srgbClr val="595959"/>
                </a:solidFill>
                <a:latin typeface="Montserrat"/>
                <a:ea typeface="Montserrat"/>
                <a:cs typeface="Montserrat"/>
                <a:sym typeface="Montserrat"/>
              </a:rPr>
              <a:t>a priori </a:t>
            </a:r>
            <a:r>
              <a:rPr lang="fr-FR" sz="1200" dirty="0">
                <a:solidFill>
                  <a:srgbClr val="595959"/>
                </a:solidFill>
                <a:latin typeface="Montserrat"/>
                <a:ea typeface="Montserrat"/>
                <a:cs typeface="Montserrat"/>
                <a:sym typeface="Montserrat"/>
              </a:rPr>
              <a:t>souhaitable du dispositif que l’on veut introduire. On guide cette analyse en cherchant les causes au sein de catégories définies.</a:t>
            </a:r>
            <a:endParaRPr sz="1200" dirty="0">
              <a:solidFill>
                <a:srgbClr val="595959"/>
              </a:solidFill>
              <a:latin typeface="Montserrat"/>
              <a:ea typeface="Montserrat"/>
              <a:cs typeface="Montserrat"/>
              <a:sym typeface="Montserrat"/>
            </a:endParaRPr>
          </a:p>
          <a:p>
            <a:pPr marL="0" lvl="0" indent="0" algn="just" rtl="0">
              <a:lnSpc>
                <a:spcPct val="115000"/>
              </a:lnSpc>
              <a:spcBef>
                <a:spcPts val="1200"/>
              </a:spcBef>
              <a:spcAft>
                <a:spcPts val="1200"/>
              </a:spcAft>
              <a:buClr>
                <a:schemeClr val="dk1"/>
              </a:buClr>
              <a:buSzPts val="1100"/>
              <a:buNone/>
            </a:pPr>
            <a:r>
              <a:rPr lang="fr-FR" sz="1200" b="1" dirty="0">
                <a:solidFill>
                  <a:srgbClr val="595959"/>
                </a:solidFill>
                <a:latin typeface="Montserrat"/>
                <a:ea typeface="Montserrat"/>
                <a:cs typeface="Montserrat"/>
                <a:sym typeface="Montserrat"/>
              </a:rPr>
              <a:t>But : </a:t>
            </a:r>
            <a:r>
              <a:rPr lang="fr-FR" sz="1200" dirty="0">
                <a:solidFill>
                  <a:srgbClr val="595959"/>
                </a:solidFill>
                <a:latin typeface="Montserrat"/>
                <a:ea typeface="Montserrat"/>
                <a:cs typeface="Montserrat"/>
                <a:sym typeface="Montserrat"/>
              </a:rPr>
              <a:t>Faire voir le « déjà-là », les forces en jeu dans le système initial.</a:t>
            </a:r>
            <a:endParaRPr sz="1200" dirty="0">
              <a:solidFill>
                <a:srgbClr val="595959"/>
              </a:solidFill>
              <a:latin typeface="Montserrat"/>
              <a:ea typeface="Montserrat"/>
              <a:cs typeface="Montserrat"/>
              <a:sym typeface="Montserrat"/>
            </a:endParaRPr>
          </a:p>
        </p:txBody>
      </p:sp>
      <p:sp>
        <p:nvSpPr>
          <p:cNvPr id="373" name="Google Shape;373;p11">
            <a:extLst>
              <a:ext uri="{FF2B5EF4-FFF2-40B4-BE49-F238E27FC236}">
                <a16:creationId xmlns:a16="http://schemas.microsoft.com/office/drawing/2014/main" id="{41617380-F9C9-862A-03E9-B9664284AA20}"/>
              </a:ext>
            </a:extLst>
          </p:cNvPr>
          <p:cNvSpPr txBox="1">
            <a:spLocks noGrp="1"/>
          </p:cNvSpPr>
          <p:nvPr>
            <p:ph type="title"/>
          </p:nvPr>
        </p:nvSpPr>
        <p:spPr>
          <a:xfrm>
            <a:off x="614863" y="350758"/>
            <a:ext cx="5589994" cy="1332433"/>
          </a:xfrm>
          <a:prstGeom prst="rect">
            <a:avLst/>
          </a:prstGeom>
          <a:noFill/>
          <a:ln>
            <a:noFill/>
          </a:ln>
        </p:spPr>
        <p:txBody>
          <a:bodyPr spcFirstLastPara="1" wrap="square" lIns="91425" tIns="0" rIns="91425" bIns="0" anchor="t" anchorCtr="0">
            <a:noAutofit/>
          </a:bodyPr>
          <a:lstStyle/>
          <a:p>
            <a:r>
              <a:rPr lang="fr-FR" sz="2400" dirty="0">
                <a:latin typeface="Montserrat"/>
                <a:ea typeface="Montserrat"/>
                <a:cs typeface="Montserrat"/>
                <a:sym typeface="Montserrat"/>
              </a:rPr>
              <a:t>ANALYSE ET PROBLÉMATISATION</a:t>
            </a:r>
            <a:br>
              <a:rPr lang="fr-FR" sz="2400" dirty="0">
                <a:latin typeface="Montserrat"/>
                <a:ea typeface="Montserrat"/>
                <a:cs typeface="Montserrat"/>
                <a:sym typeface="Montserrat"/>
              </a:rPr>
            </a:br>
            <a:r>
              <a:rPr lang="fr-FR" sz="2400" dirty="0">
                <a:latin typeface="Montserrat"/>
                <a:ea typeface="Montserrat"/>
                <a:cs typeface="Montserrat"/>
                <a:sym typeface="Montserrat"/>
              </a:rPr>
              <a:t>DE LA COMPOSITION ACTUELLE</a:t>
            </a:r>
            <a:br>
              <a:rPr lang="fr-FR" sz="2400" b="1" i="0" u="none" strike="noStrike" cap="none" dirty="0">
                <a:solidFill>
                  <a:srgbClr val="00A4BB"/>
                </a:solidFill>
                <a:latin typeface="Montserrat"/>
                <a:ea typeface="Montserrat"/>
                <a:cs typeface="Montserrat"/>
                <a:sym typeface="Montserrat"/>
              </a:rPr>
            </a:br>
            <a:r>
              <a:rPr lang="fr-FR" sz="2400" b="1" i="0" u="none" strike="noStrike" cap="none" dirty="0">
                <a:solidFill>
                  <a:srgbClr val="00A4BB"/>
                </a:solidFill>
                <a:latin typeface="Montserrat"/>
                <a:ea typeface="Montserrat"/>
                <a:cs typeface="Montserrat"/>
                <a:sym typeface="Montserrat"/>
              </a:rPr>
              <a:t>(1) Par analyse causale</a:t>
            </a:r>
            <a:br>
              <a:rPr lang="fr-FR" sz="2000" b="0" dirty="0">
                <a:solidFill>
                  <a:srgbClr val="00A4BB"/>
                </a:solidFill>
                <a:latin typeface="Montserrat"/>
                <a:ea typeface="Montserrat"/>
                <a:cs typeface="Montserrat"/>
                <a:sym typeface="Montserrat"/>
              </a:rPr>
            </a:br>
            <a:endParaRPr sz="2000" b="0" i="1" dirty="0">
              <a:solidFill>
                <a:srgbClr val="00A4BB"/>
              </a:solidFill>
              <a:latin typeface="Montserrat"/>
              <a:ea typeface="Montserrat"/>
              <a:cs typeface="Montserrat"/>
              <a:sym typeface="Montserrat"/>
            </a:endParaRPr>
          </a:p>
        </p:txBody>
      </p:sp>
      <p:sp>
        <p:nvSpPr>
          <p:cNvPr id="374" name="Google Shape;374;p11">
            <a:extLst>
              <a:ext uri="{FF2B5EF4-FFF2-40B4-BE49-F238E27FC236}">
                <a16:creationId xmlns:a16="http://schemas.microsoft.com/office/drawing/2014/main" id="{C2AE68C7-F8FB-6186-FA44-AABC805C5E9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12</a:t>
            </a:fld>
            <a:endParaRPr/>
          </a:p>
        </p:txBody>
      </p:sp>
    </p:spTree>
    <p:extLst>
      <p:ext uri="{BB962C8B-B14F-4D97-AF65-F5344CB8AC3E}">
        <p14:creationId xmlns:p14="http://schemas.microsoft.com/office/powerpoint/2010/main" val="30156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04E20E4-DC36-9159-951D-ED8478F75E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13</a:t>
            </a:fld>
            <a:endParaRPr lang="fr-FR"/>
          </a:p>
        </p:txBody>
      </p:sp>
      <p:sp>
        <p:nvSpPr>
          <p:cNvPr id="6" name="ZoneTexte 5">
            <a:extLst>
              <a:ext uri="{FF2B5EF4-FFF2-40B4-BE49-F238E27FC236}">
                <a16:creationId xmlns:a16="http://schemas.microsoft.com/office/drawing/2014/main" id="{F3B5F23A-D0EC-B73C-4C70-F8B2E3EE518F}"/>
              </a:ext>
            </a:extLst>
          </p:cNvPr>
          <p:cNvSpPr txBox="1"/>
          <p:nvPr/>
        </p:nvSpPr>
        <p:spPr>
          <a:xfrm>
            <a:off x="647520" y="741195"/>
            <a:ext cx="3757760" cy="400110"/>
          </a:xfrm>
          <a:prstGeom prst="rect">
            <a:avLst/>
          </a:prstGeom>
          <a:noFill/>
        </p:spPr>
        <p:txBody>
          <a:bodyPr wrap="none" rtlCol="0">
            <a:spAutoFit/>
          </a:bodyPr>
          <a:lstStyle/>
          <a:p>
            <a:r>
              <a:rPr lang="fr-FR" sz="2000" dirty="0">
                <a:latin typeface="Montserrat" pitchFamily="2" charset="77"/>
              </a:rPr>
              <a:t>Formalisme distribué en TD</a:t>
            </a:r>
          </a:p>
        </p:txBody>
      </p:sp>
      <p:pic>
        <p:nvPicPr>
          <p:cNvPr id="3" name="Image 2">
            <a:extLst>
              <a:ext uri="{FF2B5EF4-FFF2-40B4-BE49-F238E27FC236}">
                <a16:creationId xmlns:a16="http://schemas.microsoft.com/office/drawing/2014/main" id="{6C76FF77-76D0-5E4C-8451-3328A4DB6461}"/>
              </a:ext>
            </a:extLst>
          </p:cNvPr>
          <p:cNvPicPr>
            <a:picLocks noChangeAspect="1"/>
          </p:cNvPicPr>
          <p:nvPr/>
        </p:nvPicPr>
        <p:blipFill>
          <a:blip r:embed="rId2"/>
          <a:stretch>
            <a:fillRect/>
          </a:stretch>
        </p:blipFill>
        <p:spPr>
          <a:xfrm rot="21012220">
            <a:off x="1066800" y="1640594"/>
            <a:ext cx="7772400" cy="3576812"/>
          </a:xfrm>
          <a:prstGeom prst="rect">
            <a:avLst/>
          </a:prstGeom>
          <a:effectLst>
            <a:outerShdw blurRad="50800" dist="101600" dir="2700000" sx="102000" sy="102000" algn="tl" rotWithShape="0">
              <a:prstClr val="black">
                <a:alpha val="40000"/>
              </a:prstClr>
            </a:outerShdw>
          </a:effectLst>
        </p:spPr>
      </p:pic>
    </p:spTree>
    <p:extLst>
      <p:ext uri="{BB962C8B-B14F-4D97-AF65-F5344CB8AC3E}">
        <p14:creationId xmlns:p14="http://schemas.microsoft.com/office/powerpoint/2010/main" val="243280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24785" y="187645"/>
            <a:ext cx="9230650" cy="620425"/>
          </a:xfrm>
          <a:prstGeom prst="rect">
            <a:avLst/>
          </a:prstGeom>
        </p:spPr>
        <p:txBody>
          <a:bodyPr spcFirstLastPara="1" wrap="square" lIns="99044" tIns="99044" rIns="99044" bIns="99044" anchor="t" anchorCtr="0">
            <a:noAutofit/>
          </a:bodyPr>
          <a:lstStyle/>
          <a:p>
            <a:pPr algn="l">
              <a:buClr>
                <a:schemeClr val="dk1"/>
              </a:buClr>
              <a:buSzPts val="990"/>
            </a:pPr>
            <a:r>
              <a:rPr lang="fr" sz="2405" dirty="0">
                <a:latin typeface="Montserrat" pitchFamily="2" charset="77"/>
              </a:rPr>
              <a:t>Analyse Causale Problème – éléments de réponse</a:t>
            </a:r>
            <a:endParaRPr sz="2405" dirty="0">
              <a:latin typeface="Montserrat" pitchFamily="2" charset="77"/>
            </a:endParaRPr>
          </a:p>
          <a:p>
            <a:pPr algn="l">
              <a:buSzPts val="990"/>
            </a:pPr>
            <a:endParaRPr sz="2405" dirty="0">
              <a:latin typeface="Montserrat" pitchFamily="2" charset="77"/>
            </a:endParaRPr>
          </a:p>
        </p:txBody>
      </p:sp>
      <p:sp>
        <p:nvSpPr>
          <p:cNvPr id="142" name="Google Shape;142;p21"/>
          <p:cNvSpPr txBox="1"/>
          <p:nvPr/>
        </p:nvSpPr>
        <p:spPr>
          <a:xfrm>
            <a:off x="2062351" y="4246828"/>
            <a:ext cx="4565600" cy="591500"/>
          </a:xfrm>
          <a:prstGeom prst="rect">
            <a:avLst/>
          </a:prstGeom>
          <a:solidFill>
            <a:srgbClr val="EA9999"/>
          </a:solidFill>
          <a:ln>
            <a:noFill/>
          </a:ln>
        </p:spPr>
        <p:txBody>
          <a:bodyPr spcFirstLastPara="1" wrap="square" lIns="99044" tIns="99044" rIns="99044" bIns="99044" anchor="t" anchorCtr="0">
            <a:noAutofit/>
          </a:bodyPr>
          <a:lstStyle/>
          <a:p>
            <a:pPr algn="ctr"/>
            <a:r>
              <a:rPr lang="fr" sz="1408">
                <a:solidFill>
                  <a:schemeClr val="dk1"/>
                </a:solidFill>
              </a:rPr>
              <a:t>Lors d’interpellations, les relations entre civils et policiers sont souvent synonymes de conflit</a:t>
            </a:r>
            <a:endParaRPr sz="1408">
              <a:solidFill>
                <a:schemeClr val="dk1"/>
              </a:solidFill>
            </a:endParaRPr>
          </a:p>
        </p:txBody>
      </p:sp>
      <p:sp>
        <p:nvSpPr>
          <p:cNvPr id="143" name="Google Shape;143;p21"/>
          <p:cNvSpPr txBox="1"/>
          <p:nvPr/>
        </p:nvSpPr>
        <p:spPr>
          <a:xfrm>
            <a:off x="5215308" y="3484107"/>
            <a:ext cx="3518665" cy="416975"/>
          </a:xfrm>
          <a:prstGeom prst="rect">
            <a:avLst/>
          </a:prstGeom>
          <a:noFill/>
          <a:ln w="9525" cap="flat" cmpd="sng">
            <a:solidFill>
              <a:srgbClr val="93C47D"/>
            </a:solidFill>
            <a:prstDash val="solid"/>
            <a:round/>
            <a:headEnd type="none" w="sm" len="sm"/>
            <a:tailEnd type="none" w="sm" len="sm"/>
          </a:ln>
        </p:spPr>
        <p:txBody>
          <a:bodyPr spcFirstLastPara="1" wrap="square" lIns="99044" tIns="99044" rIns="99044" bIns="99044" anchor="t" anchorCtr="0">
            <a:noAutofit/>
          </a:bodyPr>
          <a:lstStyle/>
          <a:p>
            <a:r>
              <a:rPr lang="fr" sz="1408" dirty="0">
                <a:solidFill>
                  <a:schemeClr val="dk2"/>
                </a:solidFill>
              </a:rPr>
              <a:t>Défiance du civil vis-à-vis de la police</a:t>
            </a:r>
            <a:endParaRPr sz="1408" dirty="0">
              <a:solidFill>
                <a:schemeClr val="dk2"/>
              </a:solidFill>
            </a:endParaRPr>
          </a:p>
        </p:txBody>
      </p:sp>
      <p:sp>
        <p:nvSpPr>
          <p:cNvPr id="144" name="Google Shape;144;p21"/>
          <p:cNvSpPr txBox="1"/>
          <p:nvPr/>
        </p:nvSpPr>
        <p:spPr>
          <a:xfrm>
            <a:off x="994431" y="3484216"/>
            <a:ext cx="4019275" cy="416685"/>
          </a:xfrm>
          <a:prstGeom prst="rect">
            <a:avLst/>
          </a:prstGeom>
          <a:noFill/>
          <a:ln w="9525" cap="flat" cmpd="sng">
            <a:solidFill>
              <a:srgbClr val="93C47D"/>
            </a:solidFill>
            <a:prstDash val="solid"/>
            <a:round/>
            <a:headEnd type="none" w="sm" len="sm"/>
            <a:tailEnd type="none" w="sm" len="sm"/>
          </a:ln>
        </p:spPr>
        <p:txBody>
          <a:bodyPr spcFirstLastPara="1" wrap="square" lIns="99044" tIns="99044" rIns="99044" bIns="99044" anchor="t" anchorCtr="0">
            <a:spAutoFit/>
          </a:bodyPr>
          <a:lstStyle/>
          <a:p>
            <a:r>
              <a:rPr lang="fr" sz="1408">
                <a:solidFill>
                  <a:schemeClr val="dk2"/>
                </a:solidFill>
              </a:rPr>
              <a:t>Policiers en position de force par rapport au civil</a:t>
            </a:r>
            <a:endParaRPr sz="1408">
              <a:solidFill>
                <a:schemeClr val="dk2"/>
              </a:solidFill>
            </a:endParaRPr>
          </a:p>
        </p:txBody>
      </p:sp>
      <p:sp>
        <p:nvSpPr>
          <p:cNvPr id="145" name="Google Shape;145;p21"/>
          <p:cNvSpPr txBox="1"/>
          <p:nvPr/>
        </p:nvSpPr>
        <p:spPr>
          <a:xfrm>
            <a:off x="325878" y="2247807"/>
            <a:ext cx="1979575" cy="761475"/>
          </a:xfrm>
          <a:prstGeom prst="rect">
            <a:avLst/>
          </a:prstGeom>
          <a:noFill/>
          <a:ln w="9525" cap="flat" cmpd="sng">
            <a:solidFill>
              <a:srgbClr val="FF9900"/>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Attirail du policier : arme, uniforme…etc.</a:t>
            </a:r>
            <a:endParaRPr sz="1408" dirty="0">
              <a:solidFill>
                <a:schemeClr val="dk2"/>
              </a:solidFill>
            </a:endParaRPr>
          </a:p>
        </p:txBody>
      </p:sp>
      <p:sp>
        <p:nvSpPr>
          <p:cNvPr id="146" name="Google Shape;146;p21"/>
          <p:cNvSpPr txBox="1"/>
          <p:nvPr/>
        </p:nvSpPr>
        <p:spPr>
          <a:xfrm>
            <a:off x="3323039" y="2194521"/>
            <a:ext cx="2356250" cy="604175"/>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Les policiers interviennent à plus grand effectif</a:t>
            </a:r>
            <a:endParaRPr sz="1408" dirty="0">
              <a:solidFill>
                <a:schemeClr val="dk2"/>
              </a:solidFill>
            </a:endParaRPr>
          </a:p>
        </p:txBody>
      </p:sp>
      <p:sp>
        <p:nvSpPr>
          <p:cNvPr id="147" name="Google Shape;147;p21"/>
          <p:cNvSpPr txBox="1"/>
          <p:nvPr/>
        </p:nvSpPr>
        <p:spPr>
          <a:xfrm>
            <a:off x="2270008" y="1528867"/>
            <a:ext cx="2294500" cy="633346"/>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spAutoFit/>
          </a:bodyPr>
          <a:lstStyle/>
          <a:p>
            <a:pPr algn="ctr"/>
            <a:r>
              <a:rPr lang="fr" sz="1408" dirty="0">
                <a:solidFill>
                  <a:schemeClr val="dk2"/>
                </a:solidFill>
              </a:rPr>
              <a:t>Le métier de policier permet d’user de la force</a:t>
            </a:r>
            <a:endParaRPr sz="1408" dirty="0">
              <a:solidFill>
                <a:schemeClr val="dk2"/>
              </a:solidFill>
            </a:endParaRPr>
          </a:p>
        </p:txBody>
      </p:sp>
      <p:sp>
        <p:nvSpPr>
          <p:cNvPr id="148" name="Google Shape;148;p21"/>
          <p:cNvSpPr txBox="1"/>
          <p:nvPr/>
        </p:nvSpPr>
        <p:spPr>
          <a:xfrm>
            <a:off x="6719770" y="1626756"/>
            <a:ext cx="1534761" cy="1382527"/>
          </a:xfrm>
          <a:prstGeom prst="rect">
            <a:avLst/>
          </a:prstGeom>
          <a:noFill/>
          <a:ln w="9525" cap="flat" cmpd="sng">
            <a:solidFill>
              <a:srgbClr val="FF00FF"/>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Figure du policier entachée par les événements de violence fréquents</a:t>
            </a:r>
            <a:endParaRPr sz="1408" dirty="0">
              <a:solidFill>
                <a:schemeClr val="dk2"/>
              </a:solidFill>
            </a:endParaRPr>
          </a:p>
        </p:txBody>
      </p:sp>
      <p:sp>
        <p:nvSpPr>
          <p:cNvPr id="149" name="Google Shape;149;p21"/>
          <p:cNvSpPr txBox="1"/>
          <p:nvPr/>
        </p:nvSpPr>
        <p:spPr>
          <a:xfrm>
            <a:off x="4611511" y="1550005"/>
            <a:ext cx="1874925" cy="591500"/>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noAutofit/>
          </a:bodyPr>
          <a:lstStyle/>
          <a:p>
            <a:pPr algn="ctr"/>
            <a:r>
              <a:rPr lang="fr" sz="1408">
                <a:solidFill>
                  <a:schemeClr val="dk2"/>
                </a:solidFill>
              </a:rPr>
              <a:t>Le civil doit respecter les ordres </a:t>
            </a:r>
            <a:endParaRPr sz="1408">
              <a:solidFill>
                <a:schemeClr val="dk2"/>
              </a:solidFill>
            </a:endParaRPr>
          </a:p>
        </p:txBody>
      </p:sp>
      <p:sp>
        <p:nvSpPr>
          <p:cNvPr id="150" name="Google Shape;150;p21"/>
          <p:cNvSpPr txBox="1"/>
          <p:nvPr/>
        </p:nvSpPr>
        <p:spPr>
          <a:xfrm>
            <a:off x="3077153" y="5176044"/>
            <a:ext cx="2535975" cy="416685"/>
          </a:xfrm>
          <a:prstGeom prst="rect">
            <a:avLst/>
          </a:prstGeom>
          <a:noFill/>
          <a:ln>
            <a:noFill/>
          </a:ln>
        </p:spPr>
        <p:txBody>
          <a:bodyPr spcFirstLastPara="1" wrap="square" lIns="99044" tIns="99044" rIns="99044" bIns="99044" anchor="t" anchorCtr="0">
            <a:spAutoFit/>
          </a:bodyPr>
          <a:lstStyle/>
          <a:p>
            <a:r>
              <a:rPr lang="fr" sz="1408">
                <a:solidFill>
                  <a:schemeClr val="dk2"/>
                </a:solidFill>
              </a:rPr>
              <a:t>La situation peut dégénérer </a:t>
            </a:r>
            <a:endParaRPr sz="1408">
              <a:solidFill>
                <a:schemeClr val="dk2"/>
              </a:solidFill>
            </a:endParaRPr>
          </a:p>
        </p:txBody>
      </p:sp>
      <p:sp>
        <p:nvSpPr>
          <p:cNvPr id="151" name="Google Shape;151;p21"/>
          <p:cNvSpPr txBox="1"/>
          <p:nvPr/>
        </p:nvSpPr>
        <p:spPr>
          <a:xfrm>
            <a:off x="238589" y="1943012"/>
            <a:ext cx="1874925" cy="280150"/>
          </a:xfrm>
          <a:prstGeom prst="rect">
            <a:avLst/>
          </a:prstGeom>
          <a:noFill/>
          <a:ln>
            <a:noFill/>
          </a:ln>
        </p:spPr>
        <p:txBody>
          <a:bodyPr spcFirstLastPara="1" wrap="square" lIns="99044" tIns="99044" rIns="99044" bIns="99044" anchor="t" anchorCtr="0">
            <a:noAutofit/>
          </a:bodyPr>
          <a:lstStyle/>
          <a:p>
            <a:r>
              <a:rPr lang="fr" sz="1192" i="1">
                <a:solidFill>
                  <a:schemeClr val="dk2"/>
                </a:solidFill>
                <a:highlight>
                  <a:srgbClr val="FFC670"/>
                </a:highlight>
              </a:rPr>
              <a:t>déterminant technique</a:t>
            </a:r>
            <a:endParaRPr sz="1192" i="1">
              <a:solidFill>
                <a:schemeClr val="dk2"/>
              </a:solidFill>
              <a:highlight>
                <a:srgbClr val="FFC670"/>
              </a:highlight>
            </a:endParaRPr>
          </a:p>
        </p:txBody>
      </p:sp>
      <p:sp>
        <p:nvSpPr>
          <p:cNvPr id="152" name="Google Shape;152;p21"/>
          <p:cNvSpPr txBox="1"/>
          <p:nvPr/>
        </p:nvSpPr>
        <p:spPr>
          <a:xfrm>
            <a:off x="2159853" y="1209894"/>
            <a:ext cx="2044250" cy="383471"/>
          </a:xfrm>
          <a:prstGeom prst="rect">
            <a:avLst/>
          </a:prstGeom>
          <a:noFill/>
          <a:ln>
            <a:noFill/>
          </a:ln>
        </p:spPr>
        <p:txBody>
          <a:bodyPr spcFirstLastPara="1" wrap="square" lIns="99044" tIns="99044" rIns="99044" bIns="99044" anchor="t" anchorCtr="0">
            <a:spAutoFit/>
          </a:bodyPr>
          <a:lstStyle/>
          <a:p>
            <a:r>
              <a:rPr lang="fr" sz="1192" i="1" dirty="0">
                <a:solidFill>
                  <a:schemeClr val="dk1"/>
                </a:solidFill>
                <a:highlight>
                  <a:srgbClr val="6E9FF4"/>
                </a:highlight>
              </a:rPr>
              <a:t>manières de faire / gestes</a:t>
            </a:r>
            <a:endParaRPr sz="1517" i="1" dirty="0">
              <a:solidFill>
                <a:schemeClr val="dk1"/>
              </a:solidFill>
              <a:highlight>
                <a:srgbClr val="6E9FF4"/>
              </a:highlight>
            </a:endParaRPr>
          </a:p>
        </p:txBody>
      </p:sp>
      <p:sp>
        <p:nvSpPr>
          <p:cNvPr id="153" name="Google Shape;153;p21"/>
          <p:cNvSpPr txBox="1"/>
          <p:nvPr/>
        </p:nvSpPr>
        <p:spPr>
          <a:xfrm>
            <a:off x="7924621" y="1275421"/>
            <a:ext cx="1445600" cy="383471"/>
          </a:xfrm>
          <a:prstGeom prst="rect">
            <a:avLst/>
          </a:prstGeom>
          <a:noFill/>
          <a:ln>
            <a:noFill/>
          </a:ln>
        </p:spPr>
        <p:txBody>
          <a:bodyPr spcFirstLastPara="1" wrap="square" lIns="99044" tIns="99044" rIns="99044" bIns="99044" anchor="t" anchorCtr="0">
            <a:spAutoFit/>
          </a:bodyPr>
          <a:lstStyle/>
          <a:p>
            <a:r>
              <a:rPr lang="fr" sz="1192" i="1" dirty="0">
                <a:solidFill>
                  <a:schemeClr val="dk1"/>
                </a:solidFill>
                <a:highlight>
                  <a:srgbClr val="F2A5F0"/>
                </a:highlight>
              </a:rPr>
              <a:t>représentations</a:t>
            </a:r>
            <a:endParaRPr sz="1517" i="1" dirty="0">
              <a:solidFill>
                <a:schemeClr val="dk1"/>
              </a:solidFill>
              <a:highlight>
                <a:srgbClr val="F2A5F0"/>
              </a:highlight>
            </a:endParaRPr>
          </a:p>
        </p:txBody>
      </p:sp>
      <p:sp>
        <p:nvSpPr>
          <p:cNvPr id="154" name="Google Shape;154;p21"/>
          <p:cNvSpPr txBox="1"/>
          <p:nvPr/>
        </p:nvSpPr>
        <p:spPr>
          <a:xfrm>
            <a:off x="4145317" y="3143111"/>
            <a:ext cx="2044250" cy="436475"/>
          </a:xfrm>
          <a:prstGeom prst="rect">
            <a:avLst/>
          </a:prstGeom>
          <a:noFill/>
          <a:ln>
            <a:noFill/>
          </a:ln>
        </p:spPr>
        <p:txBody>
          <a:bodyPr spcFirstLastPara="1" wrap="square" lIns="99044" tIns="99044" rIns="99044" bIns="99044" anchor="t" anchorCtr="0">
            <a:noAutofit/>
          </a:bodyPr>
          <a:lstStyle/>
          <a:p>
            <a:r>
              <a:rPr lang="fr" sz="1192" i="1" dirty="0">
                <a:solidFill>
                  <a:schemeClr val="dk1"/>
                </a:solidFill>
                <a:highlight>
                  <a:srgbClr val="D9EAD3"/>
                </a:highlight>
              </a:rPr>
              <a:t>relations entre acteurs</a:t>
            </a:r>
            <a:endParaRPr sz="1192" i="1" dirty="0">
              <a:solidFill>
                <a:schemeClr val="dk1"/>
              </a:solidFill>
              <a:highlight>
                <a:srgbClr val="D9EAD3"/>
              </a:highlight>
            </a:endParaRPr>
          </a:p>
        </p:txBody>
      </p:sp>
      <p:cxnSp>
        <p:nvCxnSpPr>
          <p:cNvPr id="155" name="Google Shape;155;p21"/>
          <p:cNvCxnSpPr>
            <a:stCxn id="142" idx="2"/>
            <a:endCxn id="150" idx="0"/>
          </p:cNvCxnSpPr>
          <p:nvPr/>
        </p:nvCxnSpPr>
        <p:spPr>
          <a:xfrm flipH="1">
            <a:off x="4345141" y="4838328"/>
            <a:ext cx="10" cy="337716"/>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1"/>
          <p:cNvCxnSpPr>
            <a:stCxn id="145" idx="2"/>
            <a:endCxn id="144" idx="0"/>
          </p:cNvCxnSpPr>
          <p:nvPr/>
        </p:nvCxnSpPr>
        <p:spPr>
          <a:xfrm>
            <a:off x="1315666" y="3009282"/>
            <a:ext cx="1688403" cy="474934"/>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21"/>
          <p:cNvCxnSpPr>
            <a:stCxn id="146" idx="2"/>
            <a:endCxn id="144" idx="0"/>
          </p:cNvCxnSpPr>
          <p:nvPr/>
        </p:nvCxnSpPr>
        <p:spPr>
          <a:xfrm flipH="1">
            <a:off x="3004069" y="2798696"/>
            <a:ext cx="1497095" cy="685520"/>
          </a:xfrm>
          <a:prstGeom prst="straightConnector1">
            <a:avLst/>
          </a:prstGeom>
          <a:noFill/>
          <a:ln w="9525" cap="flat" cmpd="sng">
            <a:solidFill>
              <a:schemeClr val="dk2"/>
            </a:solidFill>
            <a:prstDash val="solid"/>
            <a:round/>
            <a:headEnd type="none" w="med" len="med"/>
            <a:tailEnd type="triangle" w="med" len="med"/>
          </a:ln>
        </p:spPr>
      </p:cxnSp>
      <p:cxnSp>
        <p:nvCxnSpPr>
          <p:cNvPr id="158" name="Google Shape;158;p21"/>
          <p:cNvCxnSpPr>
            <a:cxnSpLocks/>
            <a:stCxn id="148" idx="2"/>
            <a:endCxn id="143" idx="0"/>
          </p:cNvCxnSpPr>
          <p:nvPr/>
        </p:nvCxnSpPr>
        <p:spPr>
          <a:xfrm flipH="1">
            <a:off x="6974640" y="3009282"/>
            <a:ext cx="512510" cy="474825"/>
          </a:xfrm>
          <a:prstGeom prst="straightConnector1">
            <a:avLst/>
          </a:prstGeom>
          <a:noFill/>
          <a:ln w="9525" cap="flat" cmpd="sng">
            <a:solidFill>
              <a:schemeClr val="dk2"/>
            </a:solidFill>
            <a:prstDash val="solid"/>
            <a:round/>
            <a:headEnd type="none" w="med" len="med"/>
            <a:tailEnd type="triangle" w="med" len="med"/>
          </a:ln>
        </p:spPr>
      </p:cxnSp>
      <p:cxnSp>
        <p:nvCxnSpPr>
          <p:cNvPr id="159" name="Google Shape;159;p21"/>
          <p:cNvCxnSpPr>
            <a:stCxn id="144" idx="2"/>
            <a:endCxn id="142" idx="0"/>
          </p:cNvCxnSpPr>
          <p:nvPr/>
        </p:nvCxnSpPr>
        <p:spPr>
          <a:xfrm>
            <a:off x="3004069" y="3900901"/>
            <a:ext cx="1341082" cy="345927"/>
          </a:xfrm>
          <a:prstGeom prst="straightConnector1">
            <a:avLst/>
          </a:prstGeom>
          <a:noFill/>
          <a:ln w="9525" cap="flat" cmpd="sng">
            <a:solidFill>
              <a:schemeClr val="dk2"/>
            </a:solidFill>
            <a:prstDash val="solid"/>
            <a:round/>
            <a:headEnd type="none" w="med" len="med"/>
            <a:tailEnd type="triangle" w="med" len="med"/>
          </a:ln>
        </p:spPr>
      </p:cxnSp>
      <p:cxnSp>
        <p:nvCxnSpPr>
          <p:cNvPr id="160" name="Google Shape;160;p21"/>
          <p:cNvCxnSpPr>
            <a:cxnSpLocks/>
            <a:stCxn id="143" idx="2"/>
            <a:endCxn id="142" idx="0"/>
          </p:cNvCxnSpPr>
          <p:nvPr/>
        </p:nvCxnSpPr>
        <p:spPr>
          <a:xfrm flipH="1">
            <a:off x="4345152" y="3901082"/>
            <a:ext cx="2629489" cy="345746"/>
          </a:xfrm>
          <a:prstGeom prst="straightConnector1">
            <a:avLst/>
          </a:prstGeom>
          <a:noFill/>
          <a:ln w="9525" cap="flat" cmpd="sng">
            <a:solidFill>
              <a:schemeClr val="dk2"/>
            </a:solidFill>
            <a:prstDash val="solid"/>
            <a:round/>
            <a:headEnd type="none" w="med" len="med"/>
            <a:tailEnd type="triangle" w="med" len="med"/>
          </a:ln>
        </p:spPr>
      </p:cxnSp>
      <p:sp>
        <p:nvSpPr>
          <p:cNvPr id="13" name="Google Shape;148;p21">
            <a:extLst>
              <a:ext uri="{FF2B5EF4-FFF2-40B4-BE49-F238E27FC236}">
                <a16:creationId xmlns:a16="http://schemas.microsoft.com/office/drawing/2014/main" id="{5EEE9F07-1222-D5B4-8BF7-1844AA2F632D}"/>
              </a:ext>
            </a:extLst>
          </p:cNvPr>
          <p:cNvSpPr txBox="1"/>
          <p:nvPr/>
        </p:nvSpPr>
        <p:spPr>
          <a:xfrm>
            <a:off x="8385663" y="1622437"/>
            <a:ext cx="984558" cy="1382527"/>
          </a:xfrm>
          <a:prstGeom prst="rect">
            <a:avLst/>
          </a:prstGeom>
          <a:noFill/>
          <a:ln w="9525" cap="flat" cmpd="sng">
            <a:solidFill>
              <a:srgbClr val="FF00FF"/>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Le civil se sent infantilisé</a:t>
            </a:r>
            <a:endParaRPr sz="1408" dirty="0">
              <a:solidFill>
                <a:schemeClr val="dk2"/>
              </a:solidFill>
            </a:endParaRPr>
          </a:p>
        </p:txBody>
      </p:sp>
      <p:sp>
        <p:nvSpPr>
          <p:cNvPr id="3" name="ZoneTexte 2">
            <a:extLst>
              <a:ext uri="{FF2B5EF4-FFF2-40B4-BE49-F238E27FC236}">
                <a16:creationId xmlns:a16="http://schemas.microsoft.com/office/drawing/2014/main" id="{C5A34B4F-4EB3-73F7-F74A-ADFE87404C52}"/>
              </a:ext>
            </a:extLst>
          </p:cNvPr>
          <p:cNvSpPr txBox="1"/>
          <p:nvPr/>
        </p:nvSpPr>
        <p:spPr>
          <a:xfrm>
            <a:off x="1536223" y="5994013"/>
            <a:ext cx="7262437" cy="523220"/>
          </a:xfrm>
          <a:prstGeom prst="rect">
            <a:avLst/>
          </a:prstGeom>
          <a:noFill/>
        </p:spPr>
        <p:txBody>
          <a:bodyPr wrap="square" rtlCol="0">
            <a:spAutoFit/>
          </a:bodyPr>
          <a:lstStyle/>
          <a:p>
            <a:r>
              <a:rPr lang="fr-FR" i="1" dirty="0">
                <a:latin typeface="Montserrat" pitchFamily="2" charset="77"/>
              </a:rPr>
              <a:t>Remarque : un outil complémentaire est celui qui permet d’identifier les valeurs en présence → voir l’outil Axiologie</a:t>
            </a:r>
          </a:p>
        </p:txBody>
      </p:sp>
      <p:pic>
        <p:nvPicPr>
          <p:cNvPr id="4" name="Google Shape;288;p7">
            <a:extLst>
              <a:ext uri="{FF2B5EF4-FFF2-40B4-BE49-F238E27FC236}">
                <a16:creationId xmlns:a16="http://schemas.microsoft.com/office/drawing/2014/main" id="{31069E80-1CB2-FC02-4EAB-E8A4F9D915B5}"/>
              </a:ext>
            </a:extLst>
          </p:cNvPr>
          <p:cNvPicPr preferRelativeResize="0"/>
          <p:nvPr/>
        </p:nvPicPr>
        <p:blipFill rotWithShape="1">
          <a:blip r:embed="rId3">
            <a:alphaModFix/>
          </a:blip>
          <a:srcRect/>
          <a:stretch/>
        </p:blipFill>
        <p:spPr>
          <a:xfrm rot="-1636868">
            <a:off x="853305" y="5748094"/>
            <a:ext cx="924718" cy="491475"/>
          </a:xfrm>
          <a:prstGeom prst="rect">
            <a:avLst/>
          </a:prstGeom>
          <a:noFill/>
          <a:ln>
            <a:noFill/>
          </a:ln>
        </p:spPr>
      </p:pic>
      <p:sp>
        <p:nvSpPr>
          <p:cNvPr id="5" name="Google Shape;295;p8">
            <a:extLst>
              <a:ext uri="{FF2B5EF4-FFF2-40B4-BE49-F238E27FC236}">
                <a16:creationId xmlns:a16="http://schemas.microsoft.com/office/drawing/2014/main" id="{44A3F133-EBB7-A5EC-E64E-490716B097FC}"/>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22" title="Screenshot 2025-03-22 at 16.33.06.png"/>
          <p:cNvPicPr preferRelativeResize="0"/>
          <p:nvPr/>
        </p:nvPicPr>
        <p:blipFill rotWithShape="1">
          <a:blip r:embed="rId3">
            <a:alphaModFix/>
          </a:blip>
          <a:srcRect l="13906" t="17818" r="8405" b="-1514"/>
          <a:stretch/>
        </p:blipFill>
        <p:spPr>
          <a:xfrm>
            <a:off x="1240878" y="3582186"/>
            <a:ext cx="3533399" cy="2601299"/>
          </a:xfrm>
          <a:prstGeom prst="rect">
            <a:avLst/>
          </a:prstGeom>
          <a:noFill/>
          <a:ln>
            <a:noFill/>
          </a:ln>
        </p:spPr>
      </p:pic>
      <p:pic>
        <p:nvPicPr>
          <p:cNvPr id="167" name="Google Shape;167;p22" title="Adobe Express - file(1).png"/>
          <p:cNvPicPr preferRelativeResize="0"/>
          <p:nvPr/>
        </p:nvPicPr>
        <p:blipFill>
          <a:blip r:embed="rId4">
            <a:alphaModFix/>
          </a:blip>
          <a:stretch>
            <a:fillRect/>
          </a:stretch>
        </p:blipFill>
        <p:spPr>
          <a:xfrm rot="1560161">
            <a:off x="3424327" y="4324497"/>
            <a:ext cx="241354" cy="250824"/>
          </a:xfrm>
          <a:prstGeom prst="rect">
            <a:avLst/>
          </a:prstGeom>
          <a:noFill/>
          <a:ln>
            <a:noFill/>
          </a:ln>
          <a:effectLst>
            <a:outerShdw blurRad="57150" dist="19050" dir="5400000" algn="bl" rotWithShape="0">
              <a:srgbClr val="000000">
                <a:alpha val="50000"/>
              </a:srgbClr>
            </a:outerShdw>
          </a:effectLst>
        </p:spPr>
      </p:pic>
      <p:pic>
        <p:nvPicPr>
          <p:cNvPr id="168" name="Google Shape;168;p22" title="Adobe Express - file(1).png"/>
          <p:cNvPicPr preferRelativeResize="0"/>
          <p:nvPr/>
        </p:nvPicPr>
        <p:blipFill>
          <a:blip r:embed="rId4">
            <a:alphaModFix/>
          </a:blip>
          <a:stretch>
            <a:fillRect/>
          </a:stretch>
        </p:blipFill>
        <p:spPr>
          <a:xfrm rot="1560161">
            <a:off x="4057481" y="4489069"/>
            <a:ext cx="241354" cy="250824"/>
          </a:xfrm>
          <a:prstGeom prst="rect">
            <a:avLst/>
          </a:prstGeom>
          <a:noFill/>
          <a:ln>
            <a:noFill/>
          </a:ln>
          <a:effectLst>
            <a:outerShdw blurRad="57150" dist="19050" dir="5400000" algn="bl" rotWithShape="0">
              <a:srgbClr val="000000">
                <a:alpha val="50000"/>
              </a:srgbClr>
            </a:outerShdw>
          </a:effectLst>
        </p:spPr>
      </p:pic>
      <p:sp>
        <p:nvSpPr>
          <p:cNvPr id="169" name="Google Shape;169;p22"/>
          <p:cNvSpPr/>
          <p:nvPr/>
        </p:nvSpPr>
        <p:spPr>
          <a:xfrm rot="-537793" flipH="1">
            <a:off x="88219" y="2260281"/>
            <a:ext cx="2159015" cy="1304485"/>
          </a:xfrm>
          <a:prstGeom prst="cloudCallout">
            <a:avLst>
              <a:gd name="adj1" fmla="val -20833"/>
              <a:gd name="adj2" fmla="val 625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300"/>
              <a:t>Je me sens en sécurité puisque la scène est filmée</a:t>
            </a:r>
            <a:endParaRPr sz="1300"/>
          </a:p>
        </p:txBody>
      </p:sp>
      <p:sp>
        <p:nvSpPr>
          <p:cNvPr id="170" name="Google Shape;170;p22"/>
          <p:cNvSpPr/>
          <p:nvPr/>
        </p:nvSpPr>
        <p:spPr>
          <a:xfrm rot="667920">
            <a:off x="2863316" y="2483764"/>
            <a:ext cx="2237142" cy="1215994"/>
          </a:xfrm>
          <a:prstGeom prst="cloudCallout">
            <a:avLst>
              <a:gd name="adj1" fmla="val -20833"/>
              <a:gd name="adj2" fmla="val 625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300"/>
              <a:t>Nous pouvons exercer notre métier sereinement</a:t>
            </a:r>
            <a:endParaRPr sz="1300"/>
          </a:p>
        </p:txBody>
      </p:sp>
      <p:sp>
        <p:nvSpPr>
          <p:cNvPr id="171" name="Google Shape;171;p22"/>
          <p:cNvSpPr txBox="1"/>
          <p:nvPr/>
        </p:nvSpPr>
        <p:spPr>
          <a:xfrm>
            <a:off x="2208754" y="6053431"/>
            <a:ext cx="1973022" cy="406575"/>
          </a:xfrm>
          <a:prstGeom prst="rect">
            <a:avLst/>
          </a:prstGeom>
          <a:noFill/>
          <a:ln>
            <a:noFill/>
          </a:ln>
        </p:spPr>
        <p:txBody>
          <a:bodyPr spcFirstLastPara="1" wrap="square" lIns="99044" tIns="99044" rIns="99044" bIns="99044" anchor="t" anchorCtr="0">
            <a:noAutofit/>
          </a:bodyPr>
          <a:lstStyle/>
          <a:p>
            <a:r>
              <a:rPr lang="fr" sz="1733" b="1" dirty="0">
                <a:solidFill>
                  <a:srgbClr val="E06666"/>
                </a:solidFill>
              </a:rPr>
              <a:t>Attentes</a:t>
            </a:r>
          </a:p>
          <a:p>
            <a:r>
              <a:rPr lang="fr" b="1" dirty="0">
                <a:solidFill>
                  <a:srgbClr val="E06666"/>
                </a:solidFill>
              </a:rPr>
              <a:t>(</a:t>
            </a:r>
            <a:r>
              <a:rPr lang="fr" b="1" i="1" dirty="0">
                <a:solidFill>
                  <a:srgbClr val="E06666"/>
                </a:solidFill>
              </a:rPr>
              <a:t>expectations)</a:t>
            </a:r>
            <a:endParaRPr b="1" dirty="0">
              <a:solidFill>
                <a:srgbClr val="E06666"/>
              </a:solidFill>
            </a:endParaRPr>
          </a:p>
        </p:txBody>
      </p:sp>
      <p:pic>
        <p:nvPicPr>
          <p:cNvPr id="173" name="Google Shape;173;p22" title="Screenshot 2025-03-22 at 16.33.06.png"/>
          <p:cNvPicPr preferRelativeResize="0"/>
          <p:nvPr/>
        </p:nvPicPr>
        <p:blipFill rotWithShape="1">
          <a:blip r:embed="rId3">
            <a:alphaModFix/>
          </a:blip>
          <a:srcRect l="13906" t="17818" r="8405" b="-1514"/>
          <a:stretch/>
        </p:blipFill>
        <p:spPr>
          <a:xfrm>
            <a:off x="5196925" y="3582187"/>
            <a:ext cx="3533399" cy="2601299"/>
          </a:xfrm>
          <a:prstGeom prst="rect">
            <a:avLst/>
          </a:prstGeom>
          <a:noFill/>
          <a:ln>
            <a:noFill/>
          </a:ln>
        </p:spPr>
      </p:pic>
      <p:sp>
        <p:nvSpPr>
          <p:cNvPr id="174" name="Google Shape;174;p22"/>
          <p:cNvSpPr/>
          <p:nvPr/>
        </p:nvSpPr>
        <p:spPr>
          <a:xfrm rot="536692">
            <a:off x="5437345" y="2451064"/>
            <a:ext cx="1638755" cy="1106785"/>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t>?</a:t>
            </a:r>
            <a:endParaRPr sz="1192"/>
          </a:p>
        </p:txBody>
      </p:sp>
      <p:sp>
        <p:nvSpPr>
          <p:cNvPr id="175" name="Google Shape;175;p22"/>
          <p:cNvSpPr/>
          <p:nvPr/>
        </p:nvSpPr>
        <p:spPr>
          <a:xfrm rot="668100">
            <a:off x="7629412" y="2612821"/>
            <a:ext cx="1857900" cy="1161689"/>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t>?</a:t>
            </a:r>
            <a:endParaRPr sz="1192"/>
          </a:p>
        </p:txBody>
      </p:sp>
      <p:pic>
        <p:nvPicPr>
          <p:cNvPr id="176" name="Google Shape;176;p22" title="Adobe Express - file(1).png"/>
          <p:cNvPicPr preferRelativeResize="0"/>
          <p:nvPr/>
        </p:nvPicPr>
        <p:blipFill>
          <a:blip r:embed="rId4">
            <a:alphaModFix/>
          </a:blip>
          <a:stretch>
            <a:fillRect/>
          </a:stretch>
        </p:blipFill>
        <p:spPr>
          <a:xfrm rot="1560161">
            <a:off x="8070893" y="4489069"/>
            <a:ext cx="241354" cy="250824"/>
          </a:xfrm>
          <a:prstGeom prst="rect">
            <a:avLst/>
          </a:prstGeom>
          <a:noFill/>
          <a:ln>
            <a:noFill/>
          </a:ln>
          <a:effectLst>
            <a:outerShdw blurRad="57150" dist="19050" dir="5400000" algn="bl" rotWithShape="0">
              <a:srgbClr val="000000">
                <a:alpha val="50000"/>
              </a:srgbClr>
            </a:outerShdw>
          </a:effectLst>
        </p:spPr>
      </p:pic>
      <p:pic>
        <p:nvPicPr>
          <p:cNvPr id="177" name="Google Shape;177;p22" title="Adobe Express - file(1).png"/>
          <p:cNvPicPr preferRelativeResize="0"/>
          <p:nvPr/>
        </p:nvPicPr>
        <p:blipFill>
          <a:blip r:embed="rId4">
            <a:alphaModFix/>
          </a:blip>
          <a:stretch>
            <a:fillRect/>
          </a:stretch>
        </p:blipFill>
        <p:spPr>
          <a:xfrm rot="1560161">
            <a:off x="7365101" y="4324497"/>
            <a:ext cx="241354" cy="250824"/>
          </a:xfrm>
          <a:prstGeom prst="rect">
            <a:avLst/>
          </a:prstGeom>
          <a:noFill/>
          <a:ln>
            <a:noFill/>
          </a:ln>
          <a:effectLst>
            <a:outerShdw blurRad="57150" dist="19050" dir="5400000" algn="bl" rotWithShape="0">
              <a:srgbClr val="000000">
                <a:alpha val="50000"/>
              </a:srgbClr>
            </a:outerShdw>
          </a:effectLst>
        </p:spPr>
      </p:pic>
      <p:sp>
        <p:nvSpPr>
          <p:cNvPr id="178" name="Google Shape;178;p22"/>
          <p:cNvSpPr/>
          <p:nvPr/>
        </p:nvSpPr>
        <p:spPr>
          <a:xfrm>
            <a:off x="3585969" y="4378300"/>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79" name="Google Shape;179;p22"/>
          <p:cNvSpPr/>
          <p:nvPr/>
        </p:nvSpPr>
        <p:spPr>
          <a:xfrm>
            <a:off x="4232679" y="4531673"/>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0" name="Google Shape;180;p22"/>
          <p:cNvSpPr/>
          <p:nvPr/>
        </p:nvSpPr>
        <p:spPr>
          <a:xfrm flipH="1">
            <a:off x="7534622" y="437828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1" name="Google Shape;181;p22"/>
          <p:cNvSpPr/>
          <p:nvPr/>
        </p:nvSpPr>
        <p:spPr>
          <a:xfrm flipH="1">
            <a:off x="8258248" y="4531673"/>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2" name="Google Shape;182;p22"/>
          <p:cNvSpPr txBox="1"/>
          <p:nvPr/>
        </p:nvSpPr>
        <p:spPr>
          <a:xfrm>
            <a:off x="4709033" y="6006631"/>
            <a:ext cx="571675" cy="500175"/>
          </a:xfrm>
          <a:prstGeom prst="rect">
            <a:avLst/>
          </a:prstGeom>
          <a:noFill/>
          <a:ln>
            <a:noFill/>
          </a:ln>
        </p:spPr>
        <p:txBody>
          <a:bodyPr spcFirstLastPara="1" wrap="square" lIns="99044" tIns="99044" rIns="99044" bIns="99044" anchor="t" anchorCtr="0">
            <a:noAutofit/>
          </a:bodyPr>
          <a:lstStyle/>
          <a:p>
            <a:r>
              <a:rPr lang="fr" sz="1950" b="1" dirty="0">
                <a:solidFill>
                  <a:srgbClr val="E06666"/>
                </a:solidFill>
              </a:rPr>
              <a:t>vs</a:t>
            </a:r>
            <a:endParaRPr sz="1517" b="1" dirty="0">
              <a:solidFill>
                <a:srgbClr val="E06666"/>
              </a:solidFill>
            </a:endParaRPr>
          </a:p>
        </p:txBody>
      </p:sp>
      <p:sp>
        <p:nvSpPr>
          <p:cNvPr id="2" name="Google Shape;373;p11">
            <a:extLst>
              <a:ext uri="{FF2B5EF4-FFF2-40B4-BE49-F238E27FC236}">
                <a16:creationId xmlns:a16="http://schemas.microsoft.com/office/drawing/2014/main" id="{44732126-CF88-CD94-CCF7-4CDFD3E7F53B}"/>
              </a:ext>
            </a:extLst>
          </p:cNvPr>
          <p:cNvSpPr txBox="1">
            <a:spLocks/>
          </p:cNvSpPr>
          <p:nvPr/>
        </p:nvSpPr>
        <p:spPr>
          <a:xfrm>
            <a:off x="526107" y="277465"/>
            <a:ext cx="8365852" cy="133243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pPr>
            <a:r>
              <a:rPr lang="fr-FR" sz="2400" dirty="0">
                <a:latin typeface="Montserrat"/>
                <a:ea typeface="Montserrat"/>
                <a:cs typeface="Montserrat"/>
                <a:sym typeface="Montserrat"/>
              </a:rPr>
              <a:t>ANALYSE ET PROBLÉMATISATION</a:t>
            </a:r>
          </a:p>
          <a:p>
            <a:pPr algn="l">
              <a:lnSpc>
                <a:spcPct val="100000"/>
              </a:lnSpc>
              <a:buSzPts val="2925"/>
            </a:pPr>
            <a:r>
              <a:rPr lang="fr-FR" sz="2400" dirty="0">
                <a:latin typeface="Montserrat"/>
                <a:ea typeface="Montserrat"/>
                <a:cs typeface="Montserrat"/>
                <a:sym typeface="Montserrat"/>
              </a:rPr>
              <a:t>DE LA COMPOSITION ACTUELLE</a:t>
            </a:r>
            <a:br>
              <a:rPr lang="fr-FR" sz="2400" dirty="0">
                <a:latin typeface="Montserrat"/>
                <a:ea typeface="Montserrat"/>
                <a:cs typeface="Montserrat"/>
                <a:sym typeface="Montserrat"/>
              </a:rPr>
            </a:br>
            <a:r>
              <a:rPr lang="fr-FR" sz="2400" dirty="0">
                <a:latin typeface="Montserrat"/>
                <a:ea typeface="Montserrat"/>
                <a:cs typeface="Montserrat"/>
                <a:sym typeface="Montserrat"/>
              </a:rPr>
              <a:t>(2) Par observation et entretiens</a:t>
            </a:r>
            <a:br>
              <a:rPr lang="fr-FR" sz="2000" b="0" dirty="0">
                <a:latin typeface="Montserrat"/>
                <a:ea typeface="Montserrat"/>
                <a:cs typeface="Montserrat"/>
                <a:sym typeface="Montserrat"/>
              </a:rPr>
            </a:br>
            <a:endParaRPr lang="fr-FR" sz="2000" b="0" i="1" dirty="0">
              <a:latin typeface="Montserrat"/>
              <a:ea typeface="Montserrat"/>
              <a:cs typeface="Montserrat"/>
              <a:sym typeface="Montserrat"/>
            </a:endParaRPr>
          </a:p>
        </p:txBody>
      </p:sp>
      <p:sp>
        <p:nvSpPr>
          <p:cNvPr id="3" name="ZoneTexte 2">
            <a:extLst>
              <a:ext uri="{FF2B5EF4-FFF2-40B4-BE49-F238E27FC236}">
                <a16:creationId xmlns:a16="http://schemas.microsoft.com/office/drawing/2014/main" id="{F6A9F32D-9463-43C1-0C44-D4E75B95F010}"/>
              </a:ext>
            </a:extLst>
          </p:cNvPr>
          <p:cNvSpPr txBox="1"/>
          <p:nvPr/>
        </p:nvSpPr>
        <p:spPr>
          <a:xfrm>
            <a:off x="518632" y="1609900"/>
            <a:ext cx="6633547" cy="523220"/>
          </a:xfrm>
          <a:prstGeom prst="rect">
            <a:avLst/>
          </a:prstGeom>
          <a:noFill/>
        </p:spPr>
        <p:txBody>
          <a:bodyPr wrap="none" rtlCol="0">
            <a:spAutoFit/>
          </a:bodyPr>
          <a:lstStyle/>
          <a:p>
            <a:r>
              <a:rPr lang="fr" dirty="0">
                <a:latin typeface="Montserrat" pitchFamily="2" charset="77"/>
              </a:rPr>
              <a:t>Ici, nous travaillons de manière fictive, nous imaginons les points de vue.</a:t>
            </a:r>
          </a:p>
          <a:p>
            <a:r>
              <a:rPr lang="fr" dirty="0">
                <a:latin typeface="Montserrat" pitchFamily="2" charset="77"/>
              </a:rPr>
              <a:t>Parachutons la caméra piéton : est-ce que ça se passe comme prévu ?</a:t>
            </a:r>
            <a:endParaRPr lang="fr-FR" dirty="0">
              <a:latin typeface="Montserrat" pitchFamily="2" charset="77"/>
            </a:endParaRPr>
          </a:p>
        </p:txBody>
      </p:sp>
      <p:sp>
        <p:nvSpPr>
          <p:cNvPr id="4" name="Google Shape;171;p22">
            <a:extLst>
              <a:ext uri="{FF2B5EF4-FFF2-40B4-BE49-F238E27FC236}">
                <a16:creationId xmlns:a16="http://schemas.microsoft.com/office/drawing/2014/main" id="{4FF2B19A-AF24-5EF5-C617-0985702DD67E}"/>
              </a:ext>
            </a:extLst>
          </p:cNvPr>
          <p:cNvSpPr txBox="1"/>
          <p:nvPr/>
        </p:nvSpPr>
        <p:spPr>
          <a:xfrm>
            <a:off x="6067697" y="6048037"/>
            <a:ext cx="1973022" cy="406575"/>
          </a:xfrm>
          <a:prstGeom prst="rect">
            <a:avLst/>
          </a:prstGeom>
          <a:noFill/>
          <a:ln>
            <a:noFill/>
          </a:ln>
        </p:spPr>
        <p:txBody>
          <a:bodyPr spcFirstLastPara="1" wrap="square" lIns="99044" tIns="99044" rIns="99044" bIns="99044" anchor="t" anchorCtr="0">
            <a:noAutofit/>
          </a:bodyPr>
          <a:lstStyle/>
          <a:p>
            <a:r>
              <a:rPr lang="fr" sz="1733" b="1" dirty="0">
                <a:solidFill>
                  <a:srgbClr val="E06666"/>
                </a:solidFill>
              </a:rPr>
              <a:t>Réalité</a:t>
            </a:r>
          </a:p>
          <a:p>
            <a:r>
              <a:rPr lang="fr" b="1" dirty="0">
                <a:solidFill>
                  <a:srgbClr val="E06666"/>
                </a:solidFill>
              </a:rPr>
              <a:t>(</a:t>
            </a:r>
            <a:r>
              <a:rPr lang="fr" b="1" i="1" dirty="0">
                <a:solidFill>
                  <a:srgbClr val="E06666"/>
                </a:solidFill>
              </a:rPr>
              <a:t>reality)</a:t>
            </a:r>
            <a:endParaRPr b="1" dirty="0">
              <a:solidFill>
                <a:srgbClr val="E06666"/>
              </a:solidFill>
            </a:endParaRPr>
          </a:p>
        </p:txBody>
      </p:sp>
      <p:sp>
        <p:nvSpPr>
          <p:cNvPr id="5" name="Google Shape;295;p8">
            <a:extLst>
              <a:ext uri="{FF2B5EF4-FFF2-40B4-BE49-F238E27FC236}">
                <a16:creationId xmlns:a16="http://schemas.microsoft.com/office/drawing/2014/main" id="{8F1160EF-AD31-7DD7-3CEC-92E656BFE8C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title="Screenshot 2025-03-22 at 16.33.06.png"/>
          <p:cNvPicPr preferRelativeResize="0"/>
          <p:nvPr/>
        </p:nvPicPr>
        <p:blipFill rotWithShape="1">
          <a:blip r:embed="rId3">
            <a:alphaModFix/>
          </a:blip>
          <a:srcRect l="13906" t="17818" r="8405" b="-1514"/>
          <a:stretch/>
        </p:blipFill>
        <p:spPr>
          <a:xfrm>
            <a:off x="2709742" y="2468788"/>
            <a:ext cx="4486516" cy="3303030"/>
          </a:xfrm>
          <a:prstGeom prst="rect">
            <a:avLst/>
          </a:prstGeom>
          <a:noFill/>
          <a:ln>
            <a:noFill/>
          </a:ln>
        </p:spPr>
      </p:pic>
      <p:sp>
        <p:nvSpPr>
          <p:cNvPr id="188" name="Google Shape;188;p23"/>
          <p:cNvSpPr/>
          <p:nvPr/>
        </p:nvSpPr>
        <p:spPr>
          <a:xfrm rot="-1453917" flipH="1">
            <a:off x="1158949" y="946599"/>
            <a:ext cx="2224305" cy="1689127"/>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Ah mais carrément ils me surveillent ! Ça va tourner au vinaigre ou quoi ?</a:t>
            </a:r>
            <a:endParaRPr sz="1192">
              <a:solidFill>
                <a:schemeClr val="dk1"/>
              </a:solidFill>
            </a:endParaRPr>
          </a:p>
        </p:txBody>
      </p:sp>
      <p:sp>
        <p:nvSpPr>
          <p:cNvPr id="189" name="Google Shape;189;p23"/>
          <p:cNvSpPr/>
          <p:nvPr/>
        </p:nvSpPr>
        <p:spPr>
          <a:xfrm rot="1860243">
            <a:off x="6145209" y="1304625"/>
            <a:ext cx="2615908" cy="1729187"/>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Il pourra rien nous reprocher le coco, on verra sur la vidéo qu’on a juste fait notre boulot !</a:t>
            </a:r>
            <a:endParaRPr sz="1192">
              <a:solidFill>
                <a:schemeClr val="dk1"/>
              </a:solidFill>
            </a:endParaRPr>
          </a:p>
        </p:txBody>
      </p:sp>
      <p:pic>
        <p:nvPicPr>
          <p:cNvPr id="190" name="Google Shape;190;p23" title="Adobe Express - file(1).png"/>
          <p:cNvPicPr preferRelativeResize="0"/>
          <p:nvPr/>
        </p:nvPicPr>
        <p:blipFill>
          <a:blip r:embed="rId4">
            <a:alphaModFix/>
          </a:blip>
          <a:stretch>
            <a:fillRect/>
          </a:stretch>
        </p:blipFill>
        <p:spPr>
          <a:xfrm rot="1560226">
            <a:off x="5390678" y="3635739"/>
            <a:ext cx="311809" cy="324052"/>
          </a:xfrm>
          <a:prstGeom prst="rect">
            <a:avLst/>
          </a:prstGeom>
          <a:noFill/>
          <a:ln>
            <a:noFill/>
          </a:ln>
          <a:effectLst>
            <a:outerShdw blurRad="57150" dist="19050" dir="5400000" algn="bl" rotWithShape="0">
              <a:srgbClr val="000000">
                <a:alpha val="50000"/>
              </a:srgbClr>
            </a:outerShdw>
          </a:effectLst>
        </p:spPr>
      </p:pic>
      <p:sp>
        <p:nvSpPr>
          <p:cNvPr id="191" name="Google Shape;191;p23"/>
          <p:cNvSpPr/>
          <p:nvPr/>
        </p:nvSpPr>
        <p:spPr>
          <a:xfrm flipH="1">
            <a:off x="5573882" y="3583781"/>
            <a:ext cx="87100"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92" name="Google Shape;192;p23"/>
          <p:cNvSpPr/>
          <p:nvPr/>
        </p:nvSpPr>
        <p:spPr>
          <a:xfrm flipH="1">
            <a:off x="6467796" y="370416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93" name="Google Shape;193;p23"/>
          <p:cNvSpPr/>
          <p:nvPr/>
        </p:nvSpPr>
        <p:spPr>
          <a:xfrm rot="422" flipH="1">
            <a:off x="3453856" y="1240557"/>
            <a:ext cx="2644525" cy="1305200"/>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C’est filmé, il faut que je sois exemplaire… Je suis stressé comme si j’étais en interro, pétard.</a:t>
            </a:r>
            <a:endParaRPr sz="1192">
              <a:solidFill>
                <a:schemeClr val="dk1"/>
              </a:solidFill>
            </a:endParaRPr>
          </a:p>
        </p:txBody>
      </p:sp>
      <p:pic>
        <p:nvPicPr>
          <p:cNvPr id="194" name="Google Shape;194;p23" title="Adobe Express - file(1).png"/>
          <p:cNvPicPr preferRelativeResize="0"/>
          <p:nvPr/>
        </p:nvPicPr>
        <p:blipFill>
          <a:blip r:embed="rId4">
            <a:alphaModFix/>
          </a:blip>
          <a:stretch>
            <a:fillRect/>
          </a:stretch>
        </p:blipFill>
        <p:spPr>
          <a:xfrm rot="1560226">
            <a:off x="6237249" y="3635739"/>
            <a:ext cx="311809" cy="324052"/>
          </a:xfrm>
          <a:prstGeom prst="rect">
            <a:avLst/>
          </a:prstGeom>
          <a:noFill/>
          <a:ln>
            <a:noFill/>
          </a:ln>
          <a:effectLst>
            <a:outerShdw blurRad="57150" dist="19050" dir="5400000" algn="bl" rotWithShape="0">
              <a:srgbClr val="000000">
                <a:alpha val="50000"/>
              </a:srgbClr>
            </a:outerShdw>
          </a:effectLst>
        </p:spPr>
      </p:pic>
      <p:sp>
        <p:nvSpPr>
          <p:cNvPr id="195" name="Google Shape;195;p23"/>
          <p:cNvSpPr/>
          <p:nvPr/>
        </p:nvSpPr>
        <p:spPr>
          <a:xfrm flipH="1">
            <a:off x="6467810" y="370416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2" name="Google Shape;295;p8">
            <a:extLst>
              <a:ext uri="{FF2B5EF4-FFF2-40B4-BE49-F238E27FC236}">
                <a16:creationId xmlns:a16="http://schemas.microsoft.com/office/drawing/2014/main" id="{EA52BE06-CCC3-0710-3914-11F43BA53F8D}"/>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6a22090f05_0_2"/>
          <p:cNvSpPr txBox="1">
            <a:spLocks noGrp="1"/>
          </p:cNvSpPr>
          <p:nvPr>
            <p:ph type="subTitle" idx="1"/>
          </p:nvPr>
        </p:nvSpPr>
        <p:spPr>
          <a:xfrm>
            <a:off x="682650" y="2327741"/>
            <a:ext cx="8540700" cy="2202517"/>
          </a:xfrm>
          <a:prstGeom prst="rect">
            <a:avLst/>
          </a:prstGeom>
        </p:spPr>
        <p:txBody>
          <a:bodyPr spcFirstLastPara="1" wrap="square" lIns="91425" tIns="0" rIns="91425" bIns="0" anchor="t" anchorCtr="0">
            <a:noAutofit/>
          </a:bodyPr>
          <a:lstStyle/>
          <a:p>
            <a:pPr marL="0" lvl="0" indent="0" algn="just" rtl="0">
              <a:spcBef>
                <a:spcPts val="468"/>
              </a:spcBef>
              <a:spcAft>
                <a:spcPts val="0"/>
              </a:spcAft>
              <a:buNone/>
            </a:pPr>
            <a:r>
              <a:rPr lang="fr-FR" sz="1425" dirty="0">
                <a:latin typeface="Montserrat"/>
                <a:ea typeface="Montserrat"/>
                <a:cs typeface="Montserrat"/>
                <a:sym typeface="Montserrat"/>
              </a:rPr>
              <a:t>A ce stade, nous avons vu que la composition précédente, avant l’introduction de la caméra-piéton, posait problème : déséquilibre de la relation policiers-civils, défiance du civil vis à vis du policier, enjeu de contrôle du policier sur son image, etc. C’est ce contexte qui a mené à penser à la caméra-piéton comme solution.</a:t>
            </a:r>
            <a:endParaRPr sz="1425" dirty="0">
              <a:latin typeface="Montserrat"/>
              <a:ea typeface="Montserrat"/>
              <a:cs typeface="Montserrat"/>
              <a:sym typeface="Montserrat"/>
            </a:endParaRPr>
          </a:p>
          <a:p>
            <a:pPr marL="0" lvl="0" indent="0" algn="just" rtl="0">
              <a:spcBef>
                <a:spcPts val="1000"/>
              </a:spcBef>
              <a:spcAft>
                <a:spcPts val="1000"/>
              </a:spcAft>
              <a:buNone/>
            </a:pPr>
            <a:r>
              <a:rPr lang="fr-FR" sz="1425" dirty="0">
                <a:latin typeface="Montserrat"/>
                <a:ea typeface="Montserrat"/>
                <a:cs typeface="Montserrat"/>
                <a:sym typeface="Montserrat"/>
              </a:rPr>
              <a:t>Etudions désormais plus précisément la </a:t>
            </a:r>
            <a:r>
              <a:rPr lang="fr-FR" sz="1425" b="1" dirty="0">
                <a:solidFill>
                  <a:srgbClr val="3C78D8"/>
                </a:solidFill>
                <a:latin typeface="Montserrat"/>
                <a:ea typeface="Montserrat"/>
                <a:cs typeface="Montserrat"/>
                <a:sym typeface="Montserrat"/>
              </a:rPr>
              <a:t>recomposition </a:t>
            </a:r>
            <a:r>
              <a:rPr lang="fr-FR" sz="1425" dirty="0">
                <a:latin typeface="Montserrat"/>
                <a:ea typeface="Montserrat"/>
                <a:cs typeface="Montserrat"/>
                <a:sym typeface="Montserrat"/>
              </a:rPr>
              <a:t>induite par l’introduction de la caméra-piéton pour comprendre réellement ce qui n’a pas fonctionné. </a:t>
            </a:r>
            <a:endParaRPr sz="1425" dirty="0">
              <a:latin typeface="Montserrat"/>
              <a:ea typeface="Montserrat"/>
              <a:cs typeface="Montserrat"/>
              <a:sym typeface="Montserrat"/>
            </a:endParaRPr>
          </a:p>
        </p:txBody>
      </p:sp>
      <p:sp>
        <p:nvSpPr>
          <p:cNvPr id="404" name="Google Shape;404;g36a22090f05_0_2"/>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17</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2526F86-C5A8-ED63-1AB0-C3C0F7829142}"/>
              </a:ext>
            </a:extLst>
          </p:cNvPr>
          <p:cNvSpPr>
            <a:spLocks noGrp="1"/>
          </p:cNvSpPr>
          <p:nvPr>
            <p:ph type="body" idx="1"/>
          </p:nvPr>
        </p:nvSpPr>
        <p:spPr>
          <a:xfrm>
            <a:off x="622353" y="1051659"/>
            <a:ext cx="8533686" cy="4058191"/>
          </a:xfrm>
        </p:spPr>
        <p:txBody>
          <a:bodyPr/>
          <a:lstStyle/>
          <a:p>
            <a:r>
              <a:rPr lang="fr-FR" dirty="0">
                <a:latin typeface="Montserrat" pitchFamily="2" charset="77"/>
              </a:rPr>
              <a:t>Le formalisme suivant est à adapter à chaque étude.</a:t>
            </a:r>
          </a:p>
          <a:p>
            <a:r>
              <a:rPr lang="fr-FR" dirty="0">
                <a:latin typeface="Montserrat" pitchFamily="2" charset="77"/>
              </a:rPr>
              <a:t>On  considère que pour le sujet étudié ici, la recomposition peut être analysée selon 6 thèmes.</a:t>
            </a:r>
          </a:p>
        </p:txBody>
      </p:sp>
      <p:sp>
        <p:nvSpPr>
          <p:cNvPr id="3" name="Titre 2">
            <a:extLst>
              <a:ext uri="{FF2B5EF4-FFF2-40B4-BE49-F238E27FC236}">
                <a16:creationId xmlns:a16="http://schemas.microsoft.com/office/drawing/2014/main" id="{2C4FEA6D-E6FA-A6B6-56A3-7C34D448FA61}"/>
              </a:ext>
            </a:extLst>
          </p:cNvPr>
          <p:cNvSpPr>
            <a:spLocks noGrp="1"/>
          </p:cNvSpPr>
          <p:nvPr>
            <p:ph type="title"/>
          </p:nvPr>
        </p:nvSpPr>
        <p:spPr/>
        <p:txBody>
          <a:bodyPr/>
          <a:lstStyle/>
          <a:p>
            <a:r>
              <a:rPr lang="fr-FR" dirty="0"/>
              <a:t>Formalisme</a:t>
            </a:r>
          </a:p>
        </p:txBody>
      </p:sp>
      <p:sp>
        <p:nvSpPr>
          <p:cNvPr id="4" name="Espace réservé du numéro de diapositive 3">
            <a:extLst>
              <a:ext uri="{FF2B5EF4-FFF2-40B4-BE49-F238E27FC236}">
                <a16:creationId xmlns:a16="http://schemas.microsoft.com/office/drawing/2014/main" id="{62499E4C-DB21-8FC7-18AB-1145B63DC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18</a:t>
            </a:fld>
            <a:endParaRPr lang="fr-FR"/>
          </a:p>
        </p:txBody>
      </p:sp>
      <p:pic>
        <p:nvPicPr>
          <p:cNvPr id="5" name="Image 4">
            <a:extLst>
              <a:ext uri="{FF2B5EF4-FFF2-40B4-BE49-F238E27FC236}">
                <a16:creationId xmlns:a16="http://schemas.microsoft.com/office/drawing/2014/main" id="{EB4977A9-B833-88C5-2C4A-B9804F56E315}"/>
              </a:ext>
            </a:extLst>
          </p:cNvPr>
          <p:cNvPicPr>
            <a:picLocks noChangeAspect="1"/>
          </p:cNvPicPr>
          <p:nvPr/>
        </p:nvPicPr>
        <p:blipFill>
          <a:blip r:embed="rId2"/>
          <a:stretch>
            <a:fillRect/>
          </a:stretch>
        </p:blipFill>
        <p:spPr>
          <a:xfrm>
            <a:off x="889395" y="1946970"/>
            <a:ext cx="7999601" cy="4545228"/>
          </a:xfrm>
          <a:prstGeom prst="rect">
            <a:avLst/>
          </a:prstGeom>
        </p:spPr>
      </p:pic>
    </p:spTree>
    <p:extLst>
      <p:ext uri="{BB962C8B-B14F-4D97-AF65-F5344CB8AC3E}">
        <p14:creationId xmlns:p14="http://schemas.microsoft.com/office/powerpoint/2010/main" val="721880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
          <p:cNvPicPr preferRelativeResize="0"/>
          <p:nvPr/>
        </p:nvPicPr>
        <p:blipFill rotWithShape="1">
          <a:blip r:embed="rId3">
            <a:alphaModFix/>
          </a:blip>
          <a:srcRect l="5871" r="8416"/>
          <a:stretch/>
        </p:blipFill>
        <p:spPr>
          <a:xfrm>
            <a:off x="-375" y="147925"/>
            <a:ext cx="9906000" cy="6710076"/>
          </a:xfrm>
          <a:prstGeom prst="rect">
            <a:avLst/>
          </a:prstGeom>
          <a:noFill/>
          <a:ln>
            <a:noFill/>
          </a:ln>
        </p:spPr>
      </p:pic>
      <p:pic>
        <p:nvPicPr>
          <p:cNvPr id="173" name="Google Shape;173;p2"/>
          <p:cNvPicPr preferRelativeResize="0"/>
          <p:nvPr/>
        </p:nvPicPr>
        <p:blipFill rotWithShape="1">
          <a:blip r:embed="rId4">
            <a:alphaModFix/>
          </a:blip>
          <a:srcRect r="47523"/>
          <a:stretch/>
        </p:blipFill>
        <p:spPr>
          <a:xfrm>
            <a:off x="4263048" y="3071725"/>
            <a:ext cx="5642948" cy="3292975"/>
          </a:xfrm>
          <a:prstGeom prst="rect">
            <a:avLst/>
          </a:prstGeom>
          <a:noFill/>
          <a:ln>
            <a:noFill/>
          </a:ln>
        </p:spPr>
      </p:pic>
      <p:pic>
        <p:nvPicPr>
          <p:cNvPr id="174" name="Google Shape;174;p2"/>
          <p:cNvPicPr preferRelativeResize="0"/>
          <p:nvPr/>
        </p:nvPicPr>
        <p:blipFill rotWithShape="1">
          <a:blip r:embed="rId4">
            <a:alphaModFix/>
          </a:blip>
          <a:srcRect l="8374" r="13719"/>
          <a:stretch/>
        </p:blipFill>
        <p:spPr>
          <a:xfrm>
            <a:off x="1" y="2633425"/>
            <a:ext cx="8377700" cy="3292975"/>
          </a:xfrm>
          <a:prstGeom prst="rect">
            <a:avLst/>
          </a:prstGeom>
          <a:noFill/>
          <a:ln>
            <a:noFill/>
          </a:ln>
        </p:spPr>
      </p:pic>
      <p:pic>
        <p:nvPicPr>
          <p:cNvPr id="175" name="Google Shape;175;p2"/>
          <p:cNvPicPr preferRelativeResize="0"/>
          <p:nvPr/>
        </p:nvPicPr>
        <p:blipFill rotWithShape="1">
          <a:blip r:embed="rId5">
            <a:alphaModFix/>
          </a:blip>
          <a:srcRect/>
          <a:stretch/>
        </p:blipFill>
        <p:spPr>
          <a:xfrm flipH="1">
            <a:off x="54993" y="1693637"/>
            <a:ext cx="2021116" cy="1573292"/>
          </a:xfrm>
          <a:prstGeom prst="rect">
            <a:avLst/>
          </a:prstGeom>
          <a:noFill/>
          <a:ln>
            <a:noFill/>
          </a:ln>
        </p:spPr>
      </p:pic>
      <p:sp>
        <p:nvSpPr>
          <p:cNvPr id="176" name="Google Shape;176;p2"/>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Arial"/>
              <a:ea typeface="Arial"/>
              <a:cs typeface="Arial"/>
              <a:sym typeface="Arial"/>
            </a:endParaRPr>
          </a:p>
        </p:txBody>
      </p:sp>
      <p:sp>
        <p:nvSpPr>
          <p:cNvPr id="177" name="Google Shape;177;p2"/>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a:t>
            </a:fld>
            <a:endParaRPr/>
          </a:p>
        </p:txBody>
      </p:sp>
      <p:pic>
        <p:nvPicPr>
          <p:cNvPr id="178" name="Google Shape;178;p2"/>
          <p:cNvPicPr preferRelativeResize="0"/>
          <p:nvPr/>
        </p:nvPicPr>
        <p:blipFill rotWithShape="1">
          <a:blip r:embed="rId6">
            <a:alphaModFix/>
          </a:blip>
          <a:srcRect l="-1773" r="1553"/>
          <a:stretch/>
        </p:blipFill>
        <p:spPr>
          <a:xfrm rot="10800000" flipH="1">
            <a:off x="-178150" y="6273200"/>
            <a:ext cx="10083102" cy="120975"/>
          </a:xfrm>
          <a:prstGeom prst="rect">
            <a:avLst/>
          </a:prstGeom>
          <a:noFill/>
          <a:ln>
            <a:noFill/>
          </a:ln>
        </p:spPr>
      </p:pic>
      <p:pic>
        <p:nvPicPr>
          <p:cNvPr id="179" name="Google Shape;179;p2"/>
          <p:cNvPicPr preferRelativeResize="0"/>
          <p:nvPr/>
        </p:nvPicPr>
        <p:blipFill rotWithShape="1">
          <a:blip r:embed="rId7">
            <a:alphaModFix/>
          </a:blip>
          <a:srcRect/>
          <a:stretch/>
        </p:blipFill>
        <p:spPr>
          <a:xfrm flipH="1">
            <a:off x="7135931" y="3793260"/>
            <a:ext cx="2290145" cy="2526391"/>
          </a:xfrm>
          <a:prstGeom prst="rect">
            <a:avLst/>
          </a:prstGeom>
          <a:noFill/>
          <a:ln>
            <a:noFill/>
          </a:ln>
        </p:spPr>
      </p:pic>
      <p:pic>
        <p:nvPicPr>
          <p:cNvPr id="180" name="Google Shape;180;p2"/>
          <p:cNvPicPr preferRelativeResize="0"/>
          <p:nvPr/>
        </p:nvPicPr>
        <p:blipFill rotWithShape="1">
          <a:blip r:embed="rId8">
            <a:alphaModFix/>
          </a:blip>
          <a:srcRect/>
          <a:stretch/>
        </p:blipFill>
        <p:spPr>
          <a:xfrm>
            <a:off x="9135224" y="5012364"/>
            <a:ext cx="770393" cy="1321682"/>
          </a:xfrm>
          <a:prstGeom prst="rect">
            <a:avLst/>
          </a:prstGeom>
          <a:noFill/>
          <a:ln>
            <a:noFill/>
          </a:ln>
        </p:spPr>
      </p:pic>
      <p:sp>
        <p:nvSpPr>
          <p:cNvPr id="181" name="Google Shape;181;p2"/>
          <p:cNvSpPr/>
          <p:nvPr/>
        </p:nvSpPr>
        <p:spPr>
          <a:xfrm>
            <a:off x="6484550" y="2447200"/>
            <a:ext cx="1743900" cy="1437900"/>
          </a:xfrm>
          <a:prstGeom prst="ellipse">
            <a:avLst/>
          </a:prstGeom>
          <a:solidFill>
            <a:srgbClr val="0E16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1" b="0" i="0" u="none" strike="noStrike" cap="none">
                <a:solidFill>
                  <a:schemeClr val="lt1"/>
                </a:solidFill>
                <a:latin typeface="Arial"/>
                <a:ea typeface="Arial"/>
                <a:cs typeface="Arial"/>
                <a:sym typeface="Arial"/>
              </a:rPr>
              <a:t> </a:t>
            </a:r>
            <a:endParaRPr sz="1801" b="0" i="0" u="none" strike="noStrike" cap="none">
              <a:solidFill>
                <a:schemeClr val="lt1"/>
              </a:solidFill>
              <a:latin typeface="Arial"/>
              <a:ea typeface="Arial"/>
              <a:cs typeface="Arial"/>
              <a:sym typeface="Arial"/>
            </a:endParaRPr>
          </a:p>
        </p:txBody>
      </p:sp>
      <p:sp>
        <p:nvSpPr>
          <p:cNvPr id="182" name="Google Shape;182;p2"/>
          <p:cNvSpPr txBox="1"/>
          <p:nvPr/>
        </p:nvSpPr>
        <p:spPr>
          <a:xfrm>
            <a:off x="6581750" y="2662525"/>
            <a:ext cx="15495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0" i="1" u="none" strike="noStrike" cap="none" dirty="0">
                <a:solidFill>
                  <a:schemeClr val="lt1"/>
                </a:solidFill>
                <a:latin typeface="Montserrat"/>
                <a:ea typeface="Montserrat"/>
                <a:cs typeface="Montserrat"/>
                <a:sym typeface="Montserrat"/>
              </a:rPr>
              <a:t>Tiens ! Nous avons peut-être affaire à un phénomène de </a:t>
            </a:r>
            <a:r>
              <a:rPr lang="fr-FR" sz="1100" b="1" i="1" dirty="0">
                <a:solidFill>
                  <a:schemeClr val="lt1"/>
                </a:solidFill>
                <a:latin typeface="Montserrat"/>
                <a:ea typeface="Montserrat"/>
                <a:cs typeface="Montserrat"/>
                <a:sym typeface="Montserrat"/>
              </a:rPr>
              <a:t>recomposition sociotechnique </a:t>
            </a:r>
            <a:r>
              <a:rPr lang="fr-FR" sz="1100" i="1" dirty="0">
                <a:solidFill>
                  <a:schemeClr val="lt1"/>
                </a:solidFill>
                <a:latin typeface="Montserrat"/>
                <a:ea typeface="Montserrat"/>
                <a:cs typeface="Montserrat"/>
                <a:sym typeface="Montserrat"/>
              </a:rPr>
              <a:t>ratée</a:t>
            </a:r>
            <a:endParaRPr sz="1100" i="1" dirty="0">
              <a:solidFill>
                <a:schemeClr val="lt1"/>
              </a:solidFill>
              <a:latin typeface="Montserrat"/>
              <a:ea typeface="Montserrat"/>
              <a:cs typeface="Montserrat"/>
              <a:sym typeface="Montserrat"/>
            </a:endParaRPr>
          </a:p>
        </p:txBody>
      </p:sp>
      <p:sp>
        <p:nvSpPr>
          <p:cNvPr id="183" name="Google Shape;183;p2"/>
          <p:cNvSpPr/>
          <p:nvPr/>
        </p:nvSpPr>
        <p:spPr>
          <a:xfrm>
            <a:off x="7797337" y="3703215"/>
            <a:ext cx="396793" cy="335831"/>
          </a:xfrm>
          <a:prstGeom prst="ellipse">
            <a:avLst/>
          </a:prstGeom>
          <a:solidFill>
            <a:srgbClr val="0E16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1">
                <a:solidFill>
                  <a:schemeClr val="lt1"/>
                </a:solidFill>
                <a:latin typeface="Arial"/>
                <a:ea typeface="Arial"/>
                <a:cs typeface="Arial"/>
                <a:sym typeface="Arial"/>
              </a:rPr>
              <a:t> </a:t>
            </a:r>
            <a:endParaRPr sz="1801">
              <a:solidFill>
                <a:schemeClr val="lt1"/>
              </a:solidFill>
              <a:latin typeface="Arial"/>
              <a:ea typeface="Arial"/>
              <a:cs typeface="Arial"/>
              <a:sym typeface="Arial"/>
            </a:endParaRPr>
          </a:p>
        </p:txBody>
      </p:sp>
      <p:pic>
        <p:nvPicPr>
          <p:cNvPr id="184" name="Google Shape;184;p2"/>
          <p:cNvPicPr preferRelativeResize="0"/>
          <p:nvPr/>
        </p:nvPicPr>
        <p:blipFill rotWithShape="1">
          <a:blip r:embed="rId9">
            <a:alphaModFix/>
          </a:blip>
          <a:srcRect/>
          <a:stretch/>
        </p:blipFill>
        <p:spPr>
          <a:xfrm>
            <a:off x="2861999" y="3723303"/>
            <a:ext cx="1549365" cy="2596348"/>
          </a:xfrm>
          <a:prstGeom prst="rect">
            <a:avLst/>
          </a:prstGeom>
          <a:noFill/>
          <a:ln>
            <a:noFill/>
          </a:ln>
        </p:spPr>
      </p:pic>
      <p:pic>
        <p:nvPicPr>
          <p:cNvPr id="185" name="Google Shape;185;p2"/>
          <p:cNvPicPr preferRelativeResize="0"/>
          <p:nvPr/>
        </p:nvPicPr>
        <p:blipFill rotWithShape="1">
          <a:blip r:embed="rId10">
            <a:alphaModFix/>
          </a:blip>
          <a:srcRect/>
          <a:stretch/>
        </p:blipFill>
        <p:spPr>
          <a:xfrm flipH="1">
            <a:off x="1400194" y="3004968"/>
            <a:ext cx="1007931" cy="3329078"/>
          </a:xfrm>
          <a:prstGeom prst="rect">
            <a:avLst/>
          </a:prstGeom>
          <a:noFill/>
          <a:ln>
            <a:noFill/>
          </a:ln>
        </p:spPr>
      </p:pic>
      <p:pic>
        <p:nvPicPr>
          <p:cNvPr id="186" name="Google Shape;186;p2"/>
          <p:cNvPicPr preferRelativeResize="0"/>
          <p:nvPr/>
        </p:nvPicPr>
        <p:blipFill rotWithShape="1">
          <a:blip r:embed="rId11">
            <a:alphaModFix/>
          </a:blip>
          <a:srcRect/>
          <a:stretch/>
        </p:blipFill>
        <p:spPr>
          <a:xfrm>
            <a:off x="4193045" y="5507732"/>
            <a:ext cx="666081" cy="782187"/>
          </a:xfrm>
          <a:prstGeom prst="rect">
            <a:avLst/>
          </a:prstGeom>
          <a:noFill/>
          <a:ln>
            <a:noFill/>
          </a:ln>
        </p:spPr>
      </p:pic>
      <p:pic>
        <p:nvPicPr>
          <p:cNvPr id="187" name="Google Shape;187;p2"/>
          <p:cNvPicPr preferRelativeResize="0"/>
          <p:nvPr/>
        </p:nvPicPr>
        <p:blipFill rotWithShape="1">
          <a:blip r:embed="rId12">
            <a:alphaModFix/>
          </a:blip>
          <a:srcRect/>
          <a:stretch/>
        </p:blipFill>
        <p:spPr>
          <a:xfrm flipH="1">
            <a:off x="2181426" y="2578918"/>
            <a:ext cx="517298" cy="517298"/>
          </a:xfrm>
          <a:prstGeom prst="rect">
            <a:avLst/>
          </a:prstGeom>
          <a:noFill/>
          <a:ln>
            <a:noFill/>
          </a:ln>
        </p:spPr>
      </p:pic>
      <p:pic>
        <p:nvPicPr>
          <p:cNvPr id="188" name="Google Shape;188;p2"/>
          <p:cNvPicPr preferRelativeResize="0"/>
          <p:nvPr/>
        </p:nvPicPr>
        <p:blipFill rotWithShape="1">
          <a:blip r:embed="rId13">
            <a:alphaModFix/>
          </a:blip>
          <a:srcRect/>
          <a:stretch/>
        </p:blipFill>
        <p:spPr>
          <a:xfrm flipH="1">
            <a:off x="3780850" y="1897772"/>
            <a:ext cx="2272950" cy="1879615"/>
          </a:xfrm>
          <a:prstGeom prst="rect">
            <a:avLst/>
          </a:prstGeom>
          <a:noFill/>
          <a:ln>
            <a:noFill/>
          </a:ln>
        </p:spPr>
      </p:pic>
      <p:sp>
        <p:nvSpPr>
          <p:cNvPr id="189" name="Google Shape;189;p2"/>
          <p:cNvSpPr txBox="1"/>
          <p:nvPr/>
        </p:nvSpPr>
        <p:spPr>
          <a:xfrm>
            <a:off x="138400" y="1801650"/>
            <a:ext cx="1854300" cy="9386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dirty="0">
                <a:solidFill>
                  <a:schemeClr val="lt1"/>
                </a:solidFill>
                <a:latin typeface="Montserrat"/>
                <a:ea typeface="Montserrat"/>
                <a:cs typeface="Montserrat"/>
                <a:sym typeface="Montserrat"/>
              </a:rPr>
              <a:t>Je comprends. Dis comme ça, ça a l’air bien, et pourtant je n’ai jamais vu aucun policier en porter !</a:t>
            </a:r>
            <a:endParaRPr sz="1100" dirty="0">
              <a:solidFill>
                <a:schemeClr val="dk1"/>
              </a:solidFill>
              <a:latin typeface="Montserrat"/>
              <a:ea typeface="Montserrat"/>
              <a:cs typeface="Montserrat"/>
              <a:sym typeface="Montserrat"/>
            </a:endParaRPr>
          </a:p>
        </p:txBody>
      </p:sp>
      <p:sp>
        <p:nvSpPr>
          <p:cNvPr id="190" name="Google Shape;190;p2"/>
          <p:cNvSpPr/>
          <p:nvPr/>
        </p:nvSpPr>
        <p:spPr>
          <a:xfrm>
            <a:off x="3867248" y="2048550"/>
            <a:ext cx="1958100" cy="1069800"/>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1" name="Google Shape;191;p2"/>
          <p:cNvSpPr txBox="1"/>
          <p:nvPr/>
        </p:nvSpPr>
        <p:spPr>
          <a:xfrm>
            <a:off x="3905775" y="1974600"/>
            <a:ext cx="202110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Oui, apparemment les résultats semblent très mitigés… L’introduction de ces caméras dans les services de police ne s’est pas passée comme prévu</a:t>
            </a:r>
            <a:endParaRPr sz="1100" dirty="0">
              <a:solidFill>
                <a:schemeClr val="dk1"/>
              </a:solidFill>
              <a:latin typeface="Montserrat"/>
              <a:ea typeface="Montserrat"/>
              <a:cs typeface="Montserrat"/>
              <a:sym typeface="Montserrat"/>
            </a:endParaRPr>
          </a:p>
        </p:txBody>
      </p:sp>
      <p:pic>
        <p:nvPicPr>
          <p:cNvPr id="192" name="Google Shape;192;p2"/>
          <p:cNvPicPr preferRelativeResize="0"/>
          <p:nvPr/>
        </p:nvPicPr>
        <p:blipFill rotWithShape="1">
          <a:blip r:embed="rId13">
            <a:alphaModFix/>
          </a:blip>
          <a:srcRect/>
          <a:stretch/>
        </p:blipFill>
        <p:spPr>
          <a:xfrm>
            <a:off x="2950263" y="368125"/>
            <a:ext cx="3282827" cy="1704500"/>
          </a:xfrm>
          <a:prstGeom prst="rect">
            <a:avLst/>
          </a:prstGeom>
          <a:noFill/>
          <a:ln>
            <a:noFill/>
          </a:ln>
        </p:spPr>
      </p:pic>
      <p:sp>
        <p:nvSpPr>
          <p:cNvPr id="193" name="Google Shape;193;p2"/>
          <p:cNvSpPr/>
          <p:nvPr/>
        </p:nvSpPr>
        <p:spPr>
          <a:xfrm>
            <a:off x="3207475" y="498900"/>
            <a:ext cx="2768400" cy="1069800"/>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4" name="Google Shape;194;p2"/>
          <p:cNvSpPr txBox="1"/>
          <p:nvPr/>
        </p:nvSpPr>
        <p:spPr>
          <a:xfrm>
            <a:off x="3057794" y="528575"/>
            <a:ext cx="3068502" cy="98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Oui j’ai vu ça ! Ils le présentent comme une “démarche de rapprochement avec la population”, pour améliorer les relations policiers-civils dans un contexte où elle s’est beaucoup détériorée</a:t>
            </a:r>
            <a:endParaRPr sz="1100" dirty="0">
              <a:solidFill>
                <a:schemeClr val="lt1"/>
              </a:solidFill>
              <a:latin typeface="Montserrat"/>
              <a:ea typeface="Montserrat"/>
              <a:cs typeface="Montserrat"/>
              <a:sym typeface="Montserrat"/>
            </a:endParaRPr>
          </a:p>
        </p:txBody>
      </p:sp>
      <p:pic>
        <p:nvPicPr>
          <p:cNvPr id="195" name="Google Shape;195;p2"/>
          <p:cNvPicPr preferRelativeResize="0"/>
          <p:nvPr/>
        </p:nvPicPr>
        <p:blipFill rotWithShape="1">
          <a:blip r:embed="rId5">
            <a:alphaModFix/>
          </a:blip>
          <a:srcRect/>
          <a:stretch/>
        </p:blipFill>
        <p:spPr>
          <a:xfrm>
            <a:off x="408575" y="212600"/>
            <a:ext cx="2372743" cy="1642375"/>
          </a:xfrm>
          <a:prstGeom prst="rect">
            <a:avLst/>
          </a:prstGeom>
          <a:noFill/>
          <a:ln>
            <a:noFill/>
          </a:ln>
        </p:spPr>
      </p:pic>
      <p:sp>
        <p:nvSpPr>
          <p:cNvPr id="196" name="Google Shape;196;p2"/>
          <p:cNvSpPr/>
          <p:nvPr/>
        </p:nvSpPr>
        <p:spPr>
          <a:xfrm>
            <a:off x="527100" y="377900"/>
            <a:ext cx="2135700" cy="98220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7" name="Google Shape;197;p2"/>
          <p:cNvSpPr txBox="1"/>
          <p:nvPr/>
        </p:nvSpPr>
        <p:spPr>
          <a:xfrm>
            <a:off x="527100" y="377812"/>
            <a:ext cx="2135700" cy="9386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Tu as vu qu’il existe une loi en France autorisant à doter les policiers de caméras portatives afin de filmer leurs interventions ?</a:t>
            </a:r>
            <a:endParaRPr sz="1100" dirty="0">
              <a:solidFill>
                <a:schemeClr val="lt1"/>
              </a:solidFill>
              <a:latin typeface="Montserrat"/>
              <a:ea typeface="Montserrat"/>
              <a:cs typeface="Montserrat"/>
              <a:sym typeface="Montserrat"/>
            </a:endParaRPr>
          </a:p>
        </p:txBody>
      </p:sp>
      <p:sp>
        <p:nvSpPr>
          <p:cNvPr id="198" name="Google Shape;198;p2"/>
          <p:cNvSpPr/>
          <p:nvPr/>
        </p:nvSpPr>
        <p:spPr>
          <a:xfrm>
            <a:off x="8372963" y="2989029"/>
            <a:ext cx="656823" cy="714186"/>
          </a:xfrm>
          <a:prstGeom prst="rect">
            <a:avLst/>
          </a:pr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9" name="Google Shape;199;p2"/>
          <p:cNvPicPr preferRelativeResize="0"/>
          <p:nvPr/>
        </p:nvPicPr>
        <p:blipFill rotWithShape="1">
          <a:blip r:embed="rId14">
            <a:alphaModFix/>
          </a:blip>
          <a:srcRect/>
          <a:stretch/>
        </p:blipFill>
        <p:spPr>
          <a:xfrm>
            <a:off x="8467957" y="3096216"/>
            <a:ext cx="434404" cy="444448"/>
          </a:xfrm>
          <a:prstGeom prst="rect">
            <a:avLst/>
          </a:prstGeom>
          <a:noFill/>
          <a:ln>
            <a:noFill/>
          </a:ln>
        </p:spPr>
      </p:pic>
      <p:pic>
        <p:nvPicPr>
          <p:cNvPr id="200" name="Google Shape;200;p2"/>
          <p:cNvPicPr preferRelativeResize="0"/>
          <p:nvPr/>
        </p:nvPicPr>
        <p:blipFill rotWithShape="1">
          <a:blip r:embed="rId15">
            <a:alphaModFix/>
          </a:blip>
          <a:srcRect/>
          <a:stretch/>
        </p:blipFill>
        <p:spPr>
          <a:xfrm>
            <a:off x="7746042" y="939891"/>
            <a:ext cx="1069924" cy="1069924"/>
          </a:xfrm>
          <a:prstGeom prst="rect">
            <a:avLst/>
          </a:prstGeom>
          <a:noFill/>
          <a:ln>
            <a:noFill/>
          </a:ln>
        </p:spPr>
      </p:pic>
      <p:pic>
        <p:nvPicPr>
          <p:cNvPr id="201" name="Google Shape;201;p2"/>
          <p:cNvPicPr preferRelativeResize="0"/>
          <p:nvPr/>
        </p:nvPicPr>
        <p:blipFill rotWithShape="1">
          <a:blip r:embed="rId16">
            <a:alphaModFix/>
          </a:blip>
          <a:srcRect/>
          <a:stretch/>
        </p:blipFill>
        <p:spPr>
          <a:xfrm>
            <a:off x="6716461" y="302932"/>
            <a:ext cx="901587" cy="8888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A70038FC-786A-167C-5180-243F63B466B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D7B3820-9960-0B38-DF89-7B1C2B3FCC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19</a:t>
            </a:fld>
            <a:endParaRPr lang="fr-FR"/>
          </a:p>
        </p:txBody>
      </p:sp>
      <p:sp>
        <p:nvSpPr>
          <p:cNvPr id="6" name="ZoneTexte 5">
            <a:extLst>
              <a:ext uri="{FF2B5EF4-FFF2-40B4-BE49-F238E27FC236}">
                <a16:creationId xmlns:a16="http://schemas.microsoft.com/office/drawing/2014/main" id="{F05717BC-5B39-C797-6D00-D2862E334237}"/>
              </a:ext>
            </a:extLst>
          </p:cNvPr>
          <p:cNvSpPr txBox="1"/>
          <p:nvPr/>
        </p:nvSpPr>
        <p:spPr>
          <a:xfrm>
            <a:off x="647520" y="741195"/>
            <a:ext cx="3757760" cy="400110"/>
          </a:xfrm>
          <a:prstGeom prst="rect">
            <a:avLst/>
          </a:prstGeom>
          <a:noFill/>
        </p:spPr>
        <p:txBody>
          <a:bodyPr wrap="none" rtlCol="0">
            <a:spAutoFit/>
          </a:bodyPr>
          <a:lstStyle/>
          <a:p>
            <a:r>
              <a:rPr lang="fr-FR" sz="2000" dirty="0">
                <a:latin typeface="Montserrat" pitchFamily="2" charset="77"/>
              </a:rPr>
              <a:t>Formalisme distribué en TD</a:t>
            </a:r>
          </a:p>
        </p:txBody>
      </p:sp>
      <p:pic>
        <p:nvPicPr>
          <p:cNvPr id="3" name="Image 2">
            <a:extLst>
              <a:ext uri="{FF2B5EF4-FFF2-40B4-BE49-F238E27FC236}">
                <a16:creationId xmlns:a16="http://schemas.microsoft.com/office/drawing/2014/main" id="{06BA2410-F284-6A30-33B7-DE4299952ABC}"/>
              </a:ext>
            </a:extLst>
          </p:cNvPr>
          <p:cNvPicPr>
            <a:picLocks noChangeAspect="1"/>
          </p:cNvPicPr>
          <p:nvPr/>
        </p:nvPicPr>
        <p:blipFill>
          <a:blip r:embed="rId2"/>
          <a:stretch>
            <a:fillRect/>
          </a:stretch>
        </p:blipFill>
        <p:spPr>
          <a:xfrm rot="21249507">
            <a:off x="953199" y="1336539"/>
            <a:ext cx="7999601" cy="4545228"/>
          </a:xfrm>
          <a:prstGeom prst="rect">
            <a:avLst/>
          </a:prstGeom>
          <a:effectLst>
            <a:outerShdw blurRad="50800" dist="266700" dir="2700000" sx="101000" sy="101000" algn="tl" rotWithShape="0">
              <a:prstClr val="black">
                <a:alpha val="40000"/>
              </a:prstClr>
            </a:outerShdw>
          </a:effectLst>
        </p:spPr>
      </p:pic>
    </p:spTree>
    <p:extLst>
      <p:ext uri="{BB962C8B-B14F-4D97-AF65-F5344CB8AC3E}">
        <p14:creationId xmlns:p14="http://schemas.microsoft.com/office/powerpoint/2010/main" val="212218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3d0d33d72b_0_1"/>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20</a:t>
            </a:fld>
            <a:endParaRPr/>
          </a:p>
        </p:txBody>
      </p:sp>
      <p:sp>
        <p:nvSpPr>
          <p:cNvPr id="410" name="Google Shape;410;g33d0d33d72b_0_1"/>
          <p:cNvSpPr txBox="1">
            <a:spLocks noGrp="1"/>
          </p:cNvSpPr>
          <p:nvPr>
            <p:ph type="title"/>
          </p:nvPr>
        </p:nvSpPr>
        <p:spPr>
          <a:xfrm>
            <a:off x="749700" y="544475"/>
            <a:ext cx="8533800" cy="657289"/>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25"/>
              <a:buFont typeface="Montserrat"/>
              <a:buNone/>
            </a:pPr>
            <a:r>
              <a:rPr lang="fr-FR" dirty="0">
                <a:latin typeface="Montserrat"/>
                <a:ea typeface="Montserrat"/>
                <a:cs typeface="Montserrat"/>
                <a:sym typeface="Montserrat"/>
              </a:rPr>
              <a:t>RECOMPOSITION (1/2)</a:t>
            </a:r>
            <a:endParaRPr sz="2800" b="1" i="0" u="none" strike="noStrike" cap="none" dirty="0">
              <a:solidFill>
                <a:srgbClr val="00A4BB"/>
              </a:solidFill>
              <a:latin typeface="Montserrat"/>
              <a:ea typeface="Montserrat"/>
              <a:cs typeface="Montserrat"/>
              <a:sym typeface="Montserrat"/>
            </a:endParaRPr>
          </a:p>
        </p:txBody>
      </p:sp>
      <p:sp>
        <p:nvSpPr>
          <p:cNvPr id="411" name="Google Shape;411;g33d0d33d72b_0_1"/>
          <p:cNvSpPr/>
          <p:nvPr/>
        </p:nvSpPr>
        <p:spPr>
          <a:xfrm>
            <a:off x="6064951" y="1872343"/>
            <a:ext cx="3485797" cy="4027012"/>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g33d0d33d72b_0_1"/>
          <p:cNvSpPr/>
          <p:nvPr/>
        </p:nvSpPr>
        <p:spPr>
          <a:xfrm>
            <a:off x="1375988" y="4014350"/>
            <a:ext cx="3402300" cy="25284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3" name="Google Shape;413;g33d0d33d72b_0_1"/>
          <p:cNvSpPr/>
          <p:nvPr/>
        </p:nvSpPr>
        <p:spPr>
          <a:xfrm>
            <a:off x="527875" y="1201764"/>
            <a:ext cx="3873600" cy="2329712"/>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g33d0d33d72b_0_1"/>
          <p:cNvSpPr/>
          <p:nvPr/>
        </p:nvSpPr>
        <p:spPr>
          <a:xfrm>
            <a:off x="4505550" y="3000738"/>
            <a:ext cx="894900" cy="856500"/>
          </a:xfrm>
          <a:prstGeom prst="ellipse">
            <a:avLst/>
          </a:prstGeom>
          <a:noFill/>
          <a:ln w="9525" cap="flat" cmpd="sng">
            <a:solidFill>
              <a:srgbClr val="7F7F7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C670"/>
              </a:highlight>
            </a:endParaRPr>
          </a:p>
        </p:txBody>
      </p:sp>
      <p:sp>
        <p:nvSpPr>
          <p:cNvPr id="415" name="Google Shape;415;g33d0d33d72b_0_1"/>
          <p:cNvSpPr txBox="1"/>
          <p:nvPr/>
        </p:nvSpPr>
        <p:spPr>
          <a:xfrm>
            <a:off x="1892437" y="4111250"/>
            <a:ext cx="2369400" cy="3835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85200C"/>
                </a:solidFill>
                <a:latin typeface="Montserrat"/>
                <a:ea typeface="Montserrat"/>
                <a:cs typeface="Montserrat"/>
                <a:sym typeface="Montserrat"/>
              </a:rPr>
              <a:t>recomposition spatiale</a:t>
            </a:r>
            <a:endParaRPr b="1" dirty="0">
              <a:solidFill>
                <a:srgbClr val="85200C"/>
              </a:solidFill>
              <a:latin typeface="Montserrat"/>
              <a:ea typeface="Montserrat"/>
              <a:cs typeface="Montserrat"/>
              <a:sym typeface="Montserrat"/>
            </a:endParaRPr>
          </a:p>
        </p:txBody>
      </p:sp>
      <p:sp>
        <p:nvSpPr>
          <p:cNvPr id="416" name="Google Shape;416;g33d0d33d72b_0_1"/>
          <p:cNvSpPr txBox="1"/>
          <p:nvPr/>
        </p:nvSpPr>
        <p:spPr>
          <a:xfrm>
            <a:off x="1103875" y="1164290"/>
            <a:ext cx="2709600"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134F5C"/>
                </a:solidFill>
                <a:latin typeface="Montserrat"/>
                <a:ea typeface="Montserrat"/>
                <a:cs typeface="Montserrat"/>
                <a:sym typeface="Montserrat"/>
              </a:rPr>
              <a:t>recomposition temporelle</a:t>
            </a:r>
            <a:endParaRPr b="1" dirty="0">
              <a:solidFill>
                <a:srgbClr val="134F5C"/>
              </a:solidFill>
              <a:latin typeface="Montserrat"/>
              <a:ea typeface="Montserrat"/>
              <a:cs typeface="Montserrat"/>
              <a:sym typeface="Montserrat"/>
            </a:endParaRPr>
          </a:p>
        </p:txBody>
      </p:sp>
      <p:sp>
        <p:nvSpPr>
          <p:cNvPr id="417" name="Google Shape;417;g33d0d33d72b_0_1"/>
          <p:cNvSpPr txBox="1"/>
          <p:nvPr/>
        </p:nvSpPr>
        <p:spPr>
          <a:xfrm>
            <a:off x="6561048" y="1818256"/>
            <a:ext cx="2493600"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B45F06"/>
                </a:solidFill>
                <a:latin typeface="Montserrat"/>
                <a:ea typeface="Montserrat"/>
                <a:cs typeface="Montserrat"/>
                <a:sym typeface="Montserrat"/>
              </a:rPr>
              <a:t>recomposition gestuelle</a:t>
            </a:r>
            <a:endParaRPr b="1" dirty="0">
              <a:solidFill>
                <a:srgbClr val="B45F06"/>
              </a:solidFill>
              <a:latin typeface="Montserrat"/>
              <a:ea typeface="Montserrat"/>
              <a:cs typeface="Montserrat"/>
              <a:sym typeface="Montserrat"/>
            </a:endParaRPr>
          </a:p>
        </p:txBody>
      </p:sp>
      <p:pic>
        <p:nvPicPr>
          <p:cNvPr id="418" name="Google Shape;418;g33d0d33d72b_0_1" title="Adobe Express - file(1).png"/>
          <p:cNvPicPr preferRelativeResize="0"/>
          <p:nvPr/>
        </p:nvPicPr>
        <p:blipFill>
          <a:blip r:embed="rId3">
            <a:alphaModFix/>
          </a:blip>
          <a:stretch>
            <a:fillRect/>
          </a:stretch>
        </p:blipFill>
        <p:spPr>
          <a:xfrm rot="316">
            <a:off x="4685836" y="3131753"/>
            <a:ext cx="534424" cy="619431"/>
          </a:xfrm>
          <a:prstGeom prst="rect">
            <a:avLst/>
          </a:prstGeom>
          <a:noFill/>
          <a:ln>
            <a:noFill/>
          </a:ln>
          <a:effectLst>
            <a:outerShdw blurRad="57150" dist="19050" dir="5400000" algn="bl" rotWithShape="0">
              <a:srgbClr val="000000">
                <a:alpha val="50000"/>
              </a:srgbClr>
            </a:outerShdw>
          </a:effectLst>
        </p:spPr>
      </p:pic>
      <p:sp>
        <p:nvSpPr>
          <p:cNvPr id="419" name="Google Shape;419;g33d0d33d72b_0_1"/>
          <p:cNvSpPr txBox="1"/>
          <p:nvPr/>
        </p:nvSpPr>
        <p:spPr>
          <a:xfrm>
            <a:off x="4879851" y="1215154"/>
            <a:ext cx="4315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b="1" dirty="0">
                <a:solidFill>
                  <a:srgbClr val="3F3F3F"/>
                </a:solidFill>
                <a:latin typeface="Montserrat"/>
                <a:ea typeface="Montserrat"/>
                <a:cs typeface="Montserrat"/>
                <a:sym typeface="Montserrat"/>
              </a:rPr>
              <a:t>But </a:t>
            </a:r>
            <a:r>
              <a:rPr lang="fr-FR" sz="1200" dirty="0">
                <a:solidFill>
                  <a:srgbClr val="3F3F3F"/>
                </a:solidFill>
                <a:latin typeface="Montserrat"/>
                <a:ea typeface="Montserrat"/>
                <a:cs typeface="Montserrat"/>
                <a:sym typeface="Montserrat"/>
              </a:rPr>
              <a:t>: Identifier l’agentivité du dispositif selon plusieurs catégories.</a:t>
            </a:r>
            <a:endParaRPr sz="1200" dirty="0">
              <a:solidFill>
                <a:srgbClr val="3F3F3F"/>
              </a:solidFill>
              <a:latin typeface="Montserrat"/>
              <a:ea typeface="Montserrat"/>
              <a:cs typeface="Montserrat"/>
              <a:sym typeface="Montserrat"/>
            </a:endParaRPr>
          </a:p>
        </p:txBody>
      </p:sp>
      <p:sp>
        <p:nvSpPr>
          <p:cNvPr id="420" name="Google Shape;420;g33d0d33d72b_0_1"/>
          <p:cNvSpPr txBox="1"/>
          <p:nvPr/>
        </p:nvSpPr>
        <p:spPr>
          <a:xfrm>
            <a:off x="633351" y="1625870"/>
            <a:ext cx="3670500" cy="1708130"/>
          </a:xfrm>
          <a:prstGeom prst="rect">
            <a:avLst/>
          </a:prstGeom>
          <a:noFill/>
          <a:ln>
            <a:noFill/>
          </a:ln>
        </p:spPr>
        <p:txBody>
          <a:bodyPr spcFirstLastPara="1" wrap="square" lIns="91425" tIns="91425" rIns="91425" bIns="91425" anchor="t" anchorCtr="0">
            <a:spAutoFit/>
          </a:bodyPr>
          <a:lstStyle/>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rythme du policier change : le temps d’intervention devient la durée de captation</a:t>
            </a:r>
            <a:endParaRPr sz="1200" dirty="0">
              <a:solidFill>
                <a:srgbClr val="595959"/>
              </a:solidFill>
              <a:latin typeface="Montserrat"/>
              <a:ea typeface="Montserrat"/>
              <a:cs typeface="Montserrat"/>
              <a:sym typeface="Montserrat"/>
            </a:endParaRPr>
          </a:p>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La vidéo est stockée 6 mois = temps limité pour l’exploiter</a:t>
            </a:r>
          </a:p>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Si l’interaction est longue, le policier peut oublier que c’est filmé</a:t>
            </a:r>
            <a:endParaRPr sz="1200" dirty="0">
              <a:solidFill>
                <a:schemeClr val="dk1"/>
              </a:solidFill>
              <a:latin typeface="Montserrat"/>
              <a:ea typeface="Montserrat"/>
              <a:cs typeface="Montserrat"/>
              <a:sym typeface="Montserrat"/>
            </a:endParaRPr>
          </a:p>
        </p:txBody>
      </p:sp>
      <p:sp>
        <p:nvSpPr>
          <p:cNvPr id="421" name="Google Shape;421;g33d0d33d72b_0_1"/>
          <p:cNvSpPr txBox="1"/>
          <p:nvPr/>
        </p:nvSpPr>
        <p:spPr>
          <a:xfrm>
            <a:off x="1488487" y="4481370"/>
            <a:ext cx="3177300" cy="1892796"/>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L’espace de l’intervention policière n’est plus que celui du </a:t>
            </a:r>
            <a:r>
              <a:rPr lang="fr-FR" sz="1200" i="1" dirty="0">
                <a:solidFill>
                  <a:srgbClr val="595959"/>
                </a:solidFill>
                <a:latin typeface="Montserrat"/>
                <a:ea typeface="Montserrat"/>
                <a:cs typeface="Montserrat"/>
                <a:sym typeface="Montserrat"/>
              </a:rPr>
              <a:t>champ</a:t>
            </a:r>
            <a:r>
              <a:rPr lang="fr-FR" sz="1200" dirty="0">
                <a:solidFill>
                  <a:srgbClr val="595959"/>
                </a:solidFill>
                <a:latin typeface="Montserrat"/>
                <a:ea typeface="Montserrat"/>
                <a:cs typeface="Montserrat"/>
                <a:sym typeface="Montserrat"/>
              </a:rPr>
              <a:t> filmé par la caméra</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policier pense donc l’espace d’intervention en fonction de ce qui est dans/ hors champs</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policier qui filme n’est pas dans le champ de la caméra</a:t>
            </a:r>
            <a:endParaRPr sz="1200" dirty="0">
              <a:solidFill>
                <a:srgbClr val="595959"/>
              </a:solidFill>
              <a:latin typeface="Montserrat"/>
              <a:ea typeface="Montserrat"/>
              <a:cs typeface="Montserrat"/>
              <a:sym typeface="Montserrat"/>
            </a:endParaRPr>
          </a:p>
        </p:txBody>
      </p:sp>
      <p:cxnSp>
        <p:nvCxnSpPr>
          <p:cNvPr id="422" name="Google Shape;422;g33d0d33d72b_0_1"/>
          <p:cNvCxnSpPr>
            <a:stCxn id="412" idx="0"/>
            <a:endCxn id="414" idx="3"/>
          </p:cNvCxnSpPr>
          <p:nvPr/>
        </p:nvCxnSpPr>
        <p:spPr>
          <a:xfrm rot="-5400000">
            <a:off x="3715538" y="3093350"/>
            <a:ext cx="282600" cy="1559400"/>
          </a:xfrm>
          <a:prstGeom prst="curvedConnector3">
            <a:avLst>
              <a:gd name="adj1" fmla="val 27798"/>
            </a:avLst>
          </a:prstGeom>
          <a:noFill/>
          <a:ln w="9525" cap="flat" cmpd="sng">
            <a:solidFill>
              <a:schemeClr val="dk2"/>
            </a:solidFill>
            <a:prstDash val="solid"/>
            <a:round/>
            <a:headEnd type="none" w="med" len="med"/>
            <a:tailEnd type="none" w="med" len="med"/>
          </a:ln>
        </p:spPr>
      </p:cxnSp>
      <p:cxnSp>
        <p:nvCxnSpPr>
          <p:cNvPr id="423" name="Google Shape;423;g33d0d33d72b_0_1"/>
          <p:cNvCxnSpPr>
            <a:cxnSpLocks/>
            <a:stCxn id="414" idx="6"/>
            <a:endCxn id="411" idx="1"/>
          </p:cNvCxnSpPr>
          <p:nvPr/>
        </p:nvCxnSpPr>
        <p:spPr>
          <a:xfrm>
            <a:off x="5400450" y="3428988"/>
            <a:ext cx="664501" cy="456861"/>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424" name="Google Shape;424;g33d0d33d72b_0_1"/>
          <p:cNvSpPr txBox="1"/>
          <p:nvPr/>
        </p:nvSpPr>
        <p:spPr>
          <a:xfrm>
            <a:off x="6206701" y="2171356"/>
            <a:ext cx="3306673" cy="3600955"/>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Il faut travailler avec la caméra, l’activer, le policier s’improvise donc journaliste/metteur en scène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Se sachant filmé, les gestes sont moins naturels</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Développement possible de gestes pour altérer la captation</a:t>
            </a:r>
            <a:br>
              <a:rPr lang="fr-FR" sz="1200" dirty="0">
                <a:solidFill>
                  <a:srgbClr val="595959"/>
                </a:solidFill>
                <a:latin typeface="Montserrat"/>
                <a:ea typeface="Montserrat"/>
                <a:cs typeface="Montserrat"/>
                <a:sym typeface="Montserrat"/>
              </a:rPr>
            </a:br>
            <a:r>
              <a:rPr lang="fr-FR" sz="1200" dirty="0">
                <a:solidFill>
                  <a:srgbClr val="595959"/>
                </a:solidFill>
                <a:latin typeface="Montserrat"/>
                <a:ea typeface="Montserrat"/>
                <a:cs typeface="Montserrat"/>
                <a:sym typeface="Montserrat"/>
              </a:rPr>
              <a:t>(ex : main devant l’objectif)</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La caméra change le déroulement de l’intervention</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highlight>
                  <a:schemeClr val="lt1"/>
                </a:highlight>
                <a:latin typeface="Montserrat"/>
                <a:ea typeface="Montserrat"/>
                <a:cs typeface="Montserrat"/>
                <a:sym typeface="Montserrat"/>
              </a:rPr>
              <a:t>Sortie des procédures d’</a:t>
            </a:r>
            <a:r>
              <a:rPr lang="fr-FR" sz="1200" dirty="0" err="1">
                <a:solidFill>
                  <a:srgbClr val="595959"/>
                </a:solidFill>
                <a:highlight>
                  <a:schemeClr val="lt1"/>
                </a:highlight>
                <a:latin typeface="Montserrat"/>
                <a:ea typeface="Montserrat"/>
                <a:cs typeface="Montserrat"/>
                <a:sym typeface="Montserrat"/>
              </a:rPr>
              <a:t>enquête</a:t>
            </a:r>
            <a:r>
              <a:rPr lang="fr-FR" sz="1200" dirty="0">
                <a:solidFill>
                  <a:srgbClr val="595959"/>
                </a:solidFill>
                <a:highlight>
                  <a:schemeClr val="lt1"/>
                </a:highlight>
                <a:latin typeface="Montserrat"/>
                <a:ea typeface="Montserrat"/>
                <a:cs typeface="Montserrat"/>
                <a:sym typeface="Montserrat"/>
              </a:rPr>
              <a:t> et d’</a:t>
            </a:r>
            <a:r>
              <a:rPr lang="fr-FR" sz="1200" dirty="0" err="1">
                <a:solidFill>
                  <a:srgbClr val="595959"/>
                </a:solidFill>
                <a:highlight>
                  <a:schemeClr val="lt1"/>
                </a:highlight>
                <a:latin typeface="Montserrat"/>
                <a:ea typeface="Montserrat"/>
                <a:cs typeface="Montserrat"/>
                <a:sym typeface="Montserrat"/>
              </a:rPr>
              <a:t>évaluation</a:t>
            </a:r>
            <a:r>
              <a:rPr lang="fr-FR" sz="1200" dirty="0">
                <a:solidFill>
                  <a:srgbClr val="595959"/>
                </a:solidFill>
                <a:highlight>
                  <a:schemeClr val="lt1"/>
                </a:highlight>
                <a:latin typeface="Montserrat"/>
                <a:ea typeface="Montserrat"/>
                <a:cs typeface="Montserrat"/>
                <a:sym typeface="Montserrat"/>
              </a:rPr>
              <a:t> des interventions : les images remplacent les rapports écrits</a:t>
            </a:r>
            <a:endParaRPr sz="1200" dirty="0">
              <a:solidFill>
                <a:srgbClr val="595959"/>
              </a:solidFill>
              <a:highlight>
                <a:schemeClr val="lt1"/>
              </a:highlight>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highlight>
                  <a:schemeClr val="lt1"/>
                </a:highlight>
                <a:latin typeface="Montserrat"/>
                <a:ea typeface="Montserrat"/>
                <a:cs typeface="Montserrat"/>
                <a:sym typeface="Montserrat"/>
              </a:rPr>
              <a:t>Sortie des procédures judiciaires classiques : l’image devient preuve</a:t>
            </a:r>
            <a:endParaRPr sz="1200" dirty="0">
              <a:solidFill>
                <a:srgbClr val="595959"/>
              </a:solidFill>
              <a:latin typeface="Montserrat"/>
              <a:ea typeface="Montserrat"/>
              <a:cs typeface="Montserrat"/>
              <a:sym typeface="Montserrat"/>
            </a:endParaRPr>
          </a:p>
        </p:txBody>
      </p:sp>
      <p:cxnSp>
        <p:nvCxnSpPr>
          <p:cNvPr id="425" name="Google Shape;425;g33d0d33d72b_0_1"/>
          <p:cNvCxnSpPr>
            <a:endCxn id="414" idx="0"/>
          </p:cNvCxnSpPr>
          <p:nvPr/>
        </p:nvCxnSpPr>
        <p:spPr>
          <a:xfrm>
            <a:off x="4401600" y="2532438"/>
            <a:ext cx="551400" cy="468300"/>
          </a:xfrm>
          <a:prstGeom prst="curvedConnector2">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33d0d33d72b_2_12"/>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21</a:t>
            </a:fld>
            <a:endParaRPr/>
          </a:p>
        </p:txBody>
      </p:sp>
      <p:sp>
        <p:nvSpPr>
          <p:cNvPr id="432" name="Google Shape;432;g33d0d33d72b_2_12"/>
          <p:cNvSpPr/>
          <p:nvPr/>
        </p:nvSpPr>
        <p:spPr>
          <a:xfrm>
            <a:off x="5942850" y="527463"/>
            <a:ext cx="3650100" cy="33447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g33d0d33d72b_2_12"/>
          <p:cNvSpPr/>
          <p:nvPr/>
        </p:nvSpPr>
        <p:spPr>
          <a:xfrm>
            <a:off x="389700" y="1045029"/>
            <a:ext cx="3855775" cy="2756774"/>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g33d0d33d72b_2_12"/>
          <p:cNvSpPr/>
          <p:nvPr/>
        </p:nvSpPr>
        <p:spPr>
          <a:xfrm>
            <a:off x="702449" y="4051900"/>
            <a:ext cx="6642731" cy="25107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g33d0d33d72b_2_12"/>
          <p:cNvSpPr txBox="1"/>
          <p:nvPr/>
        </p:nvSpPr>
        <p:spPr>
          <a:xfrm>
            <a:off x="768749" y="985722"/>
            <a:ext cx="3274685"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674EA7"/>
                </a:solidFill>
                <a:latin typeface="Montserrat"/>
                <a:ea typeface="Montserrat"/>
                <a:cs typeface="Montserrat"/>
                <a:sym typeface="Montserrat"/>
              </a:rPr>
              <a:t>recomposition</a:t>
            </a:r>
            <a:r>
              <a:rPr lang="fr-FR" b="1" dirty="0">
                <a:solidFill>
                  <a:srgbClr val="3C78D8"/>
                </a:solidFill>
                <a:latin typeface="Montserrat"/>
                <a:ea typeface="Montserrat"/>
                <a:cs typeface="Montserrat"/>
                <a:sym typeface="Montserrat"/>
              </a:rPr>
              <a:t> </a:t>
            </a:r>
            <a:r>
              <a:rPr lang="fr-FR" b="1" dirty="0">
                <a:solidFill>
                  <a:srgbClr val="674EA7"/>
                </a:solidFill>
                <a:latin typeface="Montserrat"/>
                <a:ea typeface="Montserrat"/>
                <a:cs typeface="Montserrat"/>
                <a:sym typeface="Montserrat"/>
              </a:rPr>
              <a:t>organisationnelle</a:t>
            </a:r>
            <a:endParaRPr b="1" dirty="0">
              <a:solidFill>
                <a:srgbClr val="674EA7"/>
              </a:solidFill>
              <a:latin typeface="Montserrat"/>
              <a:ea typeface="Montserrat"/>
              <a:cs typeface="Montserrat"/>
              <a:sym typeface="Montserrat"/>
            </a:endParaRPr>
          </a:p>
        </p:txBody>
      </p:sp>
      <p:sp>
        <p:nvSpPr>
          <p:cNvPr id="436" name="Google Shape;436;g33d0d33d72b_2_12"/>
          <p:cNvSpPr txBox="1"/>
          <p:nvPr/>
        </p:nvSpPr>
        <p:spPr>
          <a:xfrm>
            <a:off x="1073777" y="4104315"/>
            <a:ext cx="2581370" cy="3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3C78D8"/>
                </a:solidFill>
                <a:latin typeface="Montserrat"/>
                <a:ea typeface="Montserrat"/>
                <a:cs typeface="Montserrat"/>
                <a:sym typeface="Montserrat"/>
              </a:rPr>
              <a:t>recomposition identitaire</a:t>
            </a:r>
            <a:endParaRPr b="1" dirty="0">
              <a:solidFill>
                <a:srgbClr val="3C78D8"/>
              </a:solidFill>
              <a:latin typeface="Montserrat"/>
              <a:ea typeface="Montserrat"/>
              <a:cs typeface="Montserrat"/>
              <a:sym typeface="Montserrat"/>
            </a:endParaRPr>
          </a:p>
        </p:txBody>
      </p:sp>
      <p:sp>
        <p:nvSpPr>
          <p:cNvPr id="437" name="Google Shape;437;g33d0d33d72b_2_12"/>
          <p:cNvSpPr txBox="1"/>
          <p:nvPr/>
        </p:nvSpPr>
        <p:spPr>
          <a:xfrm>
            <a:off x="6377799" y="613683"/>
            <a:ext cx="2780201"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38761D"/>
                </a:solidFill>
                <a:latin typeface="Montserrat"/>
                <a:ea typeface="Montserrat"/>
                <a:cs typeface="Montserrat"/>
                <a:sym typeface="Montserrat"/>
              </a:rPr>
              <a:t>recomposition relationnelle</a:t>
            </a:r>
            <a:endParaRPr b="1" dirty="0">
              <a:solidFill>
                <a:srgbClr val="38761D"/>
              </a:solidFill>
              <a:latin typeface="Montserrat"/>
              <a:ea typeface="Montserrat"/>
              <a:cs typeface="Montserrat"/>
              <a:sym typeface="Montserrat"/>
            </a:endParaRPr>
          </a:p>
        </p:txBody>
      </p:sp>
      <p:sp>
        <p:nvSpPr>
          <p:cNvPr id="438" name="Google Shape;438;g33d0d33d72b_2_12"/>
          <p:cNvSpPr txBox="1"/>
          <p:nvPr/>
        </p:nvSpPr>
        <p:spPr>
          <a:xfrm>
            <a:off x="768749" y="4473625"/>
            <a:ext cx="6642730" cy="2077462"/>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Sentiment d’être surveillés pour les policiers, crise de confiance en leur métier</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Infantilisation accrue du civil</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Devant la caméra, policiers et civils jouent un rôle (on se montre exemplaire)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Risque de frustration des acteurs (compensée par un effet rebond une fois non filmé)</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Le policier devient metteur en scène de l’intervention</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Tout le monde est transformé en coupable potentiel</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Effet possible sur la composition des équipes et sur les collectifs (refus d’être associé avec un collègue avec qui on n’est pas à l’aise, puisque ce sera filmé)</a:t>
            </a:r>
            <a:endParaRPr sz="1100" dirty="0">
              <a:solidFill>
                <a:srgbClr val="595959"/>
              </a:solidFill>
              <a:latin typeface="Montserrat"/>
              <a:ea typeface="Montserrat"/>
              <a:cs typeface="Montserrat"/>
              <a:sym typeface="Montserrat"/>
            </a:endParaRPr>
          </a:p>
        </p:txBody>
      </p:sp>
      <p:sp>
        <p:nvSpPr>
          <p:cNvPr id="439" name="Google Shape;439;g33d0d33d72b_2_12"/>
          <p:cNvSpPr txBox="1"/>
          <p:nvPr/>
        </p:nvSpPr>
        <p:spPr>
          <a:xfrm>
            <a:off x="6019500" y="1002270"/>
            <a:ext cx="3496800" cy="3100049"/>
          </a:xfrm>
          <a:prstGeom prst="rect">
            <a:avLst/>
          </a:prstGeom>
          <a:noFill/>
          <a:ln>
            <a:noFill/>
          </a:ln>
        </p:spPr>
        <p:txBody>
          <a:bodyPr spcFirstLastPara="1" wrap="square" lIns="91425" tIns="91425" rIns="91425" bIns="91425" anchor="t" anchorCtr="0">
            <a:spAutoFit/>
          </a:bodyPr>
          <a:lstStyle/>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La caméra altère la coopération : barrière physique entre civils et policiers (personne n’est soi-même devant une caméra)</a:t>
            </a:r>
            <a:endParaRPr sz="1100" dirty="0">
              <a:solidFill>
                <a:srgbClr val="595959"/>
              </a:solidFill>
              <a:latin typeface="Montserrat"/>
              <a:ea typeface="Montserrat"/>
              <a:cs typeface="Montserrat"/>
              <a:sym typeface="Montserrat"/>
            </a:endParaRP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La caméra recompose les rapports de force</a:t>
            </a: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Compétitivité dans un contexte où il faut avoir le monopole de l’image</a:t>
            </a:r>
            <a:endParaRPr sz="1100" dirty="0">
              <a:solidFill>
                <a:srgbClr val="595959"/>
              </a:solidFill>
              <a:highlight>
                <a:schemeClr val="lt1"/>
              </a:highlight>
              <a:latin typeface="Montserrat"/>
              <a:ea typeface="Montserrat"/>
              <a:cs typeface="Montserrat"/>
              <a:sym typeface="Montserrat"/>
            </a:endParaRP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Les images deviennent les supports informels de communication avec le plaignant, en cas de plainte, mais aussi avec les supérieurs hiérarchiques</a:t>
            </a: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Dérives de type « totalitaire » / vidéo-surveillance généralisée ?</a:t>
            </a:r>
            <a:endParaRPr sz="1100" dirty="0">
              <a:solidFill>
                <a:srgbClr val="595959"/>
              </a:solidFill>
              <a:latin typeface="Montserrat"/>
              <a:ea typeface="Montserrat"/>
              <a:cs typeface="Montserrat"/>
              <a:sym typeface="Montserrat"/>
            </a:endParaRPr>
          </a:p>
        </p:txBody>
      </p:sp>
      <p:sp>
        <p:nvSpPr>
          <p:cNvPr id="440" name="Google Shape;440;g33d0d33d72b_2_12"/>
          <p:cNvSpPr txBox="1"/>
          <p:nvPr/>
        </p:nvSpPr>
        <p:spPr>
          <a:xfrm>
            <a:off x="505666" y="1265468"/>
            <a:ext cx="3717592" cy="2600682"/>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Gestion des données vidéos (trajet, stockage, traitement)</a:t>
            </a:r>
            <a:endParaRPr sz="1100" dirty="0">
              <a:solidFill>
                <a:srgbClr val="595959"/>
              </a:solidFill>
              <a:highlight>
                <a:schemeClr val="lt1"/>
              </a:highlight>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Arrivée potentielle d’un nouvel acteur pour faire ce travail</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On capte le travail réel, on a donc la trace de l’écart fait par rapport au prescrit</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Attribution possible de la responsabilité juridique au policier auteur de tel geste (vs à l’institution entière) ou à tel supérieur qui est enregistré donnant tel ordre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Peut inciter à des pratiques managériales (suivi horaire, bâtonnage, etc.)</a:t>
            </a:r>
            <a:endParaRPr sz="1100" dirty="0">
              <a:solidFill>
                <a:srgbClr val="595959"/>
              </a:solidFill>
              <a:highlight>
                <a:schemeClr val="lt1"/>
              </a:highlight>
              <a:latin typeface="Montserrat"/>
              <a:ea typeface="Montserrat"/>
              <a:cs typeface="Montserrat"/>
              <a:sym typeface="Montserrat"/>
            </a:endParaRPr>
          </a:p>
        </p:txBody>
      </p:sp>
      <p:sp>
        <p:nvSpPr>
          <p:cNvPr id="441" name="Google Shape;441;g33d0d33d72b_2_12"/>
          <p:cNvSpPr/>
          <p:nvPr/>
        </p:nvSpPr>
        <p:spPr>
          <a:xfrm>
            <a:off x="4505550" y="3000738"/>
            <a:ext cx="894900" cy="856500"/>
          </a:xfrm>
          <a:prstGeom prst="ellipse">
            <a:avLst/>
          </a:prstGeom>
          <a:noFill/>
          <a:ln w="9525" cap="flat" cmpd="sng">
            <a:solidFill>
              <a:srgbClr val="7F7F7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C670"/>
              </a:highlight>
            </a:endParaRPr>
          </a:p>
        </p:txBody>
      </p:sp>
      <p:pic>
        <p:nvPicPr>
          <p:cNvPr id="442" name="Google Shape;442;g33d0d33d72b_2_12" title="Adobe Express - file(1).png"/>
          <p:cNvPicPr preferRelativeResize="0"/>
          <p:nvPr/>
        </p:nvPicPr>
        <p:blipFill>
          <a:blip r:embed="rId3">
            <a:alphaModFix/>
          </a:blip>
          <a:stretch>
            <a:fillRect/>
          </a:stretch>
        </p:blipFill>
        <p:spPr>
          <a:xfrm rot="316">
            <a:off x="4685836" y="3131753"/>
            <a:ext cx="534424" cy="619431"/>
          </a:xfrm>
          <a:prstGeom prst="rect">
            <a:avLst/>
          </a:prstGeom>
          <a:noFill/>
          <a:ln>
            <a:noFill/>
          </a:ln>
          <a:effectLst>
            <a:outerShdw blurRad="57150" dist="19050" dir="5400000" algn="bl" rotWithShape="0">
              <a:srgbClr val="000000">
                <a:alpha val="50000"/>
              </a:srgbClr>
            </a:outerShdw>
          </a:effectLst>
        </p:spPr>
      </p:pic>
      <p:cxnSp>
        <p:nvCxnSpPr>
          <p:cNvPr id="443" name="Google Shape;443;g33d0d33d72b_2_12"/>
          <p:cNvCxnSpPr>
            <a:cxnSpLocks/>
            <a:stCxn id="433" idx="3"/>
            <a:endCxn id="441" idx="0"/>
          </p:cNvCxnSpPr>
          <p:nvPr/>
        </p:nvCxnSpPr>
        <p:spPr>
          <a:xfrm>
            <a:off x="4245475" y="2423416"/>
            <a:ext cx="707525" cy="577322"/>
          </a:xfrm>
          <a:prstGeom prst="curvedConnector2">
            <a:avLst/>
          </a:prstGeom>
          <a:noFill/>
          <a:ln w="9525" cap="flat" cmpd="sng">
            <a:solidFill>
              <a:schemeClr val="dk2"/>
            </a:solidFill>
            <a:prstDash val="solid"/>
            <a:round/>
            <a:headEnd type="none" w="med" len="med"/>
            <a:tailEnd type="none" w="med" len="med"/>
          </a:ln>
        </p:spPr>
      </p:cxnSp>
      <p:cxnSp>
        <p:nvCxnSpPr>
          <p:cNvPr id="444" name="Google Shape;444;g33d0d33d72b_2_12"/>
          <p:cNvCxnSpPr>
            <a:cxnSpLocks/>
            <a:stCxn id="434" idx="0"/>
            <a:endCxn id="441" idx="3"/>
          </p:cNvCxnSpPr>
          <p:nvPr/>
        </p:nvCxnSpPr>
        <p:spPr>
          <a:xfrm rot="5400000" flipH="1" flipV="1">
            <a:off x="4170163" y="3585458"/>
            <a:ext cx="320094" cy="61279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445" name="Google Shape;445;g33d0d33d72b_2_12"/>
          <p:cNvCxnSpPr>
            <a:stCxn id="441" idx="6"/>
            <a:endCxn id="432" idx="1"/>
          </p:cNvCxnSpPr>
          <p:nvPr/>
        </p:nvCxnSpPr>
        <p:spPr>
          <a:xfrm flipV="1">
            <a:off x="5400450" y="2199813"/>
            <a:ext cx="542400" cy="1229175"/>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4" name="Google Shape;410;g33d0d33d72b_0_1">
            <a:extLst>
              <a:ext uri="{FF2B5EF4-FFF2-40B4-BE49-F238E27FC236}">
                <a16:creationId xmlns:a16="http://schemas.microsoft.com/office/drawing/2014/main" id="{AF68BA2F-E0BD-A62A-7306-3077627B7469}"/>
              </a:ext>
            </a:extLst>
          </p:cNvPr>
          <p:cNvSpPr txBox="1">
            <a:spLocks/>
          </p:cNvSpPr>
          <p:nvPr/>
        </p:nvSpPr>
        <p:spPr>
          <a:xfrm>
            <a:off x="749700" y="544475"/>
            <a:ext cx="8533800" cy="657289"/>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A4BB"/>
              </a:buClr>
              <a:buSzPts val="2925"/>
              <a:buFont typeface="Arial"/>
              <a:buNone/>
              <a:defRPr sz="2925"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Montserrat"/>
              <a:buNone/>
            </a:pPr>
            <a:r>
              <a:rPr lang="fr-FR" dirty="0">
                <a:latin typeface="Montserrat"/>
                <a:ea typeface="Montserrat"/>
                <a:cs typeface="Montserrat"/>
                <a:sym typeface="Montserrat"/>
              </a:rPr>
              <a:t>RECOMPOSITION (2/2)</a:t>
            </a:r>
            <a:endParaRPr lang="fr-FR" sz="2800" dirty="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6" name="Rectangle 5">
            <a:extLst>
              <a:ext uri="{FF2B5EF4-FFF2-40B4-BE49-F238E27FC236}">
                <a16:creationId xmlns:a16="http://schemas.microsoft.com/office/drawing/2014/main" id="{CC625106-49D5-E5BA-DCFE-515AD38BE2A4}"/>
              </a:ext>
            </a:extLst>
          </p:cNvPr>
          <p:cNvSpPr/>
          <p:nvPr/>
        </p:nvSpPr>
        <p:spPr>
          <a:xfrm>
            <a:off x="339161" y="2144463"/>
            <a:ext cx="9227677" cy="4093028"/>
          </a:xfrm>
          <a:prstGeom prst="rect">
            <a:avLst/>
          </a:prstGeom>
          <a:solidFill>
            <a:srgbClr val="FFFF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8" name="Google Shape;268;p27"/>
          <p:cNvSpPr txBox="1"/>
          <p:nvPr/>
        </p:nvSpPr>
        <p:spPr>
          <a:xfrm>
            <a:off x="527777" y="1331007"/>
            <a:ext cx="7533825" cy="518050"/>
          </a:xfrm>
          <a:prstGeom prst="rect">
            <a:avLst/>
          </a:prstGeom>
          <a:noFill/>
          <a:ln>
            <a:noFill/>
          </a:ln>
        </p:spPr>
        <p:txBody>
          <a:bodyPr spcFirstLastPara="1" wrap="square" lIns="99044" tIns="99044" rIns="99044" bIns="99044" anchor="t" anchorCtr="0">
            <a:noAutofit/>
          </a:bodyPr>
          <a:lstStyle/>
          <a:p>
            <a:pPr>
              <a:lnSpc>
                <a:spcPct val="115000"/>
              </a:lnSpc>
              <a:spcAft>
                <a:spcPts val="1083"/>
              </a:spcAft>
            </a:pPr>
            <a:r>
              <a:rPr lang="fr" sz="1733" b="1" i="1" dirty="0">
                <a:solidFill>
                  <a:schemeClr val="dk2"/>
                </a:solidFill>
                <a:latin typeface="Montserrat" pitchFamily="2" charset="77"/>
              </a:rPr>
              <a:t>Révéler les ambiguïtés du dispositif en formulant des tensions</a:t>
            </a:r>
            <a:endParaRPr sz="1733" dirty="0">
              <a:solidFill>
                <a:schemeClr val="dk2"/>
              </a:solidFill>
              <a:latin typeface="Montserrat" pitchFamily="2" charset="77"/>
            </a:endParaRPr>
          </a:p>
        </p:txBody>
      </p:sp>
      <p:sp>
        <p:nvSpPr>
          <p:cNvPr id="2" name="Google Shape;373;p11">
            <a:extLst>
              <a:ext uri="{FF2B5EF4-FFF2-40B4-BE49-F238E27FC236}">
                <a16:creationId xmlns:a16="http://schemas.microsoft.com/office/drawing/2014/main" id="{722F5B2E-BA46-79F5-44CA-1B420E77814E}"/>
              </a:ext>
            </a:extLst>
          </p:cNvPr>
          <p:cNvSpPr txBox="1">
            <a:spLocks/>
          </p:cNvSpPr>
          <p:nvPr/>
        </p:nvSpPr>
        <p:spPr>
          <a:xfrm>
            <a:off x="527777" y="285140"/>
            <a:ext cx="8735966" cy="133243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buFont typeface="Montserrat"/>
              <a:buNone/>
            </a:pPr>
            <a:r>
              <a:rPr lang="fr-FR" sz="2400" dirty="0">
                <a:latin typeface="Montserrat"/>
                <a:ea typeface="Montserrat"/>
                <a:cs typeface="Montserrat"/>
                <a:sym typeface="Montserrat"/>
              </a:rPr>
              <a:t>ANALYSE ET PROBLÉMATISATION</a:t>
            </a:r>
          </a:p>
          <a:p>
            <a:pPr algn="l">
              <a:lnSpc>
                <a:spcPct val="100000"/>
              </a:lnSpc>
              <a:buSzPts val="2925"/>
              <a:buFont typeface="Montserrat"/>
              <a:buNone/>
            </a:pPr>
            <a:r>
              <a:rPr lang="fr-FR" sz="2400" dirty="0">
                <a:latin typeface="Montserrat"/>
                <a:ea typeface="Montserrat"/>
                <a:cs typeface="Montserrat"/>
                <a:sym typeface="Montserrat"/>
              </a:rPr>
              <a:t>DE LA COMPOSITION ACTUELLE</a:t>
            </a:r>
            <a:br>
              <a:rPr lang="fr-FR" sz="2400" dirty="0">
                <a:latin typeface="Montserrat"/>
                <a:ea typeface="Montserrat"/>
                <a:cs typeface="Montserrat"/>
                <a:sym typeface="Montserrat"/>
              </a:rPr>
            </a:br>
            <a:r>
              <a:rPr lang="fr-FR" sz="2000" dirty="0">
                <a:latin typeface="Montserrat"/>
                <a:ea typeface="Montserrat"/>
                <a:cs typeface="Montserrat"/>
                <a:sym typeface="Montserrat"/>
              </a:rPr>
              <a:t>(4) Par formulation de tensions inhérentes à la caméra-piéton</a:t>
            </a:r>
            <a:endParaRPr lang="fr-FR" sz="2000" b="0" i="1" dirty="0">
              <a:latin typeface="Montserrat"/>
              <a:ea typeface="Montserrat"/>
              <a:cs typeface="Montserrat"/>
              <a:sym typeface="Montserrat"/>
            </a:endParaRPr>
          </a:p>
        </p:txBody>
      </p:sp>
      <p:sp>
        <p:nvSpPr>
          <p:cNvPr id="5" name="Google Shape;295;p8">
            <a:extLst>
              <a:ext uri="{FF2B5EF4-FFF2-40B4-BE49-F238E27FC236}">
                <a16:creationId xmlns:a16="http://schemas.microsoft.com/office/drawing/2014/main" id="{40048C8A-BC4C-6761-9DAB-30E6D2CFF992}"/>
              </a:ext>
            </a:extLst>
          </p:cNvPr>
          <p:cNvSpPr txBox="1">
            <a:spLocks noGrp="1"/>
          </p:cNvSpPr>
          <p:nvPr>
            <p:ph type="sldNum" idx="12"/>
          </p:nvPr>
        </p:nvSpPr>
        <p:spPr>
          <a:xfrm>
            <a:off x="132183" y="6369947"/>
            <a:ext cx="395594" cy="244503"/>
          </a:xfrm>
          <a:prstGeom prst="rect">
            <a:avLst/>
          </a:prstGeom>
          <a:solidFill>
            <a:schemeClr val="lt1"/>
          </a:solid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22</a:t>
            </a:fld>
            <a:endParaRPr/>
          </a:p>
        </p:txBody>
      </p:sp>
      <p:pic>
        <p:nvPicPr>
          <p:cNvPr id="10" name="Image 9">
            <a:extLst>
              <a:ext uri="{FF2B5EF4-FFF2-40B4-BE49-F238E27FC236}">
                <a16:creationId xmlns:a16="http://schemas.microsoft.com/office/drawing/2014/main" id="{3B319D0F-A3CE-2980-CE3C-E14B301E829F}"/>
              </a:ext>
            </a:extLst>
          </p:cNvPr>
          <p:cNvPicPr>
            <a:picLocks noChangeAspect="1"/>
          </p:cNvPicPr>
          <p:nvPr/>
        </p:nvPicPr>
        <p:blipFill>
          <a:blip r:embed="rId3"/>
          <a:stretch>
            <a:fillRect/>
          </a:stretch>
        </p:blipFill>
        <p:spPr>
          <a:xfrm rot="21386628">
            <a:off x="2275840" y="2577421"/>
            <a:ext cx="6593840" cy="3141771"/>
          </a:xfrm>
          <a:prstGeom prst="rect">
            <a:avLst/>
          </a:prstGeom>
          <a:effectLst>
            <a:outerShdw blurRad="50800" dist="215900" dir="2700000" algn="tl" rotWithShape="0">
              <a:prstClr val="black">
                <a:alpha val="40000"/>
              </a:prstClr>
            </a:outerShdw>
          </a:effectLst>
        </p:spPr>
      </p:pic>
      <p:sp>
        <p:nvSpPr>
          <p:cNvPr id="12" name="ZoneTexte 11">
            <a:extLst>
              <a:ext uri="{FF2B5EF4-FFF2-40B4-BE49-F238E27FC236}">
                <a16:creationId xmlns:a16="http://schemas.microsoft.com/office/drawing/2014/main" id="{28C26287-DDD4-8AA3-C135-01CA9BD07927}"/>
              </a:ext>
            </a:extLst>
          </p:cNvPr>
          <p:cNvSpPr txBox="1"/>
          <p:nvPr/>
        </p:nvSpPr>
        <p:spPr>
          <a:xfrm>
            <a:off x="329980" y="2144463"/>
            <a:ext cx="4953000" cy="307777"/>
          </a:xfrm>
          <a:prstGeom prst="rect">
            <a:avLst/>
          </a:prstGeom>
          <a:noFill/>
        </p:spPr>
        <p:txBody>
          <a:bodyPr wrap="square">
            <a:spAutoFit/>
          </a:bodyPr>
          <a:lstStyle/>
          <a:p>
            <a:r>
              <a:rPr lang="fr-FR" dirty="0">
                <a:latin typeface="Montserrat" pitchFamily="2" charset="77"/>
              </a:rPr>
              <a:t>Formalisme distribué en 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EB59907F-4DC4-89E7-1CEE-AA3EFC760A36}"/>
            </a:ext>
          </a:extLst>
        </p:cNvPr>
        <p:cNvGrpSpPr/>
        <p:nvPr/>
      </p:nvGrpSpPr>
      <p:grpSpPr>
        <a:xfrm>
          <a:off x="0" y="0"/>
          <a:ext cx="0" cy="0"/>
          <a:chOff x="0" y="0"/>
          <a:chExt cx="0" cy="0"/>
        </a:xfrm>
      </p:grpSpPr>
      <p:sp>
        <p:nvSpPr>
          <p:cNvPr id="269" name="Google Shape;269;p27">
            <a:extLst>
              <a:ext uri="{FF2B5EF4-FFF2-40B4-BE49-F238E27FC236}">
                <a16:creationId xmlns:a16="http://schemas.microsoft.com/office/drawing/2014/main" id="{6132CF6C-DBD5-C903-5E06-DBD5E1A92273}"/>
              </a:ext>
            </a:extLst>
          </p:cNvPr>
          <p:cNvSpPr txBox="1"/>
          <p:nvPr/>
        </p:nvSpPr>
        <p:spPr>
          <a:xfrm>
            <a:off x="753316" y="3901333"/>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J’ai confiance au point de doter mes agents d’une arme</a:t>
            </a:r>
            <a:endParaRPr sz="1517">
              <a:solidFill>
                <a:schemeClr val="dk2"/>
              </a:solidFill>
            </a:endParaRPr>
          </a:p>
        </p:txBody>
      </p:sp>
      <p:sp>
        <p:nvSpPr>
          <p:cNvPr id="270" name="Google Shape;270;p27">
            <a:extLst>
              <a:ext uri="{FF2B5EF4-FFF2-40B4-BE49-F238E27FC236}">
                <a16:creationId xmlns:a16="http://schemas.microsoft.com/office/drawing/2014/main" id="{B8C29BA3-F6FF-73C3-3C62-9EFE34514CC5}"/>
              </a:ext>
            </a:extLst>
          </p:cNvPr>
          <p:cNvSpPr txBox="1"/>
          <p:nvPr/>
        </p:nvSpPr>
        <p:spPr>
          <a:xfrm>
            <a:off x="5546157" y="3942771"/>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Je n’ai pas confiance au point de surveiller mes agents</a:t>
            </a:r>
            <a:endParaRPr sz="1517"/>
          </a:p>
        </p:txBody>
      </p:sp>
      <p:sp>
        <p:nvSpPr>
          <p:cNvPr id="271" name="Google Shape;271;p27">
            <a:extLst>
              <a:ext uri="{FF2B5EF4-FFF2-40B4-BE49-F238E27FC236}">
                <a16:creationId xmlns:a16="http://schemas.microsoft.com/office/drawing/2014/main" id="{978EC411-7B0C-3FFC-D91E-079EAD07EB6F}"/>
              </a:ext>
            </a:extLst>
          </p:cNvPr>
          <p:cNvSpPr txBox="1"/>
          <p:nvPr/>
        </p:nvSpPr>
        <p:spPr>
          <a:xfrm>
            <a:off x="4653838" y="3967052"/>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2" name="Google Shape;272;p27">
            <a:extLst>
              <a:ext uri="{FF2B5EF4-FFF2-40B4-BE49-F238E27FC236}">
                <a16:creationId xmlns:a16="http://schemas.microsoft.com/office/drawing/2014/main" id="{C74693E8-C03E-78C6-75B4-843B1D57C72D}"/>
              </a:ext>
            </a:extLst>
          </p:cNvPr>
          <p:cNvSpPr txBox="1"/>
          <p:nvPr/>
        </p:nvSpPr>
        <p:spPr>
          <a:xfrm>
            <a:off x="753316" y="5123469"/>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La caméra est positionnée du point de vue subjectif du policier</a:t>
            </a:r>
            <a:endParaRPr sz="1517">
              <a:solidFill>
                <a:schemeClr val="dk2"/>
              </a:solidFill>
            </a:endParaRPr>
          </a:p>
        </p:txBody>
      </p:sp>
      <p:sp>
        <p:nvSpPr>
          <p:cNvPr id="273" name="Google Shape;273;p27">
            <a:extLst>
              <a:ext uri="{FF2B5EF4-FFF2-40B4-BE49-F238E27FC236}">
                <a16:creationId xmlns:a16="http://schemas.microsoft.com/office/drawing/2014/main" id="{96A591FD-BB04-4225-3035-A4133453E768}"/>
              </a:ext>
            </a:extLst>
          </p:cNvPr>
          <p:cNvSpPr txBox="1"/>
          <p:nvPr/>
        </p:nvSpPr>
        <p:spPr>
          <a:xfrm>
            <a:off x="5546157" y="5164906"/>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La caméra doit donner un point de vue objectif de la scène</a:t>
            </a:r>
            <a:endParaRPr sz="1083"/>
          </a:p>
        </p:txBody>
      </p:sp>
      <p:sp>
        <p:nvSpPr>
          <p:cNvPr id="274" name="Google Shape;274;p27">
            <a:extLst>
              <a:ext uri="{FF2B5EF4-FFF2-40B4-BE49-F238E27FC236}">
                <a16:creationId xmlns:a16="http://schemas.microsoft.com/office/drawing/2014/main" id="{87E23D01-78AF-F5A5-B556-10362950DEAE}"/>
              </a:ext>
            </a:extLst>
          </p:cNvPr>
          <p:cNvSpPr txBox="1"/>
          <p:nvPr/>
        </p:nvSpPr>
        <p:spPr>
          <a:xfrm>
            <a:off x="4653838" y="5274431"/>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5" name="Google Shape;275;p27">
            <a:extLst>
              <a:ext uri="{FF2B5EF4-FFF2-40B4-BE49-F238E27FC236}">
                <a16:creationId xmlns:a16="http://schemas.microsoft.com/office/drawing/2014/main" id="{D7DB2F94-6667-2D70-93EF-FBF583A83E43}"/>
              </a:ext>
            </a:extLst>
          </p:cNvPr>
          <p:cNvSpPr txBox="1"/>
          <p:nvPr/>
        </p:nvSpPr>
        <p:spPr>
          <a:xfrm>
            <a:off x="753316" y="2642704"/>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dirty="0">
                <a:solidFill>
                  <a:schemeClr val="dk2"/>
                </a:solidFill>
              </a:rPr>
              <a:t>Le policier ne peut rien me faire puisqu’il y a la caméra</a:t>
            </a:r>
            <a:endParaRPr sz="1517" dirty="0">
              <a:solidFill>
                <a:schemeClr val="dk2"/>
              </a:solidFill>
            </a:endParaRPr>
          </a:p>
        </p:txBody>
      </p:sp>
      <p:sp>
        <p:nvSpPr>
          <p:cNvPr id="276" name="Google Shape;276;p27">
            <a:extLst>
              <a:ext uri="{FF2B5EF4-FFF2-40B4-BE49-F238E27FC236}">
                <a16:creationId xmlns:a16="http://schemas.microsoft.com/office/drawing/2014/main" id="{B69BD5F3-A0F1-4395-9021-03AE340D4C55}"/>
              </a:ext>
            </a:extLst>
          </p:cNvPr>
          <p:cNvSpPr txBox="1"/>
          <p:nvPr/>
        </p:nvSpPr>
        <p:spPr>
          <a:xfrm>
            <a:off x="5546157" y="2684154"/>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S’il y a la caméra c’est que le policier peut me faire quelque chose</a:t>
            </a:r>
            <a:endParaRPr sz="1517"/>
          </a:p>
        </p:txBody>
      </p:sp>
      <p:sp>
        <p:nvSpPr>
          <p:cNvPr id="277" name="Google Shape;277;p27">
            <a:extLst>
              <a:ext uri="{FF2B5EF4-FFF2-40B4-BE49-F238E27FC236}">
                <a16:creationId xmlns:a16="http://schemas.microsoft.com/office/drawing/2014/main" id="{24EF5D29-D82D-C58D-6B93-B35B3B3EE142}"/>
              </a:ext>
            </a:extLst>
          </p:cNvPr>
          <p:cNvSpPr txBox="1"/>
          <p:nvPr/>
        </p:nvSpPr>
        <p:spPr>
          <a:xfrm>
            <a:off x="4653838" y="2793679"/>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8" name="Google Shape;278;p27">
            <a:extLst>
              <a:ext uri="{FF2B5EF4-FFF2-40B4-BE49-F238E27FC236}">
                <a16:creationId xmlns:a16="http://schemas.microsoft.com/office/drawing/2014/main" id="{6ACA1BCF-812E-4D7D-9292-106F632495B9}"/>
              </a:ext>
            </a:extLst>
          </p:cNvPr>
          <p:cNvSpPr txBox="1"/>
          <p:nvPr/>
        </p:nvSpPr>
        <p:spPr>
          <a:xfrm>
            <a:off x="655355" y="3513879"/>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de l’institution :</a:t>
            </a:r>
            <a:endParaRPr sz="1300" dirty="0">
              <a:solidFill>
                <a:schemeClr val="dk2"/>
              </a:solidFill>
            </a:endParaRPr>
          </a:p>
        </p:txBody>
      </p:sp>
      <p:sp>
        <p:nvSpPr>
          <p:cNvPr id="279" name="Google Shape;279;p27">
            <a:extLst>
              <a:ext uri="{FF2B5EF4-FFF2-40B4-BE49-F238E27FC236}">
                <a16:creationId xmlns:a16="http://schemas.microsoft.com/office/drawing/2014/main" id="{8E08388A-607F-64AE-0077-37C5E9A8847C}"/>
              </a:ext>
            </a:extLst>
          </p:cNvPr>
          <p:cNvSpPr txBox="1"/>
          <p:nvPr/>
        </p:nvSpPr>
        <p:spPr>
          <a:xfrm>
            <a:off x="655355" y="2273490"/>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du civil :</a:t>
            </a:r>
            <a:endParaRPr sz="1300" dirty="0">
              <a:solidFill>
                <a:schemeClr val="dk2"/>
              </a:solidFill>
            </a:endParaRPr>
          </a:p>
        </p:txBody>
      </p:sp>
      <p:sp>
        <p:nvSpPr>
          <p:cNvPr id="280" name="Google Shape;280;p27">
            <a:extLst>
              <a:ext uri="{FF2B5EF4-FFF2-40B4-BE49-F238E27FC236}">
                <a16:creationId xmlns:a16="http://schemas.microsoft.com/office/drawing/2014/main" id="{0EC1CC3B-4602-737A-5283-0250ED655607}"/>
              </a:ext>
            </a:extLst>
          </p:cNvPr>
          <p:cNvSpPr txBox="1"/>
          <p:nvPr/>
        </p:nvSpPr>
        <p:spPr>
          <a:xfrm>
            <a:off x="666244" y="4754269"/>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de la justice :</a:t>
            </a:r>
            <a:endParaRPr sz="1300" dirty="0">
              <a:solidFill>
                <a:schemeClr val="dk2"/>
              </a:solidFill>
            </a:endParaRPr>
          </a:p>
        </p:txBody>
      </p:sp>
      <p:sp>
        <p:nvSpPr>
          <p:cNvPr id="2" name="Google Shape;373;p11">
            <a:extLst>
              <a:ext uri="{FF2B5EF4-FFF2-40B4-BE49-F238E27FC236}">
                <a16:creationId xmlns:a16="http://schemas.microsoft.com/office/drawing/2014/main" id="{C50A42F8-49FC-E4FE-6302-CAD5A238E76F}"/>
              </a:ext>
            </a:extLst>
          </p:cNvPr>
          <p:cNvSpPr txBox="1">
            <a:spLocks/>
          </p:cNvSpPr>
          <p:nvPr/>
        </p:nvSpPr>
        <p:spPr>
          <a:xfrm>
            <a:off x="527777" y="285140"/>
            <a:ext cx="8735966" cy="133243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buFont typeface="Montserrat"/>
              <a:buNone/>
            </a:pPr>
            <a:r>
              <a:rPr lang="fr-FR" sz="2400" dirty="0">
                <a:latin typeface="Montserrat"/>
                <a:ea typeface="Montserrat"/>
                <a:cs typeface="Montserrat"/>
                <a:sym typeface="Montserrat"/>
              </a:rPr>
              <a:t>ANALYSE ET PROBLÉMATISATION</a:t>
            </a:r>
          </a:p>
          <a:p>
            <a:pPr algn="l">
              <a:lnSpc>
                <a:spcPct val="100000"/>
              </a:lnSpc>
              <a:buSzPts val="2925"/>
              <a:buFont typeface="Montserrat"/>
              <a:buNone/>
            </a:pPr>
            <a:r>
              <a:rPr lang="fr-FR" sz="2400" dirty="0">
                <a:latin typeface="Montserrat"/>
                <a:ea typeface="Montserrat"/>
                <a:cs typeface="Montserrat"/>
                <a:sym typeface="Montserrat"/>
              </a:rPr>
              <a:t>DE LA COMPOSITION ACTUELLE</a:t>
            </a:r>
            <a:br>
              <a:rPr lang="fr-FR" sz="2400" dirty="0">
                <a:latin typeface="Montserrat"/>
                <a:ea typeface="Montserrat"/>
                <a:cs typeface="Montserrat"/>
                <a:sym typeface="Montserrat"/>
              </a:rPr>
            </a:br>
            <a:r>
              <a:rPr lang="fr-FR" sz="2000" dirty="0">
                <a:latin typeface="Montserrat"/>
                <a:ea typeface="Montserrat"/>
                <a:cs typeface="Montserrat"/>
                <a:sym typeface="Montserrat"/>
              </a:rPr>
              <a:t>(3) Par formulation de tensions inhérentes à la caméra-piéton</a:t>
            </a:r>
            <a:endParaRPr lang="fr-FR" sz="2000" b="0" i="1" dirty="0">
              <a:latin typeface="Montserrat"/>
              <a:ea typeface="Montserrat"/>
              <a:cs typeface="Montserrat"/>
              <a:sym typeface="Montserrat"/>
            </a:endParaRPr>
          </a:p>
        </p:txBody>
      </p:sp>
      <p:sp>
        <p:nvSpPr>
          <p:cNvPr id="5" name="Google Shape;295;p8">
            <a:extLst>
              <a:ext uri="{FF2B5EF4-FFF2-40B4-BE49-F238E27FC236}">
                <a16:creationId xmlns:a16="http://schemas.microsoft.com/office/drawing/2014/main" id="{7B0FF7EE-E3D6-B834-D425-AAFE3BB187AC}"/>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23</a:t>
            </a:fld>
            <a:endParaRPr/>
          </a:p>
        </p:txBody>
      </p:sp>
      <p:sp>
        <p:nvSpPr>
          <p:cNvPr id="3" name="Google Shape;268;p27">
            <a:extLst>
              <a:ext uri="{FF2B5EF4-FFF2-40B4-BE49-F238E27FC236}">
                <a16:creationId xmlns:a16="http://schemas.microsoft.com/office/drawing/2014/main" id="{11BC2F95-A5A6-D883-7B2C-57A967C187FF}"/>
              </a:ext>
            </a:extLst>
          </p:cNvPr>
          <p:cNvSpPr txBox="1"/>
          <p:nvPr/>
        </p:nvSpPr>
        <p:spPr>
          <a:xfrm>
            <a:off x="642257" y="1444835"/>
            <a:ext cx="7533825" cy="518050"/>
          </a:xfrm>
          <a:prstGeom prst="rect">
            <a:avLst/>
          </a:prstGeom>
          <a:noFill/>
          <a:ln>
            <a:noFill/>
          </a:ln>
        </p:spPr>
        <p:txBody>
          <a:bodyPr spcFirstLastPara="1" wrap="square" lIns="99044" tIns="99044" rIns="99044" bIns="99044" anchor="t" anchorCtr="0">
            <a:noAutofit/>
          </a:bodyPr>
          <a:lstStyle/>
          <a:p>
            <a:pPr>
              <a:lnSpc>
                <a:spcPct val="115000"/>
              </a:lnSpc>
              <a:spcAft>
                <a:spcPts val="1083"/>
              </a:spcAft>
            </a:pPr>
            <a:r>
              <a:rPr lang="fr" sz="1733" b="1" i="1" dirty="0">
                <a:solidFill>
                  <a:schemeClr val="dk2"/>
                </a:solidFill>
                <a:latin typeface="Montserrat" pitchFamily="2" charset="77"/>
              </a:rPr>
              <a:t>Révéler les ambiguïtés du dispositif en formulant des tensions</a:t>
            </a:r>
            <a:endParaRPr sz="1733" dirty="0">
              <a:solidFill>
                <a:schemeClr val="dk2"/>
              </a:solidFill>
              <a:latin typeface="Montserrat" pitchFamily="2" charset="77"/>
            </a:endParaRPr>
          </a:p>
        </p:txBody>
      </p:sp>
    </p:spTree>
    <p:extLst>
      <p:ext uri="{BB962C8B-B14F-4D97-AF65-F5344CB8AC3E}">
        <p14:creationId xmlns:p14="http://schemas.microsoft.com/office/powerpoint/2010/main" val="4622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a:spLocks noGrp="1"/>
          </p:cNvSpPr>
          <p:nvPr>
            <p:ph type="title"/>
          </p:nvPr>
        </p:nvSpPr>
        <p:spPr>
          <a:xfrm>
            <a:off x="344635" y="324032"/>
            <a:ext cx="6940085" cy="620425"/>
          </a:xfrm>
          <a:prstGeom prst="rect">
            <a:avLst/>
          </a:prstGeom>
        </p:spPr>
        <p:txBody>
          <a:bodyPr spcFirstLastPara="1" wrap="square" lIns="99044" tIns="99044" rIns="99044" bIns="99044" anchor="t" anchorCtr="0">
            <a:normAutofit fontScale="90000"/>
          </a:bodyPr>
          <a:lstStyle/>
          <a:p>
            <a:pPr algn="l">
              <a:buSzPts val="990"/>
            </a:pPr>
            <a:r>
              <a:rPr lang="fr-FR" sz="2405" dirty="0">
                <a:latin typeface="Montserrat" pitchFamily="2" charset="77"/>
              </a:rPr>
              <a:t>QU’AVONS-NOUS FAIT JUSQUE LÀ ? </a:t>
            </a:r>
          </a:p>
        </p:txBody>
      </p:sp>
      <p:sp>
        <p:nvSpPr>
          <p:cNvPr id="286" name="Google Shape;286;p28"/>
          <p:cNvSpPr/>
          <p:nvPr/>
        </p:nvSpPr>
        <p:spPr>
          <a:xfrm>
            <a:off x="344635" y="2033450"/>
            <a:ext cx="2517450" cy="1395550"/>
          </a:xfrm>
          <a:prstGeom prst="homePlate">
            <a:avLst>
              <a:gd name="adj"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dirty="0">
                <a:latin typeface="Montserrat" pitchFamily="2" charset="77"/>
              </a:rPr>
              <a:t>Système initial : analyse des forces en jeu via une </a:t>
            </a:r>
            <a:r>
              <a:rPr lang="fr" sz="1200" dirty="0" err="1">
                <a:latin typeface="Montserrat" pitchFamily="2" charset="77"/>
              </a:rPr>
              <a:t>ACPb</a:t>
            </a:r>
            <a:endParaRPr sz="1200" dirty="0">
              <a:highlight>
                <a:srgbClr val="FFF2CC"/>
              </a:highlight>
              <a:latin typeface="Montserrat" pitchFamily="2" charset="77"/>
            </a:endParaRPr>
          </a:p>
        </p:txBody>
      </p:sp>
      <p:sp>
        <p:nvSpPr>
          <p:cNvPr id="287" name="Google Shape;287;p28"/>
          <p:cNvSpPr/>
          <p:nvPr/>
        </p:nvSpPr>
        <p:spPr>
          <a:xfrm>
            <a:off x="2106184" y="2033450"/>
            <a:ext cx="3176875" cy="1395550"/>
          </a:xfrm>
          <a:prstGeom prst="chevron">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a:latin typeface="Montserrat" pitchFamily="2" charset="77"/>
              </a:rPr>
              <a:t>Parachutage de la caméra piéton : ça ne se passe pas comme prévu</a:t>
            </a:r>
            <a:endParaRPr sz="1200">
              <a:latin typeface="Montserrat" pitchFamily="2" charset="77"/>
            </a:endParaRPr>
          </a:p>
        </p:txBody>
      </p:sp>
      <p:sp>
        <p:nvSpPr>
          <p:cNvPr id="288" name="Google Shape;288;p28"/>
          <p:cNvSpPr/>
          <p:nvPr/>
        </p:nvSpPr>
        <p:spPr>
          <a:xfrm>
            <a:off x="4499035" y="2033450"/>
            <a:ext cx="3176875" cy="1395550"/>
          </a:xfrm>
          <a:prstGeom prst="chevron">
            <a:avLst>
              <a:gd name="adj"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dirty="0">
                <a:latin typeface="Montserrat" pitchFamily="2" charset="77"/>
              </a:rPr>
              <a:t>Analyse des effets de recomposition induits par la caméra piéton dans le nouveau système</a:t>
            </a:r>
            <a:endParaRPr sz="1200" dirty="0">
              <a:latin typeface="Montserrat" pitchFamily="2" charset="77"/>
            </a:endParaRPr>
          </a:p>
        </p:txBody>
      </p:sp>
      <p:sp>
        <p:nvSpPr>
          <p:cNvPr id="289" name="Google Shape;289;p28"/>
          <p:cNvSpPr/>
          <p:nvPr/>
        </p:nvSpPr>
        <p:spPr>
          <a:xfrm>
            <a:off x="6802115" y="2033450"/>
            <a:ext cx="2759250" cy="1395550"/>
          </a:xfrm>
          <a:prstGeom prst="chevron">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a:latin typeface="Montserrat" pitchFamily="2" charset="77"/>
              </a:rPr>
              <a:t>Déduction de l’essence profondément ambiguë de la caméra piéton</a:t>
            </a:r>
            <a:endParaRPr sz="1200">
              <a:latin typeface="Montserrat" pitchFamily="2" charset="77"/>
            </a:endParaRPr>
          </a:p>
        </p:txBody>
      </p:sp>
      <p:sp>
        <p:nvSpPr>
          <p:cNvPr id="290" name="Google Shape;290;p28"/>
          <p:cNvSpPr/>
          <p:nvPr/>
        </p:nvSpPr>
        <p:spPr>
          <a:xfrm>
            <a:off x="3028919" y="4054760"/>
            <a:ext cx="3661450" cy="1531075"/>
          </a:xfrm>
          <a:prstGeom prst="chevron">
            <a:avLst>
              <a:gd name="adj"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dirty="0">
                <a:latin typeface="Montserrat" pitchFamily="2" charset="77"/>
              </a:rPr>
              <a:t>Identifier les éléments du système initial pouvant freiner ou favoriser le déploiement de la caméra-piéton</a:t>
            </a:r>
            <a:endParaRPr sz="1200" dirty="0">
              <a:latin typeface="Montserrat" pitchFamily="2" charset="77"/>
            </a:endParaRPr>
          </a:p>
        </p:txBody>
      </p:sp>
      <p:sp>
        <p:nvSpPr>
          <p:cNvPr id="291" name="Google Shape;291;p28"/>
          <p:cNvSpPr/>
          <p:nvPr/>
        </p:nvSpPr>
        <p:spPr>
          <a:xfrm>
            <a:off x="5906875" y="4054760"/>
            <a:ext cx="3661450" cy="1531075"/>
          </a:xfrm>
          <a:prstGeom prst="chevron">
            <a:avLst>
              <a:gd name="adj"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a:latin typeface="Montserrat" pitchFamily="2" charset="77"/>
              </a:rPr>
              <a:t>En tirer des préconisations afin d’accompagner le déploiement de la caméra piéton</a:t>
            </a:r>
            <a:endParaRPr sz="1200">
              <a:latin typeface="Montserrat" pitchFamily="2" charset="77"/>
            </a:endParaRPr>
          </a:p>
        </p:txBody>
      </p:sp>
      <p:sp>
        <p:nvSpPr>
          <p:cNvPr id="292" name="Google Shape;292;p28"/>
          <p:cNvSpPr txBox="1"/>
          <p:nvPr/>
        </p:nvSpPr>
        <p:spPr>
          <a:xfrm>
            <a:off x="337675" y="4517993"/>
            <a:ext cx="3250000" cy="446244"/>
          </a:xfrm>
          <a:prstGeom prst="rect">
            <a:avLst/>
          </a:prstGeom>
          <a:noFill/>
          <a:ln>
            <a:noFill/>
          </a:ln>
        </p:spPr>
        <p:txBody>
          <a:bodyPr spcFirstLastPara="1" wrap="square" lIns="99044" tIns="99044" rIns="99044" bIns="99044" anchor="t" anchorCtr="0">
            <a:spAutoFit/>
          </a:bodyPr>
          <a:lstStyle/>
          <a:p>
            <a:r>
              <a:rPr lang="fr" sz="1600">
                <a:solidFill>
                  <a:schemeClr val="dk1"/>
                </a:solidFill>
                <a:latin typeface="Montserrat" pitchFamily="2" charset="77"/>
              </a:rPr>
              <a:t>Que nous reste-t-il à faire ? </a:t>
            </a:r>
            <a:endParaRPr sz="1600">
              <a:latin typeface="Montserrat" pitchFamily="2" charset="77"/>
            </a:endParaRPr>
          </a:p>
        </p:txBody>
      </p:sp>
      <p:cxnSp>
        <p:nvCxnSpPr>
          <p:cNvPr id="293" name="Google Shape;293;p28"/>
          <p:cNvCxnSpPr>
            <a:cxnSpLocks/>
          </p:cNvCxnSpPr>
          <p:nvPr/>
        </p:nvCxnSpPr>
        <p:spPr>
          <a:xfrm flipV="1">
            <a:off x="1323411" y="1620699"/>
            <a:ext cx="0" cy="412751"/>
          </a:xfrm>
          <a:prstGeom prst="straightConnector1">
            <a:avLst/>
          </a:prstGeom>
          <a:noFill/>
          <a:ln w="9525" cap="flat" cmpd="sng">
            <a:solidFill>
              <a:schemeClr val="dk2"/>
            </a:solidFill>
            <a:prstDash val="solid"/>
            <a:round/>
            <a:headEnd type="none" w="med" len="med"/>
            <a:tailEnd type="triangle" w="med" len="med"/>
          </a:ln>
        </p:spPr>
      </p:cxnSp>
      <p:sp>
        <p:nvSpPr>
          <p:cNvPr id="294" name="Google Shape;294;p28"/>
          <p:cNvSpPr txBox="1"/>
          <p:nvPr/>
        </p:nvSpPr>
        <p:spPr>
          <a:xfrm>
            <a:off x="410954" y="1239841"/>
            <a:ext cx="2080030" cy="498225"/>
          </a:xfrm>
          <a:prstGeom prst="rect">
            <a:avLst/>
          </a:prstGeom>
          <a:noFill/>
          <a:ln>
            <a:noFill/>
          </a:ln>
        </p:spPr>
        <p:txBody>
          <a:bodyPr spcFirstLastPara="1" wrap="square" lIns="99044" tIns="99044" rIns="99044" bIns="99044" anchor="t" anchorCtr="0">
            <a:noAutofit/>
          </a:bodyPr>
          <a:lstStyle/>
          <a:p>
            <a:r>
              <a:rPr lang="fr" sz="1200" dirty="0">
                <a:solidFill>
                  <a:schemeClr val="dk2"/>
                </a:solidFill>
                <a:latin typeface="Montserrat" pitchFamily="2" charset="77"/>
              </a:rPr>
              <a:t>Agentivité du “déjà-là”</a:t>
            </a:r>
            <a:endParaRPr sz="1200" dirty="0">
              <a:solidFill>
                <a:schemeClr val="dk2"/>
              </a:solidFill>
              <a:latin typeface="Montserrat" pitchFamily="2" charset="77"/>
            </a:endParaRPr>
          </a:p>
        </p:txBody>
      </p:sp>
      <p:cxnSp>
        <p:nvCxnSpPr>
          <p:cNvPr id="295" name="Google Shape;295;p28"/>
          <p:cNvCxnSpPr>
            <a:stCxn id="288" idx="0"/>
          </p:cNvCxnSpPr>
          <p:nvPr/>
        </p:nvCxnSpPr>
        <p:spPr>
          <a:xfrm rot="10800000" flipH="1">
            <a:off x="5738585" y="1620700"/>
            <a:ext cx="3575" cy="412750"/>
          </a:xfrm>
          <a:prstGeom prst="straightConnector1">
            <a:avLst/>
          </a:prstGeom>
          <a:noFill/>
          <a:ln w="9525" cap="flat" cmpd="sng">
            <a:solidFill>
              <a:schemeClr val="dk2"/>
            </a:solidFill>
            <a:prstDash val="solid"/>
            <a:round/>
            <a:headEnd type="none" w="med" len="med"/>
            <a:tailEnd type="triangle" w="med" len="med"/>
          </a:ln>
        </p:spPr>
      </p:cxnSp>
      <p:sp>
        <p:nvSpPr>
          <p:cNvPr id="296" name="Google Shape;296;p28"/>
          <p:cNvSpPr txBox="1"/>
          <p:nvPr/>
        </p:nvSpPr>
        <p:spPr>
          <a:xfrm>
            <a:off x="4750254" y="1243429"/>
            <a:ext cx="1980225" cy="298350"/>
          </a:xfrm>
          <a:prstGeom prst="rect">
            <a:avLst/>
          </a:prstGeom>
          <a:noFill/>
          <a:ln>
            <a:noFill/>
          </a:ln>
        </p:spPr>
        <p:txBody>
          <a:bodyPr spcFirstLastPara="1" wrap="square" lIns="99044" tIns="99044" rIns="99044" bIns="99044" anchor="t" anchorCtr="0">
            <a:noAutofit/>
          </a:bodyPr>
          <a:lstStyle/>
          <a:p>
            <a:r>
              <a:rPr lang="fr" sz="1200">
                <a:solidFill>
                  <a:schemeClr val="dk2"/>
                </a:solidFill>
                <a:latin typeface="Montserrat" pitchFamily="2" charset="77"/>
              </a:rPr>
              <a:t>Agentivité du dispositif</a:t>
            </a:r>
            <a:endParaRPr sz="1200">
              <a:solidFill>
                <a:schemeClr val="dk2"/>
              </a:solidFill>
              <a:latin typeface="Montserrat"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B640-203A-5B3F-7C23-E2672D303AF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B2339C0-3CBA-3E7F-E447-1FCDD2566D59}"/>
              </a:ext>
            </a:extLst>
          </p:cNvPr>
          <p:cNvSpPr>
            <a:spLocks noGrp="1"/>
          </p:cNvSpPr>
          <p:nvPr>
            <p:ph type="title"/>
          </p:nvPr>
        </p:nvSpPr>
        <p:spPr>
          <a:xfrm>
            <a:off x="1444419" y="653597"/>
            <a:ext cx="4273388" cy="817729"/>
          </a:xfrm>
        </p:spPr>
        <p:txBody>
          <a:bodyPr/>
          <a:lstStyle/>
          <a:p>
            <a:r>
              <a:rPr lang="fr-FR" dirty="0"/>
              <a:t>INVENTION</a:t>
            </a:r>
          </a:p>
        </p:txBody>
      </p:sp>
      <p:sp>
        <p:nvSpPr>
          <p:cNvPr id="4" name="Espace réservé du numéro de diapositive 3">
            <a:extLst>
              <a:ext uri="{FF2B5EF4-FFF2-40B4-BE49-F238E27FC236}">
                <a16:creationId xmlns:a16="http://schemas.microsoft.com/office/drawing/2014/main" id="{AD231AAD-715A-EF5E-4014-458CFA63FA0C}"/>
              </a:ext>
            </a:extLst>
          </p:cNvPr>
          <p:cNvSpPr>
            <a:spLocks noGrp="1"/>
          </p:cNvSpPr>
          <p:nvPr>
            <p:ph type="sldNum" sz="quarter" idx="4"/>
          </p:nvPr>
        </p:nvSpPr>
        <p:spPr/>
        <p:txBody>
          <a:bodyPr/>
          <a:lstStyle/>
          <a:p>
            <a:pPr rtl="0"/>
            <a:fld id="{48F63A3B-78C7-47BE-AE5E-E10140E04643}" type="slidenum">
              <a:rPr lang="fr-FR" smtClean="0"/>
              <a:pPr rtl="0"/>
              <a:t>25</a:t>
            </a:fld>
            <a:endParaRPr lang="fr-FR" dirty="0"/>
          </a:p>
        </p:txBody>
      </p:sp>
      <p:sp>
        <p:nvSpPr>
          <p:cNvPr id="11" name="TextBox 15">
            <a:extLst>
              <a:ext uri="{FF2B5EF4-FFF2-40B4-BE49-F238E27FC236}">
                <a16:creationId xmlns:a16="http://schemas.microsoft.com/office/drawing/2014/main" id="{A4FC7287-0E56-3CAB-0D80-CA9937F356C5}"/>
              </a:ext>
            </a:extLst>
          </p:cNvPr>
          <p:cNvSpPr txBox="1"/>
          <p:nvPr/>
        </p:nvSpPr>
        <p:spPr>
          <a:xfrm>
            <a:off x="853087" y="1863700"/>
            <a:ext cx="4516551" cy="1558504"/>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QUELLES SONT LES STRATÉGIES POUR UNE MASSIFICATION HARMONIEUSE ET ACCEPTABLE ?</a:t>
            </a:r>
          </a:p>
          <a:p>
            <a:pPr lvl="0" algn="ctr">
              <a:lnSpc>
                <a:spcPts val="3080"/>
              </a:lnSpc>
              <a:spcBef>
                <a:spcPct val="0"/>
              </a:spcBef>
            </a:pPr>
            <a:endParaRPr lang="fr-FR" sz="2000" b="1" spc="70" noProof="1">
              <a:solidFill>
                <a:srgbClr val="000000"/>
              </a:solidFill>
              <a:latin typeface="Montserrat Bold"/>
              <a:ea typeface="Montserrat Bold"/>
              <a:cs typeface="Montserrat Bold"/>
              <a:sym typeface="Montserrat Bold"/>
            </a:endParaRPr>
          </a:p>
        </p:txBody>
      </p:sp>
      <p:sp>
        <p:nvSpPr>
          <p:cNvPr id="12" name="TextBox 16">
            <a:extLst>
              <a:ext uri="{FF2B5EF4-FFF2-40B4-BE49-F238E27FC236}">
                <a16:creationId xmlns:a16="http://schemas.microsoft.com/office/drawing/2014/main" id="{523AA1C2-DE54-029E-8729-5F0CABFB2B34}"/>
              </a:ext>
            </a:extLst>
          </p:cNvPr>
          <p:cNvSpPr txBox="1"/>
          <p:nvPr/>
        </p:nvSpPr>
        <p:spPr>
          <a:xfrm>
            <a:off x="359371" y="3810459"/>
            <a:ext cx="5010267" cy="763414"/>
          </a:xfrm>
          <a:prstGeom prst="rect">
            <a:avLst/>
          </a:prstGeom>
        </p:spPr>
        <p:txBody>
          <a:bodyPr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COMMENT POUVONS-NOUS ORGANISER CES IDÉES ?</a:t>
            </a:r>
          </a:p>
        </p:txBody>
      </p:sp>
      <p:sp>
        <p:nvSpPr>
          <p:cNvPr id="13" name="TextBox 18">
            <a:extLst>
              <a:ext uri="{FF2B5EF4-FFF2-40B4-BE49-F238E27FC236}">
                <a16:creationId xmlns:a16="http://schemas.microsoft.com/office/drawing/2014/main" id="{6C1D3B08-A72A-B737-4A11-07C130AC7E7B}"/>
              </a:ext>
            </a:extLst>
          </p:cNvPr>
          <p:cNvSpPr txBox="1"/>
          <p:nvPr/>
        </p:nvSpPr>
        <p:spPr>
          <a:xfrm>
            <a:off x="-23338" y="5350068"/>
            <a:ext cx="5575741" cy="372666"/>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MAINTENANT, RÉCAPITULONS !!!</a:t>
            </a:r>
          </a:p>
        </p:txBody>
      </p:sp>
      <p:pic>
        <p:nvPicPr>
          <p:cNvPr id="7" name="Espace réservé pour une image  6" descr="Une ampoule fluorescente dans une mer d’ampoules éteintes">
            <a:extLst>
              <a:ext uri="{FF2B5EF4-FFF2-40B4-BE49-F238E27FC236}">
                <a16:creationId xmlns:a16="http://schemas.microsoft.com/office/drawing/2014/main" id="{B02C6EA3-72C7-4906-F185-FC9CAA916F48}"/>
              </a:ext>
            </a:extLst>
          </p:cNvPr>
          <p:cNvPicPr>
            <a:picLocks noGrp="1" noChangeAspect="1"/>
          </p:cNvPicPr>
          <p:nvPr>
            <p:ph type="pic" sz="quarter" idx="10"/>
          </p:nvPr>
        </p:nvPicPr>
        <p:blipFill>
          <a:blip r:embed="rId2"/>
          <a:srcRect l="24097" r="24097"/>
          <a:stretch>
            <a:fillRect/>
          </a:stretch>
        </p:blipFill>
        <p:spPr/>
      </p:pic>
    </p:spTree>
    <p:extLst>
      <p:ext uri="{BB962C8B-B14F-4D97-AF65-F5344CB8AC3E}">
        <p14:creationId xmlns:p14="http://schemas.microsoft.com/office/powerpoint/2010/main" val="3350700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D92432BD-F3F6-DC16-4ACF-1590E94DB9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8A1F4D-8BB0-4E1A-8A09-45E15EA141E3}"/>
              </a:ext>
            </a:extLst>
          </p:cNvPr>
          <p:cNvSpPr/>
          <p:nvPr/>
        </p:nvSpPr>
        <p:spPr>
          <a:xfrm>
            <a:off x="339161" y="2479832"/>
            <a:ext cx="9227677" cy="4093028"/>
          </a:xfrm>
          <a:prstGeom prst="rect">
            <a:avLst/>
          </a:prstGeom>
          <a:solidFill>
            <a:srgbClr val="FFFF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A18CFC28-9A22-7FED-5227-127C7B673952}"/>
              </a:ext>
            </a:extLst>
          </p:cNvPr>
          <p:cNvSpPr txBox="1"/>
          <p:nvPr/>
        </p:nvSpPr>
        <p:spPr>
          <a:xfrm>
            <a:off x="821692" y="1275612"/>
            <a:ext cx="7549422" cy="523220"/>
          </a:xfrm>
          <a:prstGeom prst="rect">
            <a:avLst/>
          </a:prstGeom>
          <a:noFill/>
        </p:spPr>
        <p:txBody>
          <a:bodyPr wrap="square" rtlCol="0">
            <a:spAutoFit/>
          </a:bodyPr>
          <a:lstStyle/>
          <a:p>
            <a:r>
              <a:rPr lang="fr-FR" dirty="0">
                <a:latin typeface="Montserrat" pitchFamily="2" charset="77"/>
              </a:rPr>
              <a:t>Cet inventaire permettra de fonder les préconisations, qui s’appliqueront à tout ou partie des composants</a:t>
            </a:r>
          </a:p>
        </p:txBody>
      </p:sp>
      <p:pic>
        <p:nvPicPr>
          <p:cNvPr id="6" name="Graphique 5">
            <a:extLst>
              <a:ext uri="{FF2B5EF4-FFF2-40B4-BE49-F238E27FC236}">
                <a16:creationId xmlns:a16="http://schemas.microsoft.com/office/drawing/2014/main" id="{E76446D6-A0DD-B5D3-4FBD-7BBD0749B8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55012">
            <a:off x="2940051" y="3145970"/>
            <a:ext cx="5549900" cy="2590800"/>
          </a:xfrm>
          <a:prstGeom prst="rect">
            <a:avLst/>
          </a:prstGeom>
          <a:effectLst>
            <a:outerShdw blurRad="50800" dist="279400" dir="2700000" algn="tl" rotWithShape="0">
              <a:prstClr val="black">
                <a:alpha val="40000"/>
              </a:prstClr>
            </a:outerShdw>
          </a:effectLst>
        </p:spPr>
      </p:pic>
      <p:sp>
        <p:nvSpPr>
          <p:cNvPr id="7" name="ZoneTexte 6">
            <a:extLst>
              <a:ext uri="{FF2B5EF4-FFF2-40B4-BE49-F238E27FC236}">
                <a16:creationId xmlns:a16="http://schemas.microsoft.com/office/drawing/2014/main" id="{B6090A1F-602F-A94F-7DE3-E413026F0537}"/>
              </a:ext>
            </a:extLst>
          </p:cNvPr>
          <p:cNvSpPr txBox="1"/>
          <p:nvPr/>
        </p:nvSpPr>
        <p:spPr>
          <a:xfrm>
            <a:off x="405817" y="2583725"/>
            <a:ext cx="2686954" cy="307777"/>
          </a:xfrm>
          <a:prstGeom prst="rect">
            <a:avLst/>
          </a:prstGeom>
          <a:noFill/>
        </p:spPr>
        <p:txBody>
          <a:bodyPr wrap="none" rtlCol="0">
            <a:spAutoFit/>
          </a:bodyPr>
          <a:lstStyle/>
          <a:p>
            <a:r>
              <a:rPr lang="fr-FR" dirty="0">
                <a:latin typeface="Montserrat" pitchFamily="2" charset="77"/>
              </a:rPr>
              <a:t>Formalisme distribué en TD</a:t>
            </a:r>
          </a:p>
        </p:txBody>
      </p:sp>
      <p:sp>
        <p:nvSpPr>
          <p:cNvPr id="8" name="Titre 7">
            <a:extLst>
              <a:ext uri="{FF2B5EF4-FFF2-40B4-BE49-F238E27FC236}">
                <a16:creationId xmlns:a16="http://schemas.microsoft.com/office/drawing/2014/main" id="{FBF3D936-6AF2-77FC-AE93-134BEAC8430A}"/>
              </a:ext>
            </a:extLst>
          </p:cNvPr>
          <p:cNvSpPr>
            <a:spLocks noGrp="1"/>
          </p:cNvSpPr>
          <p:nvPr>
            <p:ph type="title"/>
          </p:nvPr>
        </p:nvSpPr>
        <p:spPr/>
        <p:txBody>
          <a:bodyPr/>
          <a:lstStyle/>
          <a:p>
            <a:r>
              <a:rPr lang="fr-FR" sz="2400" dirty="0">
                <a:latin typeface="Montserrat" pitchFamily="2" charset="77"/>
                <a:ea typeface="Montserrat"/>
                <a:cs typeface="Montserrat"/>
                <a:sym typeface="Montserrat"/>
              </a:rPr>
              <a:t>IDENTIFICATION DES </a:t>
            </a:r>
            <a:r>
              <a:rPr lang="fr" sz="2400" dirty="0">
                <a:latin typeface="Montserrat" pitchFamily="2" charset="77"/>
                <a:ea typeface="Montserrat"/>
                <a:cs typeface="Montserrat"/>
                <a:sym typeface="Montserrat"/>
              </a:rPr>
              <a:t>C</a:t>
            </a:r>
            <a:r>
              <a:rPr lang="fr" sz="2400" dirty="0">
                <a:latin typeface="Montserrat" pitchFamily="2" charset="77"/>
              </a:rPr>
              <a:t>OMPOSANTS DU SYSTÈME SOCIOTECHNIQUE</a:t>
            </a:r>
            <a:br>
              <a:rPr lang="fr-FR" sz="2400" b="0" i="1" dirty="0">
                <a:latin typeface="Montserrat" pitchFamily="2" charset="77"/>
                <a:ea typeface="Montserrat"/>
                <a:cs typeface="Montserrat"/>
                <a:sym typeface="Montserrat"/>
              </a:rPr>
            </a:br>
            <a:endParaRPr lang="fr-FR" sz="2400" dirty="0"/>
          </a:p>
        </p:txBody>
      </p:sp>
    </p:spTree>
    <p:extLst>
      <p:ext uri="{BB962C8B-B14F-4D97-AF65-F5344CB8AC3E}">
        <p14:creationId xmlns:p14="http://schemas.microsoft.com/office/powerpoint/2010/main" val="1794169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672C9B22-8704-3C53-D552-B7905F5F82E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C8FE8D7-284D-E0E7-3433-C21C97EDB36E}"/>
              </a:ext>
            </a:extLst>
          </p:cNvPr>
          <p:cNvSpPr txBox="1"/>
          <p:nvPr/>
        </p:nvSpPr>
        <p:spPr>
          <a:xfrm>
            <a:off x="527777" y="1601028"/>
            <a:ext cx="8488221" cy="307777"/>
          </a:xfrm>
          <a:prstGeom prst="rect">
            <a:avLst/>
          </a:prstGeom>
          <a:noFill/>
        </p:spPr>
        <p:txBody>
          <a:bodyPr wrap="none" rtlCol="0">
            <a:spAutoFit/>
          </a:bodyPr>
          <a:lstStyle/>
          <a:p>
            <a:r>
              <a:rPr lang="fr-FR" dirty="0"/>
              <a:t>Cet inventaire permettra de fonder les préconisations, qui s’appliqueront à tout ou partie des composants</a:t>
            </a:r>
          </a:p>
        </p:txBody>
      </p:sp>
      <p:sp>
        <p:nvSpPr>
          <p:cNvPr id="4" name="Titre 7">
            <a:extLst>
              <a:ext uri="{FF2B5EF4-FFF2-40B4-BE49-F238E27FC236}">
                <a16:creationId xmlns:a16="http://schemas.microsoft.com/office/drawing/2014/main" id="{0B4D5697-17A0-2D17-77AF-B84065A67A90}"/>
              </a:ext>
            </a:extLst>
          </p:cNvPr>
          <p:cNvSpPr>
            <a:spLocks noGrp="1"/>
          </p:cNvSpPr>
          <p:nvPr>
            <p:ph type="title"/>
          </p:nvPr>
        </p:nvSpPr>
        <p:spPr>
          <a:xfrm>
            <a:off x="660400" y="539692"/>
            <a:ext cx="8623247" cy="676635"/>
          </a:xfrm>
        </p:spPr>
        <p:txBody>
          <a:bodyPr>
            <a:normAutofit fontScale="90000"/>
          </a:bodyPr>
          <a:lstStyle/>
          <a:p>
            <a:r>
              <a:rPr lang="fr-FR" sz="2400" dirty="0">
                <a:latin typeface="Montserrat" pitchFamily="2" charset="77"/>
                <a:ea typeface="Montserrat"/>
                <a:cs typeface="Montserrat"/>
                <a:sym typeface="Montserrat"/>
              </a:rPr>
              <a:t>IDENTIFICATION DES </a:t>
            </a:r>
            <a:r>
              <a:rPr lang="fr" sz="2400" dirty="0">
                <a:latin typeface="Montserrat" pitchFamily="2" charset="77"/>
                <a:ea typeface="Montserrat"/>
                <a:cs typeface="Montserrat"/>
                <a:sym typeface="Montserrat"/>
              </a:rPr>
              <a:t>C</a:t>
            </a:r>
            <a:r>
              <a:rPr lang="fr" sz="2400" dirty="0">
                <a:latin typeface="Montserrat" pitchFamily="2" charset="77"/>
              </a:rPr>
              <a:t>OMPOSANTS DU SYSTÈME SOCIOTECHNIQUE</a:t>
            </a:r>
            <a:br>
              <a:rPr lang="fr-FR" sz="2400" b="0" i="1" dirty="0">
                <a:latin typeface="Montserrat" pitchFamily="2" charset="77"/>
                <a:ea typeface="Montserrat"/>
                <a:cs typeface="Montserrat"/>
                <a:sym typeface="Montserrat"/>
              </a:rPr>
            </a:br>
            <a:endParaRPr lang="fr-FR" sz="2400" dirty="0"/>
          </a:p>
        </p:txBody>
      </p:sp>
      <p:graphicFrame>
        <p:nvGraphicFramePr>
          <p:cNvPr id="6" name="Google Shape;458;g33d0d33d72b_2_46">
            <a:extLst>
              <a:ext uri="{FF2B5EF4-FFF2-40B4-BE49-F238E27FC236}">
                <a16:creationId xmlns:a16="http://schemas.microsoft.com/office/drawing/2014/main" id="{BA5B8441-0E93-5449-9407-D98A4F00BE62}"/>
              </a:ext>
            </a:extLst>
          </p:cNvPr>
          <p:cNvGraphicFramePr/>
          <p:nvPr>
            <p:extLst>
              <p:ext uri="{D42A27DB-BD31-4B8C-83A1-F6EECF244321}">
                <p14:modId xmlns:p14="http://schemas.microsoft.com/office/powerpoint/2010/main" val="3379007624"/>
              </p:ext>
            </p:extLst>
          </p:nvPr>
        </p:nvGraphicFramePr>
        <p:xfrm>
          <a:off x="748788" y="2725963"/>
          <a:ext cx="8408400" cy="2865353"/>
        </p:xfrm>
        <a:graphic>
          <a:graphicData uri="http://schemas.openxmlformats.org/drawingml/2006/table">
            <a:tbl>
              <a:tblPr>
                <a:noFill/>
                <a:tableStyleId>{316753FE-F49B-4BD1-A764-1E61217D4EEE}</a:tableStyleId>
              </a:tblPr>
              <a:tblGrid>
                <a:gridCol w="2102100">
                  <a:extLst>
                    <a:ext uri="{9D8B030D-6E8A-4147-A177-3AD203B41FA5}">
                      <a16:colId xmlns:a16="http://schemas.microsoft.com/office/drawing/2014/main" val="20000"/>
                    </a:ext>
                  </a:extLst>
                </a:gridCol>
                <a:gridCol w="2102100">
                  <a:extLst>
                    <a:ext uri="{9D8B030D-6E8A-4147-A177-3AD203B41FA5}">
                      <a16:colId xmlns:a16="http://schemas.microsoft.com/office/drawing/2014/main" val="20001"/>
                    </a:ext>
                  </a:extLst>
                </a:gridCol>
                <a:gridCol w="2102100">
                  <a:extLst>
                    <a:ext uri="{9D8B030D-6E8A-4147-A177-3AD203B41FA5}">
                      <a16:colId xmlns:a16="http://schemas.microsoft.com/office/drawing/2014/main" val="20002"/>
                    </a:ext>
                  </a:extLst>
                </a:gridCol>
                <a:gridCol w="2102100">
                  <a:extLst>
                    <a:ext uri="{9D8B030D-6E8A-4147-A177-3AD203B41FA5}">
                      <a16:colId xmlns:a16="http://schemas.microsoft.com/office/drawing/2014/main" val="20003"/>
                    </a:ext>
                  </a:extLst>
                </a:gridCol>
              </a:tblGrid>
              <a:tr h="640025">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Eléments techniques</a:t>
                      </a:r>
                      <a:endParaRPr>
                        <a:solidFill>
                          <a:srgbClr val="595959"/>
                        </a:solidFill>
                        <a:latin typeface="Montserrat Medium"/>
                        <a:ea typeface="Montserrat Medium"/>
                        <a:cs typeface="Montserrat Medium"/>
                        <a:sym typeface="Montserrat Medium"/>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Eléments législatifs</a:t>
                      </a:r>
                      <a:endParaRPr>
                        <a:solidFill>
                          <a:srgbClr val="595959"/>
                        </a:solidFill>
                        <a:latin typeface="Montserrat Medium"/>
                        <a:ea typeface="Montserrat Medium"/>
                        <a:cs typeface="Montserrat Medium"/>
                        <a:sym typeface="Montserrat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Acteurs institutionnels</a:t>
                      </a:r>
                      <a:endParaRPr>
                        <a:solidFill>
                          <a:srgbClr val="595959"/>
                        </a:solidFill>
                        <a:latin typeface="Montserrat Medium"/>
                        <a:ea typeface="Montserrat Medium"/>
                        <a:cs typeface="Montserrat Medium"/>
                        <a:sym typeface="Montserrat Medium"/>
                      </a:endParaRPr>
                    </a:p>
                  </a:txBody>
                  <a:tcPr marL="91425" marR="91425" marT="91425" marB="91425" anchor="ct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Acteurs humains</a:t>
                      </a:r>
                      <a:endParaRPr>
                        <a:solidFill>
                          <a:srgbClr val="595959"/>
                        </a:solidFill>
                        <a:latin typeface="Montserrat Medium"/>
                        <a:ea typeface="Montserrat Medium"/>
                        <a:cs typeface="Montserrat Medium"/>
                        <a:sym typeface="Montserrat Medium"/>
                      </a:endParaRPr>
                    </a:p>
                  </a:txBody>
                  <a:tcPr marL="91425" marR="91425" marT="91425" marB="91425" anchor="ctr"/>
                </a:tc>
                <a:extLst>
                  <a:ext uri="{0D108BD9-81ED-4DB2-BD59-A6C34878D82A}">
                    <a16:rowId xmlns:a16="http://schemas.microsoft.com/office/drawing/2014/main" val="10000"/>
                  </a:ext>
                </a:extLst>
              </a:tr>
              <a:tr h="1705075">
                <a:tc>
                  <a:txBody>
                    <a:bodyPr/>
                    <a:lstStyle/>
                    <a:p>
                      <a:pPr marL="457200" lvl="0" indent="-298450" algn="l" rtl="0">
                        <a:lnSpc>
                          <a:spcPct val="115000"/>
                        </a:lnSpc>
                        <a:spcBef>
                          <a:spcPts val="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Caméra</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Porte-caméra</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Espace de stockage</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1000"/>
                        </a:spcAft>
                        <a:buClr>
                          <a:srgbClr val="595959"/>
                        </a:buClr>
                        <a:buSzPts val="1100"/>
                        <a:buFont typeface="Montserrat"/>
                        <a:buChar char="●"/>
                      </a:pPr>
                      <a:r>
                        <a:rPr lang="fr-FR" sz="1100">
                          <a:solidFill>
                            <a:srgbClr val="595959"/>
                          </a:solidFill>
                          <a:latin typeface="Montserrat"/>
                          <a:ea typeface="Montserrat"/>
                          <a:cs typeface="Montserrat"/>
                          <a:sym typeface="Montserrat"/>
                        </a:rPr>
                        <a:t>Système logiciel</a:t>
                      </a:r>
                      <a:endParaRPr sz="1100">
                        <a:solidFill>
                          <a:srgbClr val="595959"/>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tcPr>
                </a:tc>
                <a:tc>
                  <a:txBody>
                    <a:bodyPr/>
                    <a:lstStyle/>
                    <a:p>
                      <a:pPr marL="457200" lvl="0" indent="-298450" algn="l" rtl="0">
                        <a:spcBef>
                          <a:spcPts val="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Loi qui autorise et encadre le port de la caméra piéton (3 juin 2016, article L.241-1 du code de la sécurité intérieure)</a:t>
                      </a:r>
                      <a:endParaRPr sz="1100" dirty="0">
                        <a:solidFill>
                          <a:srgbClr val="595959"/>
                        </a:solidFill>
                        <a:latin typeface="Montserrat"/>
                        <a:ea typeface="Montserrat"/>
                        <a:cs typeface="Montserrat"/>
                        <a:sym typeface="Montserrat"/>
                      </a:endParaRPr>
                    </a:p>
                    <a:p>
                      <a:pPr marL="457200" lvl="0" indent="-298450" algn="l" rtl="0">
                        <a:spcBef>
                          <a:spcPts val="1000"/>
                        </a:spcBef>
                        <a:spcAft>
                          <a:spcPts val="1000"/>
                        </a:spcAft>
                        <a:buClr>
                          <a:srgbClr val="595959"/>
                        </a:buClr>
                        <a:buSzPts val="1100"/>
                        <a:buChar char="●"/>
                      </a:pPr>
                      <a:r>
                        <a:rPr lang="fr-FR" sz="1100" dirty="0">
                          <a:solidFill>
                            <a:srgbClr val="595959"/>
                          </a:solidFill>
                          <a:latin typeface="Montserrat"/>
                          <a:ea typeface="Montserrat"/>
                          <a:cs typeface="Montserrat"/>
                          <a:sym typeface="Montserrat"/>
                        </a:rPr>
                        <a:t>Régulation du traitement des données (décret n°2022-605 de 2022)</a:t>
                      </a:r>
                      <a:endParaRPr sz="1100" dirty="0">
                        <a:solidFill>
                          <a:srgbClr val="595959"/>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tcPr>
                </a:tc>
                <a:tc>
                  <a:txBody>
                    <a:bodyPr/>
                    <a:lstStyle/>
                    <a:p>
                      <a:pPr marL="457200" lvl="0" indent="-298450" algn="l" rtl="0">
                        <a:spcBef>
                          <a:spcPts val="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Justice / Système judiciaire</a:t>
                      </a:r>
                      <a:endParaRPr sz="1100">
                        <a:solidFill>
                          <a:srgbClr val="595959"/>
                        </a:solidFill>
                        <a:latin typeface="Montserrat"/>
                        <a:ea typeface="Montserrat"/>
                        <a:cs typeface="Montserrat"/>
                        <a:sym typeface="Montserrat"/>
                      </a:endParaRPr>
                    </a:p>
                    <a:p>
                      <a:pPr marL="457200" lvl="0" indent="-298450" algn="l" rtl="0">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Médias</a:t>
                      </a:r>
                      <a:endParaRPr sz="1100">
                        <a:solidFill>
                          <a:srgbClr val="595959"/>
                        </a:solidFill>
                        <a:latin typeface="Montserrat"/>
                        <a:ea typeface="Montserrat"/>
                        <a:cs typeface="Montserrat"/>
                        <a:sym typeface="Montserrat"/>
                      </a:endParaRPr>
                    </a:p>
                    <a:p>
                      <a:pPr marL="457200" lvl="0" indent="-298450" algn="l" rtl="0">
                        <a:spcBef>
                          <a:spcPts val="1000"/>
                        </a:spcBef>
                        <a:spcAft>
                          <a:spcPts val="1000"/>
                        </a:spcAft>
                        <a:buClr>
                          <a:srgbClr val="595959"/>
                        </a:buClr>
                        <a:buSzPts val="1100"/>
                        <a:buFont typeface="Montserrat"/>
                        <a:buChar char="●"/>
                      </a:pPr>
                      <a:r>
                        <a:rPr lang="fr-FR" sz="1100">
                          <a:solidFill>
                            <a:srgbClr val="595959"/>
                          </a:solidFill>
                          <a:latin typeface="Montserrat"/>
                          <a:ea typeface="Montserrat"/>
                          <a:cs typeface="Montserrat"/>
                          <a:sym typeface="Montserrat"/>
                        </a:rPr>
                        <a:t>Police (en tant qu’institution)</a:t>
                      </a:r>
                      <a:endParaRPr sz="1100">
                        <a:solidFill>
                          <a:srgbClr val="595959"/>
                        </a:solidFill>
                        <a:latin typeface="Montserrat"/>
                        <a:ea typeface="Montserrat"/>
                        <a:cs typeface="Montserrat"/>
                        <a:sym typeface="Montserrat"/>
                      </a:endParaRPr>
                    </a:p>
                  </a:txBody>
                  <a:tcPr marL="91425" marR="91425" marT="91425" marB="91425"/>
                </a:tc>
                <a:tc>
                  <a:txBody>
                    <a:bodyPr/>
                    <a:lstStyle/>
                    <a:p>
                      <a:pPr marL="457200" lvl="0" indent="-298450" algn="l" rtl="0">
                        <a:spcBef>
                          <a:spcPts val="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Policiers (celui qui porte et celui qui ne porte pas la caméra-piéton)</a:t>
                      </a:r>
                      <a:endParaRPr sz="1100" dirty="0">
                        <a:solidFill>
                          <a:srgbClr val="595959"/>
                        </a:solidFill>
                        <a:latin typeface="Montserrat"/>
                        <a:ea typeface="Montserrat"/>
                        <a:cs typeface="Montserrat"/>
                        <a:sym typeface="Montserrat"/>
                      </a:endParaRPr>
                    </a:p>
                    <a:p>
                      <a:pPr marL="457200" lvl="0" indent="-298450" algn="l" rtl="0">
                        <a:spcBef>
                          <a:spcPts val="100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Civils</a:t>
                      </a:r>
                      <a:endParaRPr sz="1100" dirty="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100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Nouvel acteur : “chaîne de sécurité” (vérifier que les données ne fuitent pas)</a:t>
                      </a:r>
                      <a:endParaRPr sz="1100" dirty="0">
                        <a:solidFill>
                          <a:srgbClr val="595959"/>
                        </a:solidFill>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3283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29491FD3-A9DE-C7C3-51C3-5EE2BDD105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D70448-4CBA-DD0C-21E9-F71BEBCD2282}"/>
              </a:ext>
            </a:extLst>
          </p:cNvPr>
          <p:cNvSpPr/>
          <p:nvPr/>
        </p:nvSpPr>
        <p:spPr>
          <a:xfrm>
            <a:off x="339161" y="2583724"/>
            <a:ext cx="9227677" cy="3989135"/>
          </a:xfrm>
          <a:prstGeom prst="rect">
            <a:avLst/>
          </a:prstGeom>
          <a:solidFill>
            <a:srgbClr val="FFFF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E8A2B303-0156-F08E-8989-21E7E7B41A99}"/>
              </a:ext>
            </a:extLst>
          </p:cNvPr>
          <p:cNvSpPr txBox="1"/>
          <p:nvPr/>
        </p:nvSpPr>
        <p:spPr>
          <a:xfrm>
            <a:off x="405817" y="2583725"/>
            <a:ext cx="2686954" cy="307777"/>
          </a:xfrm>
          <a:prstGeom prst="rect">
            <a:avLst/>
          </a:prstGeom>
          <a:noFill/>
        </p:spPr>
        <p:txBody>
          <a:bodyPr wrap="none" rtlCol="0">
            <a:spAutoFit/>
          </a:bodyPr>
          <a:lstStyle/>
          <a:p>
            <a:r>
              <a:rPr lang="fr-FR" dirty="0">
                <a:latin typeface="Montserrat" pitchFamily="2" charset="77"/>
              </a:rPr>
              <a:t>Formalisme distribué en TD</a:t>
            </a:r>
          </a:p>
        </p:txBody>
      </p:sp>
      <p:pic>
        <p:nvPicPr>
          <p:cNvPr id="2" name="Image 1">
            <a:extLst>
              <a:ext uri="{FF2B5EF4-FFF2-40B4-BE49-F238E27FC236}">
                <a16:creationId xmlns:a16="http://schemas.microsoft.com/office/drawing/2014/main" id="{6383B6C0-9865-6440-3E0D-F3277A95F134}"/>
              </a:ext>
            </a:extLst>
          </p:cNvPr>
          <p:cNvPicPr>
            <a:picLocks noChangeAspect="1"/>
          </p:cNvPicPr>
          <p:nvPr/>
        </p:nvPicPr>
        <p:blipFill>
          <a:blip r:embed="rId3"/>
          <a:stretch>
            <a:fillRect/>
          </a:stretch>
        </p:blipFill>
        <p:spPr>
          <a:xfrm rot="21261641">
            <a:off x="2545499" y="2898255"/>
            <a:ext cx="4942608" cy="3256181"/>
          </a:xfrm>
          <a:prstGeom prst="rect">
            <a:avLst/>
          </a:prstGeom>
          <a:effectLst>
            <a:outerShdw blurRad="50800" dist="177800" dir="2700000" sx="102000" sy="102000" algn="tl" rotWithShape="0">
              <a:prstClr val="black">
                <a:alpha val="40000"/>
              </a:prstClr>
            </a:outerShdw>
          </a:effectLst>
        </p:spPr>
      </p:pic>
      <p:sp>
        <p:nvSpPr>
          <p:cNvPr id="10" name="Google Shape;373;p11">
            <a:extLst>
              <a:ext uri="{FF2B5EF4-FFF2-40B4-BE49-F238E27FC236}">
                <a16:creationId xmlns:a16="http://schemas.microsoft.com/office/drawing/2014/main" id="{DCC2176D-CE85-011C-99D2-F4D1BCD09E9E}"/>
              </a:ext>
            </a:extLst>
          </p:cNvPr>
          <p:cNvSpPr txBox="1">
            <a:spLocks/>
          </p:cNvSpPr>
          <p:nvPr/>
        </p:nvSpPr>
        <p:spPr>
          <a:xfrm>
            <a:off x="585016" y="522528"/>
            <a:ext cx="8735966" cy="475535"/>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pPr>
            <a:r>
              <a:rPr lang="fr-FR" sz="2400" dirty="0">
                <a:latin typeface="Montserrat"/>
                <a:ea typeface="Montserrat"/>
                <a:cs typeface="Montserrat"/>
                <a:sym typeface="Montserrat"/>
              </a:rPr>
              <a:t>IDENTIFICATION DES LEVIERS ET VERROUS</a:t>
            </a:r>
            <a:endParaRPr lang="fr-FR" sz="2000" b="0" i="1" dirty="0">
              <a:latin typeface="Montserrat"/>
              <a:ea typeface="Montserrat"/>
              <a:cs typeface="Montserrat"/>
              <a:sym typeface="Montserrat"/>
            </a:endParaRPr>
          </a:p>
        </p:txBody>
      </p:sp>
      <p:sp>
        <p:nvSpPr>
          <p:cNvPr id="11" name="Google Shape;398;g366e3ffb9b9_0_39">
            <a:extLst>
              <a:ext uri="{FF2B5EF4-FFF2-40B4-BE49-F238E27FC236}">
                <a16:creationId xmlns:a16="http://schemas.microsoft.com/office/drawing/2014/main" id="{7239A0D7-7126-2A62-6867-49B4A0F1F729}"/>
              </a:ext>
            </a:extLst>
          </p:cNvPr>
          <p:cNvSpPr txBox="1">
            <a:spLocks noGrp="1"/>
          </p:cNvSpPr>
          <p:nvPr>
            <p:ph type="body" idx="1"/>
          </p:nvPr>
        </p:nvSpPr>
        <p:spPr>
          <a:xfrm>
            <a:off x="585016" y="1690071"/>
            <a:ext cx="8533686" cy="4058191"/>
          </a:xfrm>
          <a:prstGeom prst="rect">
            <a:avLst/>
          </a:prstGeom>
          <a:noFill/>
          <a:ln>
            <a:noFill/>
          </a:ln>
        </p:spPr>
        <p:txBody>
          <a:bodyPr spcFirstLastPara="1" wrap="square" lIns="91425" tIns="0" rIns="91425" bIns="0" anchor="t" anchorCtr="0">
            <a:noAutofit/>
          </a:bodyPr>
          <a:lstStyle/>
          <a:p>
            <a:pPr marL="0" lvl="0" indent="0" algn="just" rtl="0">
              <a:lnSpc>
                <a:spcPct val="115000"/>
              </a:lnSpc>
              <a:spcBef>
                <a:spcPts val="0"/>
              </a:spcBef>
              <a:spcAft>
                <a:spcPts val="0"/>
              </a:spcAft>
              <a:buClr>
                <a:schemeClr val="dk1"/>
              </a:buClr>
              <a:buSzPts val="1100"/>
              <a:buNone/>
            </a:pPr>
            <a:r>
              <a:rPr lang="fr-FR" sz="1200" b="1" dirty="0">
                <a:solidFill>
                  <a:srgbClr val="595959"/>
                </a:solidFill>
                <a:latin typeface="Montserrat"/>
                <a:ea typeface="Montserrat"/>
                <a:cs typeface="Montserrat"/>
                <a:sym typeface="Montserrat"/>
              </a:rPr>
              <a:t>Formalisme : </a:t>
            </a:r>
            <a:r>
              <a:rPr lang="fr-FR" sz="1200" dirty="0">
                <a:solidFill>
                  <a:srgbClr val="595959"/>
                </a:solidFill>
                <a:latin typeface="Montserrat"/>
                <a:ea typeface="Montserrat"/>
                <a:cs typeface="Montserrat"/>
                <a:sym typeface="Montserrat"/>
              </a:rPr>
              <a:t>S’appuyer sur les éléments de l’</a:t>
            </a:r>
            <a:r>
              <a:rPr lang="fr-FR" sz="1200" i="1" dirty="0">
                <a:solidFill>
                  <a:srgbClr val="595959"/>
                </a:solidFill>
                <a:latin typeface="Montserrat"/>
                <a:ea typeface="Montserrat"/>
                <a:cs typeface="Montserrat"/>
                <a:sym typeface="Montserrat"/>
              </a:rPr>
              <a:t>analyse précédente</a:t>
            </a:r>
            <a:r>
              <a:rPr lang="fr-FR" sz="1200" dirty="0">
                <a:solidFill>
                  <a:srgbClr val="595959"/>
                </a:solidFill>
                <a:latin typeface="Montserrat"/>
                <a:ea typeface="Montserrat"/>
                <a:cs typeface="Montserrat"/>
                <a:sym typeface="Montserrat"/>
              </a:rPr>
              <a:t> ainsi que sur le </a:t>
            </a:r>
            <a:r>
              <a:rPr lang="fr-FR" sz="1200" i="1" dirty="0">
                <a:solidFill>
                  <a:srgbClr val="595959"/>
                </a:solidFill>
                <a:latin typeface="Montserrat"/>
                <a:ea typeface="Montserrat"/>
                <a:cs typeface="Montserrat"/>
                <a:sym typeface="Montserrat"/>
              </a:rPr>
              <a:t>contexte </a:t>
            </a:r>
            <a:r>
              <a:rPr lang="fr-FR" sz="1200" dirty="0">
                <a:solidFill>
                  <a:srgbClr val="595959"/>
                </a:solidFill>
                <a:latin typeface="Montserrat"/>
                <a:ea typeface="Montserrat"/>
                <a:cs typeface="Montserrat"/>
                <a:sym typeface="Montserrat"/>
              </a:rPr>
              <a:t>de l’étude.</a:t>
            </a:r>
            <a:endParaRPr sz="1200" dirty="0">
              <a:solidFill>
                <a:srgbClr val="595959"/>
              </a:solidFill>
              <a:latin typeface="Montserrat"/>
              <a:ea typeface="Montserrat"/>
              <a:cs typeface="Montserrat"/>
              <a:sym typeface="Montserrat"/>
            </a:endParaRPr>
          </a:p>
          <a:p>
            <a:pPr marL="0" lvl="0" indent="0" algn="just" rtl="0">
              <a:lnSpc>
                <a:spcPct val="115000"/>
              </a:lnSpc>
              <a:spcBef>
                <a:spcPts val="1200"/>
              </a:spcBef>
              <a:spcAft>
                <a:spcPts val="1200"/>
              </a:spcAft>
              <a:buClr>
                <a:schemeClr val="dk1"/>
              </a:buClr>
              <a:buSzPts val="1100"/>
              <a:buNone/>
            </a:pPr>
            <a:r>
              <a:rPr lang="fr-FR" sz="1200" b="1" dirty="0">
                <a:solidFill>
                  <a:srgbClr val="595959"/>
                </a:solidFill>
                <a:latin typeface="Montserrat"/>
                <a:ea typeface="Montserrat"/>
                <a:cs typeface="Montserrat"/>
                <a:sym typeface="Montserrat"/>
              </a:rPr>
              <a:t>But : </a:t>
            </a:r>
            <a:r>
              <a:rPr lang="fr-FR" sz="1200" dirty="0">
                <a:solidFill>
                  <a:srgbClr val="595959"/>
                </a:solidFill>
                <a:latin typeface="Montserrat"/>
                <a:ea typeface="Montserrat"/>
                <a:cs typeface="Montserrat"/>
                <a:sym typeface="Montserrat"/>
              </a:rPr>
              <a:t>Rechercher et formuler des leviers et des points de blocages dans la composition initiale pouvant favoriser ou freiner l’adoption du nouveau dispositif.</a:t>
            </a:r>
            <a:endParaRPr sz="1200" dirty="0">
              <a:solidFill>
                <a:srgbClr val="595959"/>
              </a:solidFill>
              <a:latin typeface="Montserrat"/>
              <a:ea typeface="Montserrat"/>
              <a:cs typeface="Montserrat"/>
              <a:sym typeface="Montserrat"/>
            </a:endParaRPr>
          </a:p>
        </p:txBody>
      </p:sp>
    </p:spTree>
    <p:extLst>
      <p:ext uri="{BB962C8B-B14F-4D97-AF65-F5344CB8AC3E}">
        <p14:creationId xmlns:p14="http://schemas.microsoft.com/office/powerpoint/2010/main" val="173544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p:cNvPicPr preferRelativeResize="0"/>
          <p:nvPr/>
        </p:nvPicPr>
        <p:blipFill rotWithShape="1">
          <a:blip r:embed="rId3">
            <a:alphaModFix/>
          </a:blip>
          <a:srcRect l="8485" r="5802"/>
          <a:stretch/>
        </p:blipFill>
        <p:spPr>
          <a:xfrm flipH="1">
            <a:off x="0" y="147925"/>
            <a:ext cx="9906000" cy="6710076"/>
          </a:xfrm>
          <a:prstGeom prst="rect">
            <a:avLst/>
          </a:prstGeom>
          <a:noFill/>
          <a:ln>
            <a:noFill/>
          </a:ln>
        </p:spPr>
      </p:pic>
      <p:pic>
        <p:nvPicPr>
          <p:cNvPr id="207" name="Google Shape;207;p3"/>
          <p:cNvPicPr preferRelativeResize="0"/>
          <p:nvPr/>
        </p:nvPicPr>
        <p:blipFill rotWithShape="1">
          <a:blip r:embed="rId4">
            <a:alphaModFix/>
          </a:blip>
          <a:srcRect r="48280"/>
          <a:stretch/>
        </p:blipFill>
        <p:spPr>
          <a:xfrm>
            <a:off x="4344325" y="3071725"/>
            <a:ext cx="5561673" cy="3292975"/>
          </a:xfrm>
          <a:prstGeom prst="rect">
            <a:avLst/>
          </a:prstGeom>
          <a:noFill/>
          <a:ln>
            <a:noFill/>
          </a:ln>
        </p:spPr>
      </p:pic>
      <p:pic>
        <p:nvPicPr>
          <p:cNvPr id="208" name="Google Shape;208;p3"/>
          <p:cNvPicPr preferRelativeResize="0"/>
          <p:nvPr/>
        </p:nvPicPr>
        <p:blipFill rotWithShape="1">
          <a:blip r:embed="rId4">
            <a:alphaModFix/>
          </a:blip>
          <a:srcRect l="8374" r="13719"/>
          <a:stretch/>
        </p:blipFill>
        <p:spPr>
          <a:xfrm>
            <a:off x="0" y="2605904"/>
            <a:ext cx="8377700" cy="3292975"/>
          </a:xfrm>
          <a:prstGeom prst="rect">
            <a:avLst/>
          </a:prstGeom>
          <a:noFill/>
          <a:ln>
            <a:noFill/>
          </a:ln>
        </p:spPr>
      </p:pic>
      <p:grpSp>
        <p:nvGrpSpPr>
          <p:cNvPr id="209" name="Google Shape;209;p3"/>
          <p:cNvGrpSpPr/>
          <p:nvPr/>
        </p:nvGrpSpPr>
        <p:grpSpPr>
          <a:xfrm>
            <a:off x="1185575" y="242647"/>
            <a:ext cx="2021116" cy="2044021"/>
            <a:chOff x="54993" y="1693637"/>
            <a:chExt cx="2021116" cy="1573292"/>
          </a:xfrm>
        </p:grpSpPr>
        <p:pic>
          <p:nvPicPr>
            <p:cNvPr id="210" name="Google Shape;210;p3"/>
            <p:cNvPicPr preferRelativeResize="0"/>
            <p:nvPr/>
          </p:nvPicPr>
          <p:blipFill rotWithShape="1">
            <a:blip r:embed="rId5">
              <a:alphaModFix/>
            </a:blip>
            <a:srcRect/>
            <a:stretch/>
          </p:blipFill>
          <p:spPr>
            <a:xfrm flipH="1">
              <a:off x="54993" y="1693637"/>
              <a:ext cx="2021116" cy="1573292"/>
            </a:xfrm>
            <a:prstGeom prst="rect">
              <a:avLst/>
            </a:prstGeom>
            <a:noFill/>
            <a:ln>
              <a:noFill/>
            </a:ln>
          </p:spPr>
        </p:pic>
        <p:sp>
          <p:nvSpPr>
            <p:cNvPr id="211" name="Google Shape;211;p3"/>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sp>
        <p:nvSpPr>
          <p:cNvPr id="212" name="Google Shape;212;p3"/>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a:t>
            </a:fld>
            <a:endParaRPr/>
          </a:p>
        </p:txBody>
      </p:sp>
      <p:pic>
        <p:nvPicPr>
          <p:cNvPr id="213" name="Google Shape;213;p3"/>
          <p:cNvPicPr preferRelativeResize="0"/>
          <p:nvPr/>
        </p:nvPicPr>
        <p:blipFill rotWithShape="1">
          <a:blip r:embed="rId6">
            <a:alphaModFix/>
          </a:blip>
          <a:srcRect/>
          <a:stretch/>
        </p:blipFill>
        <p:spPr>
          <a:xfrm rot="10800000" flipH="1">
            <a:off x="5875" y="6273200"/>
            <a:ext cx="9895422" cy="120975"/>
          </a:xfrm>
          <a:prstGeom prst="rect">
            <a:avLst/>
          </a:prstGeom>
          <a:noFill/>
          <a:ln>
            <a:noFill/>
          </a:ln>
        </p:spPr>
      </p:pic>
      <p:pic>
        <p:nvPicPr>
          <p:cNvPr id="214" name="Google Shape;214;p3"/>
          <p:cNvPicPr preferRelativeResize="0"/>
          <p:nvPr/>
        </p:nvPicPr>
        <p:blipFill rotWithShape="1">
          <a:blip r:embed="rId7">
            <a:alphaModFix/>
          </a:blip>
          <a:srcRect/>
          <a:stretch/>
        </p:blipFill>
        <p:spPr>
          <a:xfrm>
            <a:off x="7714461" y="3707888"/>
            <a:ext cx="1549365" cy="2596348"/>
          </a:xfrm>
          <a:prstGeom prst="rect">
            <a:avLst/>
          </a:prstGeom>
          <a:noFill/>
          <a:ln>
            <a:noFill/>
          </a:ln>
        </p:spPr>
      </p:pic>
      <p:pic>
        <p:nvPicPr>
          <p:cNvPr id="215" name="Google Shape;215;p3"/>
          <p:cNvPicPr preferRelativeResize="0"/>
          <p:nvPr/>
        </p:nvPicPr>
        <p:blipFill rotWithShape="1">
          <a:blip r:embed="rId8">
            <a:alphaModFix/>
          </a:blip>
          <a:srcRect/>
          <a:stretch/>
        </p:blipFill>
        <p:spPr>
          <a:xfrm>
            <a:off x="6252656" y="2989553"/>
            <a:ext cx="1007931" cy="3329078"/>
          </a:xfrm>
          <a:prstGeom prst="rect">
            <a:avLst/>
          </a:prstGeom>
          <a:noFill/>
          <a:ln>
            <a:noFill/>
          </a:ln>
        </p:spPr>
      </p:pic>
      <p:pic>
        <p:nvPicPr>
          <p:cNvPr id="216" name="Google Shape;216;p3"/>
          <p:cNvPicPr preferRelativeResize="0"/>
          <p:nvPr/>
        </p:nvPicPr>
        <p:blipFill rotWithShape="1">
          <a:blip r:embed="rId9">
            <a:alphaModFix/>
          </a:blip>
          <a:srcRect/>
          <a:stretch/>
        </p:blipFill>
        <p:spPr>
          <a:xfrm>
            <a:off x="9045507" y="5492317"/>
            <a:ext cx="666081" cy="782187"/>
          </a:xfrm>
          <a:prstGeom prst="rect">
            <a:avLst/>
          </a:prstGeom>
          <a:noFill/>
          <a:ln>
            <a:noFill/>
          </a:ln>
        </p:spPr>
      </p:pic>
      <p:grpSp>
        <p:nvGrpSpPr>
          <p:cNvPr id="217" name="Google Shape;217;p3"/>
          <p:cNvGrpSpPr/>
          <p:nvPr/>
        </p:nvGrpSpPr>
        <p:grpSpPr>
          <a:xfrm>
            <a:off x="2979724" y="1520642"/>
            <a:ext cx="2792991" cy="1670836"/>
            <a:chOff x="450501" y="338193"/>
            <a:chExt cx="2272942" cy="1573292"/>
          </a:xfrm>
        </p:grpSpPr>
        <p:pic>
          <p:nvPicPr>
            <p:cNvPr id="218" name="Google Shape;218;p3"/>
            <p:cNvPicPr preferRelativeResize="0"/>
            <p:nvPr/>
          </p:nvPicPr>
          <p:blipFill rotWithShape="1">
            <a:blip r:embed="rId5">
              <a:alphaModFix/>
            </a:blip>
            <a:srcRect/>
            <a:stretch/>
          </p:blipFill>
          <p:spPr>
            <a:xfrm>
              <a:off x="450501" y="338193"/>
              <a:ext cx="2272942" cy="1573292"/>
            </a:xfrm>
            <a:prstGeom prst="rect">
              <a:avLst/>
            </a:prstGeom>
            <a:noFill/>
            <a:ln>
              <a:noFill/>
            </a:ln>
          </p:spPr>
        </p:pic>
        <p:sp>
          <p:nvSpPr>
            <p:cNvPr id="219" name="Google Shape;219;p3"/>
            <p:cNvSpPr/>
            <p:nvPr/>
          </p:nvSpPr>
          <p:spPr>
            <a:xfrm>
              <a:off x="527111" y="577347"/>
              <a:ext cx="2020186"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20" name="Google Shape;220;p3"/>
          <p:cNvPicPr preferRelativeResize="0"/>
          <p:nvPr/>
        </p:nvPicPr>
        <p:blipFill rotWithShape="1">
          <a:blip r:embed="rId10">
            <a:alphaModFix/>
          </a:blip>
          <a:srcRect/>
          <a:stretch/>
        </p:blipFill>
        <p:spPr>
          <a:xfrm>
            <a:off x="7746042" y="939891"/>
            <a:ext cx="1069924" cy="1069924"/>
          </a:xfrm>
          <a:prstGeom prst="rect">
            <a:avLst/>
          </a:prstGeom>
          <a:noFill/>
          <a:ln>
            <a:noFill/>
          </a:ln>
        </p:spPr>
      </p:pic>
      <p:pic>
        <p:nvPicPr>
          <p:cNvPr id="221" name="Google Shape;221;p3"/>
          <p:cNvPicPr preferRelativeResize="0"/>
          <p:nvPr/>
        </p:nvPicPr>
        <p:blipFill rotWithShape="1">
          <a:blip r:embed="rId11">
            <a:alphaModFix/>
          </a:blip>
          <a:srcRect/>
          <a:stretch/>
        </p:blipFill>
        <p:spPr>
          <a:xfrm>
            <a:off x="3361457" y="631755"/>
            <a:ext cx="901587" cy="888889"/>
          </a:xfrm>
          <a:prstGeom prst="rect">
            <a:avLst/>
          </a:prstGeom>
          <a:noFill/>
          <a:ln>
            <a:noFill/>
          </a:ln>
        </p:spPr>
      </p:pic>
      <p:pic>
        <p:nvPicPr>
          <p:cNvPr id="222" name="Google Shape;222;p3"/>
          <p:cNvPicPr preferRelativeResize="0"/>
          <p:nvPr/>
        </p:nvPicPr>
        <p:blipFill rotWithShape="1">
          <a:blip r:embed="rId12">
            <a:alphaModFix/>
          </a:blip>
          <a:srcRect/>
          <a:stretch/>
        </p:blipFill>
        <p:spPr>
          <a:xfrm>
            <a:off x="2024327" y="2663409"/>
            <a:ext cx="2527837" cy="3791756"/>
          </a:xfrm>
          <a:prstGeom prst="rect">
            <a:avLst/>
          </a:prstGeom>
          <a:noFill/>
          <a:ln>
            <a:noFill/>
          </a:ln>
        </p:spPr>
      </p:pic>
      <p:grpSp>
        <p:nvGrpSpPr>
          <p:cNvPr id="223" name="Google Shape;223;p3"/>
          <p:cNvGrpSpPr/>
          <p:nvPr/>
        </p:nvGrpSpPr>
        <p:grpSpPr>
          <a:xfrm>
            <a:off x="5833665" y="939896"/>
            <a:ext cx="2582992" cy="1537369"/>
            <a:chOff x="3136607" y="619038"/>
            <a:chExt cx="2582992" cy="1701947"/>
          </a:xfrm>
        </p:grpSpPr>
        <p:pic>
          <p:nvPicPr>
            <p:cNvPr id="224" name="Google Shape;224;p3"/>
            <p:cNvPicPr preferRelativeResize="0"/>
            <p:nvPr/>
          </p:nvPicPr>
          <p:blipFill rotWithShape="1">
            <a:blip r:embed="rId13">
              <a:alphaModFix/>
            </a:blip>
            <a:srcRect/>
            <a:stretch/>
          </p:blipFill>
          <p:spPr>
            <a:xfrm>
              <a:off x="3136607" y="619038"/>
              <a:ext cx="2582992" cy="1701947"/>
            </a:xfrm>
            <a:prstGeom prst="rect">
              <a:avLst/>
            </a:prstGeom>
            <a:noFill/>
            <a:ln>
              <a:noFill/>
            </a:ln>
          </p:spPr>
        </p:pic>
        <p:sp>
          <p:nvSpPr>
            <p:cNvPr id="225" name="Google Shape;225;p3"/>
            <p:cNvSpPr/>
            <p:nvPr/>
          </p:nvSpPr>
          <p:spPr>
            <a:xfrm>
              <a:off x="3306288" y="808682"/>
              <a:ext cx="2352766" cy="892606"/>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26" name="Google Shape;226;p3"/>
          <p:cNvPicPr preferRelativeResize="0"/>
          <p:nvPr/>
        </p:nvPicPr>
        <p:blipFill rotWithShape="1">
          <a:blip r:embed="rId14">
            <a:alphaModFix/>
          </a:blip>
          <a:srcRect/>
          <a:stretch/>
        </p:blipFill>
        <p:spPr>
          <a:xfrm>
            <a:off x="1415857" y="1883454"/>
            <a:ext cx="876325" cy="876325"/>
          </a:xfrm>
          <a:prstGeom prst="rect">
            <a:avLst/>
          </a:prstGeom>
          <a:noFill/>
          <a:ln>
            <a:noFill/>
          </a:ln>
        </p:spPr>
      </p:pic>
      <p:pic>
        <p:nvPicPr>
          <p:cNvPr id="227" name="Google Shape;227;p3"/>
          <p:cNvPicPr preferRelativeResize="0"/>
          <p:nvPr/>
        </p:nvPicPr>
        <p:blipFill rotWithShape="1">
          <a:blip r:embed="rId15">
            <a:alphaModFix/>
          </a:blip>
          <a:srcRect/>
          <a:stretch/>
        </p:blipFill>
        <p:spPr>
          <a:xfrm>
            <a:off x="321591" y="5612745"/>
            <a:ext cx="1079849" cy="660443"/>
          </a:xfrm>
          <a:prstGeom prst="rect">
            <a:avLst/>
          </a:prstGeom>
          <a:noFill/>
          <a:ln>
            <a:noFill/>
          </a:ln>
        </p:spPr>
      </p:pic>
      <p:pic>
        <p:nvPicPr>
          <p:cNvPr id="228" name="Google Shape;228;p3"/>
          <p:cNvPicPr preferRelativeResize="0"/>
          <p:nvPr/>
        </p:nvPicPr>
        <p:blipFill rotWithShape="1">
          <a:blip r:embed="rId16">
            <a:alphaModFix/>
          </a:blip>
          <a:srcRect l="40287"/>
          <a:stretch/>
        </p:blipFill>
        <p:spPr>
          <a:xfrm>
            <a:off x="13400" y="3907875"/>
            <a:ext cx="901600" cy="2383250"/>
          </a:xfrm>
          <a:prstGeom prst="rect">
            <a:avLst/>
          </a:prstGeom>
          <a:noFill/>
          <a:ln>
            <a:noFill/>
          </a:ln>
        </p:spPr>
      </p:pic>
      <p:sp>
        <p:nvSpPr>
          <p:cNvPr id="229" name="Google Shape;229;p3"/>
          <p:cNvSpPr txBox="1"/>
          <p:nvPr/>
        </p:nvSpPr>
        <p:spPr>
          <a:xfrm>
            <a:off x="1292293" y="425371"/>
            <a:ext cx="180768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J’ai comme l’impression que vous observez un phénomène de </a:t>
            </a:r>
            <a:r>
              <a:rPr lang="fr-FR" sz="1200" b="1" dirty="0">
                <a:solidFill>
                  <a:schemeClr val="lt1"/>
                </a:solidFill>
                <a:latin typeface="Montserrat"/>
                <a:ea typeface="Montserrat"/>
                <a:cs typeface="Montserrat"/>
                <a:sym typeface="Montserrat"/>
              </a:rPr>
              <a:t>recomposition sociotechnique</a:t>
            </a:r>
            <a:endParaRPr b="1" dirty="0"/>
          </a:p>
        </p:txBody>
      </p:sp>
      <p:sp>
        <p:nvSpPr>
          <p:cNvPr id="230" name="Google Shape;230;p3"/>
          <p:cNvSpPr txBox="1"/>
          <p:nvPr/>
        </p:nvSpPr>
        <p:spPr>
          <a:xfrm>
            <a:off x="3093208" y="1617620"/>
            <a:ext cx="257654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C’est lorsque l’</a:t>
            </a:r>
            <a:r>
              <a:rPr lang="fr-FR" sz="1200" b="1" dirty="0">
                <a:solidFill>
                  <a:schemeClr val="lt1"/>
                </a:solidFill>
                <a:latin typeface="Montserrat"/>
                <a:ea typeface="Montserrat"/>
                <a:cs typeface="Montserrat"/>
                <a:sym typeface="Montserrat"/>
              </a:rPr>
              <a:t>introduction d’un nouveau dispositif </a:t>
            </a:r>
            <a:r>
              <a:rPr lang="fr-FR" sz="1200" dirty="0">
                <a:solidFill>
                  <a:schemeClr val="lt1"/>
                </a:solidFill>
                <a:latin typeface="Montserrat"/>
                <a:ea typeface="Montserrat"/>
                <a:cs typeface="Montserrat"/>
                <a:sym typeface="Montserrat"/>
              </a:rPr>
              <a:t>dans un système sociotechnique entraîne une forte réorganisation, une transformation complète</a:t>
            </a:r>
            <a:endParaRPr sz="1200" dirty="0">
              <a:solidFill>
                <a:schemeClr val="lt1"/>
              </a:solidFill>
              <a:latin typeface="Montserrat"/>
              <a:ea typeface="Montserrat"/>
              <a:cs typeface="Montserrat"/>
              <a:sym typeface="Montserrat"/>
            </a:endParaRPr>
          </a:p>
        </p:txBody>
      </p:sp>
      <p:sp>
        <p:nvSpPr>
          <p:cNvPr id="231" name="Google Shape;231;p3"/>
          <p:cNvSpPr txBox="1"/>
          <p:nvPr/>
        </p:nvSpPr>
        <p:spPr>
          <a:xfrm>
            <a:off x="5929438" y="1043001"/>
            <a:ext cx="241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dirty="0">
                <a:solidFill>
                  <a:schemeClr val="lt1"/>
                </a:solidFill>
                <a:latin typeface="Montserrat"/>
                <a:ea typeface="Montserrat"/>
                <a:cs typeface="Montserrat"/>
                <a:sym typeface="Montserrat"/>
              </a:rPr>
              <a:t>Une </a:t>
            </a:r>
            <a:r>
              <a:rPr lang="fr-FR" sz="1800" b="1" dirty="0">
                <a:solidFill>
                  <a:schemeClr val="lt1"/>
                </a:solidFill>
                <a:latin typeface="Montserrat"/>
                <a:ea typeface="Montserrat"/>
                <a:cs typeface="Montserrat"/>
                <a:sym typeface="Montserrat"/>
              </a:rPr>
              <a:t>recomposition sociotechnique </a:t>
            </a:r>
            <a:r>
              <a:rPr lang="fr-FR" sz="1800" dirty="0">
                <a:solidFill>
                  <a:schemeClr val="lt1"/>
                </a:solidFill>
                <a:latin typeface="Montserrat"/>
                <a:ea typeface="Montserrat"/>
                <a:cs typeface="Montserrat"/>
                <a:sym typeface="Montserrat"/>
              </a:rPr>
              <a:t>?</a:t>
            </a:r>
            <a:endParaRPr sz="1800" dirty="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98" name="Google Shape;398;g366e3ffb9b9_0_39"/>
          <p:cNvSpPr txBox="1">
            <a:spLocks noGrp="1"/>
          </p:cNvSpPr>
          <p:nvPr>
            <p:ph type="body" idx="1"/>
          </p:nvPr>
        </p:nvSpPr>
        <p:spPr>
          <a:prstGeom prst="rect">
            <a:avLst/>
          </a:prstGeom>
          <a:noFill/>
          <a:ln>
            <a:noFill/>
          </a:ln>
        </p:spPr>
        <p:txBody>
          <a:bodyPr spcFirstLastPara="1" wrap="square" lIns="91425" tIns="0" rIns="91425" bIns="0" anchor="t" anchorCtr="0">
            <a:noAutofit/>
          </a:bodyPr>
          <a:lstStyle/>
          <a:p>
            <a:pPr marL="0" lvl="0" indent="0" algn="just" rtl="0">
              <a:lnSpc>
                <a:spcPct val="115000"/>
              </a:lnSpc>
              <a:spcBef>
                <a:spcPts val="0"/>
              </a:spcBef>
              <a:spcAft>
                <a:spcPts val="0"/>
              </a:spcAft>
              <a:buClr>
                <a:schemeClr val="dk1"/>
              </a:buClr>
              <a:buSzPts val="1100"/>
              <a:buNone/>
            </a:pPr>
            <a:r>
              <a:rPr lang="fr-FR" sz="1200" b="1" dirty="0">
                <a:solidFill>
                  <a:srgbClr val="595959"/>
                </a:solidFill>
                <a:latin typeface="Montserrat"/>
                <a:ea typeface="Montserrat"/>
                <a:cs typeface="Montserrat"/>
                <a:sym typeface="Montserrat"/>
              </a:rPr>
              <a:t>Formalisme : </a:t>
            </a:r>
            <a:r>
              <a:rPr lang="fr-FR" sz="1200" dirty="0">
                <a:solidFill>
                  <a:srgbClr val="595959"/>
                </a:solidFill>
                <a:latin typeface="Montserrat"/>
                <a:ea typeface="Montserrat"/>
                <a:cs typeface="Montserrat"/>
                <a:sym typeface="Montserrat"/>
              </a:rPr>
              <a:t>S’appuyer sur les éléments de l’</a:t>
            </a:r>
            <a:r>
              <a:rPr lang="fr-FR" sz="1200" i="1" dirty="0">
                <a:solidFill>
                  <a:srgbClr val="595959"/>
                </a:solidFill>
                <a:latin typeface="Montserrat"/>
                <a:ea typeface="Montserrat"/>
                <a:cs typeface="Montserrat"/>
                <a:sym typeface="Montserrat"/>
              </a:rPr>
              <a:t>analyse précédente</a:t>
            </a:r>
            <a:r>
              <a:rPr lang="fr-FR" sz="1200" dirty="0">
                <a:solidFill>
                  <a:srgbClr val="595959"/>
                </a:solidFill>
                <a:latin typeface="Montserrat"/>
                <a:ea typeface="Montserrat"/>
                <a:cs typeface="Montserrat"/>
                <a:sym typeface="Montserrat"/>
              </a:rPr>
              <a:t> ainsi que sur le </a:t>
            </a:r>
            <a:r>
              <a:rPr lang="fr-FR" sz="1200" i="1" dirty="0">
                <a:solidFill>
                  <a:srgbClr val="595959"/>
                </a:solidFill>
                <a:latin typeface="Montserrat"/>
                <a:ea typeface="Montserrat"/>
                <a:cs typeface="Montserrat"/>
                <a:sym typeface="Montserrat"/>
              </a:rPr>
              <a:t>contexte </a:t>
            </a:r>
            <a:r>
              <a:rPr lang="fr-FR" sz="1200" dirty="0">
                <a:solidFill>
                  <a:srgbClr val="595959"/>
                </a:solidFill>
                <a:latin typeface="Montserrat"/>
                <a:ea typeface="Montserrat"/>
                <a:cs typeface="Montserrat"/>
                <a:sym typeface="Montserrat"/>
              </a:rPr>
              <a:t>de l’étude.</a:t>
            </a:r>
            <a:endParaRPr sz="1200" dirty="0">
              <a:solidFill>
                <a:srgbClr val="595959"/>
              </a:solidFill>
              <a:latin typeface="Montserrat"/>
              <a:ea typeface="Montserrat"/>
              <a:cs typeface="Montserrat"/>
              <a:sym typeface="Montserrat"/>
            </a:endParaRPr>
          </a:p>
          <a:p>
            <a:pPr marL="0" lvl="0" indent="0" algn="just" rtl="0">
              <a:lnSpc>
                <a:spcPct val="115000"/>
              </a:lnSpc>
              <a:spcBef>
                <a:spcPts val="1200"/>
              </a:spcBef>
              <a:spcAft>
                <a:spcPts val="1200"/>
              </a:spcAft>
              <a:buClr>
                <a:schemeClr val="dk1"/>
              </a:buClr>
              <a:buSzPts val="1100"/>
              <a:buNone/>
            </a:pPr>
            <a:r>
              <a:rPr lang="fr-FR" sz="1200" b="1" dirty="0">
                <a:solidFill>
                  <a:srgbClr val="595959"/>
                </a:solidFill>
                <a:latin typeface="Montserrat"/>
                <a:ea typeface="Montserrat"/>
                <a:cs typeface="Montserrat"/>
                <a:sym typeface="Montserrat"/>
              </a:rPr>
              <a:t>But : </a:t>
            </a:r>
            <a:r>
              <a:rPr lang="fr-FR" sz="1200" dirty="0">
                <a:solidFill>
                  <a:srgbClr val="595959"/>
                </a:solidFill>
                <a:latin typeface="Montserrat"/>
                <a:ea typeface="Montserrat"/>
                <a:cs typeface="Montserrat"/>
                <a:sym typeface="Montserrat"/>
              </a:rPr>
              <a:t>Rechercher et formuler des leviers et des points de blocages dans la composition initiale pouvant favoriser ou freiner l’adoption du nouveau dispositif.</a:t>
            </a:r>
            <a:endParaRPr sz="1200" dirty="0">
              <a:solidFill>
                <a:srgbClr val="595959"/>
              </a:solidFill>
              <a:latin typeface="Montserrat"/>
              <a:ea typeface="Montserrat"/>
              <a:cs typeface="Montserrat"/>
              <a:sym typeface="Montserrat"/>
            </a:endParaRPr>
          </a:p>
        </p:txBody>
      </p:sp>
      <p:sp>
        <p:nvSpPr>
          <p:cNvPr id="380" name="Google Shape;380;g366e3ffb9b9_0_39"/>
          <p:cNvSpPr txBox="1">
            <a:spLocks noGrp="1"/>
          </p:cNvSpPr>
          <p:nvPr>
            <p:ph type="sldNum" idx="12"/>
          </p:nvPr>
        </p:nvSpPr>
        <p:spPr>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29</a:t>
            </a:fld>
            <a:endParaRPr/>
          </a:p>
        </p:txBody>
      </p:sp>
      <p:sp>
        <p:nvSpPr>
          <p:cNvPr id="382" name="Google Shape;382;g366e3ffb9b9_0_39"/>
          <p:cNvSpPr txBox="1"/>
          <p:nvPr/>
        </p:nvSpPr>
        <p:spPr>
          <a:xfrm>
            <a:off x="580375" y="2556300"/>
            <a:ext cx="4240500" cy="9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dirty="0">
                <a:solidFill>
                  <a:srgbClr val="000000"/>
                </a:solidFill>
                <a:highlight>
                  <a:srgbClr val="B6D7A8"/>
                </a:highlight>
                <a:latin typeface="Montserrat"/>
                <a:ea typeface="Montserrat"/>
                <a:cs typeface="Montserrat"/>
                <a:sym typeface="Montserrat"/>
              </a:rPr>
              <a:t>Leviers</a:t>
            </a:r>
            <a:endParaRPr sz="1600" dirty="0">
              <a:solidFill>
                <a:srgbClr val="595959"/>
              </a:solidFill>
              <a:latin typeface="Montserrat"/>
              <a:ea typeface="Montserrat"/>
              <a:cs typeface="Montserrat"/>
              <a:sym typeface="Montserrat"/>
            </a:endParaRPr>
          </a:p>
          <a:p>
            <a:pPr marL="0" lvl="0" indent="0" algn="ctr" rtl="0">
              <a:spcBef>
                <a:spcPts val="1000"/>
              </a:spcBef>
              <a:spcAft>
                <a:spcPts val="1000"/>
              </a:spcAft>
              <a:buNone/>
            </a:pPr>
            <a:r>
              <a:rPr lang="fr-FR" sz="1200" i="1" dirty="0">
                <a:solidFill>
                  <a:srgbClr val="38761D"/>
                </a:solidFill>
                <a:latin typeface="Montserrat"/>
                <a:ea typeface="Montserrat"/>
                <a:cs typeface="Montserrat"/>
                <a:sym typeface="Montserrat"/>
              </a:rPr>
              <a:t>Sur quels éléments du système initial peut-on s’appuyer pour déployer la caméra-piéton ?</a:t>
            </a:r>
            <a:endParaRPr sz="1200" i="1" dirty="0">
              <a:solidFill>
                <a:srgbClr val="38761D"/>
              </a:solidFill>
              <a:latin typeface="Montserrat"/>
              <a:ea typeface="Montserrat"/>
              <a:cs typeface="Montserrat"/>
              <a:sym typeface="Montserrat"/>
            </a:endParaRPr>
          </a:p>
        </p:txBody>
      </p:sp>
      <p:sp>
        <p:nvSpPr>
          <p:cNvPr id="383" name="Google Shape;383;g366e3ffb9b9_0_39"/>
          <p:cNvSpPr txBox="1"/>
          <p:nvPr/>
        </p:nvSpPr>
        <p:spPr>
          <a:xfrm>
            <a:off x="5083775" y="2556288"/>
            <a:ext cx="43494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dirty="0">
                <a:solidFill>
                  <a:srgbClr val="000000"/>
                </a:solidFill>
                <a:highlight>
                  <a:srgbClr val="EA9999"/>
                </a:highlight>
                <a:latin typeface="Montserrat"/>
                <a:ea typeface="Montserrat"/>
                <a:cs typeface="Montserrat"/>
                <a:sym typeface="Montserrat"/>
              </a:rPr>
              <a:t>Blocages</a:t>
            </a:r>
            <a:r>
              <a:rPr lang="fr-FR" sz="1600" dirty="0">
                <a:solidFill>
                  <a:srgbClr val="595959"/>
                </a:solidFill>
                <a:latin typeface="Montserrat"/>
                <a:ea typeface="Montserrat"/>
                <a:cs typeface="Montserrat"/>
                <a:sym typeface="Montserrat"/>
              </a:rPr>
              <a:t> </a:t>
            </a:r>
            <a:endParaRPr sz="1600" dirty="0">
              <a:solidFill>
                <a:srgbClr val="595959"/>
              </a:solidFill>
              <a:latin typeface="Montserrat"/>
              <a:ea typeface="Montserrat"/>
              <a:cs typeface="Montserrat"/>
              <a:sym typeface="Montserrat"/>
            </a:endParaRPr>
          </a:p>
          <a:p>
            <a:pPr marL="0" lvl="0" indent="0" algn="ctr" rtl="0">
              <a:spcBef>
                <a:spcPts val="1000"/>
              </a:spcBef>
              <a:spcAft>
                <a:spcPts val="1000"/>
              </a:spcAft>
              <a:buNone/>
            </a:pPr>
            <a:r>
              <a:rPr lang="fr-FR" sz="1200" i="1" dirty="0">
                <a:solidFill>
                  <a:srgbClr val="E06666"/>
                </a:solidFill>
                <a:latin typeface="Montserrat"/>
                <a:ea typeface="Montserrat"/>
                <a:cs typeface="Montserrat"/>
                <a:sym typeface="Montserrat"/>
              </a:rPr>
              <a:t>Quels éléments du système de la caméra piéton semblent être incompatibles avec le système initial ? </a:t>
            </a:r>
            <a:endParaRPr sz="1200" i="1" dirty="0">
              <a:solidFill>
                <a:srgbClr val="E06666"/>
              </a:solidFill>
              <a:latin typeface="Montserrat"/>
              <a:ea typeface="Montserrat"/>
              <a:cs typeface="Montserrat"/>
              <a:sym typeface="Montserrat"/>
            </a:endParaRPr>
          </a:p>
        </p:txBody>
      </p:sp>
      <p:cxnSp>
        <p:nvCxnSpPr>
          <p:cNvPr id="384" name="Google Shape;384;g366e3ffb9b9_0_39"/>
          <p:cNvCxnSpPr/>
          <p:nvPr/>
        </p:nvCxnSpPr>
        <p:spPr>
          <a:xfrm flipH="1">
            <a:off x="4951125" y="2537225"/>
            <a:ext cx="2400" cy="3914700"/>
          </a:xfrm>
          <a:prstGeom prst="straightConnector1">
            <a:avLst/>
          </a:prstGeom>
          <a:noFill/>
          <a:ln w="9525" cap="flat" cmpd="sng">
            <a:solidFill>
              <a:srgbClr val="595959"/>
            </a:solidFill>
            <a:prstDash val="solid"/>
            <a:round/>
            <a:headEnd type="none" w="med" len="med"/>
            <a:tailEnd type="none" w="med" len="med"/>
          </a:ln>
        </p:spPr>
      </p:cxnSp>
      <p:sp>
        <p:nvSpPr>
          <p:cNvPr id="385" name="Google Shape;385;g366e3ffb9b9_0_39"/>
          <p:cNvSpPr txBox="1"/>
          <p:nvPr/>
        </p:nvSpPr>
        <p:spPr>
          <a:xfrm>
            <a:off x="3376350" y="3968513"/>
            <a:ext cx="3153300" cy="43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représentations culturelles </a:t>
            </a:r>
            <a:endParaRPr sz="1200" b="1">
              <a:solidFill>
                <a:srgbClr val="595959"/>
              </a:solidFill>
              <a:highlight>
                <a:srgbClr val="FFFFFF"/>
              </a:highlight>
              <a:latin typeface="Montserrat"/>
              <a:ea typeface="Montserrat"/>
              <a:cs typeface="Montserrat"/>
              <a:sym typeface="Montserrat"/>
            </a:endParaRPr>
          </a:p>
        </p:txBody>
      </p:sp>
      <p:sp>
        <p:nvSpPr>
          <p:cNvPr id="386" name="Google Shape;386;g366e3ffb9b9_0_39"/>
          <p:cNvSpPr txBox="1"/>
          <p:nvPr/>
        </p:nvSpPr>
        <p:spPr>
          <a:xfrm>
            <a:off x="3988050" y="4980100"/>
            <a:ext cx="192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gestes et métier</a:t>
            </a:r>
            <a:endParaRPr sz="1200" b="1">
              <a:solidFill>
                <a:srgbClr val="595959"/>
              </a:solidFill>
              <a:highlight>
                <a:srgbClr val="FFFFFF"/>
              </a:highlight>
              <a:latin typeface="Montserrat"/>
              <a:ea typeface="Montserrat"/>
              <a:cs typeface="Montserrat"/>
              <a:sym typeface="Montserrat"/>
            </a:endParaRPr>
          </a:p>
        </p:txBody>
      </p:sp>
      <p:sp>
        <p:nvSpPr>
          <p:cNvPr id="387" name="Google Shape;387;g366e3ffb9b9_0_39"/>
          <p:cNvSpPr txBox="1"/>
          <p:nvPr/>
        </p:nvSpPr>
        <p:spPr>
          <a:xfrm>
            <a:off x="3874338" y="5908775"/>
            <a:ext cx="2157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droit et législation</a:t>
            </a:r>
            <a:endParaRPr sz="1200" b="1">
              <a:solidFill>
                <a:srgbClr val="595959"/>
              </a:solidFill>
              <a:highlight>
                <a:srgbClr val="FFFFFF"/>
              </a:highlight>
              <a:latin typeface="Montserrat"/>
              <a:ea typeface="Montserrat"/>
              <a:cs typeface="Montserrat"/>
              <a:sym typeface="Montserrat"/>
            </a:endParaRPr>
          </a:p>
        </p:txBody>
      </p:sp>
      <p:sp>
        <p:nvSpPr>
          <p:cNvPr id="388" name="Google Shape;388;g366e3ffb9b9_0_39"/>
          <p:cNvSpPr txBox="1"/>
          <p:nvPr/>
        </p:nvSpPr>
        <p:spPr>
          <a:xfrm>
            <a:off x="982175" y="3636569"/>
            <a:ext cx="2952900" cy="6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Défiance vis-à-vis des policiers : volonté d’une régulation plus grande du comportement policier </a:t>
            </a:r>
            <a:endParaRPr sz="1000" dirty="0">
              <a:solidFill>
                <a:srgbClr val="595959"/>
              </a:solidFill>
              <a:latin typeface="Montserrat"/>
              <a:ea typeface="Montserrat"/>
              <a:cs typeface="Montserrat"/>
              <a:sym typeface="Montserrat"/>
            </a:endParaRPr>
          </a:p>
        </p:txBody>
      </p:sp>
      <p:sp>
        <p:nvSpPr>
          <p:cNvPr id="389" name="Google Shape;389;g366e3ffb9b9_0_39"/>
          <p:cNvSpPr txBox="1"/>
          <p:nvPr/>
        </p:nvSpPr>
        <p:spPr>
          <a:xfrm>
            <a:off x="982175" y="5148940"/>
            <a:ext cx="3066000" cy="5079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Abandon généralisé des </a:t>
            </a:r>
            <a:r>
              <a:rPr lang="fr-FR" sz="1000" dirty="0">
                <a:solidFill>
                  <a:srgbClr val="595959"/>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rapports</a:t>
            </a:r>
            <a:r>
              <a:rPr lang="fr-FR" sz="1000" dirty="0">
                <a:solidFill>
                  <a:srgbClr val="595959"/>
                </a:solidFill>
                <a:latin typeface="Montserrat"/>
                <a:ea typeface="Montserrat"/>
                <a:cs typeface="Montserrat"/>
                <a:sym typeface="Montserrat"/>
              </a:rPr>
              <a:t> écrits et désir de simplifier le métier de policier</a:t>
            </a:r>
            <a:r>
              <a:rPr lang="fr-FR" sz="1100" dirty="0">
                <a:solidFill>
                  <a:srgbClr val="595959"/>
                </a:solidFill>
                <a:latin typeface="Montserrat"/>
                <a:ea typeface="Montserrat"/>
                <a:cs typeface="Montserrat"/>
                <a:sym typeface="Montserrat"/>
              </a:rPr>
              <a:t> </a:t>
            </a:r>
            <a:endParaRPr sz="1100" dirty="0">
              <a:solidFill>
                <a:srgbClr val="595959"/>
              </a:solidFill>
              <a:latin typeface="Montserrat"/>
              <a:ea typeface="Montserrat"/>
              <a:cs typeface="Montserrat"/>
              <a:sym typeface="Montserrat"/>
            </a:endParaRPr>
          </a:p>
        </p:txBody>
      </p:sp>
      <p:sp>
        <p:nvSpPr>
          <p:cNvPr id="390" name="Google Shape;390;g366e3ffb9b9_0_39"/>
          <p:cNvSpPr txBox="1"/>
          <p:nvPr/>
        </p:nvSpPr>
        <p:spPr>
          <a:xfrm>
            <a:off x="6091550" y="5915825"/>
            <a:ext cx="2157300" cy="49241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Droit à l’image protégé, vigilance à ce sujet</a:t>
            </a:r>
            <a:endParaRPr sz="1000" dirty="0">
              <a:solidFill>
                <a:srgbClr val="595959"/>
              </a:solidFill>
              <a:latin typeface="Montserrat"/>
              <a:ea typeface="Montserrat"/>
              <a:cs typeface="Montserrat"/>
              <a:sym typeface="Montserrat"/>
            </a:endParaRPr>
          </a:p>
        </p:txBody>
      </p:sp>
      <p:sp>
        <p:nvSpPr>
          <p:cNvPr id="391" name="Google Shape;391;g366e3ffb9b9_0_39"/>
          <p:cNvSpPr txBox="1"/>
          <p:nvPr/>
        </p:nvSpPr>
        <p:spPr>
          <a:xfrm>
            <a:off x="6091550" y="3563826"/>
            <a:ext cx="2952900" cy="3387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Déséquilibre de la relation civil/policier</a:t>
            </a:r>
            <a:endParaRPr sz="1000" dirty="0">
              <a:solidFill>
                <a:srgbClr val="595959"/>
              </a:solidFill>
              <a:latin typeface="Montserrat"/>
              <a:ea typeface="Montserrat"/>
              <a:cs typeface="Montserrat"/>
              <a:sym typeface="Montserrat"/>
            </a:endParaRPr>
          </a:p>
        </p:txBody>
      </p:sp>
      <p:sp>
        <p:nvSpPr>
          <p:cNvPr id="392" name="Google Shape;392;g366e3ffb9b9_0_39"/>
          <p:cNvSpPr txBox="1"/>
          <p:nvPr/>
        </p:nvSpPr>
        <p:spPr>
          <a:xfrm>
            <a:off x="961232" y="4574336"/>
            <a:ext cx="3451500" cy="4926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Phénomène de </a:t>
            </a:r>
            <a:r>
              <a:rPr lang="fr-FR" sz="1000" dirty="0" err="1">
                <a:solidFill>
                  <a:srgbClr val="595959"/>
                </a:solidFill>
                <a:latin typeface="Montserrat"/>
                <a:ea typeface="Montserrat"/>
                <a:cs typeface="Montserrat"/>
                <a:sym typeface="Montserrat"/>
              </a:rPr>
              <a:t>copwatching</a:t>
            </a:r>
            <a:r>
              <a:rPr lang="fr-FR" sz="1000" dirty="0">
                <a:solidFill>
                  <a:srgbClr val="595959"/>
                </a:solidFill>
                <a:latin typeface="Montserrat"/>
                <a:ea typeface="Montserrat"/>
                <a:cs typeface="Montserrat"/>
                <a:sym typeface="Montserrat"/>
              </a:rPr>
              <a:t> : volonté des policiers de reprendre la main sur leur image</a:t>
            </a:r>
            <a:endParaRPr sz="1000" dirty="0">
              <a:solidFill>
                <a:srgbClr val="595959"/>
              </a:solidFill>
              <a:latin typeface="Montserrat"/>
              <a:ea typeface="Montserrat"/>
              <a:cs typeface="Montserrat"/>
              <a:sym typeface="Montserrat"/>
            </a:endParaRPr>
          </a:p>
        </p:txBody>
      </p:sp>
      <p:sp>
        <p:nvSpPr>
          <p:cNvPr id="393" name="Google Shape;393;g366e3ffb9b9_0_39"/>
          <p:cNvSpPr txBox="1"/>
          <p:nvPr/>
        </p:nvSpPr>
        <p:spPr>
          <a:xfrm>
            <a:off x="982175" y="5896765"/>
            <a:ext cx="3153300" cy="3387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Généralisation de la </a:t>
            </a:r>
            <a:r>
              <a:rPr lang="fr-FR" sz="1000" dirty="0" err="1">
                <a:solidFill>
                  <a:srgbClr val="595959"/>
                </a:solidFill>
                <a:latin typeface="Montserrat"/>
                <a:ea typeface="Montserrat"/>
                <a:cs typeface="Montserrat"/>
                <a:sym typeface="Montserrat"/>
              </a:rPr>
              <a:t>vidéosurveillance</a:t>
            </a:r>
            <a:endParaRPr sz="1000" dirty="0">
              <a:solidFill>
                <a:srgbClr val="595959"/>
              </a:solidFill>
              <a:latin typeface="Montserrat"/>
              <a:ea typeface="Montserrat"/>
              <a:cs typeface="Montserrat"/>
              <a:sym typeface="Montserrat"/>
            </a:endParaRPr>
          </a:p>
        </p:txBody>
      </p:sp>
      <p:sp>
        <p:nvSpPr>
          <p:cNvPr id="394" name="Google Shape;394;g366e3ffb9b9_0_39"/>
          <p:cNvSpPr txBox="1"/>
          <p:nvPr/>
        </p:nvSpPr>
        <p:spPr>
          <a:xfrm>
            <a:off x="6091550" y="4970558"/>
            <a:ext cx="3592200" cy="4926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Contre-productivité liée à l’encombrement du système de surveillance</a:t>
            </a:r>
            <a:endParaRPr sz="1000" dirty="0">
              <a:solidFill>
                <a:srgbClr val="595959"/>
              </a:solidFill>
              <a:latin typeface="Montserrat"/>
              <a:ea typeface="Montserrat"/>
              <a:cs typeface="Montserrat"/>
              <a:sym typeface="Montserrat"/>
            </a:endParaRPr>
          </a:p>
        </p:txBody>
      </p:sp>
      <p:sp>
        <p:nvSpPr>
          <p:cNvPr id="395" name="Google Shape;395;g366e3ffb9b9_0_39"/>
          <p:cNvSpPr txBox="1"/>
          <p:nvPr/>
        </p:nvSpPr>
        <p:spPr>
          <a:xfrm>
            <a:off x="6091550" y="3978938"/>
            <a:ext cx="3066000" cy="52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Montée des incivilités donc moins grande coopération de la part </a:t>
            </a:r>
            <a:r>
              <a:rPr lang="fr-FR" sz="1000" dirty="0">
                <a:solidFill>
                  <a:srgbClr val="595959"/>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des</a:t>
            </a:r>
            <a:r>
              <a:rPr lang="fr-FR" sz="1000" dirty="0">
                <a:solidFill>
                  <a:srgbClr val="595959"/>
                </a:solidFill>
                <a:latin typeface="Montserrat"/>
                <a:ea typeface="Montserrat"/>
                <a:cs typeface="Montserrat"/>
                <a:sym typeface="Montserrat"/>
              </a:rPr>
              <a:t> citoyens</a:t>
            </a:r>
            <a:endParaRPr sz="1000" dirty="0">
              <a:solidFill>
                <a:srgbClr val="595959"/>
              </a:solidFill>
              <a:latin typeface="Montserrat"/>
              <a:ea typeface="Montserrat"/>
              <a:cs typeface="Montserrat"/>
              <a:sym typeface="Montserrat"/>
            </a:endParaRPr>
          </a:p>
        </p:txBody>
      </p:sp>
      <p:cxnSp>
        <p:nvCxnSpPr>
          <p:cNvPr id="396" name="Google Shape;396;g366e3ffb9b9_0_39"/>
          <p:cNvCxnSpPr/>
          <p:nvPr/>
        </p:nvCxnSpPr>
        <p:spPr>
          <a:xfrm>
            <a:off x="3487650" y="5758675"/>
            <a:ext cx="3126600" cy="2700"/>
          </a:xfrm>
          <a:prstGeom prst="straightConnector1">
            <a:avLst/>
          </a:prstGeom>
          <a:noFill/>
          <a:ln w="9525" cap="flat" cmpd="sng">
            <a:solidFill>
              <a:srgbClr val="595959"/>
            </a:solidFill>
            <a:prstDash val="dot"/>
            <a:round/>
            <a:headEnd type="none" w="med" len="med"/>
            <a:tailEnd type="none" w="med" len="med"/>
          </a:ln>
        </p:spPr>
      </p:cxnSp>
      <p:cxnSp>
        <p:nvCxnSpPr>
          <p:cNvPr id="397" name="Google Shape;397;g366e3ffb9b9_0_39"/>
          <p:cNvCxnSpPr/>
          <p:nvPr/>
        </p:nvCxnSpPr>
        <p:spPr>
          <a:xfrm>
            <a:off x="3481350" y="4568125"/>
            <a:ext cx="3126600" cy="2700"/>
          </a:xfrm>
          <a:prstGeom prst="straightConnector1">
            <a:avLst/>
          </a:prstGeom>
          <a:noFill/>
          <a:ln w="9525" cap="flat" cmpd="sng">
            <a:solidFill>
              <a:srgbClr val="595959"/>
            </a:solidFill>
            <a:prstDash val="dot"/>
            <a:round/>
            <a:headEnd type="none" w="med" len="med"/>
            <a:tailEnd type="none" w="med" len="med"/>
          </a:ln>
        </p:spPr>
      </p:cxnSp>
      <p:sp>
        <p:nvSpPr>
          <p:cNvPr id="2" name="Google Shape;373;p11">
            <a:extLst>
              <a:ext uri="{FF2B5EF4-FFF2-40B4-BE49-F238E27FC236}">
                <a16:creationId xmlns:a16="http://schemas.microsoft.com/office/drawing/2014/main" id="{68C8C504-471E-BC72-154D-A70BDF6C5426}"/>
              </a:ext>
            </a:extLst>
          </p:cNvPr>
          <p:cNvSpPr txBox="1">
            <a:spLocks/>
          </p:cNvSpPr>
          <p:nvPr/>
        </p:nvSpPr>
        <p:spPr>
          <a:xfrm>
            <a:off x="527777" y="446135"/>
            <a:ext cx="8735966" cy="475535"/>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pPr>
            <a:r>
              <a:rPr lang="fr-FR" sz="2400" dirty="0">
                <a:latin typeface="Montserrat"/>
                <a:ea typeface="Montserrat"/>
                <a:cs typeface="Montserrat"/>
                <a:sym typeface="Montserrat"/>
              </a:rPr>
              <a:t>IDENTIFICATION DES LEVIERS ET VERROUS</a:t>
            </a:r>
            <a:endParaRPr lang="fr-FR" sz="2000" b="0" i="1" dirty="0">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6a22090f05_0_16"/>
          <p:cNvSpPr txBox="1">
            <a:spLocks noGrp="1"/>
          </p:cNvSpPr>
          <p:nvPr>
            <p:ph type="subTitle" idx="1"/>
          </p:nvPr>
        </p:nvSpPr>
        <p:spPr>
          <a:xfrm>
            <a:off x="682650" y="2605050"/>
            <a:ext cx="8540700" cy="1647900"/>
          </a:xfrm>
          <a:prstGeom prst="rect">
            <a:avLst/>
          </a:prstGeom>
        </p:spPr>
        <p:txBody>
          <a:bodyPr spcFirstLastPara="1" wrap="square" lIns="91425" tIns="0" rIns="91425" bIns="0" anchor="t" anchorCtr="0">
            <a:noAutofit/>
          </a:bodyPr>
          <a:lstStyle/>
          <a:p>
            <a:pPr marL="0" lvl="0" indent="0" algn="just" rtl="0">
              <a:spcBef>
                <a:spcPts val="468"/>
              </a:spcBef>
              <a:spcAft>
                <a:spcPts val="0"/>
              </a:spcAft>
              <a:buNone/>
            </a:pPr>
            <a:r>
              <a:rPr lang="fr-FR" sz="1425" dirty="0">
                <a:latin typeface="Montserrat"/>
                <a:ea typeface="Montserrat"/>
                <a:cs typeface="Montserrat"/>
                <a:sym typeface="Montserrat"/>
              </a:rPr>
              <a:t>Voilà donc ce qui a coincé : l’introduction de la caméra-piéton s’est faite sans considération de l’</a:t>
            </a:r>
            <a:r>
              <a:rPr lang="fr-FR" sz="1425" i="1" dirty="0">
                <a:latin typeface="Montserrat"/>
                <a:ea typeface="Montserrat"/>
                <a:cs typeface="Montserrat"/>
                <a:sym typeface="Montserrat"/>
              </a:rPr>
              <a:t>agentivité du “déjà-là”</a:t>
            </a:r>
            <a:r>
              <a:rPr lang="fr-FR" sz="1425" dirty="0">
                <a:latin typeface="Montserrat"/>
                <a:ea typeface="Montserrat"/>
                <a:cs typeface="Montserrat"/>
                <a:sym typeface="Montserrat"/>
              </a:rPr>
              <a:t>, ainsi que de l’</a:t>
            </a:r>
            <a:r>
              <a:rPr lang="fr-FR" sz="1425" i="1" dirty="0">
                <a:latin typeface="Montserrat"/>
                <a:ea typeface="Montserrat"/>
                <a:cs typeface="Montserrat"/>
                <a:sym typeface="Montserrat"/>
              </a:rPr>
              <a:t>agentivité du dispositif</a:t>
            </a:r>
            <a:r>
              <a:rPr lang="fr-FR" sz="1425" dirty="0">
                <a:latin typeface="Montserrat"/>
                <a:ea typeface="Montserrat"/>
                <a:cs typeface="Montserrat"/>
                <a:sym typeface="Montserrat"/>
              </a:rPr>
              <a:t> lui-même, c’est à dire son pouvoir recomposant. Nous connaissons les facteurs d’échec de cette recomposition.</a:t>
            </a:r>
            <a:endParaRPr sz="1425" dirty="0">
              <a:latin typeface="Montserrat"/>
              <a:ea typeface="Montserrat"/>
              <a:cs typeface="Montserrat"/>
              <a:sym typeface="Montserrat"/>
            </a:endParaRPr>
          </a:p>
          <a:p>
            <a:pPr marL="0" lvl="0" indent="0" algn="just" rtl="0">
              <a:spcBef>
                <a:spcPts val="1000"/>
              </a:spcBef>
              <a:spcAft>
                <a:spcPts val="0"/>
              </a:spcAft>
              <a:buNone/>
            </a:pPr>
            <a:r>
              <a:rPr lang="fr-FR" sz="1425" dirty="0">
                <a:latin typeface="Montserrat"/>
                <a:ea typeface="Montserrat"/>
                <a:cs typeface="Montserrat"/>
                <a:sym typeface="Montserrat"/>
              </a:rPr>
              <a:t>Plaçons-nous désormais dans le contexte où nous souhaitons proposer à partir de cette étude préalable une recomposition plus harmonieuse du système de la caméra piéton.</a:t>
            </a:r>
            <a:endParaRPr sz="1425" dirty="0">
              <a:latin typeface="Montserrat"/>
              <a:ea typeface="Montserrat"/>
              <a:cs typeface="Montserrat"/>
              <a:sym typeface="Montserrat"/>
            </a:endParaRPr>
          </a:p>
          <a:p>
            <a:pPr marL="0" lvl="0" indent="0" algn="just" rtl="0">
              <a:spcBef>
                <a:spcPts val="1000"/>
              </a:spcBef>
              <a:spcAft>
                <a:spcPts val="1000"/>
              </a:spcAft>
              <a:buNone/>
            </a:pPr>
            <a:r>
              <a:rPr lang="fr-FR" sz="1425" dirty="0">
                <a:latin typeface="Montserrat"/>
                <a:ea typeface="Montserrat"/>
                <a:cs typeface="Montserrat"/>
                <a:sym typeface="Montserrat"/>
              </a:rPr>
              <a:t>Il s’agit alors de formuler des points d’attention, des </a:t>
            </a:r>
            <a:r>
              <a:rPr lang="fr-FR" sz="1425" b="1" dirty="0">
                <a:solidFill>
                  <a:srgbClr val="F1C232"/>
                </a:solidFill>
                <a:latin typeface="Montserrat"/>
                <a:ea typeface="Montserrat"/>
                <a:cs typeface="Montserrat"/>
                <a:sym typeface="Montserrat"/>
              </a:rPr>
              <a:t>préconisations</a:t>
            </a:r>
            <a:r>
              <a:rPr lang="fr-FR" sz="1425" dirty="0">
                <a:latin typeface="Montserrat"/>
                <a:ea typeface="Montserrat"/>
                <a:cs typeface="Montserrat"/>
                <a:sym typeface="Montserrat"/>
              </a:rPr>
              <a:t>.</a:t>
            </a:r>
            <a:endParaRPr sz="1425" dirty="0">
              <a:latin typeface="Montserrat"/>
              <a:ea typeface="Montserrat"/>
              <a:cs typeface="Montserrat"/>
              <a:sym typeface="Montserrat"/>
            </a:endParaRPr>
          </a:p>
        </p:txBody>
      </p:sp>
      <p:sp>
        <p:nvSpPr>
          <p:cNvPr id="451" name="Google Shape;451;g36a22090f05_0_16"/>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30</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3d0d33d72b_0_236"/>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31</a:t>
            </a:fld>
            <a:endParaRPr/>
          </a:p>
        </p:txBody>
      </p:sp>
      <p:sp>
        <p:nvSpPr>
          <p:cNvPr id="465" name="Google Shape;465;g33d0d33d72b_0_236"/>
          <p:cNvSpPr txBox="1">
            <a:spLocks noGrp="1"/>
          </p:cNvSpPr>
          <p:nvPr>
            <p:ph type="title"/>
          </p:nvPr>
        </p:nvSpPr>
        <p:spPr>
          <a:xfrm>
            <a:off x="749700" y="544475"/>
            <a:ext cx="8405400" cy="75600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25"/>
              <a:buFont typeface="Montserrat"/>
              <a:buNone/>
            </a:pPr>
            <a:r>
              <a:rPr lang="fr-FR" sz="2600" b="0" dirty="0">
                <a:latin typeface="Montserrat"/>
                <a:ea typeface="Montserrat"/>
                <a:cs typeface="Montserrat"/>
                <a:sym typeface="Montserrat"/>
              </a:rPr>
              <a:t>Formulation de préconisations</a:t>
            </a:r>
            <a:endParaRPr sz="2600" b="0" dirty="0">
              <a:solidFill>
                <a:srgbClr val="00A4BB"/>
              </a:solidFill>
              <a:latin typeface="Montserrat"/>
              <a:ea typeface="Montserrat"/>
              <a:cs typeface="Montserrat"/>
              <a:sym typeface="Montserrat"/>
            </a:endParaRPr>
          </a:p>
        </p:txBody>
      </p:sp>
      <p:sp>
        <p:nvSpPr>
          <p:cNvPr id="468" name="Google Shape;468;g33d0d33d72b_0_236"/>
          <p:cNvSpPr txBox="1"/>
          <p:nvPr/>
        </p:nvSpPr>
        <p:spPr>
          <a:xfrm>
            <a:off x="749700" y="1702835"/>
            <a:ext cx="8405400" cy="32418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200" b="1" dirty="0">
                <a:solidFill>
                  <a:srgbClr val="3F3F3F"/>
                </a:solidFill>
                <a:latin typeface="Montserrat"/>
                <a:ea typeface="Montserrat"/>
                <a:cs typeface="Montserrat"/>
                <a:sym typeface="Montserrat"/>
              </a:rPr>
              <a:t>Formalisme : </a:t>
            </a:r>
            <a:r>
              <a:rPr lang="fr-FR" sz="1200" dirty="0">
                <a:solidFill>
                  <a:srgbClr val="3F3F3F"/>
                </a:solidFill>
                <a:latin typeface="Montserrat"/>
                <a:ea typeface="Montserrat"/>
                <a:cs typeface="Montserrat"/>
                <a:sym typeface="Montserrat"/>
              </a:rPr>
              <a:t>S’appuyer des leviers et des points de blocages identités dans la composition (</a:t>
            </a:r>
            <a:r>
              <a:rPr lang="fr-FR" sz="1200" i="1" dirty="0">
                <a:solidFill>
                  <a:srgbClr val="3F3F3F"/>
                </a:solidFill>
                <a:latin typeface="Montserrat"/>
                <a:ea typeface="Montserrat"/>
                <a:cs typeface="Montserrat"/>
                <a:sym typeface="Montserrat"/>
              </a:rPr>
              <a:t>étape 2</a:t>
            </a:r>
            <a:r>
              <a:rPr lang="fr-FR" sz="1200" dirty="0">
                <a:solidFill>
                  <a:srgbClr val="3F3F3F"/>
                </a:solidFill>
                <a:latin typeface="Montserrat"/>
                <a:ea typeface="Montserrat"/>
                <a:cs typeface="Montserrat"/>
                <a:sym typeface="Montserrat"/>
              </a:rPr>
              <a:t>) ainsi que des acteurs du système identifiées précédemment (</a:t>
            </a:r>
            <a:r>
              <a:rPr lang="fr-FR" sz="1200" i="1" dirty="0">
                <a:solidFill>
                  <a:srgbClr val="3F3F3F"/>
                </a:solidFill>
                <a:latin typeface="Montserrat"/>
                <a:ea typeface="Montserrat"/>
                <a:cs typeface="Montserrat"/>
                <a:sym typeface="Montserrat"/>
              </a:rPr>
              <a:t>étape 5</a:t>
            </a:r>
            <a:r>
              <a:rPr lang="fr-FR" sz="1200" dirty="0">
                <a:solidFill>
                  <a:srgbClr val="3F3F3F"/>
                </a:solidFill>
                <a:latin typeface="Montserrat"/>
                <a:ea typeface="Montserrat"/>
                <a:cs typeface="Montserrat"/>
                <a:sym typeface="Montserrat"/>
              </a:rPr>
              <a:t>).</a:t>
            </a:r>
            <a:endParaRPr sz="1200" dirty="0">
              <a:solidFill>
                <a:srgbClr val="3F3F3F"/>
              </a:solidFill>
              <a:latin typeface="Montserrat"/>
              <a:ea typeface="Montserrat"/>
              <a:cs typeface="Montserrat"/>
              <a:sym typeface="Montserrat"/>
            </a:endParaRPr>
          </a:p>
          <a:p>
            <a:pPr marL="0" lvl="0" indent="0" algn="l" rtl="0">
              <a:spcBef>
                <a:spcPts val="1000"/>
              </a:spcBef>
              <a:spcAft>
                <a:spcPts val="1000"/>
              </a:spcAft>
              <a:buNone/>
            </a:pPr>
            <a:r>
              <a:rPr lang="fr-FR" sz="1200" b="1" dirty="0">
                <a:solidFill>
                  <a:srgbClr val="3F3F3F"/>
                </a:solidFill>
                <a:latin typeface="Montserrat"/>
                <a:ea typeface="Montserrat"/>
                <a:cs typeface="Montserrat"/>
                <a:sym typeface="Montserrat"/>
              </a:rPr>
              <a:t>But : </a:t>
            </a:r>
            <a:r>
              <a:rPr lang="fr-FR" sz="1200" dirty="0">
                <a:solidFill>
                  <a:srgbClr val="3F3F3F"/>
                </a:solidFill>
                <a:latin typeface="Montserrat"/>
                <a:ea typeface="Montserrat"/>
                <a:cs typeface="Montserrat"/>
                <a:sym typeface="Montserrat"/>
              </a:rPr>
              <a:t>Formuler des préconisations dans le cas où l’on voudrait recomposer la scène.</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La diapositive suivante répertorie dans un tableau nos différentes propositions de préconisations en fonction du levier / point de blocage choisit, et de l’acteur / élément du système recomposé. </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Dans ce formalisme, l’ensemble des cases n’est pas nécessairement à remplir. Il s’agit plutôt de repérer dans quelle case on peut formuler une préconisation.</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Chaque préconisation est une </a:t>
            </a:r>
            <a:r>
              <a:rPr lang="fr-FR" sz="1200" i="1" dirty="0">
                <a:solidFill>
                  <a:srgbClr val="3F3F3F"/>
                </a:solidFill>
                <a:latin typeface="Montserrat"/>
                <a:ea typeface="Montserrat"/>
                <a:cs typeface="Montserrat"/>
                <a:sym typeface="Montserrat"/>
              </a:rPr>
              <a:t>proposition</a:t>
            </a:r>
            <a:r>
              <a:rPr lang="fr-FR" sz="1200" dirty="0">
                <a:solidFill>
                  <a:srgbClr val="3F3F3F"/>
                </a:solidFill>
                <a:latin typeface="Montserrat"/>
                <a:ea typeface="Montserrat"/>
                <a:cs typeface="Montserrat"/>
                <a:sym typeface="Montserrat"/>
              </a:rPr>
              <a:t>, donc n’a pas pour obligation d’être prise en compte. Aussi, deux préconisations peuvent entrer en tensions ou se contredire. Il revient alors au commanditaire et à l’ensemble des acteurs impliqués de juger lesquelles sont les plus importantes aux vues des valeurs du projet.</a:t>
            </a:r>
            <a:endParaRPr sz="1200" dirty="0">
              <a:solidFill>
                <a:srgbClr val="3F3F3F"/>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7E8380EB-0762-E3E5-A37F-066D960AE7F8}"/>
            </a:ext>
          </a:extLst>
        </p:cNvPr>
        <p:cNvGrpSpPr/>
        <p:nvPr/>
      </p:nvGrpSpPr>
      <p:grpSpPr>
        <a:xfrm>
          <a:off x="0" y="0"/>
          <a:ext cx="0" cy="0"/>
          <a:chOff x="0" y="0"/>
          <a:chExt cx="0" cy="0"/>
        </a:xfrm>
      </p:grpSpPr>
      <p:sp>
        <p:nvSpPr>
          <p:cNvPr id="464" name="Google Shape;464;g33d0d33d72b_0_236">
            <a:extLst>
              <a:ext uri="{FF2B5EF4-FFF2-40B4-BE49-F238E27FC236}">
                <a16:creationId xmlns:a16="http://schemas.microsoft.com/office/drawing/2014/main" id="{C5433712-9239-91E0-F192-7EAD1A2EED89}"/>
              </a:ext>
            </a:extLst>
          </p:cNvPr>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32</a:t>
            </a:fld>
            <a:endParaRPr/>
          </a:p>
        </p:txBody>
      </p:sp>
      <p:graphicFrame>
        <p:nvGraphicFramePr>
          <p:cNvPr id="466" name="Google Shape;466;g33d0d33d72b_0_236">
            <a:extLst>
              <a:ext uri="{FF2B5EF4-FFF2-40B4-BE49-F238E27FC236}">
                <a16:creationId xmlns:a16="http://schemas.microsoft.com/office/drawing/2014/main" id="{C7190365-17A2-3DC0-6921-DF8980A4894B}"/>
              </a:ext>
            </a:extLst>
          </p:cNvPr>
          <p:cNvGraphicFramePr/>
          <p:nvPr>
            <p:extLst>
              <p:ext uri="{D42A27DB-BD31-4B8C-83A1-F6EECF244321}">
                <p14:modId xmlns:p14="http://schemas.microsoft.com/office/powerpoint/2010/main" val="1336093870"/>
              </p:ext>
            </p:extLst>
          </p:nvPr>
        </p:nvGraphicFramePr>
        <p:xfrm>
          <a:off x="174522" y="633997"/>
          <a:ext cx="9577490" cy="5590006"/>
        </p:xfrm>
        <a:graphic>
          <a:graphicData uri="http://schemas.openxmlformats.org/drawingml/2006/table">
            <a:tbl>
              <a:tblPr>
                <a:noFill/>
                <a:tableStyleId>{316753FE-F49B-4BD1-A764-1E61217D4EEE}</a:tableStyleId>
              </a:tblPr>
              <a:tblGrid>
                <a:gridCol w="1313743">
                  <a:extLst>
                    <a:ext uri="{9D8B030D-6E8A-4147-A177-3AD203B41FA5}">
                      <a16:colId xmlns:a16="http://schemas.microsoft.com/office/drawing/2014/main" val="20000"/>
                    </a:ext>
                  </a:extLst>
                </a:gridCol>
                <a:gridCol w="1421190">
                  <a:extLst>
                    <a:ext uri="{9D8B030D-6E8A-4147-A177-3AD203B41FA5}">
                      <a16:colId xmlns:a16="http://schemas.microsoft.com/office/drawing/2014/main" val="20001"/>
                    </a:ext>
                  </a:extLst>
                </a:gridCol>
                <a:gridCol w="1347849">
                  <a:extLst>
                    <a:ext uri="{9D8B030D-6E8A-4147-A177-3AD203B41FA5}">
                      <a16:colId xmlns:a16="http://schemas.microsoft.com/office/drawing/2014/main" val="20002"/>
                    </a:ext>
                  </a:extLst>
                </a:gridCol>
                <a:gridCol w="1453650">
                  <a:extLst>
                    <a:ext uri="{9D8B030D-6E8A-4147-A177-3AD203B41FA5}">
                      <a16:colId xmlns:a16="http://schemas.microsoft.com/office/drawing/2014/main" val="20003"/>
                    </a:ext>
                  </a:extLst>
                </a:gridCol>
                <a:gridCol w="1384808">
                  <a:extLst>
                    <a:ext uri="{9D8B030D-6E8A-4147-A177-3AD203B41FA5}">
                      <a16:colId xmlns:a16="http://schemas.microsoft.com/office/drawing/2014/main" val="20004"/>
                    </a:ext>
                  </a:extLst>
                </a:gridCol>
                <a:gridCol w="1359469">
                  <a:extLst>
                    <a:ext uri="{9D8B030D-6E8A-4147-A177-3AD203B41FA5}">
                      <a16:colId xmlns:a16="http://schemas.microsoft.com/office/drawing/2014/main" val="20005"/>
                    </a:ext>
                  </a:extLst>
                </a:gridCol>
                <a:gridCol w="1296781">
                  <a:extLst>
                    <a:ext uri="{9D8B030D-6E8A-4147-A177-3AD203B41FA5}">
                      <a16:colId xmlns:a16="http://schemas.microsoft.com/office/drawing/2014/main" val="20006"/>
                    </a:ext>
                  </a:extLst>
                </a:gridCol>
              </a:tblGrid>
              <a:tr h="1048606">
                <a:tc>
                  <a:txBody>
                    <a:bodyPr/>
                    <a:lstStyle/>
                    <a:p>
                      <a:pPr marL="0" lvl="0" indent="0" algn="l" rtl="0">
                        <a:spcBef>
                          <a:spcPts val="0"/>
                        </a:spcBef>
                        <a:spcAft>
                          <a:spcPts val="0"/>
                        </a:spcAft>
                        <a:buNone/>
                      </a:pPr>
                      <a:endParaRPr sz="1200"/>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L.1 : volonté d’une plus grande régulation des comportements</a:t>
                      </a:r>
                      <a:endParaRPr sz="1100" i="1" dirty="0">
                        <a:solidFill>
                          <a:srgbClr val="38761D"/>
                        </a:solidFill>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L.2 : volonté des policiers de contrôler leur image</a:t>
                      </a:r>
                      <a:endParaRPr sz="1100" i="1" dirty="0">
                        <a:solidFill>
                          <a:srgbClr val="38761D"/>
                        </a:solidFill>
                        <a:latin typeface="Montserrat"/>
                        <a:ea typeface="Montserrat"/>
                        <a:cs typeface="Montserrat"/>
                        <a:sym typeface="Montserrat"/>
                      </a:endParaRPr>
                    </a:p>
                  </a:txBody>
                  <a:tcPr marL="91425" marR="91425" marT="91425" marB="91425">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L.3 : demande de plus de preuves pour les enquêtes</a:t>
                      </a:r>
                      <a:endParaRPr sz="1100" i="1" dirty="0">
                        <a:solidFill>
                          <a:srgbClr val="38761D"/>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F.1 : sentiment d’un plus grand déséquilibre civil/ policier</a:t>
                      </a:r>
                      <a:endParaRPr sz="1100" i="1" dirty="0">
                        <a:solidFill>
                          <a:srgbClr val="E06666"/>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F.2 : prolétarisation du métier de policier</a:t>
                      </a:r>
                      <a:endParaRPr sz="1100" i="1" dirty="0">
                        <a:solidFill>
                          <a:srgbClr val="E06666"/>
                        </a:solidFill>
                        <a:latin typeface="Montserrat"/>
                        <a:ea typeface="Montserrat"/>
                        <a:cs typeface="Montserrat"/>
                        <a:sym typeface="Montserrat"/>
                      </a:endParaRPr>
                    </a:p>
                  </a:txBody>
                  <a:tcPr marL="91425" marR="91425" marT="91425" marB="91425">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F.3 : réticence des civils à être filmé</a:t>
                      </a:r>
                      <a:endParaRPr sz="1100" i="1" dirty="0">
                        <a:solidFill>
                          <a:srgbClr val="E06666"/>
                        </a:solidFill>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8727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Acteurs humains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Garantir la confidentialité des enregistrements</a:t>
                      </a:r>
                      <a:endParaRPr sz="1000" dirty="0">
                        <a:latin typeface="Montserrat"/>
                        <a:ea typeface="Montserrat"/>
                        <a:cs typeface="Montserrat"/>
                        <a:sym typeface="Montserrat"/>
                      </a:endParaRPr>
                    </a:p>
                  </a:txBody>
                  <a:tcPr marL="91425" marR="91425" marT="91425" marB="91425">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Les victimes peuvent demander l’accès à l’enregistrement</a:t>
                      </a:r>
                      <a:endParaRPr sz="1000" dirty="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a:solidFill>
                            <a:schemeClr val="dk1"/>
                          </a:solidFill>
                          <a:latin typeface="Montserrat"/>
                          <a:ea typeface="Montserrat"/>
                          <a:cs typeface="Montserrat"/>
                          <a:sym typeface="Montserrat"/>
                        </a:rPr>
                        <a:t>Un seul agent porte une caméra et il n’intervient pas, il filme la scène de loin</a:t>
                      </a: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Prévenir à chaque activation de la caméra</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20993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Acteurs institutionnels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Utiliser les enregistrements pour former les policiers au bon comportement à adopter</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Les juges ont un droit d’accès aux enregistrements lors d’affaires</a:t>
                      </a: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Formation à l’usage de la caméra</a:t>
                      </a:r>
                      <a:endParaRPr sz="1000" dirty="0">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Présenter la caméra-piéton comme un moyen de régulation des comportements des policiers aussi</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8727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Eléments techniques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Laisser au policier qui filme la scène l’activation du dispositif</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a:latin typeface="Montserrat"/>
                          <a:ea typeface="Montserrat"/>
                          <a:cs typeface="Montserrat"/>
                          <a:sym typeface="Montserrat"/>
                        </a:rPr>
                        <a:t>Pouvoir laisser au civil le droit d’activer la caméra également</a:t>
                      </a:r>
                      <a:endParaRPr sz="100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048606">
                <a:tc>
                  <a:txBody>
                    <a:bodyPr/>
                    <a:lstStyle/>
                    <a:p>
                      <a:pPr marL="0" lvl="0" indent="0" algn="l" rtl="0">
                        <a:spcBef>
                          <a:spcPts val="0"/>
                        </a:spcBef>
                        <a:spcAft>
                          <a:spcPts val="0"/>
                        </a:spcAft>
                        <a:buNone/>
                      </a:pPr>
                      <a:r>
                        <a:rPr lang="fr-FR" sz="1200">
                          <a:latin typeface="Montserrat Medium"/>
                          <a:ea typeface="Montserrat Medium"/>
                          <a:cs typeface="Montserrat Medium"/>
                          <a:sym typeface="Montserrat Medium"/>
                        </a:rPr>
                        <a:t>Eléments législatifs</a:t>
                      </a:r>
                      <a:endParaRPr sz="120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Formuler une loi obligeant les services de polices à se doter de la caméra-piéton</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Donner aux policiers l’accès au visionnage de leurs enregistrements</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Ne pas donner au policier le droit de modification de l’enregistrement</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Obligation de soumettre un rapport construit après chaque intervention, et ce de la part de chaque policier</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solidFill>
                            <a:schemeClr val="dk1"/>
                          </a:solidFill>
                          <a:latin typeface="Montserrat"/>
                          <a:ea typeface="Montserrat"/>
                          <a:cs typeface="Montserrat"/>
                          <a:sym typeface="Montserrat"/>
                        </a:rPr>
                        <a:t>N’activer la caméra que si la situation dégénère</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467" name="Google Shape;467;g33d0d33d72b_0_236">
            <a:extLst>
              <a:ext uri="{FF2B5EF4-FFF2-40B4-BE49-F238E27FC236}">
                <a16:creationId xmlns:a16="http://schemas.microsoft.com/office/drawing/2014/main" id="{07E18491-2D44-2532-D064-CA81ED952C5E}"/>
              </a:ext>
            </a:extLst>
          </p:cNvPr>
          <p:cNvGraphicFramePr/>
          <p:nvPr>
            <p:extLst>
              <p:ext uri="{D42A27DB-BD31-4B8C-83A1-F6EECF244321}">
                <p14:modId xmlns:p14="http://schemas.microsoft.com/office/powerpoint/2010/main" val="1419259009"/>
              </p:ext>
            </p:extLst>
          </p:nvPr>
        </p:nvGraphicFramePr>
        <p:xfrm>
          <a:off x="1488885" y="150046"/>
          <a:ext cx="8263128" cy="483951"/>
        </p:xfrm>
        <a:graphic>
          <a:graphicData uri="http://schemas.openxmlformats.org/drawingml/2006/table">
            <a:tbl>
              <a:tblPr>
                <a:noFill/>
                <a:tableStyleId>{316753FE-F49B-4BD1-A764-1E61217D4EEE}</a:tableStyleId>
              </a:tblPr>
              <a:tblGrid>
                <a:gridCol w="4222148">
                  <a:extLst>
                    <a:ext uri="{9D8B030D-6E8A-4147-A177-3AD203B41FA5}">
                      <a16:colId xmlns:a16="http://schemas.microsoft.com/office/drawing/2014/main" val="20000"/>
                    </a:ext>
                  </a:extLst>
                </a:gridCol>
                <a:gridCol w="4040980">
                  <a:extLst>
                    <a:ext uri="{9D8B030D-6E8A-4147-A177-3AD203B41FA5}">
                      <a16:colId xmlns:a16="http://schemas.microsoft.com/office/drawing/2014/main" val="20001"/>
                    </a:ext>
                  </a:extLst>
                </a:gridCol>
              </a:tblGrid>
              <a:tr h="483951">
                <a:tc>
                  <a:txBody>
                    <a:bodyPr/>
                    <a:lstStyle/>
                    <a:p>
                      <a:pPr marL="0" lvl="0" indent="0" algn="ctr" rtl="0">
                        <a:spcBef>
                          <a:spcPts val="0"/>
                        </a:spcBef>
                        <a:spcAft>
                          <a:spcPts val="0"/>
                        </a:spcAft>
                        <a:buNone/>
                      </a:pPr>
                      <a:r>
                        <a:rPr lang="fr-FR" sz="1400" dirty="0">
                          <a:solidFill>
                            <a:srgbClr val="38761D"/>
                          </a:solidFill>
                          <a:latin typeface="Montserrat Medium"/>
                          <a:ea typeface="Montserrat Medium"/>
                          <a:cs typeface="Montserrat Medium"/>
                          <a:sym typeface="Montserrat Medium"/>
                        </a:rPr>
                        <a:t>Leviers</a:t>
                      </a:r>
                      <a:endParaRPr sz="1400" dirty="0">
                        <a:solidFill>
                          <a:srgbClr val="38761D"/>
                        </a:solidFill>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fr-FR" sz="1400" dirty="0">
                          <a:solidFill>
                            <a:srgbClr val="CC0000"/>
                          </a:solidFill>
                          <a:latin typeface="Montserrat Medium"/>
                          <a:ea typeface="Montserrat Medium"/>
                          <a:cs typeface="Montserrat Medium"/>
                          <a:sym typeface="Montserrat Medium"/>
                        </a:rPr>
                        <a:t>Points de blocage </a:t>
                      </a:r>
                      <a:endParaRPr sz="1400" dirty="0">
                        <a:solidFill>
                          <a:srgbClr val="CC0000"/>
                        </a:solidFill>
                        <a:latin typeface="Montserrat Medium"/>
                        <a:ea typeface="Montserrat Medium"/>
                        <a:cs typeface="Montserrat Medium"/>
                        <a:sym typeface="Montserrat Medium"/>
                      </a:endParaRPr>
                    </a:p>
                  </a:txBody>
                  <a:tcPr marL="91425" marR="91425" marT="91425" marB="91425">
                    <a:lnL w="9525" cap="flat" cmpd="sng">
                      <a:solidFill>
                        <a:srgbClr val="9E9E9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0233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33</a:t>
            </a:fld>
            <a:endParaRPr/>
          </a:p>
        </p:txBody>
      </p:sp>
      <p:sp>
        <p:nvSpPr>
          <p:cNvPr id="474" name="Google Shape;474;p13"/>
          <p:cNvSpPr txBox="1">
            <a:spLocks noGrp="1"/>
          </p:cNvSpPr>
          <p:nvPr>
            <p:ph type="subTitle" idx="1"/>
          </p:nvPr>
        </p:nvSpPr>
        <p:spPr>
          <a:xfrm>
            <a:off x="742950" y="3201174"/>
            <a:ext cx="8540700" cy="1695291"/>
          </a:xfrm>
          <a:prstGeom prst="rect">
            <a:avLst/>
          </a:prstGeom>
          <a:noFill/>
          <a:ln>
            <a:noFill/>
          </a:ln>
        </p:spPr>
        <p:txBody>
          <a:bodyPr spcFirstLastPara="1" wrap="square" lIns="91425" tIns="0" rIns="91425" bIns="0" anchor="t" anchorCtr="0">
            <a:noAutofit/>
          </a:bodyPr>
          <a:lstStyle/>
          <a:p>
            <a:pPr marL="0" lvl="0" indent="0" algn="just" rtl="0">
              <a:spcBef>
                <a:spcPts val="0"/>
              </a:spcBef>
              <a:spcAft>
                <a:spcPts val="0"/>
              </a:spcAft>
              <a:buClr>
                <a:srgbClr val="3F3F3F"/>
              </a:buClr>
              <a:buSzPts val="1625"/>
              <a:buNone/>
            </a:pPr>
            <a:r>
              <a:rPr lang="fr-FR" dirty="0">
                <a:latin typeface="Montserrat"/>
                <a:ea typeface="Montserrat"/>
                <a:cs typeface="Montserrat"/>
                <a:sym typeface="Montserrat"/>
              </a:rPr>
              <a:t>Cet outil n’a pas vocation à proposer ses formalismes spécifiques, il s’agit plutôt d’un état d’esprit et d’une méthodologie à </a:t>
            </a:r>
            <a:r>
              <a:rPr lang="fr-FR">
                <a:latin typeface="Montserrat"/>
                <a:ea typeface="Montserrat"/>
                <a:cs typeface="Montserrat"/>
                <a:sym typeface="Montserrat"/>
              </a:rPr>
              <a:t>suivre.</a:t>
            </a:r>
            <a:endParaRPr lang="fr-FR" dirty="0">
              <a:latin typeface="Montserrat"/>
              <a:ea typeface="Montserrat"/>
              <a:cs typeface="Montserrat"/>
              <a:sym typeface="Montserrat"/>
            </a:endParaRPr>
          </a:p>
          <a:p>
            <a:pPr marL="0" lvl="0" indent="0" algn="just" rtl="0">
              <a:lnSpc>
                <a:spcPct val="100000"/>
              </a:lnSpc>
              <a:spcBef>
                <a:spcPts val="1000"/>
              </a:spcBef>
              <a:spcAft>
                <a:spcPts val="1000"/>
              </a:spcAft>
              <a:buClr>
                <a:srgbClr val="3F3F3F"/>
              </a:buClr>
              <a:buSzPts val="1625"/>
              <a:buNone/>
            </a:pPr>
            <a:r>
              <a:rPr lang="fr-FR" dirty="0">
                <a:latin typeface="Montserrat"/>
                <a:ea typeface="Montserrat"/>
                <a:cs typeface="Montserrat"/>
                <a:sym typeface="Montserrat"/>
              </a:rPr>
              <a:t>Notons que si l’exemple étudié ici illustre le cas de l’</a:t>
            </a:r>
            <a:r>
              <a:rPr lang="fr-FR" i="1" dirty="0">
                <a:latin typeface="Montserrat"/>
                <a:ea typeface="Montserrat"/>
                <a:cs typeface="Montserrat"/>
                <a:sym typeface="Montserrat"/>
              </a:rPr>
              <a:t>introduction</a:t>
            </a:r>
            <a:r>
              <a:rPr lang="fr-FR" dirty="0">
                <a:latin typeface="Montserrat"/>
                <a:ea typeface="Montserrat"/>
                <a:cs typeface="Montserrat"/>
                <a:sym typeface="Montserrat"/>
              </a:rPr>
              <a:t> d’un nouveau dispositif, nous pourrions également penser cet outil dans le cas de la </a:t>
            </a:r>
            <a:r>
              <a:rPr lang="fr-FR" i="1" dirty="0">
                <a:latin typeface="Montserrat"/>
                <a:ea typeface="Montserrat"/>
                <a:cs typeface="Montserrat"/>
                <a:sym typeface="Montserrat"/>
              </a:rPr>
              <a:t>suppression </a:t>
            </a:r>
            <a:r>
              <a:rPr lang="fr-FR" dirty="0">
                <a:latin typeface="Montserrat"/>
                <a:ea typeface="Montserrat"/>
                <a:cs typeface="Montserrat"/>
                <a:sym typeface="Montserrat"/>
              </a:rPr>
              <a:t>d’un dispositif technique au sein d’un système. La méthodologie serait alors à adapter. </a:t>
            </a:r>
            <a:endParaRPr dirty="0">
              <a:latin typeface="Montserrat"/>
              <a:ea typeface="Montserrat"/>
              <a:cs typeface="Montserrat"/>
              <a:sym typeface="Montserrat"/>
            </a:endParaRPr>
          </a:p>
        </p:txBody>
      </p:sp>
      <p:sp>
        <p:nvSpPr>
          <p:cNvPr id="475" name="Google Shape;475;p13"/>
          <p:cNvSpPr txBox="1">
            <a:spLocks noGrp="1"/>
          </p:cNvSpPr>
          <p:nvPr>
            <p:ph type="title"/>
          </p:nvPr>
        </p:nvSpPr>
        <p:spPr>
          <a:xfrm>
            <a:off x="742951" y="2513164"/>
            <a:ext cx="8533688" cy="549766"/>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1"/>
              </a:buClr>
              <a:buSzPts val="2925"/>
              <a:buFont typeface="Montserrat"/>
              <a:buNone/>
            </a:pPr>
            <a:r>
              <a:rPr lang="fr-FR" sz="2925" b="1" i="0" u="none" strike="noStrike" cap="none">
                <a:solidFill>
                  <a:schemeClr val="accent1"/>
                </a:solidFill>
                <a:latin typeface="Montserrat"/>
                <a:ea typeface="Montserrat"/>
                <a:cs typeface="Montserrat"/>
                <a:sym typeface="Montserrat"/>
              </a:rPr>
              <a:t>CONCLUSION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4"/>
          <p:cNvSpPr txBox="1">
            <a:spLocks noGrp="1"/>
          </p:cNvSpPr>
          <p:nvPr>
            <p:ph type="subTitle" idx="1"/>
          </p:nvPr>
        </p:nvSpPr>
        <p:spPr>
          <a:xfrm>
            <a:off x="742950" y="1642575"/>
            <a:ext cx="8540700" cy="1011000"/>
          </a:xfrm>
          <a:prstGeom prst="rect">
            <a:avLst/>
          </a:prstGeom>
          <a:noFill/>
          <a:ln>
            <a:noFill/>
          </a:ln>
        </p:spPr>
        <p:txBody>
          <a:bodyPr spcFirstLastPara="1" wrap="square" lIns="91425" tIns="0" rIns="91425" bIns="0" anchor="t" anchorCtr="0">
            <a:noAutofit/>
          </a:bodyPr>
          <a:lstStyle/>
          <a:p>
            <a:pPr marL="0" marR="0" lvl="0" indent="457200" algn="just" rtl="0">
              <a:lnSpc>
                <a:spcPct val="100000"/>
              </a:lnSpc>
              <a:spcBef>
                <a:spcPts val="0"/>
              </a:spcBef>
              <a:spcAft>
                <a:spcPts val="0"/>
              </a:spcAft>
              <a:buClr>
                <a:srgbClr val="3F3F3F"/>
              </a:buClr>
              <a:buSzPts val="1056"/>
              <a:buFont typeface="Arial"/>
              <a:buNone/>
            </a:pPr>
            <a:r>
              <a:rPr lang="fr-FR" sz="1056" i="0" u="none" strike="noStrike" cap="none" dirty="0">
                <a:solidFill>
                  <a:srgbClr val="3F3F3F"/>
                </a:solidFill>
                <a:latin typeface="Montserrat"/>
                <a:ea typeface="Montserrat"/>
                <a:cs typeface="Montserrat"/>
                <a:sym typeface="Montserrat"/>
              </a:rPr>
              <a:t>Cet outil provient du cours de HT06. Ce cours visait à détailler les outils conceptuels mobilisables pour penser la question de l’imbrication des entités techniques au sein d’un système technique et la convergence fonctionnelle de celles-ci. Quelques années plus tard, cette fiche a été modifiée par </a:t>
            </a:r>
            <a:r>
              <a:rPr lang="fr-FR" dirty="0">
                <a:latin typeface="Montserrat"/>
                <a:ea typeface="Montserrat"/>
                <a:cs typeface="Montserrat"/>
                <a:sym typeface="Montserrat"/>
              </a:rPr>
              <a:t>Amaury</a:t>
            </a:r>
            <a:r>
              <a:rPr lang="fr-FR" sz="1056" i="0" u="none" strike="noStrike" cap="none" dirty="0">
                <a:solidFill>
                  <a:srgbClr val="3F3F3F"/>
                </a:solidFill>
                <a:latin typeface="Montserrat"/>
                <a:ea typeface="Montserrat"/>
                <a:cs typeface="Montserrat"/>
                <a:sym typeface="Montserrat"/>
              </a:rPr>
              <a:t> GRANDIN et Jean-Daniel BOUTIN dans le cadre du projet SUSHI. Dans le cadre de HT06, le formalisme a été revisité et pédagogisé suivant le nouveau format de fiche–outil par </a:t>
            </a:r>
            <a:r>
              <a:rPr lang="fr-FR" dirty="0">
                <a:latin typeface="Montserrat"/>
                <a:ea typeface="Montserrat"/>
                <a:cs typeface="Montserrat"/>
                <a:sym typeface="Montserrat"/>
              </a:rPr>
              <a:t>Eulalie</a:t>
            </a:r>
            <a:r>
              <a:rPr lang="fr-FR" sz="1056" i="0" u="none" strike="noStrike" cap="none" dirty="0">
                <a:solidFill>
                  <a:srgbClr val="3F3F3F"/>
                </a:solidFill>
                <a:latin typeface="Montserrat"/>
                <a:ea typeface="Montserrat"/>
                <a:cs typeface="Montserrat"/>
                <a:sym typeface="Montserrat"/>
              </a:rPr>
              <a:t> </a:t>
            </a:r>
            <a:r>
              <a:rPr lang="fr-FR" dirty="0">
                <a:latin typeface="Montserrat"/>
                <a:ea typeface="Montserrat"/>
                <a:cs typeface="Montserrat"/>
                <a:sym typeface="Montserrat"/>
              </a:rPr>
              <a:t>HAKNI ROBIN </a:t>
            </a:r>
            <a:r>
              <a:rPr lang="fr-FR" sz="1056" i="0" u="none" strike="noStrike" cap="none" dirty="0">
                <a:solidFill>
                  <a:srgbClr val="3F3F3F"/>
                </a:solidFill>
                <a:latin typeface="Montserrat"/>
                <a:ea typeface="Montserrat"/>
                <a:cs typeface="Montserrat"/>
                <a:sym typeface="Montserrat"/>
              </a:rPr>
              <a:t>et </a:t>
            </a:r>
            <a:r>
              <a:rPr lang="fr-FR" dirty="0">
                <a:latin typeface="Montserrat"/>
                <a:ea typeface="Montserrat"/>
                <a:cs typeface="Montserrat"/>
                <a:sym typeface="Montserrat"/>
              </a:rPr>
              <a:t>Lola DESANDES </a:t>
            </a:r>
            <a:r>
              <a:rPr lang="fr-FR" sz="1056" i="0" u="none" strike="noStrike" cap="none" dirty="0">
                <a:solidFill>
                  <a:srgbClr val="3F3F3F"/>
                </a:solidFill>
                <a:latin typeface="Montserrat"/>
                <a:ea typeface="Montserrat"/>
                <a:cs typeface="Montserrat"/>
                <a:sym typeface="Montserrat"/>
              </a:rPr>
              <a:t>(V2). Il s’agit donc du dernier modèle qui est bien entendu modifiable (voir les conditions d’utilisation ci-après).</a:t>
            </a:r>
            <a:endParaRPr sz="1056" i="0" u="none" strike="noStrike" cap="none" dirty="0">
              <a:solidFill>
                <a:srgbClr val="3F3F3F"/>
              </a:solidFill>
              <a:latin typeface="Montserrat"/>
              <a:ea typeface="Montserrat"/>
              <a:cs typeface="Montserrat"/>
              <a:sym typeface="Montserrat"/>
            </a:endParaRPr>
          </a:p>
        </p:txBody>
      </p:sp>
      <p:sp>
        <p:nvSpPr>
          <p:cNvPr id="481" name="Google Shape;481;p14"/>
          <p:cNvSpPr txBox="1">
            <a:spLocks noGrp="1"/>
          </p:cNvSpPr>
          <p:nvPr>
            <p:ph type="title"/>
          </p:nvPr>
        </p:nvSpPr>
        <p:spPr>
          <a:xfrm>
            <a:off x="749959" y="1081438"/>
            <a:ext cx="8533688" cy="428278"/>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2"/>
              </a:buClr>
              <a:buSzPts val="1950"/>
              <a:buFont typeface="Montserrat"/>
              <a:buNone/>
            </a:pPr>
            <a:r>
              <a:rPr lang="fr-FR" sz="1950" b="1" i="0" u="none" strike="noStrike" cap="none">
                <a:solidFill>
                  <a:schemeClr val="accent2"/>
                </a:solidFill>
                <a:latin typeface="Montserrat"/>
                <a:ea typeface="Montserrat"/>
                <a:cs typeface="Montserrat"/>
                <a:sym typeface="Montserrat"/>
              </a:rPr>
              <a:t>JOURNAL DE FABRICATION DE L’OUTIL</a:t>
            </a:r>
            <a:endParaRPr/>
          </a:p>
        </p:txBody>
      </p:sp>
      <p:sp>
        <p:nvSpPr>
          <p:cNvPr id="482" name="Google Shape;482;p14"/>
          <p:cNvSpPr txBox="1">
            <a:spLocks noGrp="1"/>
          </p:cNvSpPr>
          <p:nvPr>
            <p:ph type="body" idx="2"/>
          </p:nvPr>
        </p:nvSpPr>
        <p:spPr>
          <a:xfrm>
            <a:off x="1764509" y="3831432"/>
            <a:ext cx="7519141" cy="3869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800"/>
              <a:buNone/>
            </a:pPr>
            <a:r>
              <a:rPr lang="fr-FR" dirty="0">
                <a:latin typeface="Montserrat"/>
                <a:ea typeface="Montserrat"/>
                <a:cs typeface="Montserrat"/>
                <a:sym typeface="Montserrat"/>
              </a:rPr>
              <a:t>Ce document est placé sous licence CC BY-SA : Nicolas Salzmann, Nicolas Ponchaut, Lola </a:t>
            </a:r>
            <a:r>
              <a:rPr lang="fr-FR" dirty="0" err="1">
                <a:latin typeface="Montserrat"/>
                <a:ea typeface="Montserrat"/>
                <a:cs typeface="Montserrat"/>
                <a:sym typeface="Montserrat"/>
              </a:rPr>
              <a:t>Desandes</a:t>
            </a:r>
            <a:r>
              <a:rPr lang="fr-FR" dirty="0">
                <a:latin typeface="Montserrat"/>
                <a:ea typeface="Montserrat"/>
                <a:cs typeface="Montserrat"/>
                <a:sym typeface="Montserrat"/>
              </a:rPr>
              <a:t> &amp; Eulalie HAKNI ROBIN</a:t>
            </a:r>
            <a:endParaRPr dirty="0">
              <a:latin typeface="Montserrat"/>
              <a:ea typeface="Montserrat"/>
              <a:cs typeface="Montserrat"/>
              <a:sym typeface="Montserrat"/>
            </a:endParaRPr>
          </a:p>
        </p:txBody>
      </p:sp>
      <p:sp>
        <p:nvSpPr>
          <p:cNvPr id="483" name="Google Shape;483;p14"/>
          <p:cNvSpPr txBox="1">
            <a:spLocks noGrp="1"/>
          </p:cNvSpPr>
          <p:nvPr>
            <p:ph type="body" idx="3"/>
          </p:nvPr>
        </p:nvSpPr>
        <p:spPr>
          <a:xfrm>
            <a:off x="749962" y="3190875"/>
            <a:ext cx="8315623" cy="4762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2"/>
              </a:buClr>
              <a:buSzPts val="1900"/>
              <a:buNone/>
            </a:pPr>
            <a:r>
              <a:rPr lang="fr-FR">
                <a:latin typeface="Montserrat"/>
                <a:ea typeface="Montserrat"/>
                <a:cs typeface="Montserrat"/>
                <a:sym typeface="Montserrat"/>
              </a:rPr>
              <a:t>CONDITIONS D’UTILISATION</a:t>
            </a:r>
            <a:endParaRPr/>
          </a:p>
        </p:txBody>
      </p:sp>
      <p:sp>
        <p:nvSpPr>
          <p:cNvPr id="484" name="Google Shape;484;p14"/>
          <p:cNvSpPr txBox="1"/>
          <p:nvPr/>
        </p:nvSpPr>
        <p:spPr>
          <a:xfrm>
            <a:off x="742950" y="4294470"/>
            <a:ext cx="8540056" cy="1482048"/>
          </a:xfrm>
          <a:prstGeom prst="rect">
            <a:avLst/>
          </a:prstGeom>
          <a:noFill/>
          <a:ln>
            <a:noFill/>
          </a:ln>
        </p:spPr>
        <p:txBody>
          <a:bodyPr spcFirstLastPara="1" wrap="square" lIns="74275" tIns="0" rIns="74275" bIns="0" anchor="t" anchorCtr="0">
            <a:noAutofit/>
          </a:bodyPr>
          <a:lstStyle/>
          <a:p>
            <a:pPr marL="0" marR="0" lvl="0" indent="0" algn="just" rtl="0">
              <a:lnSpc>
                <a:spcPct val="100000"/>
              </a:lnSpc>
              <a:spcBef>
                <a:spcPts val="0"/>
              </a:spcBef>
              <a:spcAft>
                <a:spcPts val="0"/>
              </a:spcAft>
              <a:buClr>
                <a:srgbClr val="3F3F3F"/>
              </a:buClr>
              <a:buSzPts val="1100"/>
              <a:buFont typeface="Arial"/>
              <a:buNone/>
            </a:pPr>
            <a:r>
              <a:rPr lang="fr-FR" sz="1056" dirty="0">
                <a:solidFill>
                  <a:srgbClr val="3F3F3F"/>
                </a:solidFill>
                <a:latin typeface="Montserrat"/>
                <a:ea typeface="Montserrat"/>
                <a:cs typeface="Montserrat"/>
                <a:sym typeface="Montserrat"/>
              </a:rPr>
              <a:t>Vous êtes autorisé à :</a:t>
            </a:r>
            <a:endParaRPr dirty="0"/>
          </a:p>
          <a:p>
            <a:pPr marL="371482" marR="0" lvl="0" indent="-232177" algn="just" rtl="0">
              <a:lnSpc>
                <a:spcPct val="100000"/>
              </a:lnSpc>
              <a:spcBef>
                <a:spcPts val="0"/>
              </a:spcBef>
              <a:spcAft>
                <a:spcPts val="0"/>
              </a:spcAft>
              <a:buClr>
                <a:srgbClr val="3F3F3F"/>
              </a:buClr>
              <a:buSzPts val="900"/>
              <a:buFont typeface="EB Garamond"/>
              <a:buChar char="●"/>
            </a:pPr>
            <a:r>
              <a:rPr lang="fr-FR" sz="1056" dirty="0">
                <a:solidFill>
                  <a:srgbClr val="3F3F3F"/>
                </a:solidFill>
                <a:latin typeface="Montserrat"/>
                <a:ea typeface="Montserrat"/>
                <a:cs typeface="Montserrat"/>
                <a:sym typeface="Montserrat"/>
              </a:rPr>
              <a:t>Partager — copier, distribuer et communiquer le matériel par tous moyens et sous tous formats</a:t>
            </a:r>
            <a:endParaRPr dirty="0"/>
          </a:p>
          <a:p>
            <a:pPr marL="371482" marR="0" lvl="0" indent="-232177" algn="just" rtl="0">
              <a:lnSpc>
                <a:spcPct val="100000"/>
              </a:lnSpc>
              <a:spcBef>
                <a:spcPts val="0"/>
              </a:spcBef>
              <a:spcAft>
                <a:spcPts val="0"/>
              </a:spcAft>
              <a:buClr>
                <a:srgbClr val="3F3F3F"/>
              </a:buClr>
              <a:buSzPts val="900"/>
              <a:buFont typeface="EB Garamond"/>
              <a:buChar char="●"/>
            </a:pPr>
            <a:r>
              <a:rPr lang="fr-FR" sz="1056" dirty="0">
                <a:solidFill>
                  <a:srgbClr val="3F3F3F"/>
                </a:solidFill>
                <a:latin typeface="Montserrat"/>
                <a:ea typeface="Montserrat"/>
                <a:cs typeface="Montserrat"/>
                <a:sym typeface="Montserrat"/>
              </a:rPr>
              <a:t>Adapter — remixer, transformer et créer à partir du matériel pour toute utilisation, y compris commerciale</a:t>
            </a:r>
            <a:endParaRPr dirty="0"/>
          </a:p>
          <a:p>
            <a:pPr marL="0" marR="0" lvl="0" indent="0" algn="just" rtl="0">
              <a:lnSpc>
                <a:spcPct val="100000"/>
              </a:lnSpc>
              <a:spcBef>
                <a:spcPts val="0"/>
              </a:spcBef>
              <a:spcAft>
                <a:spcPts val="0"/>
              </a:spcAft>
              <a:buClr>
                <a:srgbClr val="3F3F3F"/>
              </a:buClr>
              <a:buSzPts val="1100"/>
              <a:buFont typeface="Arial"/>
              <a:buNone/>
            </a:pPr>
            <a:r>
              <a:rPr lang="fr-FR" sz="1056" b="1" dirty="0">
                <a:solidFill>
                  <a:srgbClr val="3F3F3F"/>
                </a:solidFill>
                <a:latin typeface="Montserrat"/>
                <a:ea typeface="Montserrat"/>
                <a:cs typeface="Montserrat"/>
                <a:sym typeface="Montserrat"/>
              </a:rPr>
              <a:t>Attribution </a:t>
            </a:r>
            <a:r>
              <a:rPr lang="fr-FR" sz="1056" dirty="0">
                <a:solidFill>
                  <a:srgbClr val="3F3F3F"/>
                </a:solidFill>
                <a:latin typeface="Montserrat"/>
                <a:ea typeface="Montserrat"/>
                <a:cs typeface="Montserrat"/>
                <a:sym typeface="Montserrat"/>
              </a:rPr>
              <a:t>(BY) — Vous devez créditer l'œuvre, intégrer un lien vers la licence et indiquer si des modifications ont été effectuées à l'œuvre. Vous devez indiquer ces informations par tous les moyens raisonnables, sans toutefois suggérer que l'offrant vous soutient ou soutient la façon dont vous avez utilisé son œuvre.</a:t>
            </a:r>
            <a:endParaRPr dirty="0"/>
          </a:p>
          <a:p>
            <a:pPr marL="0" marR="0" lvl="0" indent="0" algn="just" rtl="0">
              <a:lnSpc>
                <a:spcPct val="100000"/>
              </a:lnSpc>
              <a:spcBef>
                <a:spcPts val="0"/>
              </a:spcBef>
              <a:spcAft>
                <a:spcPts val="0"/>
              </a:spcAft>
              <a:buClr>
                <a:srgbClr val="3F3F3F"/>
              </a:buClr>
              <a:buSzPts val="1100"/>
              <a:buFont typeface="Arial"/>
              <a:buNone/>
            </a:pPr>
            <a:r>
              <a:rPr lang="fr-FR" sz="1056" b="1" dirty="0">
                <a:solidFill>
                  <a:srgbClr val="3F3F3F"/>
                </a:solidFill>
                <a:latin typeface="Montserrat"/>
                <a:ea typeface="Montserrat"/>
                <a:cs typeface="Montserrat"/>
                <a:sym typeface="Montserrat"/>
              </a:rPr>
              <a:t>Partage dans les mêmes conditions</a:t>
            </a:r>
            <a:r>
              <a:rPr lang="fr-FR" sz="1056" dirty="0">
                <a:solidFill>
                  <a:srgbClr val="3F3F3F"/>
                </a:solidFill>
                <a:latin typeface="Montserrat"/>
                <a:ea typeface="Montserrat"/>
                <a:cs typeface="Montserrat"/>
                <a:sym typeface="Montserrat"/>
              </a:rPr>
              <a:t> (SA) — Dans le cas où vous effectuez un remix, que vous transformez, ou créez à partir du matériel composant l'œuvre originale, vous devez diffuser l'œuvre modifiée dans les mêmes conditions, c'est à dire avec la même licence avec laquelle l'œuvre originale a été diffusée.</a:t>
            </a:r>
            <a:endParaRPr dirty="0"/>
          </a:p>
        </p:txBody>
      </p:sp>
      <p:pic>
        <p:nvPicPr>
          <p:cNvPr id="485" name="Google Shape;485;p14"/>
          <p:cNvPicPr preferRelativeResize="0"/>
          <p:nvPr/>
        </p:nvPicPr>
        <p:blipFill rotWithShape="1">
          <a:blip r:embed="rId3">
            <a:alphaModFix/>
          </a:blip>
          <a:srcRect/>
          <a:stretch/>
        </p:blipFill>
        <p:spPr>
          <a:xfrm>
            <a:off x="812182" y="3755351"/>
            <a:ext cx="659770" cy="232395"/>
          </a:xfrm>
          <a:prstGeom prst="rect">
            <a:avLst/>
          </a:prstGeom>
          <a:noFill/>
          <a:ln>
            <a:noFill/>
          </a:ln>
        </p:spPr>
      </p:pic>
      <p:sp>
        <p:nvSpPr>
          <p:cNvPr id="486" name="Google Shape;486;p14"/>
          <p:cNvSpPr txBox="1">
            <a:spLocks noGrp="1"/>
          </p:cNvSpPr>
          <p:nvPr>
            <p:ph type="sldNum" idx="12"/>
          </p:nvPr>
        </p:nvSpPr>
        <p:spPr>
          <a:xfrm>
            <a:off x="132184" y="6401526"/>
            <a:ext cx="395594" cy="198659"/>
          </a:xfrm>
          <a:prstGeom prst="rect">
            <a:avLst/>
          </a:prstGeom>
          <a:noFill/>
          <a:ln>
            <a:noFill/>
          </a:ln>
        </p:spPr>
        <p:txBody>
          <a:bodyPr spcFirstLastPara="1" wrap="square" lIns="74275" tIns="37125" rIns="0" bIns="37125" anchor="ctr" anchorCtr="0">
            <a:noAutofit/>
          </a:bodyPr>
          <a:lstStyle/>
          <a:p>
            <a:pPr marL="0" marR="0" lvl="0" indent="0" algn="r" rtl="0">
              <a:spcBef>
                <a:spcPts val="0"/>
              </a:spcBef>
              <a:spcAft>
                <a:spcPts val="0"/>
              </a:spcAft>
              <a:buNone/>
            </a:pPr>
            <a:fld id="{00000000-1234-1234-1234-123412341234}" type="slidenum">
              <a:rPr lang="fr-FR" sz="975">
                <a:solidFill>
                  <a:schemeClr val="accent6"/>
                </a:solidFill>
                <a:latin typeface="Arial"/>
                <a:ea typeface="Arial"/>
                <a:cs typeface="Arial"/>
                <a:sym typeface="Arial"/>
              </a:rPr>
              <a:t>34</a:t>
            </a:fld>
            <a:endParaRPr sz="975">
              <a:solidFill>
                <a:schemeClr val="accent6"/>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
          <p:cNvPicPr preferRelativeResize="0"/>
          <p:nvPr/>
        </p:nvPicPr>
        <p:blipFill rotWithShape="1">
          <a:blip r:embed="rId3">
            <a:alphaModFix/>
          </a:blip>
          <a:srcRect l="8493" r="5802"/>
          <a:stretch/>
        </p:blipFill>
        <p:spPr>
          <a:xfrm flipH="1">
            <a:off x="0" y="147925"/>
            <a:ext cx="9906000" cy="6710076"/>
          </a:xfrm>
          <a:prstGeom prst="rect">
            <a:avLst/>
          </a:prstGeom>
          <a:noFill/>
          <a:ln>
            <a:noFill/>
          </a:ln>
        </p:spPr>
      </p:pic>
      <p:pic>
        <p:nvPicPr>
          <p:cNvPr id="237" name="Google Shape;237;p4"/>
          <p:cNvPicPr preferRelativeResize="0"/>
          <p:nvPr/>
        </p:nvPicPr>
        <p:blipFill rotWithShape="1">
          <a:blip r:embed="rId4">
            <a:alphaModFix/>
          </a:blip>
          <a:srcRect r="48280"/>
          <a:stretch/>
        </p:blipFill>
        <p:spPr>
          <a:xfrm>
            <a:off x="4344325" y="3071725"/>
            <a:ext cx="5561673" cy="3292975"/>
          </a:xfrm>
          <a:prstGeom prst="rect">
            <a:avLst/>
          </a:prstGeom>
          <a:noFill/>
          <a:ln>
            <a:noFill/>
          </a:ln>
        </p:spPr>
      </p:pic>
      <p:pic>
        <p:nvPicPr>
          <p:cNvPr id="238" name="Google Shape;238;p4"/>
          <p:cNvPicPr preferRelativeResize="0"/>
          <p:nvPr/>
        </p:nvPicPr>
        <p:blipFill rotWithShape="1">
          <a:blip r:embed="rId4">
            <a:alphaModFix/>
          </a:blip>
          <a:srcRect l="8374" r="13719"/>
          <a:stretch/>
        </p:blipFill>
        <p:spPr>
          <a:xfrm>
            <a:off x="1" y="2633425"/>
            <a:ext cx="8377700" cy="3292975"/>
          </a:xfrm>
          <a:prstGeom prst="rect">
            <a:avLst/>
          </a:prstGeom>
          <a:noFill/>
          <a:ln>
            <a:noFill/>
          </a:ln>
        </p:spPr>
      </p:pic>
      <p:sp>
        <p:nvSpPr>
          <p:cNvPr id="239" name="Google Shape;239;p4"/>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a:t>
            </a:fld>
            <a:endParaRPr/>
          </a:p>
        </p:txBody>
      </p:sp>
      <p:pic>
        <p:nvPicPr>
          <p:cNvPr id="240" name="Google Shape;240;p4"/>
          <p:cNvPicPr preferRelativeResize="0"/>
          <p:nvPr/>
        </p:nvPicPr>
        <p:blipFill rotWithShape="1">
          <a:blip r:embed="rId5">
            <a:alphaModFix/>
          </a:blip>
          <a:srcRect/>
          <a:stretch/>
        </p:blipFill>
        <p:spPr>
          <a:xfrm rot="10800000" flipH="1">
            <a:off x="23525" y="6273200"/>
            <a:ext cx="9895402" cy="120975"/>
          </a:xfrm>
          <a:prstGeom prst="rect">
            <a:avLst/>
          </a:prstGeom>
          <a:noFill/>
          <a:ln>
            <a:noFill/>
          </a:ln>
        </p:spPr>
      </p:pic>
      <p:pic>
        <p:nvPicPr>
          <p:cNvPr id="241" name="Google Shape;241;p4"/>
          <p:cNvPicPr preferRelativeResize="0"/>
          <p:nvPr/>
        </p:nvPicPr>
        <p:blipFill rotWithShape="1">
          <a:blip r:embed="rId6">
            <a:alphaModFix/>
          </a:blip>
          <a:srcRect/>
          <a:stretch/>
        </p:blipFill>
        <p:spPr>
          <a:xfrm>
            <a:off x="7746042" y="939891"/>
            <a:ext cx="1069924" cy="1069924"/>
          </a:xfrm>
          <a:prstGeom prst="rect">
            <a:avLst/>
          </a:prstGeom>
          <a:noFill/>
          <a:ln>
            <a:noFill/>
          </a:ln>
        </p:spPr>
      </p:pic>
      <p:pic>
        <p:nvPicPr>
          <p:cNvPr id="242" name="Google Shape;242;p4"/>
          <p:cNvPicPr preferRelativeResize="0"/>
          <p:nvPr/>
        </p:nvPicPr>
        <p:blipFill rotWithShape="1">
          <a:blip r:embed="rId7">
            <a:alphaModFix/>
          </a:blip>
          <a:srcRect/>
          <a:stretch/>
        </p:blipFill>
        <p:spPr>
          <a:xfrm>
            <a:off x="3361457" y="631755"/>
            <a:ext cx="901587" cy="888889"/>
          </a:xfrm>
          <a:prstGeom prst="rect">
            <a:avLst/>
          </a:prstGeom>
          <a:noFill/>
          <a:ln>
            <a:noFill/>
          </a:ln>
        </p:spPr>
      </p:pic>
      <p:grpSp>
        <p:nvGrpSpPr>
          <p:cNvPr id="243" name="Google Shape;243;p4"/>
          <p:cNvGrpSpPr/>
          <p:nvPr/>
        </p:nvGrpSpPr>
        <p:grpSpPr>
          <a:xfrm>
            <a:off x="5849328" y="1701824"/>
            <a:ext cx="2178824" cy="1424345"/>
            <a:chOff x="3136607" y="619038"/>
            <a:chExt cx="2582992" cy="1701947"/>
          </a:xfrm>
        </p:grpSpPr>
        <p:pic>
          <p:nvPicPr>
            <p:cNvPr id="244" name="Google Shape;244;p4"/>
            <p:cNvPicPr preferRelativeResize="0"/>
            <p:nvPr/>
          </p:nvPicPr>
          <p:blipFill rotWithShape="1">
            <a:blip r:embed="rId8">
              <a:alphaModFix/>
            </a:blip>
            <a:srcRect/>
            <a:stretch/>
          </p:blipFill>
          <p:spPr>
            <a:xfrm>
              <a:off x="3136607" y="619038"/>
              <a:ext cx="2582992" cy="1701947"/>
            </a:xfrm>
            <a:prstGeom prst="rect">
              <a:avLst/>
            </a:prstGeom>
            <a:noFill/>
            <a:ln>
              <a:noFill/>
            </a:ln>
          </p:spPr>
        </p:pic>
        <p:sp>
          <p:nvSpPr>
            <p:cNvPr id="245" name="Google Shape;245;p4"/>
            <p:cNvSpPr/>
            <p:nvPr/>
          </p:nvSpPr>
          <p:spPr>
            <a:xfrm>
              <a:off x="3306288" y="808682"/>
              <a:ext cx="2352766" cy="892606"/>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46" name="Google Shape;246;p4"/>
          <p:cNvPicPr preferRelativeResize="0"/>
          <p:nvPr/>
        </p:nvPicPr>
        <p:blipFill rotWithShape="1">
          <a:blip r:embed="rId9">
            <a:alphaModFix/>
          </a:blip>
          <a:srcRect/>
          <a:stretch/>
        </p:blipFill>
        <p:spPr>
          <a:xfrm>
            <a:off x="1415857" y="1883454"/>
            <a:ext cx="876325" cy="876325"/>
          </a:xfrm>
          <a:prstGeom prst="rect">
            <a:avLst/>
          </a:prstGeom>
          <a:noFill/>
          <a:ln>
            <a:noFill/>
          </a:ln>
        </p:spPr>
      </p:pic>
      <p:pic>
        <p:nvPicPr>
          <p:cNvPr id="247" name="Google Shape;247;p4"/>
          <p:cNvPicPr preferRelativeResize="0"/>
          <p:nvPr/>
        </p:nvPicPr>
        <p:blipFill rotWithShape="1">
          <a:blip r:embed="rId10">
            <a:alphaModFix/>
          </a:blip>
          <a:srcRect/>
          <a:stretch/>
        </p:blipFill>
        <p:spPr>
          <a:xfrm>
            <a:off x="321591" y="5612745"/>
            <a:ext cx="1079849" cy="660443"/>
          </a:xfrm>
          <a:prstGeom prst="rect">
            <a:avLst/>
          </a:prstGeom>
          <a:noFill/>
          <a:ln>
            <a:noFill/>
          </a:ln>
        </p:spPr>
      </p:pic>
      <p:pic>
        <p:nvPicPr>
          <p:cNvPr id="248" name="Google Shape;248;p4"/>
          <p:cNvPicPr preferRelativeResize="0"/>
          <p:nvPr/>
        </p:nvPicPr>
        <p:blipFill rotWithShape="1">
          <a:blip r:embed="rId11">
            <a:alphaModFix/>
          </a:blip>
          <a:srcRect l="40287"/>
          <a:stretch/>
        </p:blipFill>
        <p:spPr>
          <a:xfrm>
            <a:off x="13397" y="3907875"/>
            <a:ext cx="901600" cy="2383250"/>
          </a:xfrm>
          <a:prstGeom prst="rect">
            <a:avLst/>
          </a:prstGeom>
          <a:noFill/>
          <a:ln>
            <a:noFill/>
          </a:ln>
        </p:spPr>
      </p:pic>
      <p:sp>
        <p:nvSpPr>
          <p:cNvPr id="249" name="Google Shape;249;p4"/>
          <p:cNvSpPr txBox="1"/>
          <p:nvPr/>
        </p:nvSpPr>
        <p:spPr>
          <a:xfrm>
            <a:off x="5979532" y="1971265"/>
            <a:ext cx="1777281"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Ah oui, et c’est quoi cet outil ?</a:t>
            </a:r>
            <a:endParaRPr sz="1200" dirty="0">
              <a:solidFill>
                <a:schemeClr val="dk1"/>
              </a:solidFill>
              <a:latin typeface="Montserrat"/>
              <a:ea typeface="Montserrat"/>
              <a:cs typeface="Montserrat"/>
              <a:sym typeface="Montserrat"/>
            </a:endParaRPr>
          </a:p>
        </p:txBody>
      </p:sp>
      <p:grpSp>
        <p:nvGrpSpPr>
          <p:cNvPr id="250" name="Google Shape;250;p4"/>
          <p:cNvGrpSpPr/>
          <p:nvPr/>
        </p:nvGrpSpPr>
        <p:grpSpPr>
          <a:xfrm flipH="1">
            <a:off x="3083739" y="1607149"/>
            <a:ext cx="2635535" cy="1537421"/>
            <a:chOff x="54993" y="1693637"/>
            <a:chExt cx="2021116" cy="1573292"/>
          </a:xfrm>
        </p:grpSpPr>
        <p:pic>
          <p:nvPicPr>
            <p:cNvPr id="251" name="Google Shape;251;p4"/>
            <p:cNvPicPr preferRelativeResize="0"/>
            <p:nvPr/>
          </p:nvPicPr>
          <p:blipFill rotWithShape="1">
            <a:blip r:embed="rId12">
              <a:alphaModFix/>
            </a:blip>
            <a:srcRect/>
            <a:stretch/>
          </p:blipFill>
          <p:spPr>
            <a:xfrm flipH="1">
              <a:off x="54993" y="1693637"/>
              <a:ext cx="2021116" cy="1573292"/>
            </a:xfrm>
            <a:prstGeom prst="rect">
              <a:avLst/>
            </a:prstGeom>
            <a:noFill/>
            <a:ln>
              <a:noFill/>
            </a:ln>
          </p:spPr>
        </p:pic>
        <p:sp>
          <p:nvSpPr>
            <p:cNvPr id="252" name="Google Shape;252;p4"/>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sp>
        <p:nvSpPr>
          <p:cNvPr id="253" name="Google Shape;253;p4"/>
          <p:cNvSpPr txBox="1"/>
          <p:nvPr/>
        </p:nvSpPr>
        <p:spPr>
          <a:xfrm>
            <a:off x="3187417" y="1691745"/>
            <a:ext cx="2428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Si vous le souhaitez, il existe un outil pour </a:t>
            </a:r>
            <a:r>
              <a:rPr lang="fr-FR" sz="1200" b="1" dirty="0">
                <a:solidFill>
                  <a:schemeClr val="lt1"/>
                </a:solidFill>
                <a:latin typeface="Montserrat"/>
                <a:ea typeface="Montserrat"/>
                <a:cs typeface="Montserrat"/>
                <a:sym typeface="Montserrat"/>
              </a:rPr>
              <a:t>prendre soin</a:t>
            </a:r>
            <a:r>
              <a:rPr lang="fr-FR" sz="1200" dirty="0">
                <a:solidFill>
                  <a:schemeClr val="lt1"/>
                </a:solidFill>
                <a:latin typeface="Montserrat"/>
                <a:ea typeface="Montserrat"/>
                <a:cs typeface="Montserrat"/>
                <a:sym typeface="Montserrat"/>
              </a:rPr>
              <a:t> de cette recomposition et </a:t>
            </a:r>
            <a:r>
              <a:rPr lang="fr-FR" sz="1200" b="1" dirty="0">
                <a:solidFill>
                  <a:schemeClr val="lt1"/>
                </a:solidFill>
                <a:latin typeface="Montserrat"/>
                <a:ea typeface="Montserrat"/>
                <a:cs typeface="Montserrat"/>
                <a:sym typeface="Montserrat"/>
              </a:rPr>
              <a:t>accompagner</a:t>
            </a:r>
            <a:r>
              <a:rPr lang="fr-FR" sz="1200" dirty="0">
                <a:solidFill>
                  <a:schemeClr val="lt1"/>
                </a:solidFill>
                <a:latin typeface="Montserrat"/>
                <a:ea typeface="Montserrat"/>
                <a:cs typeface="Montserrat"/>
                <a:sym typeface="Montserrat"/>
              </a:rPr>
              <a:t> l’innovation à partir de </a:t>
            </a:r>
            <a:r>
              <a:rPr lang="fr-FR" sz="1200" b="1" dirty="0">
                <a:solidFill>
                  <a:schemeClr val="lt1"/>
                </a:solidFill>
                <a:latin typeface="Montserrat"/>
                <a:ea typeface="Montserrat"/>
                <a:cs typeface="Montserrat"/>
                <a:sym typeface="Montserrat"/>
              </a:rPr>
              <a:t>préconisations</a:t>
            </a:r>
            <a:endParaRPr b="1" dirty="0"/>
          </a:p>
        </p:txBody>
      </p:sp>
      <p:pic>
        <p:nvPicPr>
          <p:cNvPr id="254" name="Google Shape;254;p4"/>
          <p:cNvPicPr preferRelativeResize="0"/>
          <p:nvPr/>
        </p:nvPicPr>
        <p:blipFill rotWithShape="1">
          <a:blip r:embed="rId13">
            <a:alphaModFix/>
          </a:blip>
          <a:srcRect/>
          <a:stretch/>
        </p:blipFill>
        <p:spPr>
          <a:xfrm>
            <a:off x="2382659" y="3071720"/>
            <a:ext cx="1810749" cy="3403750"/>
          </a:xfrm>
          <a:prstGeom prst="rect">
            <a:avLst/>
          </a:prstGeom>
          <a:noFill/>
          <a:ln>
            <a:noFill/>
          </a:ln>
        </p:spPr>
      </p:pic>
      <p:pic>
        <p:nvPicPr>
          <p:cNvPr id="255" name="Google Shape;255;p4"/>
          <p:cNvPicPr preferRelativeResize="0"/>
          <p:nvPr/>
        </p:nvPicPr>
        <p:blipFill rotWithShape="1">
          <a:blip r:embed="rId14">
            <a:alphaModFix/>
          </a:blip>
          <a:srcRect/>
          <a:stretch/>
        </p:blipFill>
        <p:spPr>
          <a:xfrm>
            <a:off x="7714461" y="3707888"/>
            <a:ext cx="1549365" cy="2596348"/>
          </a:xfrm>
          <a:prstGeom prst="rect">
            <a:avLst/>
          </a:prstGeom>
          <a:noFill/>
          <a:ln>
            <a:noFill/>
          </a:ln>
        </p:spPr>
      </p:pic>
      <p:pic>
        <p:nvPicPr>
          <p:cNvPr id="256" name="Google Shape;256;p4"/>
          <p:cNvPicPr preferRelativeResize="0"/>
          <p:nvPr/>
        </p:nvPicPr>
        <p:blipFill rotWithShape="1">
          <a:blip r:embed="rId15">
            <a:alphaModFix/>
          </a:blip>
          <a:srcRect/>
          <a:stretch/>
        </p:blipFill>
        <p:spPr>
          <a:xfrm>
            <a:off x="6252656" y="2989553"/>
            <a:ext cx="1007931" cy="3329078"/>
          </a:xfrm>
          <a:prstGeom prst="rect">
            <a:avLst/>
          </a:prstGeom>
          <a:noFill/>
          <a:ln>
            <a:noFill/>
          </a:ln>
        </p:spPr>
      </p:pic>
      <p:pic>
        <p:nvPicPr>
          <p:cNvPr id="257" name="Google Shape;257;p4"/>
          <p:cNvPicPr preferRelativeResize="0"/>
          <p:nvPr/>
        </p:nvPicPr>
        <p:blipFill rotWithShape="1">
          <a:blip r:embed="rId16">
            <a:alphaModFix/>
          </a:blip>
          <a:srcRect/>
          <a:stretch/>
        </p:blipFill>
        <p:spPr>
          <a:xfrm>
            <a:off x="9045507" y="5492317"/>
            <a:ext cx="666081" cy="7821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title"/>
          </p:nvPr>
        </p:nvSpPr>
        <p:spPr>
          <a:xfrm>
            <a:off x="4633233" y="1828800"/>
            <a:ext cx="4650414" cy="1600200"/>
          </a:xfrm>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PRÉSENTATION </a:t>
            </a:r>
            <a:br>
              <a:rPr lang="fr-FR">
                <a:latin typeface="Montserrat"/>
                <a:ea typeface="Montserrat"/>
                <a:cs typeface="Montserrat"/>
                <a:sym typeface="Montserrat"/>
              </a:rPr>
            </a:br>
            <a:r>
              <a:rPr lang="fr-FR">
                <a:latin typeface="Montserrat"/>
                <a:ea typeface="Montserrat"/>
                <a:cs typeface="Montserrat"/>
                <a:sym typeface="Montserrat"/>
              </a:rPr>
              <a:t>DE L’OUTIL</a:t>
            </a:r>
            <a:endParaRPr/>
          </a:p>
        </p:txBody>
      </p:sp>
      <p:pic>
        <p:nvPicPr>
          <p:cNvPr id="263" name="Google Shape;263;p5"/>
          <p:cNvPicPr preferRelativeResize="0">
            <a:picLocks noGrp="1"/>
          </p:cNvPicPr>
          <p:nvPr>
            <p:ph type="pic" idx="2"/>
          </p:nvPr>
        </p:nvPicPr>
        <p:blipFill rotWithShape="1">
          <a:blip r:embed="rId3">
            <a:alphaModFix/>
          </a:blip>
          <a:srcRect l="31490" r="31490"/>
          <a:stretch/>
        </p:blipFill>
        <p:spPr>
          <a:xfrm>
            <a:off x="360220" y="3"/>
            <a:ext cx="3530065" cy="6359525"/>
          </a:xfrm>
          <a:prstGeom prst="rect">
            <a:avLst/>
          </a:prstGeom>
          <a:solidFill>
            <a:schemeClr val="accent4"/>
          </a:solidFill>
          <a:ln>
            <a:noFill/>
          </a:ln>
        </p:spPr>
      </p:pic>
      <p:sp>
        <p:nvSpPr>
          <p:cNvPr id="264" name="Google Shape;264;p5"/>
          <p:cNvSpPr txBox="1">
            <a:spLocks noGrp="1"/>
          </p:cNvSpPr>
          <p:nvPr>
            <p:ph type="body" idx="1"/>
          </p:nvPr>
        </p:nvSpPr>
        <p:spPr>
          <a:xfrm>
            <a:off x="4633233" y="3429001"/>
            <a:ext cx="4650414" cy="1459991"/>
          </a:xfrm>
          <a:prstGeom prst="rect">
            <a:avLst/>
          </a:prstGeom>
          <a:noFill/>
          <a:ln>
            <a:noFill/>
          </a:ln>
        </p:spPr>
        <p:txBody>
          <a:bodyPr spcFirstLastPara="1" wrap="square" lIns="91425" tIns="0" rIns="91425" bIns="0" anchor="t" anchorCtr="0">
            <a:normAutofit/>
          </a:bodyPr>
          <a:lstStyle/>
          <a:p>
            <a:pPr marL="0" lvl="0" indent="0" algn="l" rtl="0">
              <a:lnSpc>
                <a:spcPct val="100000"/>
              </a:lnSpc>
              <a:spcBef>
                <a:spcPts val="0"/>
              </a:spcBef>
              <a:spcAft>
                <a:spcPts val="0"/>
              </a:spcAft>
              <a:buClr>
                <a:schemeClr val="dk1"/>
              </a:buClr>
              <a:buSzPts val="1900"/>
              <a:buNone/>
            </a:pPr>
            <a:r>
              <a:rPr lang="fr-FR">
                <a:solidFill>
                  <a:schemeClr val="dk1"/>
                </a:solidFill>
                <a:latin typeface="Montserrat"/>
                <a:ea typeface="Montserrat"/>
                <a:cs typeface="Montserrat"/>
                <a:sym typeface="Montserrat"/>
              </a:rPr>
              <a:t>RECOMPOSITION </a:t>
            </a:r>
            <a:r>
              <a:rPr lang="fr-FR" cap="none">
                <a:solidFill>
                  <a:schemeClr val="dk1"/>
                </a:solidFill>
                <a:latin typeface="Montserrat"/>
                <a:ea typeface="Montserrat"/>
                <a:cs typeface="Montserrat"/>
                <a:sym typeface="Montserrat"/>
              </a:rPr>
              <a:t>SOCIOTECHNIQUE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rgbClr val="3F3F3F"/>
              </a:buClr>
              <a:buSzPts val="1950"/>
              <a:buNone/>
            </a:pPr>
            <a:endParaRPr>
              <a:latin typeface="Montserrat"/>
              <a:ea typeface="Montserrat"/>
              <a:cs typeface="Montserrat"/>
              <a:sym typeface="Montserrat"/>
            </a:endParaRPr>
          </a:p>
        </p:txBody>
      </p:sp>
      <p:sp>
        <p:nvSpPr>
          <p:cNvPr id="265" name="Google Shape;265;p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4</a:t>
            </a:fld>
            <a:endParaRPr/>
          </a:p>
        </p:txBody>
      </p:sp>
      <p:pic>
        <p:nvPicPr>
          <p:cNvPr id="266" name="Google Shape;266;p5"/>
          <p:cNvPicPr preferRelativeResize="0"/>
          <p:nvPr/>
        </p:nvPicPr>
        <p:blipFill rotWithShape="1">
          <a:blip r:embed="rId4">
            <a:alphaModFix/>
          </a:blip>
          <a:srcRect/>
          <a:stretch/>
        </p:blipFill>
        <p:spPr>
          <a:xfrm>
            <a:off x="8555396" y="624605"/>
            <a:ext cx="720000" cy="72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6"/>
          <p:cNvPicPr preferRelativeResize="0"/>
          <p:nvPr/>
        </p:nvPicPr>
        <p:blipFill rotWithShape="1">
          <a:blip r:embed="rId3">
            <a:alphaModFix/>
          </a:blip>
          <a:srcRect t="4906" r="52378"/>
          <a:stretch/>
        </p:blipFill>
        <p:spPr>
          <a:xfrm>
            <a:off x="5188650" y="0"/>
            <a:ext cx="4717350" cy="6858000"/>
          </a:xfrm>
          <a:prstGeom prst="rect">
            <a:avLst/>
          </a:prstGeom>
          <a:noFill/>
          <a:ln>
            <a:noFill/>
          </a:ln>
        </p:spPr>
      </p:pic>
      <p:sp>
        <p:nvSpPr>
          <p:cNvPr id="272" name="Google Shape;272;p6"/>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LA PENSÉE À L’ORIGINE DE L'OUTIL </a:t>
            </a:r>
            <a:endParaRPr>
              <a:latin typeface="Montserrat"/>
              <a:ea typeface="Montserrat"/>
              <a:cs typeface="Montserrat"/>
              <a:sym typeface="Montserrat"/>
            </a:endParaRPr>
          </a:p>
        </p:txBody>
      </p:sp>
      <p:sp>
        <p:nvSpPr>
          <p:cNvPr id="273" name="Google Shape;273;p6"/>
          <p:cNvSpPr txBox="1">
            <a:spLocks noGrp="1"/>
          </p:cNvSpPr>
          <p:nvPr>
            <p:ph type="body" idx="1"/>
          </p:nvPr>
        </p:nvSpPr>
        <p:spPr>
          <a:xfrm>
            <a:off x="527777" y="1732635"/>
            <a:ext cx="4501500" cy="4637312"/>
          </a:xfrm>
          <a:prstGeom prst="rect">
            <a:avLst/>
          </a:prstGeom>
          <a:noFill/>
          <a:ln>
            <a:noFill/>
          </a:ln>
        </p:spPr>
        <p:txBody>
          <a:bodyPr spcFirstLastPara="1" wrap="square" lIns="91425" tIns="36000" rIns="91425" bIns="36000" anchor="t" anchorCtr="0">
            <a:noAutofit/>
          </a:bodyPr>
          <a:lstStyle/>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La technique n’est pas neutre, elle est </a:t>
            </a:r>
            <a:r>
              <a:rPr lang="fr-FR" sz="1100" i="1" dirty="0">
                <a:solidFill>
                  <a:schemeClr val="dk1"/>
                </a:solidFill>
                <a:latin typeface="Montserrat"/>
                <a:ea typeface="Montserrat"/>
                <a:cs typeface="Montserrat"/>
                <a:sym typeface="Montserrat"/>
              </a:rPr>
              <a:t>agentive</a:t>
            </a:r>
            <a:r>
              <a:rPr lang="fr-FR" sz="1100" dirty="0">
                <a:solidFill>
                  <a:schemeClr val="dk1"/>
                </a:solidFill>
                <a:latin typeface="Montserrat"/>
                <a:ea typeface="Montserrat"/>
                <a:cs typeface="Montserrat"/>
                <a:sym typeface="Montserrat"/>
              </a:rPr>
              <a:t>. Cela signifie qu’elle porte en elle des valeurs qui déterminent certaines manières de faire et d’agir.</a:t>
            </a:r>
          </a:p>
          <a:p>
            <a:pPr marL="0" lvl="0" indent="0" algn="just" rtl="0">
              <a:lnSpc>
                <a:spcPct val="110000"/>
              </a:lnSpc>
              <a:spcBef>
                <a:spcPts val="0"/>
              </a:spcBef>
              <a:spcAft>
                <a:spcPts val="0"/>
              </a:spcAft>
              <a:buClr>
                <a:srgbClr val="404040"/>
              </a:buClr>
              <a:buSzPts val="1200"/>
              <a:buNone/>
            </a:pP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Si l’on considère les mondes humains comme des agencements composés d’une multitude d’êtres et de choses, tout objet technique inséré dans un système existant va, par son agentivité, provoquer une </a:t>
            </a:r>
            <a:r>
              <a:rPr lang="fr-FR" sz="1100" b="1" dirty="0">
                <a:solidFill>
                  <a:schemeClr val="dk1"/>
                </a:solidFill>
                <a:latin typeface="Montserrat"/>
                <a:ea typeface="Montserrat"/>
                <a:cs typeface="Montserrat"/>
                <a:sym typeface="Montserrat"/>
              </a:rPr>
              <a:t>recomposition</a:t>
            </a:r>
            <a:r>
              <a:rPr lang="fr-FR" sz="1100" dirty="0">
                <a:solidFill>
                  <a:schemeClr val="dk1"/>
                </a:solidFill>
                <a:latin typeface="Montserrat"/>
                <a:ea typeface="Montserrat"/>
                <a:cs typeface="Montserrat"/>
                <a:sym typeface="Montserrat"/>
              </a:rPr>
              <a:t> du monde.</a:t>
            </a:r>
            <a:r>
              <a:rPr sz="1100" dirty="0">
                <a:solidFill>
                  <a:schemeClr val="dk1"/>
                </a:solidFill>
                <a:latin typeface="Montserrat"/>
                <a:ea typeface="Montserrat"/>
                <a:cs typeface="Montserrat"/>
                <a:sym typeface="Montserrat"/>
              </a:rPr>
              <a:t> </a:t>
            </a: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Par exemple, un simple banc réagence l’espace dans lequel il s’insère et amène celui qui s’y assoit à adopter une posture particulière et un point de vue différent de celui des passants. Il introduit également un espace social là où il n’y en avait pas (un espace particulier : assis côte à côte). La rue, lieu de passage, de flux continu, se dote alors d’un espace de stase, de contemplation, voire d’échanges.</a:t>
            </a:r>
            <a:endParaRPr sz="1100" dirty="0">
              <a:solidFill>
                <a:schemeClr val="dk1"/>
              </a:solidFill>
              <a:latin typeface="Montserrat"/>
              <a:ea typeface="Montserrat"/>
              <a:cs typeface="Montserrat"/>
              <a:sym typeface="Montserrat"/>
            </a:endParaRPr>
          </a:p>
          <a:p>
            <a:pPr marL="0" lvl="0" indent="0" algn="just" rtl="0">
              <a:lnSpc>
                <a:spcPct val="110000"/>
              </a:lnSpc>
              <a:spcBef>
                <a:spcPts val="1000"/>
              </a:spcBef>
              <a:spcAft>
                <a:spcPts val="0"/>
              </a:spcAft>
              <a:buClr>
                <a:srgbClr val="404040"/>
              </a:buClr>
              <a:buSzPts val="1200"/>
              <a:buNone/>
            </a:pPr>
            <a:r>
              <a:rPr lang="fr-FR" sz="1100" dirty="0">
                <a:solidFill>
                  <a:schemeClr val="dk1"/>
                </a:solidFill>
                <a:latin typeface="Montserrat"/>
                <a:ea typeface="Montserrat"/>
                <a:cs typeface="Montserrat"/>
                <a:sym typeface="Montserrat"/>
              </a:rPr>
              <a:t>En tant que technologue, l’objectif ici est de comprendre la recomposition induite par l’introduction d’un nouveau dispositif, c’est-à-dire comment il réagence, réorganise, éloigne ou rapproche les acteurs, en changeant parfois leurs rôles. </a:t>
            </a:r>
            <a:endParaRPr sz="1100" dirty="0"/>
          </a:p>
          <a:p>
            <a:pPr marL="0" lvl="0" indent="0" algn="just" rtl="0">
              <a:lnSpc>
                <a:spcPct val="110000"/>
              </a:lnSpc>
              <a:spcBef>
                <a:spcPts val="163"/>
              </a:spcBef>
              <a:spcAft>
                <a:spcPts val="0"/>
              </a:spcAft>
              <a:buClr>
                <a:srgbClr val="3F3F3F"/>
              </a:buClr>
              <a:buSzPts val="1200"/>
              <a:buNone/>
            </a:pPr>
            <a:endParaRPr sz="1100" dirty="0">
              <a:latin typeface="Montserrat"/>
              <a:ea typeface="Montserrat"/>
              <a:cs typeface="Montserrat"/>
              <a:sym typeface="Montserrat"/>
            </a:endParaRPr>
          </a:p>
        </p:txBody>
      </p:sp>
      <p:sp>
        <p:nvSpPr>
          <p:cNvPr id="274" name="Google Shape;274;p6"/>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endParaRPr sz="1200" dirty="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Font typeface="Arial"/>
              <a:buNone/>
            </a:pPr>
            <a:endParaRPr sz="12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sz="1200" b="1" dirty="0">
              <a:solidFill>
                <a:srgbClr val="404040"/>
              </a:solidFill>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buNone/>
            </a:pPr>
            <a:endParaRPr sz="1200" dirty="0">
              <a:latin typeface="Montserrat"/>
              <a:ea typeface="Montserrat"/>
              <a:cs typeface="Montserrat"/>
              <a:sym typeface="Montserrat"/>
            </a:endParaRPr>
          </a:p>
        </p:txBody>
      </p:sp>
      <p:sp>
        <p:nvSpPr>
          <p:cNvPr id="275" name="Google Shape;275;p6"/>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5</a:t>
            </a:fld>
            <a:endParaRPr/>
          </a:p>
        </p:txBody>
      </p:sp>
      <p:pic>
        <p:nvPicPr>
          <p:cNvPr id="276" name="Google Shape;276;p6"/>
          <p:cNvPicPr preferRelativeResize="0"/>
          <p:nvPr/>
        </p:nvPicPr>
        <p:blipFill rotWithShape="1">
          <a:blip r:embed="rId4">
            <a:alphaModFix/>
          </a:blip>
          <a:srcRect/>
          <a:stretch/>
        </p:blipFill>
        <p:spPr>
          <a:xfrm>
            <a:off x="6161251" y="3333625"/>
            <a:ext cx="2382129" cy="3130007"/>
          </a:xfrm>
          <a:prstGeom prst="rect">
            <a:avLst/>
          </a:prstGeom>
          <a:noFill/>
          <a:ln>
            <a:noFill/>
          </a:ln>
        </p:spPr>
      </p:pic>
      <p:pic>
        <p:nvPicPr>
          <p:cNvPr id="277" name="Google Shape;277;p6"/>
          <p:cNvPicPr preferRelativeResize="0"/>
          <p:nvPr/>
        </p:nvPicPr>
        <p:blipFill rotWithShape="1">
          <a:blip r:embed="rId5">
            <a:alphaModFix/>
          </a:blip>
          <a:srcRect/>
          <a:stretch/>
        </p:blipFill>
        <p:spPr>
          <a:xfrm>
            <a:off x="8097601" y="3261299"/>
            <a:ext cx="1080000" cy="94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a:extLst>
            <a:ext uri="{FF2B5EF4-FFF2-40B4-BE49-F238E27FC236}">
              <a16:creationId xmlns:a16="http://schemas.microsoft.com/office/drawing/2014/main" id="{4865EB4E-8272-DEA0-BA87-BB4DD700CBC2}"/>
            </a:ext>
          </a:extLst>
        </p:cNvPr>
        <p:cNvGrpSpPr/>
        <p:nvPr/>
      </p:nvGrpSpPr>
      <p:grpSpPr>
        <a:xfrm>
          <a:off x="0" y="0"/>
          <a:ext cx="0" cy="0"/>
          <a:chOff x="0" y="0"/>
          <a:chExt cx="0" cy="0"/>
        </a:xfrm>
      </p:grpSpPr>
      <p:pic>
        <p:nvPicPr>
          <p:cNvPr id="271" name="Google Shape;271;p6">
            <a:extLst>
              <a:ext uri="{FF2B5EF4-FFF2-40B4-BE49-F238E27FC236}">
                <a16:creationId xmlns:a16="http://schemas.microsoft.com/office/drawing/2014/main" id="{5976910B-7434-E099-C3ED-54BF068B7097}"/>
              </a:ext>
            </a:extLst>
          </p:cNvPr>
          <p:cNvPicPr preferRelativeResize="0"/>
          <p:nvPr/>
        </p:nvPicPr>
        <p:blipFill rotWithShape="1">
          <a:blip r:embed="rId3">
            <a:alphaModFix/>
          </a:blip>
          <a:srcRect t="4906" r="52378"/>
          <a:stretch/>
        </p:blipFill>
        <p:spPr>
          <a:xfrm>
            <a:off x="5451540" y="0"/>
            <a:ext cx="4717350" cy="6858000"/>
          </a:xfrm>
          <a:prstGeom prst="rect">
            <a:avLst/>
          </a:prstGeom>
          <a:noFill/>
          <a:ln>
            <a:noFill/>
          </a:ln>
        </p:spPr>
      </p:pic>
      <p:sp>
        <p:nvSpPr>
          <p:cNvPr id="272" name="Google Shape;272;p6">
            <a:extLst>
              <a:ext uri="{FF2B5EF4-FFF2-40B4-BE49-F238E27FC236}">
                <a16:creationId xmlns:a16="http://schemas.microsoft.com/office/drawing/2014/main" id="{E3C55667-E78D-582B-87C9-F1511883E4E9}"/>
              </a:ext>
            </a:extLst>
          </p:cNvPr>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dirty="0">
                <a:latin typeface="Montserrat"/>
                <a:ea typeface="Montserrat"/>
                <a:cs typeface="Montserrat"/>
                <a:sym typeface="Montserrat"/>
              </a:rPr>
              <a:t>LES SOURCES D’INSPIRATION</a:t>
            </a:r>
            <a:endParaRPr dirty="0">
              <a:latin typeface="Montserrat"/>
              <a:ea typeface="Montserrat"/>
              <a:cs typeface="Montserrat"/>
              <a:sym typeface="Montserrat"/>
            </a:endParaRPr>
          </a:p>
        </p:txBody>
      </p:sp>
      <p:sp>
        <p:nvSpPr>
          <p:cNvPr id="273" name="Google Shape;273;p6">
            <a:extLst>
              <a:ext uri="{FF2B5EF4-FFF2-40B4-BE49-F238E27FC236}">
                <a16:creationId xmlns:a16="http://schemas.microsoft.com/office/drawing/2014/main" id="{8CBDDA13-49DB-D5F8-0DF2-C65DC01CED09}"/>
              </a:ext>
            </a:extLst>
          </p:cNvPr>
          <p:cNvSpPr txBox="1">
            <a:spLocks noGrp="1"/>
          </p:cNvSpPr>
          <p:nvPr>
            <p:ph type="body" idx="1"/>
          </p:nvPr>
        </p:nvSpPr>
        <p:spPr>
          <a:xfrm>
            <a:off x="527777" y="1680996"/>
            <a:ext cx="4821463" cy="4637312"/>
          </a:xfrm>
          <a:prstGeom prst="rect">
            <a:avLst/>
          </a:prstGeom>
          <a:noFill/>
          <a:ln>
            <a:noFill/>
          </a:ln>
        </p:spPr>
        <p:txBody>
          <a:bodyPr spcFirstLastPara="1" wrap="square" lIns="91425" tIns="36000" rIns="91425" bIns="36000" anchor="t" anchorCtr="0">
            <a:noAutofit/>
          </a:bodyPr>
          <a:lstStyle/>
          <a:p>
            <a:pPr marL="0" lvl="0" indent="0" algn="just" rtl="0">
              <a:lnSpc>
                <a:spcPct val="110000"/>
              </a:lnSpc>
              <a:spcBef>
                <a:spcPts val="163"/>
              </a:spcBef>
              <a:spcAft>
                <a:spcPts val="0"/>
              </a:spcAft>
              <a:buClr>
                <a:srgbClr val="3F3F3F"/>
              </a:buClr>
              <a:buSzPts val="1200"/>
              <a:buNone/>
            </a:pPr>
            <a:r>
              <a:rPr lang="fr-FR" sz="1100" dirty="0">
                <a:latin typeface="Montserrat"/>
                <a:ea typeface="Montserrat"/>
                <a:cs typeface="Montserrat"/>
                <a:sym typeface="Montserrat"/>
              </a:rPr>
              <a:t>Cet outil s’inspire bien entendu de toute l’histoire et toute la philosophie des techniques qui pensent :</a:t>
            </a:r>
          </a:p>
          <a:p>
            <a:pPr marL="171450" lvl="0" indent="-171450" algn="just" rtl="0">
              <a:lnSpc>
                <a:spcPct val="110000"/>
              </a:lnSpc>
              <a:spcBef>
                <a:spcPts val="163"/>
              </a:spcBef>
              <a:spcAft>
                <a:spcPts val="0"/>
              </a:spcAft>
              <a:buClr>
                <a:srgbClr val="3F3F3F"/>
              </a:buClr>
              <a:buSzPts val="1200"/>
              <a:buFont typeface="Arial" panose="020B0604020202020204" pitchFamily="34" charset="0"/>
              <a:buChar char="•"/>
            </a:pPr>
            <a:r>
              <a:rPr lang="fr-FR" sz="1100" dirty="0">
                <a:latin typeface="Montserrat"/>
                <a:ea typeface="Montserrat"/>
                <a:cs typeface="Montserrat"/>
                <a:sym typeface="Montserrat"/>
              </a:rPr>
              <a:t>L’agentivité de la technique (désignée aussi, selon les auteurs, sa non-neutralité, son caractère </a:t>
            </a:r>
            <a:r>
              <a:rPr lang="fr-FR" sz="1100" dirty="0" err="1">
                <a:latin typeface="Montserrat"/>
                <a:ea typeface="Montserrat"/>
                <a:cs typeface="Montserrat"/>
                <a:sym typeface="Montserrat"/>
              </a:rPr>
              <a:t>sur-déterminant</a:t>
            </a:r>
            <a:r>
              <a:rPr lang="fr-FR" sz="1100" dirty="0">
                <a:latin typeface="Montserrat"/>
                <a:ea typeface="Montserrat"/>
                <a:cs typeface="Montserrat"/>
                <a:sym typeface="Montserrat"/>
              </a:rPr>
              <a:t>, etc.)</a:t>
            </a:r>
          </a:p>
          <a:p>
            <a:pPr marL="171450" lvl="0" indent="-171450" algn="just" rtl="0">
              <a:lnSpc>
                <a:spcPct val="110000"/>
              </a:lnSpc>
              <a:spcBef>
                <a:spcPts val="163"/>
              </a:spcBef>
              <a:spcAft>
                <a:spcPts val="0"/>
              </a:spcAft>
              <a:buClr>
                <a:srgbClr val="3F3F3F"/>
              </a:buClr>
              <a:buSzPts val="1200"/>
              <a:buFont typeface="Arial" panose="020B0604020202020204" pitchFamily="34" charset="0"/>
              <a:buChar char="•"/>
            </a:pPr>
            <a:r>
              <a:rPr lang="fr-FR" sz="1100" dirty="0">
                <a:latin typeface="Montserrat"/>
                <a:ea typeface="Montserrat"/>
                <a:cs typeface="Montserrat"/>
                <a:sym typeface="Montserrat"/>
              </a:rPr>
              <a:t>Le faire-système technique (chez B. Gille, G. Simondon, etc.)</a:t>
            </a:r>
          </a:p>
          <a:p>
            <a:pPr marL="0" lvl="0" indent="0" algn="just" rtl="0">
              <a:lnSpc>
                <a:spcPct val="110000"/>
              </a:lnSpc>
              <a:spcBef>
                <a:spcPts val="163"/>
              </a:spcBef>
              <a:spcAft>
                <a:spcPts val="0"/>
              </a:spcAft>
              <a:buClr>
                <a:srgbClr val="3F3F3F"/>
              </a:buClr>
              <a:buSzPts val="1200"/>
            </a:pPr>
            <a:endParaRPr lang="fr-FR" sz="1100" dirty="0">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pPr>
            <a:r>
              <a:rPr lang="fr-FR" sz="1100" dirty="0">
                <a:latin typeface="Montserrat"/>
                <a:ea typeface="Montserrat"/>
                <a:cs typeface="Montserrat"/>
                <a:sym typeface="Montserrat"/>
              </a:rPr>
              <a:t>Les premières versions de cet outil s’appelaient DST pour dispositif sociotechnique. Ces versions étaient statiques, se contentant de décrire les composants du système. Puis on a ajouté un avant-après pour décrire les évolutions.</a:t>
            </a:r>
          </a:p>
          <a:p>
            <a:pPr marL="0" lvl="0" indent="0" algn="just" rtl="0">
              <a:lnSpc>
                <a:spcPct val="110000"/>
              </a:lnSpc>
              <a:spcBef>
                <a:spcPts val="163"/>
              </a:spcBef>
              <a:spcAft>
                <a:spcPts val="0"/>
              </a:spcAft>
              <a:buClr>
                <a:srgbClr val="3F3F3F"/>
              </a:buClr>
              <a:buSzPts val="1200"/>
            </a:pPr>
            <a:endParaRPr lang="fr-FR" sz="1100" dirty="0">
              <a:latin typeface="Montserrat"/>
              <a:ea typeface="Montserrat"/>
              <a:cs typeface="Montserrat"/>
              <a:sym typeface="Montserrat"/>
            </a:endParaRPr>
          </a:p>
          <a:p>
            <a:pPr marL="0" indent="0">
              <a:buSzPts val="1200"/>
            </a:pPr>
            <a:r>
              <a:rPr lang="fr-FR" sz="1100" dirty="0">
                <a:latin typeface="Montserrat"/>
                <a:ea typeface="Montserrat"/>
                <a:cs typeface="Montserrat"/>
                <a:sym typeface="Montserrat"/>
              </a:rPr>
              <a:t>L’idée d’un terme plus dynamique a été suscitée par la lecture de deux ouvrages liés :</a:t>
            </a:r>
          </a:p>
          <a:p>
            <a:pPr marL="171450" indent="-171450">
              <a:buSzPts val="1200"/>
              <a:buFont typeface="Arial" panose="020B0604020202020204" pitchFamily="34" charset="0"/>
              <a:buChar char="•"/>
            </a:pPr>
            <a:r>
              <a:rPr lang="fr-FR" sz="1100" i="1" dirty="0">
                <a:latin typeface="Montserrat"/>
                <a:ea typeface="Montserrat"/>
                <a:cs typeface="Montserrat"/>
                <a:sym typeface="Montserrat"/>
              </a:rPr>
              <a:t>La composition des mondes, </a:t>
            </a:r>
            <a:r>
              <a:rPr lang="fr-FR" sz="1100" dirty="0">
                <a:latin typeface="Montserrat"/>
                <a:ea typeface="Montserrat"/>
                <a:cs typeface="Montserrat"/>
                <a:sym typeface="Montserrat"/>
              </a:rPr>
              <a:t>livre d’entretien de Philippe Descola, faisant partie de ses ouvrages où, à partir de la critique de la notion de nature (construite, et non universelle), il montre qu’il y a d’autres façons de faire monde avec le vivant</a:t>
            </a:r>
            <a:endParaRPr lang="fr-FR" sz="1100" i="1" dirty="0">
              <a:latin typeface="Montserrat"/>
              <a:ea typeface="Montserrat"/>
              <a:cs typeface="Montserrat"/>
              <a:sym typeface="Montserrat"/>
            </a:endParaRPr>
          </a:p>
          <a:p>
            <a:pPr marL="171450" indent="-171450">
              <a:buSzPts val="1200"/>
              <a:buFont typeface="Arial" panose="020B0604020202020204" pitchFamily="34" charset="0"/>
              <a:buChar char="•"/>
            </a:pPr>
            <a:r>
              <a:rPr lang="fr-FR" sz="1100" i="1" dirty="0">
                <a:latin typeface="Montserrat"/>
                <a:ea typeface="Montserrat"/>
                <a:cs typeface="Montserrat"/>
                <a:sym typeface="Montserrat"/>
              </a:rPr>
              <a:t>La recomposition des mondes, </a:t>
            </a:r>
            <a:r>
              <a:rPr lang="fr-FR" sz="1100" dirty="0">
                <a:latin typeface="Montserrat"/>
                <a:ea typeface="Montserrat"/>
                <a:cs typeface="Montserrat"/>
                <a:sym typeface="Montserrat"/>
              </a:rPr>
              <a:t>BD d’Alessandro </a:t>
            </a:r>
            <a:r>
              <a:rPr lang="fr-FR" sz="1100" dirty="0" err="1">
                <a:latin typeface="Montserrat"/>
                <a:ea typeface="Montserrat"/>
                <a:cs typeface="Montserrat"/>
                <a:sym typeface="Montserrat"/>
              </a:rPr>
              <a:t>Pignocchi</a:t>
            </a:r>
            <a:r>
              <a:rPr lang="fr-FR" sz="1100" dirty="0">
                <a:latin typeface="Montserrat"/>
                <a:ea typeface="Montserrat"/>
                <a:cs typeface="Montserrat"/>
                <a:sym typeface="Montserrat"/>
              </a:rPr>
              <a:t>, (qui échange régulièrement avec Descola), à propos du nouveau monde inventé dans la ZAD de Notre-Dame-des-Landes</a:t>
            </a:r>
          </a:p>
          <a:p>
            <a:pPr marL="171450" indent="-171450">
              <a:buSzPts val="1200"/>
              <a:buFont typeface="Arial" panose="020B0604020202020204" pitchFamily="34" charset="0"/>
              <a:buChar char="•"/>
            </a:pPr>
            <a:endParaRPr lang="fr-FR" sz="1100" dirty="0">
              <a:latin typeface="Montserrat"/>
              <a:ea typeface="Montserrat"/>
              <a:cs typeface="Montserrat"/>
              <a:sym typeface="Montserrat"/>
            </a:endParaRPr>
          </a:p>
          <a:p>
            <a:pPr marL="0" indent="0">
              <a:buSzPts val="1200"/>
            </a:pPr>
            <a:r>
              <a:rPr lang="fr-FR" sz="1100" dirty="0">
                <a:latin typeface="Montserrat"/>
                <a:ea typeface="Montserrat"/>
                <a:cs typeface="Montserrat"/>
                <a:sym typeface="Montserrat"/>
              </a:rPr>
              <a:t>Et bien entendu la notion d’agencement, chez Deleuze, plane sur l’ensemble de cette approche.</a:t>
            </a:r>
          </a:p>
          <a:p>
            <a:pPr marL="0" lvl="0" indent="0" algn="just" rtl="0">
              <a:lnSpc>
                <a:spcPct val="110000"/>
              </a:lnSpc>
              <a:spcBef>
                <a:spcPts val="163"/>
              </a:spcBef>
              <a:spcAft>
                <a:spcPts val="0"/>
              </a:spcAft>
              <a:buClr>
                <a:srgbClr val="3F3F3F"/>
              </a:buClr>
              <a:buSzPts val="1200"/>
              <a:buNone/>
            </a:pPr>
            <a:endParaRPr sz="1050" dirty="0">
              <a:latin typeface="Montserrat"/>
              <a:ea typeface="Montserrat"/>
              <a:cs typeface="Montserrat"/>
              <a:sym typeface="Montserrat"/>
            </a:endParaRPr>
          </a:p>
        </p:txBody>
      </p:sp>
      <p:sp>
        <p:nvSpPr>
          <p:cNvPr id="274" name="Google Shape;274;p6">
            <a:extLst>
              <a:ext uri="{FF2B5EF4-FFF2-40B4-BE49-F238E27FC236}">
                <a16:creationId xmlns:a16="http://schemas.microsoft.com/office/drawing/2014/main" id="{FAD89C2E-81E7-DFDF-0A6B-F71A7AD7CC08}"/>
              </a:ext>
            </a:extLst>
          </p:cNvPr>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endParaRPr sz="120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Font typeface="Arial"/>
              <a:buNone/>
            </a:pPr>
            <a:endParaRPr sz="120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sz="1200" b="1">
              <a:solidFill>
                <a:srgbClr val="404040"/>
              </a:solidFill>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buNone/>
            </a:pPr>
            <a:endParaRPr sz="1200">
              <a:latin typeface="Montserrat"/>
              <a:ea typeface="Montserrat"/>
              <a:cs typeface="Montserrat"/>
              <a:sym typeface="Montserrat"/>
            </a:endParaRPr>
          </a:p>
        </p:txBody>
      </p:sp>
      <p:sp>
        <p:nvSpPr>
          <p:cNvPr id="275" name="Google Shape;275;p6">
            <a:extLst>
              <a:ext uri="{FF2B5EF4-FFF2-40B4-BE49-F238E27FC236}">
                <a16:creationId xmlns:a16="http://schemas.microsoft.com/office/drawing/2014/main" id="{9073B90C-3CE5-74F0-233F-B36D92CBB8D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6</a:t>
            </a:fld>
            <a:endParaRPr/>
          </a:p>
        </p:txBody>
      </p:sp>
      <p:pic>
        <p:nvPicPr>
          <p:cNvPr id="2" name="Google Shape;271;p6">
            <a:extLst>
              <a:ext uri="{FF2B5EF4-FFF2-40B4-BE49-F238E27FC236}">
                <a16:creationId xmlns:a16="http://schemas.microsoft.com/office/drawing/2014/main" id="{43CB31DB-6577-5DDB-75C7-4B5AEE292318}"/>
              </a:ext>
            </a:extLst>
          </p:cNvPr>
          <p:cNvPicPr preferRelativeResize="0"/>
          <p:nvPr/>
        </p:nvPicPr>
        <p:blipFill rotWithShape="1">
          <a:blip r:embed="rId3">
            <a:alphaModFix/>
          </a:blip>
          <a:srcRect t="4906" r="52378"/>
          <a:stretch/>
        </p:blipFill>
        <p:spPr>
          <a:xfrm>
            <a:off x="5959271" y="0"/>
            <a:ext cx="4717350" cy="6858000"/>
          </a:xfrm>
          <a:prstGeom prst="rect">
            <a:avLst/>
          </a:prstGeom>
          <a:noFill/>
          <a:ln>
            <a:noFill/>
          </a:ln>
        </p:spPr>
      </p:pic>
      <p:sp>
        <p:nvSpPr>
          <p:cNvPr id="8" name="ZoneTexte 7">
            <a:extLst>
              <a:ext uri="{FF2B5EF4-FFF2-40B4-BE49-F238E27FC236}">
                <a16:creationId xmlns:a16="http://schemas.microsoft.com/office/drawing/2014/main" id="{E1FB00D5-2D85-B3F1-A5E6-987CC1935CAD}"/>
              </a:ext>
            </a:extLst>
          </p:cNvPr>
          <p:cNvSpPr txBox="1"/>
          <p:nvPr/>
        </p:nvSpPr>
        <p:spPr>
          <a:xfrm>
            <a:off x="7429986" y="3144690"/>
            <a:ext cx="2248370" cy="707886"/>
          </a:xfrm>
          <a:prstGeom prst="rect">
            <a:avLst/>
          </a:prstGeom>
          <a:noFill/>
        </p:spPr>
        <p:txBody>
          <a:bodyPr wrap="square">
            <a:spAutoFit/>
          </a:bodyPr>
          <a:lstStyle/>
          <a:p>
            <a:r>
              <a:rPr lang="fr-FR" sz="1000" dirty="0">
                <a:latin typeface="Montserrat"/>
                <a:ea typeface="Montserrat"/>
                <a:cs typeface="Montserrat"/>
                <a:sym typeface="Montserrat"/>
              </a:rPr>
              <a:t>Descola, Philippe. </a:t>
            </a:r>
            <a:r>
              <a:rPr lang="fr-FR" sz="1000" i="1" dirty="0">
                <a:latin typeface="Montserrat"/>
                <a:ea typeface="Montserrat"/>
                <a:cs typeface="Montserrat"/>
                <a:sym typeface="Montserrat"/>
              </a:rPr>
              <a:t>La Composition des mondes </a:t>
            </a:r>
            <a:r>
              <a:rPr lang="fr-FR" sz="1000" dirty="0">
                <a:latin typeface="Montserrat"/>
                <a:ea typeface="Montserrat"/>
                <a:cs typeface="Montserrat"/>
                <a:sym typeface="Montserrat"/>
              </a:rPr>
              <a:t>: entretiens avec Pierre Charbonnier. Flammarion, 2014.</a:t>
            </a:r>
            <a:endParaRPr lang="fr-FR" sz="1000" dirty="0"/>
          </a:p>
        </p:txBody>
      </p:sp>
      <p:pic>
        <p:nvPicPr>
          <p:cNvPr id="1026" name="Picture 2" descr="La Recomposition des mondes de Alessandro Pignocchi aux Éditions du Seuil">
            <a:extLst>
              <a:ext uri="{FF2B5EF4-FFF2-40B4-BE49-F238E27FC236}">
                <a16:creationId xmlns:a16="http://schemas.microsoft.com/office/drawing/2014/main" id="{5A623F0D-E337-6D7E-B39B-280321D3C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009" y="3955195"/>
            <a:ext cx="1442134" cy="1993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HESS">
            <a:extLst>
              <a:ext uri="{FF2B5EF4-FFF2-40B4-BE49-F238E27FC236}">
                <a16:creationId xmlns:a16="http://schemas.microsoft.com/office/drawing/2014/main" id="{65B95C86-FFF4-4B6F-E787-CBD7BECE0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009" y="464048"/>
            <a:ext cx="1608716" cy="264647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882B26A-A1D3-ED18-8614-C0A9DAA96B22}"/>
              </a:ext>
            </a:extLst>
          </p:cNvPr>
          <p:cNvSpPr txBox="1"/>
          <p:nvPr/>
        </p:nvSpPr>
        <p:spPr>
          <a:xfrm>
            <a:off x="7429986" y="6017132"/>
            <a:ext cx="1682494" cy="553998"/>
          </a:xfrm>
          <a:prstGeom prst="rect">
            <a:avLst/>
          </a:prstGeom>
          <a:noFill/>
        </p:spPr>
        <p:txBody>
          <a:bodyPr wrap="square">
            <a:spAutoFit/>
          </a:bodyPr>
          <a:lstStyle/>
          <a:p>
            <a:r>
              <a:rPr lang="fr-FR" sz="1000" dirty="0" err="1">
                <a:latin typeface="Montserrat"/>
                <a:ea typeface="Montserrat"/>
                <a:cs typeface="Montserrat"/>
                <a:sym typeface="Montserrat"/>
              </a:rPr>
              <a:t>Pignocchi</a:t>
            </a:r>
            <a:r>
              <a:rPr lang="fr-FR" sz="1000" dirty="0">
                <a:latin typeface="Montserrat"/>
                <a:ea typeface="Montserrat"/>
                <a:cs typeface="Montserrat"/>
                <a:sym typeface="Montserrat"/>
              </a:rPr>
              <a:t>, Alessandro. </a:t>
            </a:r>
            <a:r>
              <a:rPr lang="fr-FR" sz="1000" i="1" dirty="0">
                <a:latin typeface="Montserrat"/>
                <a:ea typeface="Montserrat"/>
                <a:cs typeface="Montserrat"/>
                <a:sym typeface="Montserrat"/>
              </a:rPr>
              <a:t>La </a:t>
            </a:r>
            <a:r>
              <a:rPr lang="fr-FR" sz="1000" i="1" dirty="0" err="1">
                <a:latin typeface="Montserrat"/>
                <a:ea typeface="Montserrat"/>
                <a:cs typeface="Montserrat"/>
                <a:sym typeface="Montserrat"/>
              </a:rPr>
              <a:t>reomposition</a:t>
            </a:r>
            <a:r>
              <a:rPr lang="fr-FR" sz="1000" i="1" dirty="0">
                <a:latin typeface="Montserrat"/>
                <a:ea typeface="Montserrat"/>
                <a:cs typeface="Montserrat"/>
                <a:sym typeface="Montserrat"/>
              </a:rPr>
              <a:t> des mondes</a:t>
            </a:r>
            <a:r>
              <a:rPr lang="fr-FR" sz="1000" dirty="0">
                <a:latin typeface="Montserrat"/>
                <a:ea typeface="Montserrat"/>
                <a:cs typeface="Montserrat"/>
                <a:sym typeface="Montserrat"/>
              </a:rPr>
              <a:t>. Seuil, 2019.</a:t>
            </a:r>
            <a:endParaRPr lang="fr-FR" sz="1000" dirty="0"/>
          </a:p>
        </p:txBody>
      </p:sp>
    </p:spTree>
    <p:extLst>
      <p:ext uri="{BB962C8B-B14F-4D97-AF65-F5344CB8AC3E}">
        <p14:creationId xmlns:p14="http://schemas.microsoft.com/office/powerpoint/2010/main" val="167729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7"/>
          <p:cNvPicPr preferRelativeResize="0"/>
          <p:nvPr/>
        </p:nvPicPr>
        <p:blipFill rotWithShape="1">
          <a:blip r:embed="rId3">
            <a:alphaModFix/>
          </a:blip>
          <a:srcRect l="48809" t="4970"/>
          <a:stretch>
            <a:fillRect/>
          </a:stretch>
        </p:blipFill>
        <p:spPr>
          <a:xfrm>
            <a:off x="-1" y="0"/>
            <a:ext cx="5070927" cy="6853166"/>
          </a:xfrm>
          <a:prstGeom prst="rect">
            <a:avLst/>
          </a:prstGeom>
          <a:noFill/>
          <a:ln>
            <a:noFill/>
          </a:ln>
        </p:spPr>
      </p:pic>
      <p:sp>
        <p:nvSpPr>
          <p:cNvPr id="283" name="Google Shape;283;p7"/>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TRANSFERT DU CONCEPT EN INGÉNIERIE</a:t>
            </a:r>
            <a:endParaRPr>
              <a:latin typeface="Montserrat"/>
              <a:ea typeface="Montserrat"/>
              <a:cs typeface="Montserrat"/>
              <a:sym typeface="Montserrat"/>
            </a:endParaRPr>
          </a:p>
        </p:txBody>
      </p:sp>
      <p:sp>
        <p:nvSpPr>
          <p:cNvPr id="284" name="Google Shape;284;p7"/>
          <p:cNvSpPr txBox="1">
            <a:spLocks noGrp="1"/>
          </p:cNvSpPr>
          <p:nvPr>
            <p:ph type="body" idx="2"/>
          </p:nvPr>
        </p:nvSpPr>
        <p:spPr>
          <a:xfrm>
            <a:off x="5188646" y="2071321"/>
            <a:ext cx="4366833" cy="3891317"/>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En tant que technologues, nous sommes amenés : - À provoquer et accompagner des recompositions au service de projets de société. Nous prendrons alors préventivement soin du déjà-là et du bientôt-là ;</a:t>
            </a:r>
          </a:p>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 À intervenir curativement sur des recompositions qui ont échoué, totalement ou partiellement. Nous accompagnerons alors les corrections ou </a:t>
            </a:r>
          </a:p>
          <a:p>
            <a:pPr marL="0" lvl="0" indent="0" algn="just" rtl="0">
              <a:spcBef>
                <a:spcPts val="0"/>
              </a:spcBef>
              <a:spcAft>
                <a:spcPts val="0"/>
              </a:spcAft>
              <a:buClr>
                <a:srgbClr val="404040"/>
              </a:buClr>
              <a:buSzPts val="1200"/>
              <a:buNone/>
            </a:pPr>
            <a:endParaRPr lang="fr-FR" sz="1200" dirty="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En effet, une recomposition peut réussir ou échouer. Surtout si elle n’est pas pensée comme telle !</a:t>
            </a:r>
          </a:p>
          <a:p>
            <a:pPr marL="0" lvl="0" indent="0" algn="just" rtl="0">
              <a:spcBef>
                <a:spcPts val="1000"/>
              </a:spcBef>
              <a:spcAft>
                <a:spcPts val="0"/>
              </a:spcAft>
              <a:buClr>
                <a:srgbClr val="404040"/>
              </a:buClr>
              <a:buSzPts val="1200"/>
              <a:buNone/>
            </a:pPr>
            <a:r>
              <a:rPr lang="fr-FR" sz="1200" dirty="0">
                <a:solidFill>
                  <a:schemeClr val="dk1"/>
                </a:solidFill>
                <a:latin typeface="Montserrat"/>
                <a:ea typeface="Montserrat"/>
                <a:cs typeface="Montserrat"/>
                <a:sym typeface="Montserrat"/>
              </a:rPr>
              <a:t>Le déjà-là peut à la fois bloquer ou au contraire favoriser le déploiement de l’innovation. </a:t>
            </a:r>
          </a:p>
          <a:p>
            <a:pPr marL="0" lvl="0" indent="0" algn="just" rtl="0">
              <a:spcBef>
                <a:spcPts val="1000"/>
              </a:spcBef>
              <a:spcAft>
                <a:spcPts val="0"/>
              </a:spcAft>
              <a:buClr>
                <a:srgbClr val="404040"/>
              </a:buClr>
              <a:buSzPts val="1200"/>
              <a:buNone/>
            </a:pPr>
            <a:r>
              <a:rPr lang="fr-FR" sz="1200" dirty="0">
                <a:solidFill>
                  <a:schemeClr val="dk1"/>
                </a:solidFill>
                <a:latin typeface="Montserrat"/>
                <a:ea typeface="Montserrat"/>
                <a:cs typeface="Montserrat"/>
                <a:sym typeface="Montserrat"/>
              </a:rPr>
              <a:t>L’intention de cet outil est de rendre compte des forces en présence avant l’introduction du nouveau dispositif, ainsi que du pouvoir recomposant du dispositif lui-même, afin de proposer la recomposition la plus harmonieuse possible.</a:t>
            </a:r>
            <a:endParaRPr sz="1200" dirty="0">
              <a:solidFill>
                <a:schemeClr val="dk1"/>
              </a:solidFill>
              <a:latin typeface="Montserrat"/>
              <a:ea typeface="Montserrat"/>
              <a:cs typeface="Montserrat"/>
              <a:sym typeface="Montserrat"/>
            </a:endParaRPr>
          </a:p>
        </p:txBody>
      </p:sp>
      <p:sp>
        <p:nvSpPr>
          <p:cNvPr id="285" name="Google Shape;285;p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7</a:t>
            </a:fld>
            <a:endParaRPr/>
          </a:p>
        </p:txBody>
      </p:sp>
      <p:pic>
        <p:nvPicPr>
          <p:cNvPr id="286" name="Google Shape;286;p7"/>
          <p:cNvPicPr preferRelativeResize="0"/>
          <p:nvPr/>
        </p:nvPicPr>
        <p:blipFill rotWithShape="1">
          <a:blip r:embed="rId4">
            <a:alphaModFix/>
          </a:blip>
          <a:srcRect/>
          <a:stretch/>
        </p:blipFill>
        <p:spPr>
          <a:xfrm>
            <a:off x="1606715" y="1852435"/>
            <a:ext cx="1749078" cy="4070462"/>
          </a:xfrm>
          <a:prstGeom prst="rect">
            <a:avLst/>
          </a:prstGeom>
          <a:noFill/>
          <a:ln>
            <a:noFill/>
          </a:ln>
        </p:spPr>
      </p:pic>
      <p:pic>
        <p:nvPicPr>
          <p:cNvPr id="287" name="Google Shape;287;p7"/>
          <p:cNvPicPr preferRelativeResize="0"/>
          <p:nvPr/>
        </p:nvPicPr>
        <p:blipFill rotWithShape="1">
          <a:blip r:embed="rId5">
            <a:alphaModFix/>
          </a:blip>
          <a:srcRect/>
          <a:stretch/>
        </p:blipFill>
        <p:spPr>
          <a:xfrm rot="10800000">
            <a:off x="527777" y="1852435"/>
            <a:ext cx="601031" cy="595303"/>
          </a:xfrm>
          <a:prstGeom prst="rect">
            <a:avLst/>
          </a:prstGeom>
          <a:noFill/>
          <a:ln>
            <a:noFill/>
          </a:ln>
        </p:spPr>
      </p:pic>
      <p:pic>
        <p:nvPicPr>
          <p:cNvPr id="288" name="Google Shape;288;p7"/>
          <p:cNvPicPr preferRelativeResize="0"/>
          <p:nvPr/>
        </p:nvPicPr>
        <p:blipFill rotWithShape="1">
          <a:blip r:embed="rId6">
            <a:alphaModFix/>
          </a:blip>
          <a:srcRect/>
          <a:stretch/>
        </p:blipFill>
        <p:spPr>
          <a:xfrm rot="-1636868">
            <a:off x="8693681" y="1079953"/>
            <a:ext cx="924718" cy="491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8"/>
          <p:cNvPicPr preferRelativeResize="0"/>
          <p:nvPr/>
        </p:nvPicPr>
        <p:blipFill rotWithShape="1">
          <a:blip r:embed="rId3">
            <a:alphaModFix/>
          </a:blip>
          <a:srcRect r="52965" b="21771"/>
          <a:stretch/>
        </p:blipFill>
        <p:spPr>
          <a:xfrm>
            <a:off x="5246775" y="1216325"/>
            <a:ext cx="4659225" cy="5641676"/>
          </a:xfrm>
          <a:prstGeom prst="rect">
            <a:avLst/>
          </a:prstGeom>
          <a:noFill/>
          <a:ln>
            <a:noFill/>
          </a:ln>
        </p:spPr>
      </p:pic>
      <p:sp>
        <p:nvSpPr>
          <p:cNvPr id="294" name="Google Shape;294;p8"/>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1"/>
              </a:buClr>
              <a:buSzPts val="2900"/>
              <a:buFont typeface="Arial"/>
              <a:buNone/>
            </a:pPr>
            <a:r>
              <a:rPr lang="fr-FR" dirty="0">
                <a:latin typeface="Montserrat"/>
                <a:ea typeface="Montserrat"/>
                <a:cs typeface="Montserrat"/>
                <a:sym typeface="Montserrat"/>
              </a:rPr>
              <a:t>ANALYSE ET TRIGGERS</a:t>
            </a:r>
            <a:endParaRPr dirty="0">
              <a:latin typeface="Montserrat"/>
              <a:ea typeface="Montserrat"/>
              <a:cs typeface="Montserrat"/>
              <a:sym typeface="Montserrat"/>
            </a:endParaRPr>
          </a:p>
        </p:txBody>
      </p:sp>
      <p:sp>
        <p:nvSpPr>
          <p:cNvPr id="295" name="Google Shape;295;p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8</a:t>
            </a:fld>
            <a:endParaRPr/>
          </a:p>
        </p:txBody>
      </p:sp>
      <p:sp>
        <p:nvSpPr>
          <p:cNvPr id="296" name="Google Shape;296;p8"/>
          <p:cNvSpPr txBox="1"/>
          <p:nvPr/>
        </p:nvSpPr>
        <p:spPr>
          <a:xfrm>
            <a:off x="3863122" y="1632300"/>
            <a:ext cx="5669498" cy="48100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Situation </a:t>
            </a:r>
            <a:endParaRPr sz="1200" dirty="0">
              <a:solidFill>
                <a:schemeClr val="bg2"/>
              </a:solidFill>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Pour la suite de cette fiche-outil, nous nous plaçons dans le cas d’une introduction technique qui a au moins partiellement échoué.</a:t>
            </a:r>
            <a:br>
              <a:rPr lang="fr-FR" sz="1200" dirty="0">
                <a:solidFill>
                  <a:schemeClr val="bg2"/>
                </a:solidFill>
                <a:latin typeface="Montserrat"/>
                <a:ea typeface="Montserrat"/>
                <a:cs typeface="Montserrat"/>
                <a:sym typeface="Montserrat"/>
              </a:rPr>
            </a:br>
            <a:endParaRPr lang="fr-FR" sz="1200" dirty="0">
              <a:solidFill>
                <a:schemeClr val="bg2"/>
              </a:solidFill>
              <a:latin typeface="Montserrat"/>
              <a:ea typeface="Montserrat"/>
              <a:cs typeface="Montserrat"/>
              <a:sym typeface="Montserrat"/>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Ici, les caméras portatives sont mises en place pour apaiser les relations entre policiers et civils. Elles doivent dissuader les deux parties prenantes d’adopter des comportements violents. La caméra n’est déclenchée que sur l’initiative du policier. Les enregistrements sont confidentiels et ne sont pas divulgués, sauf cas de demande exceptionnelle lors d’un procès.</a:t>
            </a:r>
            <a:endParaRPr sz="1200" dirty="0">
              <a:solidFill>
                <a:schemeClr val="bg2"/>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Indices (</a:t>
            </a:r>
            <a:r>
              <a:rPr lang="fr-FR" sz="1200" b="1" i="1" dirty="0">
                <a:solidFill>
                  <a:schemeClr val="bg2"/>
                </a:solidFill>
                <a:latin typeface="Montserrat"/>
                <a:ea typeface="Montserrat"/>
                <a:cs typeface="Montserrat"/>
                <a:sym typeface="Montserrat"/>
              </a:rPr>
              <a:t>triggers</a:t>
            </a:r>
            <a:r>
              <a:rPr lang="fr-FR" sz="1200" b="1" dirty="0">
                <a:solidFill>
                  <a:schemeClr val="bg2"/>
                </a:solidFill>
                <a:latin typeface="Montserrat"/>
                <a:ea typeface="Montserrat"/>
                <a:cs typeface="Montserrat"/>
                <a:sym typeface="Montserrat"/>
              </a:rPr>
              <a:t>)</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Introduction d’un nouvel élément technique</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Plainte d’un acteur sur l’évolution incidente de son rôle</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Plaintes sur les désorganisations, chamboulements</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Constat d’impensés : « C’est bien joli ce machin, mais personne n’a pensé à… »  </a:t>
            </a:r>
            <a:endParaRPr sz="1200" dirty="0">
              <a:solidFill>
                <a:schemeClr val="bg2"/>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Recomposition sociotechnique</a:t>
            </a:r>
            <a:endParaRPr sz="1200" dirty="0">
              <a:solidFill>
                <a:schemeClr val="bg2"/>
              </a:solidFill>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L’introduction de la caméra portative dans les services de police semble être une bonne idée à première vue. Mais suite aux premières expérimentations, on se rend compte qu’au lieu d’apaiser la relation entre civils et policiers, elle la rend encore plus conflictuelle. Ce décalage entre l’intention de la caméra et la réalité qu’elle produit s’explique par son pouvoir recomposant. </a:t>
            </a:r>
            <a:endParaRPr sz="1200" dirty="0">
              <a:solidFill>
                <a:schemeClr val="bg2"/>
              </a:solidFill>
              <a:latin typeface="Montserrat"/>
              <a:ea typeface="Montserrat"/>
              <a:cs typeface="Montserrat"/>
              <a:sym typeface="Montserrat"/>
            </a:endParaRPr>
          </a:p>
        </p:txBody>
      </p:sp>
      <p:pic>
        <p:nvPicPr>
          <p:cNvPr id="297" name="Google Shape;297;p8"/>
          <p:cNvPicPr preferRelativeResize="0"/>
          <p:nvPr/>
        </p:nvPicPr>
        <p:blipFill rotWithShape="1">
          <a:blip r:embed="rId4">
            <a:alphaModFix/>
          </a:blip>
          <a:srcRect/>
          <a:stretch/>
        </p:blipFill>
        <p:spPr>
          <a:xfrm>
            <a:off x="8435180" y="508865"/>
            <a:ext cx="720000" cy="738306"/>
          </a:xfrm>
          <a:prstGeom prst="rect">
            <a:avLst/>
          </a:prstGeom>
          <a:noFill/>
          <a:ln>
            <a:noFill/>
          </a:ln>
        </p:spPr>
      </p:pic>
      <p:pic>
        <p:nvPicPr>
          <p:cNvPr id="298" name="Google Shape;298;p8"/>
          <p:cNvPicPr preferRelativeResize="0"/>
          <p:nvPr/>
        </p:nvPicPr>
        <p:blipFill rotWithShape="1">
          <a:blip r:embed="rId5">
            <a:alphaModFix/>
          </a:blip>
          <a:srcRect l="3353" b="10047"/>
          <a:stretch/>
        </p:blipFill>
        <p:spPr>
          <a:xfrm>
            <a:off x="367755" y="2254075"/>
            <a:ext cx="3306651" cy="3192671"/>
          </a:xfrm>
          <a:prstGeom prst="rect">
            <a:avLst/>
          </a:prstGeom>
          <a:noFill/>
          <a:ln>
            <a:noFill/>
          </a:ln>
        </p:spPr>
      </p:pic>
      <p:pic>
        <p:nvPicPr>
          <p:cNvPr id="299" name="Google Shape;299;p8" title="Adobe Express - file(1).png"/>
          <p:cNvPicPr preferRelativeResize="0"/>
          <p:nvPr/>
        </p:nvPicPr>
        <p:blipFill>
          <a:blip r:embed="rId6">
            <a:alphaModFix amt="30000"/>
          </a:blip>
          <a:stretch>
            <a:fillRect/>
          </a:stretch>
        </p:blipFill>
        <p:spPr>
          <a:xfrm rot="7">
            <a:off x="1080678" y="3120387"/>
            <a:ext cx="2069520" cy="2397912"/>
          </a:xfrm>
          <a:prstGeom prst="rect">
            <a:avLst/>
          </a:prstGeom>
          <a:noFill/>
          <a:ln>
            <a:noFill/>
          </a:ln>
          <a:effectLst>
            <a:outerShdw blurRad="57150" dist="19050" dir="5400000" algn="bl" rotWithShape="0">
              <a:srgbClr val="000000">
                <a:alpha val="50000"/>
              </a:srgbClr>
            </a:outerShdw>
          </a:effectLst>
        </p:spPr>
      </p:pic>
      <p:sp>
        <p:nvSpPr>
          <p:cNvPr id="300" name="Google Shape;300;p8"/>
          <p:cNvSpPr txBox="1"/>
          <p:nvPr/>
        </p:nvSpPr>
        <p:spPr>
          <a:xfrm>
            <a:off x="367780" y="1632300"/>
            <a:ext cx="33066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438">
                <a:solidFill>
                  <a:srgbClr val="3F3F3F"/>
                </a:solidFill>
                <a:latin typeface="Montserrat SemiBold"/>
                <a:ea typeface="Montserrat SemiBold"/>
                <a:cs typeface="Montserrat SemiBold"/>
                <a:sym typeface="Montserrat SemiBold"/>
              </a:rPr>
              <a:t>Pour en revenir à notre exemple…</a:t>
            </a:r>
            <a:endParaRPr sz="1438">
              <a:solidFill>
                <a:srgbClr val="3F3F3F"/>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Personnalisé">
  <a:themeElements>
    <a:clrScheme name="Personnalisé 3">
      <a:dk1>
        <a:srgbClr val="000000"/>
      </a:dk1>
      <a:lt1>
        <a:srgbClr val="FFFFFF"/>
      </a:lt1>
      <a:dk2>
        <a:srgbClr val="373545"/>
      </a:dk2>
      <a:lt2>
        <a:srgbClr val="CEDBE6"/>
      </a:lt2>
      <a:accent1>
        <a:srgbClr val="3494BA"/>
      </a:accent1>
      <a:accent2>
        <a:srgbClr val="58B6C0"/>
      </a:accent2>
      <a:accent3>
        <a:srgbClr val="69C9AB"/>
      </a:accent3>
      <a:accent4>
        <a:srgbClr val="5684B2"/>
      </a:accent4>
      <a:accent5>
        <a:srgbClr val="84ACB6"/>
      </a:accent5>
      <a:accent6>
        <a:srgbClr val="2392C9"/>
      </a:accent6>
      <a:hlink>
        <a:srgbClr val="4A9B82"/>
      </a:hlink>
      <a:folHlink>
        <a:srgbClr val="5A69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19350</TotalTime>
  <Words>3842</Words>
  <Application>Microsoft Macintosh PowerPoint</Application>
  <PresentationFormat>Format A4 (210 x 297 mm)</PresentationFormat>
  <Paragraphs>334</Paragraphs>
  <Slides>35</Slides>
  <Notes>31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Montserrat SemiBold</vt:lpstr>
      <vt:lpstr>Montserrat Medium</vt:lpstr>
      <vt:lpstr>Montserrat</vt:lpstr>
      <vt:lpstr>Montserrat Bold</vt:lpstr>
      <vt:lpstr>Arial</vt:lpstr>
      <vt:lpstr>EB Garamond</vt:lpstr>
      <vt:lpstr>Calibri</vt:lpstr>
      <vt:lpstr>Personnalisé</vt:lpstr>
      <vt:lpstr>Présentation PowerPoint</vt:lpstr>
      <vt:lpstr>Présentation PowerPoint</vt:lpstr>
      <vt:lpstr>Présentation PowerPoint</vt:lpstr>
      <vt:lpstr>Présentation PowerPoint</vt:lpstr>
      <vt:lpstr>PRÉSENTATION  DE L’OUTIL</vt:lpstr>
      <vt:lpstr>LA PENSÉE À L’ORIGINE DE L'OUTIL </vt:lpstr>
      <vt:lpstr>LES SOURCES D’INSPIRATION</vt:lpstr>
      <vt:lpstr>TRANSFERT DU CONCEPT EN INGÉNIERIE</vt:lpstr>
      <vt:lpstr>ANALYSE ET TRIGGERS</vt:lpstr>
      <vt:lpstr>ANALYSE &amp; PROBLÉMATISATION</vt:lpstr>
      <vt:lpstr>DÉMARCHE GÉNÉRALE DE L’OUTIL </vt:lpstr>
      <vt:lpstr>Présentation PowerPoint</vt:lpstr>
      <vt:lpstr>ANALYSE ET PROBLÉMATISATION DE LA COMPOSITION ACTUELLE (1) Par analyse causale </vt:lpstr>
      <vt:lpstr>Présentation PowerPoint</vt:lpstr>
      <vt:lpstr>Analyse Causale Problème – éléments de réponse </vt:lpstr>
      <vt:lpstr>Présentation PowerPoint</vt:lpstr>
      <vt:lpstr>Présentation PowerPoint</vt:lpstr>
      <vt:lpstr>Présentation PowerPoint</vt:lpstr>
      <vt:lpstr>Formalisme</vt:lpstr>
      <vt:lpstr>Présentation PowerPoint</vt:lpstr>
      <vt:lpstr>RECOMPOSITION (1/2)</vt:lpstr>
      <vt:lpstr>Présentation PowerPoint</vt:lpstr>
      <vt:lpstr>Présentation PowerPoint</vt:lpstr>
      <vt:lpstr>Présentation PowerPoint</vt:lpstr>
      <vt:lpstr>QU’AVONS-NOUS FAIT JUSQUE LÀ ? </vt:lpstr>
      <vt:lpstr>INVENTION</vt:lpstr>
      <vt:lpstr>IDENTIFICATION DES COMPOSANTS DU SYSTÈME SOCIOTECHNIQUE </vt:lpstr>
      <vt:lpstr>IDENTIFICATION DES COMPOSANTS DU SYSTÈME SOCIOTECHNIQUE </vt:lpstr>
      <vt:lpstr>Présentation PowerPoint</vt:lpstr>
      <vt:lpstr>Présentation PowerPoint</vt:lpstr>
      <vt:lpstr>Présentation PowerPoint</vt:lpstr>
      <vt:lpstr>Formulation de préconisations</vt:lpstr>
      <vt:lpstr>Présentation PowerPoint</vt:lpstr>
      <vt:lpstr>CONCLUSION</vt:lpstr>
      <vt:lpstr>JOURNAL DE FABRICATION DE L’OUTIL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Antonella Vaudru;Yan-Salaun Riou;Thomas Schapman</dc:creator>
  <cp:lastModifiedBy>NS</cp:lastModifiedBy>
  <cp:revision>41</cp:revision>
  <cp:lastPrinted>2026-02-10T11:05:41Z</cp:lastPrinted>
  <dcterms:created xsi:type="dcterms:W3CDTF">2025-02-26T18:13:39Z</dcterms:created>
  <dcterms:modified xsi:type="dcterms:W3CDTF">2026-03-11T13:06:27Z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