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25_8A29153B.xml" ContentType="application/vnd.ms-powerpoint.comments+xml"/>
  <Override PartName="/ppt/comments/modernComment_126_B5DBCC16.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307" r:id="rId3"/>
    <p:sldId id="310" r:id="rId4"/>
    <p:sldId id="311" r:id="rId5"/>
    <p:sldId id="313" r:id="rId6"/>
    <p:sldId id="314" r:id="rId7"/>
    <p:sldId id="315" r:id="rId8"/>
    <p:sldId id="316" r:id="rId9"/>
    <p:sldId id="317" r:id="rId10"/>
    <p:sldId id="318" r:id="rId11"/>
    <p:sldId id="319" r:id="rId12"/>
    <p:sldId id="325" r:id="rId13"/>
    <p:sldId id="320" r:id="rId14"/>
    <p:sldId id="258" r:id="rId15"/>
    <p:sldId id="309" r:id="rId16"/>
    <p:sldId id="308" r:id="rId17"/>
    <p:sldId id="260" r:id="rId18"/>
    <p:sldId id="257" r:id="rId19"/>
    <p:sldId id="259" r:id="rId20"/>
    <p:sldId id="262" r:id="rId21"/>
    <p:sldId id="275" r:id="rId22"/>
    <p:sldId id="306" r:id="rId23"/>
    <p:sldId id="312" r:id="rId24"/>
    <p:sldId id="305" r:id="rId25"/>
    <p:sldId id="264" r:id="rId26"/>
    <p:sldId id="269" r:id="rId27"/>
    <p:sldId id="290" r:id="rId28"/>
    <p:sldId id="268" r:id="rId29"/>
    <p:sldId id="271" r:id="rId30"/>
    <p:sldId id="301" r:id="rId31"/>
    <p:sldId id="278" r:id="rId32"/>
    <p:sldId id="291" r:id="rId33"/>
    <p:sldId id="272" r:id="rId34"/>
    <p:sldId id="273" r:id="rId35"/>
    <p:sldId id="302" r:id="rId36"/>
    <p:sldId id="293" r:id="rId37"/>
    <p:sldId id="292" r:id="rId38"/>
    <p:sldId id="284" r:id="rId39"/>
    <p:sldId id="303" r:id="rId40"/>
    <p:sldId id="294" r:id="rId41"/>
    <p:sldId id="295" r:id="rId42"/>
    <p:sldId id="298" r:id="rId43"/>
    <p:sldId id="297" r:id="rId44"/>
    <p:sldId id="287" r:id="rId45"/>
    <p:sldId id="304" r:id="rId46"/>
    <p:sldId id="288" r:id="rId47"/>
    <p:sldId id="300" r:id="rId48"/>
    <p:sldId id="321" r:id="rId49"/>
    <p:sldId id="322" r:id="rId50"/>
    <p:sldId id="323" r:id="rId51"/>
    <p:sldId id="324" r:id="rId5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d'introduction" id="{CD40322D-9477-2340-960C-6F9CB2E4E1F1}">
          <p14:sldIdLst>
            <p14:sldId id="256"/>
          </p14:sldIdLst>
        </p14:section>
        <p14:section name="Passation de projet" id="{ED8E654C-CCCB-8447-9292-AA4F86780E48}">
          <p14:sldIdLst>
            <p14:sldId id="307"/>
            <p14:sldId id="310"/>
            <p14:sldId id="311"/>
            <p14:sldId id="313"/>
            <p14:sldId id="314"/>
            <p14:sldId id="315"/>
            <p14:sldId id="316"/>
            <p14:sldId id="317"/>
            <p14:sldId id="318"/>
            <p14:sldId id="319"/>
            <p14:sldId id="325"/>
            <p14:sldId id="320"/>
          </p14:sldIdLst>
        </p14:section>
        <p14:section name="Préambule" id="{0F8DCBD3-D765-F947-AC82-C2A4E4F7D859}">
          <p14:sldIdLst>
            <p14:sldId id="258"/>
            <p14:sldId id="309"/>
            <p14:sldId id="308"/>
            <p14:sldId id="260"/>
            <p14:sldId id="257"/>
            <p14:sldId id="259"/>
            <p14:sldId id="262"/>
            <p14:sldId id="275"/>
            <p14:sldId id="306"/>
            <p14:sldId id="312"/>
            <p14:sldId id="305"/>
            <p14:sldId id="264"/>
          </p14:sldIdLst>
        </p14:section>
        <p14:section name="I. Analyser" id="{062A3792-17F5-BF4E-A536-8D276C5C6AC4}">
          <p14:sldIdLst>
            <p14:sldId id="269"/>
            <p14:sldId id="290"/>
            <p14:sldId id="268"/>
            <p14:sldId id="271"/>
            <p14:sldId id="301"/>
            <p14:sldId id="278"/>
            <p14:sldId id="291"/>
            <p14:sldId id="272"/>
            <p14:sldId id="273"/>
            <p14:sldId id="302"/>
          </p14:sldIdLst>
        </p14:section>
        <p14:section name="II. Problématiser" id="{350C7B63-84DB-1745-9748-A18A0FC7C001}">
          <p14:sldIdLst>
            <p14:sldId id="293"/>
            <p14:sldId id="292"/>
            <p14:sldId id="284"/>
            <p14:sldId id="303"/>
            <p14:sldId id="294"/>
          </p14:sldIdLst>
        </p14:section>
        <p14:section name="III. Inventer" id="{92313ABE-06FA-244F-A577-12D0A04087E2}">
          <p14:sldIdLst>
            <p14:sldId id="295"/>
            <p14:sldId id="298"/>
            <p14:sldId id="297"/>
            <p14:sldId id="287"/>
            <p14:sldId id="304"/>
            <p14:sldId id="288"/>
            <p14:sldId id="300"/>
            <p14:sldId id="321"/>
            <p14:sldId id="322"/>
            <p14:sldId id="323"/>
            <p14:sldId id="32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582667-6102-27E7-ED8E-01A166EB4B6B}" name="Guest User" initials="GU" userId="Guest User" providerId="Windows Live"/>
  <p188:author id="{932C94D8-2A05-3C80-D856-E46AEE99DDBF}" name="Maxence VAHEDI" initials="MV" userId="ef88414e74172b01"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90E8D6"/>
    <a:srgbClr val="90E8C6"/>
    <a:srgbClr val="96E890"/>
    <a:srgbClr val="92D051"/>
    <a:srgbClr val="EDA8A8"/>
    <a:srgbClr val="DE5959"/>
    <a:srgbClr val="F5ADA0"/>
    <a:srgbClr val="FF0000"/>
    <a:srgbClr val="FD0903"/>
    <a:srgbClr val="F5C4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3EE5CB-B562-DA43-803D-F98E9356E293}" v="11" dt="2024-06-25T09:21:49.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709"/>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omments/modernComment_125_8A29153B.xml><?xml version="1.0" encoding="utf-8"?>
<p188:cmLst xmlns:a="http://schemas.openxmlformats.org/drawingml/2006/main" xmlns:r="http://schemas.openxmlformats.org/officeDocument/2006/relationships" xmlns:p188="http://schemas.microsoft.com/office/powerpoint/2018/8/main">
  <p188:cm id="{2BDAE2EA-594E-9448-9C39-9D0667AEB548}" authorId="{932C94D8-2A05-3C80-D856-E46AEE99DDBF}" created="2024-04-06T15:04:55.090">
    <pc:sldMkLst xmlns:pc="http://schemas.microsoft.com/office/powerpoint/2013/main/command">
      <pc:docMk/>
      <pc:sldMk cId="3656388909" sldId="269"/>
    </pc:sldMkLst>
    <p188:txBody>
      <a:bodyPr/>
      <a:lstStyle/>
      <a:p>
        <a:r>
          <a:rPr lang="fr-FR"/>
          <a:t>Intégrer schéma ici</a:t>
        </a:r>
      </a:p>
    </p188:txBody>
  </p188:cm>
</p188:cmLst>
</file>

<file path=ppt/comments/modernComment_126_B5DBCC16.xml><?xml version="1.0" encoding="utf-8"?>
<p188:cmLst xmlns:a="http://schemas.openxmlformats.org/drawingml/2006/main" xmlns:r="http://schemas.openxmlformats.org/officeDocument/2006/relationships" xmlns:p188="http://schemas.microsoft.com/office/powerpoint/2018/8/main">
  <p188:cm id="{BD879BCB-8500-9E4E-AB00-B605013A6BED}" authorId="{932C94D8-2A05-3C80-D856-E46AEE99DDBF}" created="2024-04-06T15:04:55.090">
    <pc:sldMkLst xmlns:pc="http://schemas.microsoft.com/office/powerpoint/2013/main/command">
      <pc:docMk/>
      <pc:sldMk cId="3656388909" sldId="269"/>
    </pc:sldMkLst>
    <p188:txBody>
      <a:bodyPr/>
      <a:lstStyle/>
      <a:p>
        <a:r>
          <a:rPr lang="fr-FR"/>
          <a:t>Intégrer schéma ici</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AFE05A-9AFE-5449-A84C-E0839F782F62}" type="datetimeFigureOut">
              <a:rPr lang="fr-FR" smtClean="0"/>
              <a:t>25/06/2024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055D61-5239-5F49-84DD-3E11025551C5}" type="slidenum">
              <a:rPr lang="fr-FR" smtClean="0"/>
              <a:t>‹N°›</a:t>
            </a:fld>
            <a:endParaRPr lang="fr-FR"/>
          </a:p>
        </p:txBody>
      </p:sp>
    </p:spTree>
    <p:extLst>
      <p:ext uri="{BB962C8B-B14F-4D97-AF65-F5344CB8AC3E}">
        <p14:creationId xmlns:p14="http://schemas.microsoft.com/office/powerpoint/2010/main" val="2640001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7</a:t>
            </a:fld>
            <a:endParaRPr lang="fr-FR"/>
          </a:p>
        </p:txBody>
      </p:sp>
    </p:spTree>
    <p:extLst>
      <p:ext uri="{BB962C8B-B14F-4D97-AF65-F5344CB8AC3E}">
        <p14:creationId xmlns:p14="http://schemas.microsoft.com/office/powerpoint/2010/main" val="2669743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8</a:t>
            </a:fld>
            <a:endParaRPr lang="fr-FR"/>
          </a:p>
        </p:txBody>
      </p:sp>
    </p:spTree>
    <p:extLst>
      <p:ext uri="{BB962C8B-B14F-4D97-AF65-F5344CB8AC3E}">
        <p14:creationId xmlns:p14="http://schemas.microsoft.com/office/powerpoint/2010/main" val="1500125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9</a:t>
            </a:fld>
            <a:endParaRPr lang="fr-FR"/>
          </a:p>
        </p:txBody>
      </p:sp>
    </p:spTree>
    <p:extLst>
      <p:ext uri="{BB962C8B-B14F-4D97-AF65-F5344CB8AC3E}">
        <p14:creationId xmlns:p14="http://schemas.microsoft.com/office/powerpoint/2010/main" val="2921965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21</a:t>
            </a:fld>
            <a:endParaRPr lang="fr-FR"/>
          </a:p>
        </p:txBody>
      </p:sp>
    </p:spTree>
    <p:extLst>
      <p:ext uri="{BB962C8B-B14F-4D97-AF65-F5344CB8AC3E}">
        <p14:creationId xmlns:p14="http://schemas.microsoft.com/office/powerpoint/2010/main" val="3928397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22</a:t>
            </a:fld>
            <a:endParaRPr lang="fr-FR"/>
          </a:p>
        </p:txBody>
      </p:sp>
    </p:spTree>
    <p:extLst>
      <p:ext uri="{BB962C8B-B14F-4D97-AF65-F5344CB8AC3E}">
        <p14:creationId xmlns:p14="http://schemas.microsoft.com/office/powerpoint/2010/main" val="207929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23</a:t>
            </a:fld>
            <a:endParaRPr lang="fr-FR"/>
          </a:p>
        </p:txBody>
      </p:sp>
    </p:spTree>
    <p:extLst>
      <p:ext uri="{BB962C8B-B14F-4D97-AF65-F5344CB8AC3E}">
        <p14:creationId xmlns:p14="http://schemas.microsoft.com/office/powerpoint/2010/main" val="1522887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E055D61-5239-5F49-84DD-3E11025551C5}" type="slidenum">
              <a:rPr lang="fr-FR" smtClean="0"/>
              <a:t>24</a:t>
            </a:fld>
            <a:endParaRPr lang="fr-FR"/>
          </a:p>
        </p:txBody>
      </p:sp>
    </p:spTree>
    <p:extLst>
      <p:ext uri="{BB962C8B-B14F-4D97-AF65-F5344CB8AC3E}">
        <p14:creationId xmlns:p14="http://schemas.microsoft.com/office/powerpoint/2010/main" val="1191212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F4B2D8-7626-DF40-84F4-E57E3F321C8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A3C27C1-B51D-76B8-41ED-9DFE5DCE14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9CF7C118-0248-5B54-5DE1-D5E29E848515}"/>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7E7A0DF1-75CE-A280-898A-E6158149D84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2AB1C76-6FCA-4403-D488-B6548C46E177}"/>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1561174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E420D7-6E57-A267-A004-3842EB445A6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D5C97EE-865E-EE0C-6E4E-254CE8654647}"/>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7334971-577C-49C6-2F7C-A449D6FB2FC8}"/>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221F7BA3-B005-50FA-B127-CD3A4EE35DE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2CA8FB1-0E6B-5744-1D23-7D6486F360B8}"/>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283519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11293F4-3A8F-DF71-592A-F08DCB18E29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32417FD-0621-BC19-7F7F-A63B6E4AA74D}"/>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B7DB05-2BBF-F00D-1B0C-7B8A9ADC0A59}"/>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647E1B89-C981-4187-0756-1FD6EBB4849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95C2ED8-0DCC-7C9F-EBF7-7DE9D731AAFE}"/>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3083242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9A8D19-F24E-2580-1D23-2D8346AEC51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69E3264-D4EF-FD95-D16B-B401E356895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B050645-7427-66EC-D254-7C787A970AB9}"/>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D61FF513-D333-6AF8-0664-8AA0BA0102D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E69CB34-FDC8-D2C9-8679-BB46417255DF}"/>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862646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DB00C1-B35D-5C8B-60A3-1BC1A7EFEC1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D7B7B96-9985-C08B-F5ED-CAC6F405AF8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A9EABC9-4013-BCFE-5C9B-764EBB9E6389}"/>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974938EB-1395-005E-534A-5A49004C730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7E0C2FF-FB0C-752E-6246-5B4AFCCE213A}"/>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1182286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C0681B-CFB9-6D7D-4ED8-EF2F221EE74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B107CC3-9B7F-A223-8BE3-66D94220325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8D7E119F-37FF-B308-AA6D-0C70D2F5DA0A}"/>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F2BE9561-202F-ECA4-1239-970DB30EADBC}"/>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6" name="Espace réservé du pied de page 5">
            <a:extLst>
              <a:ext uri="{FF2B5EF4-FFF2-40B4-BE49-F238E27FC236}">
                <a16:creationId xmlns:a16="http://schemas.microsoft.com/office/drawing/2014/main" id="{E2CE7229-BCED-8E0A-9D92-4846A2E9457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93BB34F-A870-2E12-4C50-E1967B0E659F}"/>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2148723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422EBA-9B42-B038-CC9D-36E824B12729}"/>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5A68160C-0884-B946-54E7-FDB84604D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9998E92-9E25-3478-2538-2B8173562AC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4B29117-34A7-B1E1-F837-1AFE8D0BFF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BA8A1B5-C7DF-94FA-D524-FCA6A770557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D6E0879-EDC1-D0DD-7CD7-9FC22D359C31}"/>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8" name="Espace réservé du pied de page 7">
            <a:extLst>
              <a:ext uri="{FF2B5EF4-FFF2-40B4-BE49-F238E27FC236}">
                <a16:creationId xmlns:a16="http://schemas.microsoft.com/office/drawing/2014/main" id="{D825FADD-DD3B-8AA9-CC74-3F76856C038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07497D6-F727-DFB3-9186-DCE7816DB5B5}"/>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3102281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01F7C5-7A30-2E67-F6DD-1E746FA401D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9922655C-0467-95FD-4DCA-67ED89B5BBB7}"/>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4" name="Espace réservé du pied de page 3">
            <a:extLst>
              <a:ext uri="{FF2B5EF4-FFF2-40B4-BE49-F238E27FC236}">
                <a16:creationId xmlns:a16="http://schemas.microsoft.com/office/drawing/2014/main" id="{7C2C0C52-BE72-D65F-DD3A-E29E272F0F8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985EAC4B-B886-F6A3-02E4-3901160DD244}"/>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3587481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6E386A6-E72B-9A46-5A64-0F07E4D20175}"/>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3" name="Espace réservé du pied de page 2">
            <a:extLst>
              <a:ext uri="{FF2B5EF4-FFF2-40B4-BE49-F238E27FC236}">
                <a16:creationId xmlns:a16="http://schemas.microsoft.com/office/drawing/2014/main" id="{4F73DD0F-EE99-A751-8F86-DA4090ACCAB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3CBFA6BE-B474-BA55-DBC8-B1BCC75AE32C}"/>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3125652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A74C42-E968-19E8-8829-053A39156AD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3B918CC-8921-CB3C-2BB5-F3D07051D0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840EC98-7EAE-75CE-037B-24B4E5641B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E00B1C4-E008-869D-1368-F8F72029DADC}"/>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6" name="Espace réservé du pied de page 5">
            <a:extLst>
              <a:ext uri="{FF2B5EF4-FFF2-40B4-BE49-F238E27FC236}">
                <a16:creationId xmlns:a16="http://schemas.microsoft.com/office/drawing/2014/main" id="{0680EDFA-F837-9673-C41B-C10D2AC8A9B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8526032-F6BB-0CF2-ED4D-ADA337743E30}"/>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308668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20557D-A1F0-38DE-C117-8E9F67B9425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D9AA4D9-B7F7-7A33-1A28-13C16CDBC0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22A3B033-1A3B-5D2E-6B94-67B3EE55CB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F5A73DD-4A2E-5E90-5AE0-75ECDD123462}"/>
              </a:ext>
            </a:extLst>
          </p:cNvPr>
          <p:cNvSpPr>
            <a:spLocks noGrp="1"/>
          </p:cNvSpPr>
          <p:nvPr>
            <p:ph type="dt" sz="half" idx="10"/>
          </p:nvPr>
        </p:nvSpPr>
        <p:spPr/>
        <p:txBody>
          <a:bodyPr/>
          <a:lstStyle/>
          <a:p>
            <a:fld id="{0E004F7E-F750-4745-823F-D03D36D87D09}" type="datetimeFigureOut">
              <a:rPr lang="fr-FR" smtClean="0"/>
              <a:t>25/06/2024</a:t>
            </a:fld>
            <a:endParaRPr lang="fr-FR"/>
          </a:p>
        </p:txBody>
      </p:sp>
      <p:sp>
        <p:nvSpPr>
          <p:cNvPr id="6" name="Espace réservé du pied de page 5">
            <a:extLst>
              <a:ext uri="{FF2B5EF4-FFF2-40B4-BE49-F238E27FC236}">
                <a16:creationId xmlns:a16="http://schemas.microsoft.com/office/drawing/2014/main" id="{B0B6B328-4183-817F-21AB-693FF6BA2DD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BE5521A-8F9B-66BF-D281-B7C5301DB5F9}"/>
              </a:ext>
            </a:extLst>
          </p:cNvPr>
          <p:cNvSpPr>
            <a:spLocks noGrp="1"/>
          </p:cNvSpPr>
          <p:nvPr>
            <p:ph type="sldNum" sz="quarter" idx="12"/>
          </p:nvPr>
        </p:nvSpPr>
        <p:spPr/>
        <p:txBody>
          <a:bodyPr/>
          <a:lstStyle/>
          <a:p>
            <a:fld id="{36B00B2D-2EA6-8B43-85EF-3974ADBAF206}" type="slidenum">
              <a:rPr lang="fr-FR" smtClean="0"/>
              <a:t>‹N°›</a:t>
            </a:fld>
            <a:endParaRPr lang="fr-FR"/>
          </a:p>
        </p:txBody>
      </p:sp>
    </p:spTree>
    <p:extLst>
      <p:ext uri="{BB962C8B-B14F-4D97-AF65-F5344CB8AC3E}">
        <p14:creationId xmlns:p14="http://schemas.microsoft.com/office/powerpoint/2010/main" val="4124862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AD93984-9942-A1E2-B1B8-2BBC7AD585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E04FC98-2748-7C92-EC54-694834F3F0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3D613A4-48F7-404E-4A39-F914CC9219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E004F7E-F750-4745-823F-D03D36D87D09}" type="datetimeFigureOut">
              <a:rPr lang="fr-FR" smtClean="0"/>
              <a:t>25/06/2024</a:t>
            </a:fld>
            <a:endParaRPr lang="fr-FR"/>
          </a:p>
        </p:txBody>
      </p:sp>
      <p:sp>
        <p:nvSpPr>
          <p:cNvPr id="5" name="Espace réservé du pied de page 4">
            <a:extLst>
              <a:ext uri="{FF2B5EF4-FFF2-40B4-BE49-F238E27FC236}">
                <a16:creationId xmlns:a16="http://schemas.microsoft.com/office/drawing/2014/main" id="{C1FC5F6D-982C-40DD-9979-1267FE1904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987E8E79-3B8C-0C87-576C-4DD0FCC547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6B00B2D-2EA6-8B43-85EF-3974ADBAF206}" type="slidenum">
              <a:rPr lang="fr-FR" smtClean="0"/>
              <a:t>‹N°›</a:t>
            </a:fld>
            <a:endParaRPr lang="fr-FR"/>
          </a:p>
        </p:txBody>
      </p:sp>
    </p:spTree>
    <p:extLst>
      <p:ext uri="{BB962C8B-B14F-4D97-AF65-F5344CB8AC3E}">
        <p14:creationId xmlns:p14="http://schemas.microsoft.com/office/powerpoint/2010/main" val="1719509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ht06.uv.utc.fr/sushi/outil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microsoft.com/office/2018/10/relationships/comments" Target="../comments/modernComment_125_8A29153B.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microsoft.com/office/2018/10/relationships/comments" Target="../comments/modernComment_126_B5DBCC1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p:txBody>
          <a:bodyPr/>
          <a:lstStyle/>
          <a:p>
            <a:r>
              <a:rPr lang="fr-FR" dirty="0"/>
              <a:t>Fiche Outil</a:t>
            </a:r>
          </a:p>
        </p:txBody>
      </p:sp>
      <p:sp>
        <p:nvSpPr>
          <p:cNvPr id="3" name="Sous-titre 2">
            <a:extLst>
              <a:ext uri="{FF2B5EF4-FFF2-40B4-BE49-F238E27FC236}">
                <a16:creationId xmlns:a16="http://schemas.microsoft.com/office/drawing/2014/main" id="{D1A2080C-8748-FAF1-57F1-75D1E18AA8EF}"/>
              </a:ext>
            </a:extLst>
          </p:cNvPr>
          <p:cNvSpPr>
            <a:spLocks noGrp="1"/>
          </p:cNvSpPr>
          <p:nvPr>
            <p:ph type="subTitle" idx="1"/>
          </p:nvPr>
        </p:nvSpPr>
        <p:spPr/>
        <p:txBody>
          <a:bodyPr/>
          <a:lstStyle/>
          <a:p>
            <a:r>
              <a:rPr lang="fr-FR" i="1" dirty="0"/>
              <a:t>Tendance &amp; faits technique</a:t>
            </a:r>
          </a:p>
        </p:txBody>
      </p:sp>
    </p:spTree>
    <p:extLst>
      <p:ext uri="{BB962C8B-B14F-4D97-AF65-F5344CB8AC3E}">
        <p14:creationId xmlns:p14="http://schemas.microsoft.com/office/powerpoint/2010/main" val="32989035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FA3AB4-35E5-B06B-7FFE-F807AC431EF3}"/>
              </a:ext>
            </a:extLst>
          </p:cNvPr>
          <p:cNvSpPr>
            <a:spLocks noGrp="1"/>
          </p:cNvSpPr>
          <p:nvPr>
            <p:ph type="title"/>
          </p:nvPr>
        </p:nvSpPr>
        <p:spPr/>
        <p:txBody>
          <a:bodyPr/>
          <a:lstStyle/>
          <a:p>
            <a:r>
              <a:rPr lang="fr-FR"/>
              <a:t>2. Compléter les textes</a:t>
            </a:r>
          </a:p>
        </p:txBody>
      </p:sp>
      <p:sp>
        <p:nvSpPr>
          <p:cNvPr id="3" name="Espace réservé du contenu 2">
            <a:extLst>
              <a:ext uri="{FF2B5EF4-FFF2-40B4-BE49-F238E27FC236}">
                <a16:creationId xmlns:a16="http://schemas.microsoft.com/office/drawing/2014/main" id="{E63F6B2C-7659-5D63-4E89-B6E121CB682C}"/>
              </a:ext>
            </a:extLst>
          </p:cNvPr>
          <p:cNvSpPr>
            <a:spLocks noGrp="1"/>
          </p:cNvSpPr>
          <p:nvPr>
            <p:ph idx="1"/>
          </p:nvPr>
        </p:nvSpPr>
        <p:spPr>
          <a:xfrm>
            <a:off x="838200" y="1825625"/>
            <a:ext cx="10515600" cy="4779310"/>
          </a:xfrm>
        </p:spPr>
        <p:txBody>
          <a:bodyPr vert="horz" lIns="91440" tIns="45720" rIns="91440" bIns="45720" rtlCol="0" anchor="t">
            <a:normAutofit/>
          </a:bodyPr>
          <a:lstStyle/>
          <a:p>
            <a:r>
              <a:rPr lang="fr-FR"/>
              <a:t>Dans une volonté de pédagogiser leur contenu, la part des textes dans les fiches HT06 est croissante. Si certains textes sont à un degré de détail satisfaisant, il reste un travail important de rédaction à mener.</a:t>
            </a:r>
          </a:p>
          <a:p>
            <a:r>
              <a:rPr lang="fr-FR"/>
              <a:t>Par exemple, des textes plus importants accompagnants les différents formalismes seraient la bienvenue.</a:t>
            </a:r>
          </a:p>
          <a:p>
            <a:r>
              <a:rPr lang="fr-FR"/>
              <a:t>La conclusion est également à compléter. On pourra notamment y développer</a:t>
            </a:r>
          </a:p>
          <a:p>
            <a:pPr lvl="1"/>
            <a:r>
              <a:rPr lang="fr-FR"/>
              <a:t>Les limites de l’outil</a:t>
            </a:r>
          </a:p>
          <a:p>
            <a:pPr lvl="1"/>
            <a:r>
              <a:rPr lang="fr-FR"/>
              <a:t>Les perspectives d’amélioration &amp; d’appropriation</a:t>
            </a:r>
          </a:p>
          <a:p>
            <a:pPr lvl="1"/>
            <a:r>
              <a:rPr lang="fr-FR"/>
              <a:t>Une réflexivité sur la démarche de l'outil et ses </a:t>
            </a:r>
            <a:r>
              <a:rPr lang="fr-FR" i="1"/>
              <a:t>valeurs embarquées</a:t>
            </a:r>
          </a:p>
          <a:p>
            <a:pPr marL="457200" lvl="1" indent="0">
              <a:buNone/>
            </a:pPr>
            <a:endParaRPr lang="fr-FR" i="1"/>
          </a:p>
          <a:p>
            <a:pPr marL="457200" lvl="1" indent="0">
              <a:buNone/>
            </a:pPr>
            <a:endParaRPr lang="fr-FR"/>
          </a:p>
        </p:txBody>
      </p:sp>
    </p:spTree>
    <p:extLst>
      <p:ext uri="{BB962C8B-B14F-4D97-AF65-F5344CB8AC3E}">
        <p14:creationId xmlns:p14="http://schemas.microsoft.com/office/powerpoint/2010/main" val="1531904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2C200C-16E8-A45D-6AE7-67087A69C48F}"/>
              </a:ext>
            </a:extLst>
          </p:cNvPr>
          <p:cNvSpPr>
            <a:spLocks noGrp="1"/>
          </p:cNvSpPr>
          <p:nvPr>
            <p:ph type="title"/>
          </p:nvPr>
        </p:nvSpPr>
        <p:spPr/>
        <p:txBody>
          <a:bodyPr/>
          <a:lstStyle/>
          <a:p>
            <a:r>
              <a:rPr lang="fr-FR" dirty="0"/>
              <a:t>3. Travail sur la forme</a:t>
            </a:r>
          </a:p>
        </p:txBody>
      </p:sp>
      <p:sp>
        <p:nvSpPr>
          <p:cNvPr id="3" name="Espace réservé du contenu 2">
            <a:extLst>
              <a:ext uri="{FF2B5EF4-FFF2-40B4-BE49-F238E27FC236}">
                <a16:creationId xmlns:a16="http://schemas.microsoft.com/office/drawing/2014/main" id="{0BFE2F12-F93F-9208-9654-377587883B49}"/>
              </a:ext>
            </a:extLst>
          </p:cNvPr>
          <p:cNvSpPr>
            <a:spLocks noGrp="1"/>
          </p:cNvSpPr>
          <p:nvPr>
            <p:ph idx="1"/>
          </p:nvPr>
        </p:nvSpPr>
        <p:spPr/>
        <p:txBody>
          <a:bodyPr vert="horz" lIns="91440" tIns="45720" rIns="91440" bIns="45720" rtlCol="0" anchor="t">
            <a:normAutofit/>
          </a:bodyPr>
          <a:lstStyle/>
          <a:p>
            <a:r>
              <a:rPr lang="fr-FR" dirty="0"/>
              <a:t>Si la charte graphique est disponible au moment où le projet est repris, c’est le moment de l’appliquer sur cette fiche </a:t>
            </a:r>
            <a:r>
              <a:rPr lang="fr-FR" dirty="0">
                <a:sym typeface="Wingdings" pitchFamily="2" charset="2"/>
              </a:rPr>
              <a:t></a:t>
            </a:r>
          </a:p>
          <a:p>
            <a:pPr lvl="1"/>
            <a:r>
              <a:rPr lang="fr-FR" dirty="0">
                <a:sym typeface="Wingdings" pitchFamily="2" charset="2"/>
              </a:rPr>
              <a:t>Celle-ci a volontairement été conçue sans choix esthétique majeur particulier afin de faciliter l’application de cette charte.</a:t>
            </a:r>
          </a:p>
          <a:p>
            <a:pPr lvl="1"/>
            <a:r>
              <a:rPr lang="fr-FR" dirty="0"/>
              <a:t>Il faudra proposer une version imprimable en bonne qualité du schéma global vierge pour pouvoir l'utiliser avec des post-it</a:t>
            </a:r>
          </a:p>
          <a:p>
            <a:r>
              <a:rPr lang="fr-FR" dirty="0"/>
              <a:t>La taille des textes étant croissante, on pourrait imaginer réduire la police d’écriture pour arriver à un format « livre » (cf. charte graphique)</a:t>
            </a:r>
          </a:p>
          <a:p>
            <a:r>
              <a:rPr lang="fr-FR" dirty="0"/>
              <a:t>En bref, rendre cette version de la fiche publiable et utilisable !</a:t>
            </a:r>
          </a:p>
        </p:txBody>
      </p:sp>
    </p:spTree>
    <p:extLst>
      <p:ext uri="{BB962C8B-B14F-4D97-AF65-F5344CB8AC3E}">
        <p14:creationId xmlns:p14="http://schemas.microsoft.com/office/powerpoint/2010/main" val="4019111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2C200C-16E8-A45D-6AE7-67087A69C48F}"/>
              </a:ext>
            </a:extLst>
          </p:cNvPr>
          <p:cNvSpPr>
            <a:spLocks noGrp="1"/>
          </p:cNvSpPr>
          <p:nvPr>
            <p:ph type="title"/>
          </p:nvPr>
        </p:nvSpPr>
        <p:spPr/>
        <p:txBody>
          <a:bodyPr/>
          <a:lstStyle/>
          <a:p>
            <a:r>
              <a:rPr lang="fr-FR" dirty="0"/>
              <a:t>4. Explorer de nouveaux exemples</a:t>
            </a:r>
          </a:p>
        </p:txBody>
      </p:sp>
      <p:sp>
        <p:nvSpPr>
          <p:cNvPr id="3" name="Espace réservé du contenu 2">
            <a:extLst>
              <a:ext uri="{FF2B5EF4-FFF2-40B4-BE49-F238E27FC236}">
                <a16:creationId xmlns:a16="http://schemas.microsoft.com/office/drawing/2014/main" id="{0BFE2F12-F93F-9208-9654-377587883B49}"/>
              </a:ext>
            </a:extLst>
          </p:cNvPr>
          <p:cNvSpPr>
            <a:spLocks noGrp="1"/>
          </p:cNvSpPr>
          <p:nvPr>
            <p:ph idx="1"/>
          </p:nvPr>
        </p:nvSpPr>
        <p:spPr/>
        <p:txBody>
          <a:bodyPr vert="horz" lIns="91440" tIns="45720" rIns="91440" bIns="45720" rtlCol="0" anchor="t">
            <a:normAutofit/>
          </a:bodyPr>
          <a:lstStyle/>
          <a:p>
            <a:r>
              <a:rPr lang="fr-FR" dirty="0"/>
              <a:t>L’exemple de l’amphithéâtre fonctionne bien, mais on pourrait sans doute trouver des exemples plus substantiels d’un point de vue sociotechnique  (la question des conditions de transmission de connaissances est tout de même très importante, d’où notre choix, mais il s’agirait alors de diversifier la nature des exemples)</a:t>
            </a:r>
          </a:p>
          <a:p>
            <a:r>
              <a:rPr lang="fr-FR" dirty="0"/>
              <a:t>Approfondir la documentation du traitement des exemples afin de pousser encore la </a:t>
            </a:r>
            <a:r>
              <a:rPr lang="fr-FR" dirty="0" err="1"/>
              <a:t>pédagogisation</a:t>
            </a:r>
            <a:endParaRPr lang="fr-FR" dirty="0"/>
          </a:p>
        </p:txBody>
      </p:sp>
    </p:spTree>
    <p:extLst>
      <p:ext uri="{BB962C8B-B14F-4D97-AF65-F5344CB8AC3E}">
        <p14:creationId xmlns:p14="http://schemas.microsoft.com/office/powerpoint/2010/main" val="612186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2C200C-16E8-A45D-6AE7-67087A69C48F}"/>
              </a:ext>
            </a:extLst>
          </p:cNvPr>
          <p:cNvSpPr>
            <a:spLocks noGrp="1"/>
          </p:cNvSpPr>
          <p:nvPr>
            <p:ph type="title"/>
          </p:nvPr>
        </p:nvSpPr>
        <p:spPr>
          <a:xfrm>
            <a:off x="4081389" y="2766218"/>
            <a:ext cx="4029222" cy="1325563"/>
          </a:xfrm>
        </p:spPr>
        <p:txBody>
          <a:bodyPr/>
          <a:lstStyle/>
          <a:p>
            <a:r>
              <a:rPr lang="fr-FR"/>
              <a:t>Bon courage ! ✨</a:t>
            </a:r>
          </a:p>
        </p:txBody>
      </p:sp>
    </p:spTree>
    <p:extLst>
      <p:ext uri="{BB962C8B-B14F-4D97-AF65-F5344CB8AC3E}">
        <p14:creationId xmlns:p14="http://schemas.microsoft.com/office/powerpoint/2010/main" val="2606281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p:txBody>
          <a:bodyPr/>
          <a:lstStyle/>
          <a:p>
            <a:r>
              <a:rPr lang="fr-FR"/>
              <a:t>Préambule</a:t>
            </a:r>
          </a:p>
        </p:txBody>
      </p:sp>
      <p:sp>
        <p:nvSpPr>
          <p:cNvPr id="5" name="Sous-titre 4">
            <a:extLst>
              <a:ext uri="{FF2B5EF4-FFF2-40B4-BE49-F238E27FC236}">
                <a16:creationId xmlns:a16="http://schemas.microsoft.com/office/drawing/2014/main" id="{303DFB9B-2671-3462-A187-3B96BF9DC17B}"/>
              </a:ext>
            </a:extLst>
          </p:cNvPr>
          <p:cNvSpPr>
            <a:spLocks noGrp="1"/>
          </p:cNvSpPr>
          <p:nvPr>
            <p:ph type="subTitle" idx="1"/>
          </p:nvPr>
        </p:nvSpPr>
        <p:spPr/>
        <p:txBody>
          <a:bodyPr/>
          <a:lstStyle/>
          <a:p>
            <a:r>
              <a:rPr lang="fr-FR" i="1"/>
              <a:t>Origine, objectifs &amp; cas d’usage</a:t>
            </a:r>
          </a:p>
        </p:txBody>
      </p:sp>
    </p:spTree>
    <p:extLst>
      <p:ext uri="{BB962C8B-B14F-4D97-AF65-F5344CB8AC3E}">
        <p14:creationId xmlns:p14="http://schemas.microsoft.com/office/powerpoint/2010/main" val="1463187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7E50F-C5FD-825D-3E8C-FB1A245ECB30}"/>
              </a:ext>
            </a:extLst>
          </p:cNvPr>
          <p:cNvSpPr>
            <a:spLocks noGrp="1"/>
          </p:cNvSpPr>
          <p:nvPr>
            <p:ph type="title"/>
          </p:nvPr>
        </p:nvSpPr>
        <p:spPr/>
        <p:txBody>
          <a:bodyPr/>
          <a:lstStyle/>
          <a:p>
            <a:r>
              <a:rPr lang="fr-FR" dirty="0"/>
              <a:t>Sommaire</a:t>
            </a:r>
          </a:p>
        </p:txBody>
      </p:sp>
      <p:sp>
        <p:nvSpPr>
          <p:cNvPr id="3" name="Content Placeholder 2">
            <a:extLst>
              <a:ext uri="{FF2B5EF4-FFF2-40B4-BE49-F238E27FC236}">
                <a16:creationId xmlns:a16="http://schemas.microsoft.com/office/drawing/2014/main" id="{58DCDBF3-C3B8-2E0C-938B-03458260640F}"/>
              </a:ext>
            </a:extLst>
          </p:cNvPr>
          <p:cNvSpPr>
            <a:spLocks noGrp="1"/>
          </p:cNvSpPr>
          <p:nvPr>
            <p:ph idx="1"/>
          </p:nvPr>
        </p:nvSpPr>
        <p:spPr/>
        <p:txBody>
          <a:bodyPr vert="horz" lIns="91440" tIns="45720" rIns="91440" bIns="45720" rtlCol="0" anchor="t">
            <a:normAutofit/>
          </a:bodyPr>
          <a:lstStyle/>
          <a:p>
            <a:r>
              <a:rPr lang="en-GB" dirty="0"/>
              <a:t>PASSATION – 2</a:t>
            </a:r>
          </a:p>
          <a:p>
            <a:r>
              <a:rPr lang="en-GB" dirty="0"/>
              <a:t>PREAMBULE – 14 </a:t>
            </a:r>
          </a:p>
          <a:p>
            <a:r>
              <a:rPr lang="en-GB" dirty="0"/>
              <a:t>STRUCTURE DE L'OUTIL – 20</a:t>
            </a:r>
          </a:p>
          <a:p>
            <a:r>
              <a:rPr lang="en-GB" dirty="0"/>
              <a:t>ANALYSER – 26</a:t>
            </a:r>
          </a:p>
          <a:p>
            <a:r>
              <a:rPr lang="en-GB" dirty="0"/>
              <a:t>PROBEMATISER – 36</a:t>
            </a:r>
          </a:p>
          <a:p>
            <a:r>
              <a:rPr lang="en-GB" dirty="0"/>
              <a:t>INVENTER – 41</a:t>
            </a:r>
          </a:p>
          <a:p>
            <a:r>
              <a:rPr lang="en-GB" dirty="0"/>
              <a:t>CONCLUSION - 47</a:t>
            </a:r>
          </a:p>
          <a:p>
            <a:endParaRPr lang="en-GB" dirty="0"/>
          </a:p>
          <a:p>
            <a:endParaRPr lang="en-GB" dirty="0"/>
          </a:p>
        </p:txBody>
      </p:sp>
    </p:spTree>
    <p:extLst>
      <p:ext uri="{BB962C8B-B14F-4D97-AF65-F5344CB8AC3E}">
        <p14:creationId xmlns:p14="http://schemas.microsoft.com/office/powerpoint/2010/main" val="1243012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4C1A9-01DA-B85D-7969-9593D7EE8C29}"/>
              </a:ext>
            </a:extLst>
          </p:cNvPr>
          <p:cNvSpPr>
            <a:spLocks noGrp="1"/>
          </p:cNvSpPr>
          <p:nvPr>
            <p:ph type="title"/>
          </p:nvPr>
        </p:nvSpPr>
        <p:spPr>
          <a:xfrm>
            <a:off x="838200" y="-217"/>
            <a:ext cx="10515600" cy="1325563"/>
          </a:xfrm>
        </p:spPr>
        <p:txBody>
          <a:bodyPr/>
          <a:lstStyle/>
          <a:p>
            <a:pPr algn="ctr"/>
            <a:r>
              <a:rPr lang="en-GB"/>
              <a:t>Introduction</a:t>
            </a:r>
            <a:endParaRPr lang="en-US"/>
          </a:p>
        </p:txBody>
      </p:sp>
      <p:sp>
        <p:nvSpPr>
          <p:cNvPr id="3" name="Content Placeholder 2">
            <a:extLst>
              <a:ext uri="{FF2B5EF4-FFF2-40B4-BE49-F238E27FC236}">
                <a16:creationId xmlns:a16="http://schemas.microsoft.com/office/drawing/2014/main" id="{E39CA156-FFE2-49EF-0B47-96F1B2003D23}"/>
              </a:ext>
            </a:extLst>
          </p:cNvPr>
          <p:cNvSpPr>
            <a:spLocks noGrp="1"/>
          </p:cNvSpPr>
          <p:nvPr>
            <p:ph idx="1"/>
          </p:nvPr>
        </p:nvSpPr>
        <p:spPr>
          <a:xfrm>
            <a:off x="838200" y="1324584"/>
            <a:ext cx="10515600" cy="1000626"/>
          </a:xfrm>
        </p:spPr>
        <p:txBody>
          <a:bodyPr vert="horz" lIns="91440" tIns="45720" rIns="91440" bIns="45720" rtlCol="0" anchor="t">
            <a:normAutofit/>
          </a:bodyPr>
          <a:lstStyle/>
          <a:p>
            <a:pPr marL="0" indent="0" algn="ctr">
              <a:buNone/>
            </a:pPr>
            <a:r>
              <a:rPr lang="en-GB"/>
              <a:t>Est-il possible de faire des voitures beaucoup </a:t>
            </a:r>
            <a:r>
              <a:rPr lang="en-GB" err="1"/>
              <a:t>moins</a:t>
            </a:r>
            <a:r>
              <a:rPr lang="en-GB"/>
              <a:t> </a:t>
            </a:r>
            <a:r>
              <a:rPr lang="en-GB" err="1"/>
              <a:t>bruyantes</a:t>
            </a:r>
            <a:r>
              <a:rPr lang="en-GB"/>
              <a:t> ?</a:t>
            </a:r>
            <a:endParaRPr lang="en-US"/>
          </a:p>
        </p:txBody>
      </p:sp>
      <p:sp>
        <p:nvSpPr>
          <p:cNvPr id="5" name="Content Placeholder 2">
            <a:extLst>
              <a:ext uri="{FF2B5EF4-FFF2-40B4-BE49-F238E27FC236}">
                <a16:creationId xmlns:a16="http://schemas.microsoft.com/office/drawing/2014/main" id="{78787F42-DF1E-D42D-6C2E-9ACA819C2926}"/>
              </a:ext>
            </a:extLst>
          </p:cNvPr>
          <p:cNvSpPr txBox="1">
            <a:spLocks/>
          </p:cNvSpPr>
          <p:nvPr/>
        </p:nvSpPr>
        <p:spPr>
          <a:xfrm>
            <a:off x="332984" y="2218107"/>
            <a:ext cx="11267161" cy="43513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a:t>C'est </a:t>
            </a:r>
            <a:r>
              <a:rPr lang="en-GB" sz="1600" err="1"/>
              <a:t>une</a:t>
            </a:r>
            <a:r>
              <a:rPr lang="en-GB" sz="1600"/>
              <a:t> question très simple à la </a:t>
            </a:r>
            <a:r>
              <a:rPr lang="en-GB" sz="1600" err="1"/>
              <a:t>réponse</a:t>
            </a:r>
            <a:r>
              <a:rPr lang="en-GB" sz="1600"/>
              <a:t> </a:t>
            </a:r>
            <a:r>
              <a:rPr lang="en-GB" sz="1600" err="1"/>
              <a:t>complexe</a:t>
            </a:r>
            <a:r>
              <a:rPr lang="en-GB" sz="1600"/>
              <a:t>. </a:t>
            </a:r>
            <a:endParaRPr lang="en-US" sz="1600"/>
          </a:p>
          <a:p>
            <a:pPr marL="0" indent="0">
              <a:buNone/>
            </a:pPr>
            <a:endParaRPr lang="en-GB" sz="1600"/>
          </a:p>
          <a:p>
            <a:pPr marL="0" indent="0">
              <a:buNone/>
            </a:pPr>
            <a:r>
              <a:rPr lang="en-GB" sz="1600"/>
              <a:t> Pour </a:t>
            </a:r>
            <a:r>
              <a:rPr lang="en-GB" sz="1600" err="1"/>
              <a:t>cela</a:t>
            </a:r>
            <a:r>
              <a:rPr lang="en-GB" sz="1600"/>
              <a:t>, nous </a:t>
            </a:r>
            <a:r>
              <a:rPr lang="en-GB" sz="1600" err="1"/>
              <a:t>pouvons</a:t>
            </a:r>
            <a:r>
              <a:rPr lang="en-GB" sz="1600"/>
              <a:t> analyser la </a:t>
            </a:r>
            <a:r>
              <a:rPr lang="en-GB" sz="1600" err="1"/>
              <a:t>diversité</a:t>
            </a:r>
            <a:r>
              <a:rPr lang="en-GB" sz="1600"/>
              <a:t> des voitures </a:t>
            </a:r>
            <a:r>
              <a:rPr lang="en-GB" sz="1600" err="1"/>
              <a:t>existantes</a:t>
            </a:r>
            <a:r>
              <a:rPr lang="en-GB" sz="1600"/>
              <a:t> pour </a:t>
            </a:r>
            <a:r>
              <a:rPr lang="en-GB" sz="1600" err="1"/>
              <a:t>en</a:t>
            </a:r>
            <a:r>
              <a:rPr lang="en-GB" sz="1600"/>
              <a:t> </a:t>
            </a:r>
            <a:r>
              <a:rPr lang="en-GB" sz="1600" err="1"/>
              <a:t>déduire</a:t>
            </a:r>
            <a:r>
              <a:rPr lang="en-GB" sz="1600"/>
              <a:t> à </a:t>
            </a:r>
            <a:r>
              <a:rPr lang="en-GB" sz="1600" err="1"/>
              <a:t>partir</a:t>
            </a:r>
            <a:r>
              <a:rPr lang="en-GB" sz="1600"/>
              <a:t> de </a:t>
            </a:r>
            <a:r>
              <a:rPr lang="en-GB" sz="1600" err="1"/>
              <a:t>leurs</a:t>
            </a:r>
            <a:r>
              <a:rPr lang="en-GB" sz="1600"/>
              <a:t> variations et </a:t>
            </a:r>
            <a:r>
              <a:rPr lang="en-GB" sz="1600" err="1"/>
              <a:t>caractéristiques</a:t>
            </a:r>
            <a:r>
              <a:rPr lang="en-GB" sz="1600"/>
              <a:t> communes </a:t>
            </a:r>
            <a:r>
              <a:rPr lang="en-GB" sz="1600" err="1"/>
              <a:t>ce</a:t>
            </a:r>
            <a:r>
              <a:rPr lang="en-GB" sz="1600"/>
              <a:t> qui fait </a:t>
            </a:r>
            <a:r>
              <a:rPr lang="en-GB" sz="1600" i="1" err="1"/>
              <a:t>l'essence</a:t>
            </a:r>
            <a:r>
              <a:rPr lang="en-GB" sz="1600"/>
              <a:t> </a:t>
            </a:r>
            <a:r>
              <a:rPr lang="en-GB" sz="1600" err="1"/>
              <a:t>d'une</a:t>
            </a:r>
            <a:r>
              <a:rPr lang="en-GB" sz="1600"/>
              <a:t> voiture. </a:t>
            </a:r>
          </a:p>
          <a:p>
            <a:pPr marL="0" indent="0">
              <a:buNone/>
            </a:pPr>
            <a:endParaRPr lang="en-GB" sz="1600"/>
          </a:p>
          <a:p>
            <a:pPr marL="0" indent="0">
              <a:buNone/>
            </a:pPr>
            <a:r>
              <a:rPr lang="en-GB" sz="1600"/>
              <a:t> À </a:t>
            </a:r>
            <a:r>
              <a:rPr lang="en-GB" sz="1600" err="1"/>
              <a:t>partir</a:t>
            </a:r>
            <a:r>
              <a:rPr lang="en-GB" sz="1600"/>
              <a:t> de </a:t>
            </a:r>
            <a:r>
              <a:rPr lang="en-GB" sz="1600" err="1"/>
              <a:t>là</a:t>
            </a:r>
            <a:r>
              <a:rPr lang="en-GB" sz="1600"/>
              <a:t>, on </a:t>
            </a:r>
            <a:r>
              <a:rPr lang="en-GB" sz="1600" err="1"/>
              <a:t>peut</a:t>
            </a:r>
            <a:r>
              <a:rPr lang="en-GB" sz="1600"/>
              <a:t> se demander </a:t>
            </a:r>
            <a:r>
              <a:rPr lang="en-GB" sz="1600" err="1"/>
              <a:t>si</a:t>
            </a:r>
            <a:r>
              <a:rPr lang="en-GB" sz="1600"/>
              <a:t> </a:t>
            </a:r>
            <a:r>
              <a:rPr lang="en-GB" sz="1600" err="1"/>
              <a:t>cette</a:t>
            </a:r>
            <a:r>
              <a:rPr lang="en-GB" sz="1600"/>
              <a:t> essence fait </a:t>
            </a:r>
            <a:r>
              <a:rPr lang="en-GB" sz="1600" err="1"/>
              <a:t>structurellement</a:t>
            </a:r>
            <a:r>
              <a:rPr lang="en-GB" sz="1600"/>
              <a:t> obstacle à </a:t>
            </a:r>
            <a:r>
              <a:rPr lang="en-GB" sz="1600" err="1"/>
              <a:t>notre</a:t>
            </a:r>
            <a:r>
              <a:rPr lang="en-GB" sz="1600"/>
              <a:t> </a:t>
            </a:r>
            <a:r>
              <a:rPr lang="en-GB" sz="1600" err="1"/>
              <a:t>objectif</a:t>
            </a:r>
            <a:r>
              <a:rPr lang="en-GB" sz="1600"/>
              <a:t>. Pour la voiture, on observe </a:t>
            </a:r>
            <a:r>
              <a:rPr lang="en-GB" sz="1600" err="1"/>
              <a:t>rapidement</a:t>
            </a:r>
            <a:r>
              <a:rPr lang="en-GB" sz="1600"/>
              <a:t> que le </a:t>
            </a:r>
            <a:r>
              <a:rPr lang="en-GB" sz="1600" err="1"/>
              <a:t>facteur</a:t>
            </a:r>
            <a:r>
              <a:rPr lang="en-GB" sz="1600"/>
              <a:t> </a:t>
            </a:r>
            <a:r>
              <a:rPr lang="en-GB" sz="1600" err="1"/>
              <a:t>créant</a:t>
            </a:r>
            <a:r>
              <a:rPr lang="en-GB" sz="1600"/>
              <a:t> le plus de bruit </a:t>
            </a:r>
            <a:r>
              <a:rPr lang="en-GB" sz="1600" err="1"/>
              <a:t>est</a:t>
            </a:r>
            <a:r>
              <a:rPr lang="en-GB" sz="1600"/>
              <a:t> la </a:t>
            </a:r>
            <a:r>
              <a:rPr lang="en-GB" sz="1600" err="1"/>
              <a:t>vitesse</a:t>
            </a:r>
            <a:r>
              <a:rPr lang="en-GB" sz="1600"/>
              <a:t>. Or </a:t>
            </a:r>
            <a:r>
              <a:rPr lang="en-GB" sz="1600" err="1"/>
              <a:t>réduire</a:t>
            </a:r>
            <a:r>
              <a:rPr lang="en-GB" sz="1600"/>
              <a:t> </a:t>
            </a:r>
            <a:r>
              <a:rPr lang="en-GB" sz="1600" err="1"/>
              <a:t>considérablement</a:t>
            </a:r>
            <a:r>
              <a:rPr lang="en-GB" sz="1600"/>
              <a:t> la </a:t>
            </a:r>
            <a:r>
              <a:rPr lang="en-GB" sz="1600" err="1"/>
              <a:t>vitesse</a:t>
            </a:r>
            <a:r>
              <a:rPr lang="en-GB" sz="1600"/>
              <a:t> </a:t>
            </a:r>
            <a:r>
              <a:rPr lang="en-GB" sz="1600" err="1"/>
              <a:t>amène</a:t>
            </a:r>
            <a:r>
              <a:rPr lang="en-GB" sz="1600"/>
              <a:t> à ne plus </a:t>
            </a:r>
            <a:r>
              <a:rPr lang="en-GB" sz="1600" err="1"/>
              <a:t>avoir</a:t>
            </a:r>
            <a:r>
              <a:rPr lang="en-GB" sz="1600"/>
              <a:t> </a:t>
            </a:r>
            <a:r>
              <a:rPr lang="en-GB" sz="1600" err="1"/>
              <a:t>besoin</a:t>
            </a:r>
            <a:r>
              <a:rPr lang="en-GB" sz="1600"/>
              <a:t> de </a:t>
            </a:r>
            <a:r>
              <a:rPr lang="en-GB" sz="1600" err="1"/>
              <a:t>moteurs</a:t>
            </a:r>
            <a:r>
              <a:rPr lang="en-GB" sz="1600"/>
              <a:t> </a:t>
            </a:r>
            <a:r>
              <a:rPr lang="en-GB" sz="1600" err="1"/>
              <a:t>aussi</a:t>
            </a:r>
            <a:r>
              <a:rPr lang="en-GB" sz="1600"/>
              <a:t> </a:t>
            </a:r>
            <a:r>
              <a:rPr lang="en-GB" sz="1600" err="1"/>
              <a:t>puissants</a:t>
            </a:r>
            <a:r>
              <a:rPr lang="en-GB" sz="1600"/>
              <a:t> </a:t>
            </a:r>
            <a:r>
              <a:rPr lang="en-GB" sz="1600" err="1"/>
              <a:t>ni</a:t>
            </a:r>
            <a:r>
              <a:rPr lang="en-GB" sz="1600"/>
              <a:t> </a:t>
            </a:r>
            <a:r>
              <a:rPr lang="en-GB" sz="1600" err="1"/>
              <a:t>d'une</a:t>
            </a:r>
            <a:r>
              <a:rPr lang="en-GB" sz="1600"/>
              <a:t> </a:t>
            </a:r>
            <a:r>
              <a:rPr lang="en-GB" sz="1600" err="1"/>
              <a:t>carroserie</a:t>
            </a:r>
            <a:r>
              <a:rPr lang="en-GB" sz="1600"/>
              <a:t> </a:t>
            </a:r>
            <a:r>
              <a:rPr lang="en-GB" sz="1600" err="1"/>
              <a:t>aussi</a:t>
            </a:r>
            <a:r>
              <a:rPr lang="en-GB" sz="1600"/>
              <a:t> </a:t>
            </a:r>
            <a:r>
              <a:rPr lang="en-GB" sz="1600" err="1"/>
              <a:t>lourde</a:t>
            </a:r>
            <a:r>
              <a:rPr lang="en-GB" sz="1600"/>
              <a:t>. </a:t>
            </a:r>
            <a:r>
              <a:rPr lang="en-GB" sz="1600" err="1"/>
              <a:t>Ainsi</a:t>
            </a:r>
            <a:r>
              <a:rPr lang="en-GB" sz="1600"/>
              <a:t>, </a:t>
            </a:r>
            <a:r>
              <a:rPr lang="en-GB" sz="1600" err="1"/>
              <a:t>l'objet</a:t>
            </a:r>
            <a:r>
              <a:rPr lang="en-GB" sz="1600"/>
              <a:t> </a:t>
            </a:r>
            <a:r>
              <a:rPr lang="en-GB" sz="1600" err="1"/>
              <a:t>obtenu</a:t>
            </a:r>
            <a:r>
              <a:rPr lang="en-GB" sz="1600"/>
              <a:t> </a:t>
            </a:r>
            <a:r>
              <a:rPr lang="en-GB" sz="1600" err="1"/>
              <a:t>n'a</a:t>
            </a:r>
            <a:r>
              <a:rPr lang="en-GB" sz="1600"/>
              <a:t> plus grand chose à </a:t>
            </a:r>
            <a:r>
              <a:rPr lang="en-GB" sz="1600" err="1"/>
              <a:t>voir</a:t>
            </a:r>
            <a:r>
              <a:rPr lang="en-GB" sz="1600"/>
              <a:t> avec </a:t>
            </a:r>
            <a:r>
              <a:rPr lang="en-GB" sz="1600" err="1"/>
              <a:t>une</a:t>
            </a:r>
            <a:r>
              <a:rPr lang="en-GB" sz="1600"/>
              <a:t> voiture et </a:t>
            </a:r>
            <a:r>
              <a:rPr lang="en-GB" sz="1600" err="1"/>
              <a:t>est</a:t>
            </a:r>
            <a:r>
              <a:rPr lang="en-GB" sz="1600"/>
              <a:t> beaucoup plus </a:t>
            </a:r>
            <a:r>
              <a:rPr lang="en-GB" sz="1600" err="1"/>
              <a:t>proche</a:t>
            </a:r>
            <a:r>
              <a:rPr lang="en-GB" sz="1600"/>
              <a:t> d'un </a:t>
            </a:r>
            <a:r>
              <a:rPr lang="en-GB" sz="1600" err="1"/>
              <a:t>vélo</a:t>
            </a:r>
            <a:r>
              <a:rPr lang="en-GB" sz="1600"/>
              <a:t> </a:t>
            </a:r>
            <a:r>
              <a:rPr lang="en-GB" sz="1600" err="1"/>
              <a:t>électrique</a:t>
            </a:r>
            <a:r>
              <a:rPr lang="en-GB" sz="1600"/>
              <a:t> avec </a:t>
            </a:r>
            <a:r>
              <a:rPr lang="en-GB" sz="1600" err="1"/>
              <a:t>une</a:t>
            </a:r>
            <a:r>
              <a:rPr lang="en-GB" sz="1600"/>
              <a:t> </a:t>
            </a:r>
            <a:r>
              <a:rPr lang="en-GB" sz="1600" err="1"/>
              <a:t>légère</a:t>
            </a:r>
            <a:r>
              <a:rPr lang="en-GB" sz="1600"/>
              <a:t> </a:t>
            </a:r>
            <a:r>
              <a:rPr lang="en-GB" sz="1600" err="1"/>
              <a:t>charpente</a:t>
            </a:r>
            <a:r>
              <a:rPr lang="en-GB" sz="1600"/>
              <a:t>. </a:t>
            </a:r>
          </a:p>
          <a:p>
            <a:pPr marL="0" indent="0">
              <a:buNone/>
            </a:pPr>
            <a:endParaRPr lang="en-GB" sz="1600"/>
          </a:p>
          <a:p>
            <a:pPr marL="0" indent="0">
              <a:buNone/>
            </a:pPr>
            <a:r>
              <a:rPr lang="en-GB" sz="1600"/>
              <a:t> Ainsi, nous </a:t>
            </a:r>
            <a:r>
              <a:rPr lang="en-GB" sz="1600" err="1"/>
              <a:t>sommes</a:t>
            </a:r>
            <a:r>
              <a:rPr lang="en-GB" sz="1600"/>
              <a:t> </a:t>
            </a:r>
            <a:r>
              <a:rPr lang="en-GB" sz="1600" err="1"/>
              <a:t>éclairés</a:t>
            </a:r>
            <a:r>
              <a:rPr lang="en-GB" sz="1600"/>
              <a:t> pour savoir comment </a:t>
            </a:r>
            <a:r>
              <a:rPr lang="en-GB" sz="1600" err="1"/>
              <a:t>innover</a:t>
            </a:r>
            <a:r>
              <a:rPr lang="en-GB" sz="1600"/>
              <a:t> </a:t>
            </a:r>
            <a:r>
              <a:rPr lang="en-GB" sz="1600" err="1"/>
              <a:t>vers</a:t>
            </a:r>
            <a:r>
              <a:rPr lang="en-GB" sz="1600"/>
              <a:t> </a:t>
            </a:r>
            <a:r>
              <a:rPr lang="en-GB" sz="1600" err="1"/>
              <a:t>une</a:t>
            </a:r>
            <a:r>
              <a:rPr lang="en-GB" sz="1600"/>
              <a:t> voiture plus </a:t>
            </a:r>
            <a:r>
              <a:rPr lang="en-GB" sz="1600" err="1"/>
              <a:t>silencieuse</a:t>
            </a:r>
            <a:r>
              <a:rPr lang="en-GB" sz="1600"/>
              <a:t> grâce à </a:t>
            </a:r>
            <a:r>
              <a:rPr lang="en-GB" sz="1600" err="1"/>
              <a:t>une</a:t>
            </a:r>
            <a:r>
              <a:rPr lang="en-GB" sz="1600"/>
              <a:t> </a:t>
            </a:r>
            <a:r>
              <a:rPr lang="en-GB" sz="1600" err="1"/>
              <a:t>meilleure</a:t>
            </a:r>
            <a:r>
              <a:rPr lang="en-GB" sz="1600"/>
              <a:t> </a:t>
            </a:r>
            <a:r>
              <a:rPr lang="en-GB" sz="1600" err="1"/>
              <a:t>compréhension</a:t>
            </a:r>
            <a:r>
              <a:rPr lang="en-GB" sz="1600"/>
              <a:t> de </a:t>
            </a:r>
            <a:r>
              <a:rPr lang="en-GB" sz="1600" err="1"/>
              <a:t>l'objet</a:t>
            </a:r>
            <a:r>
              <a:rPr lang="en-GB" sz="1600"/>
              <a:t> technique. </a:t>
            </a:r>
          </a:p>
          <a:p>
            <a:pPr marL="0" indent="0">
              <a:buNone/>
            </a:pPr>
            <a:endParaRPr lang="en-GB" sz="1600"/>
          </a:p>
          <a:p>
            <a:pPr marL="0" indent="0">
              <a:buNone/>
            </a:pPr>
            <a:r>
              <a:rPr lang="en-GB" sz="1600"/>
              <a:t> Cette analyse de </a:t>
            </a:r>
            <a:r>
              <a:rPr lang="en-GB" sz="1600" err="1"/>
              <a:t>l'essence</a:t>
            </a:r>
            <a:r>
              <a:rPr lang="en-GB" sz="1600"/>
              <a:t> d'un </a:t>
            </a:r>
            <a:r>
              <a:rPr lang="en-GB" sz="1600" err="1"/>
              <a:t>objet</a:t>
            </a:r>
            <a:r>
              <a:rPr lang="en-GB" sz="1600"/>
              <a:t> à travers </a:t>
            </a:r>
            <a:r>
              <a:rPr lang="en-GB" sz="1600" err="1"/>
              <a:t>sa</a:t>
            </a:r>
            <a:r>
              <a:rPr lang="en-GB" sz="1600"/>
              <a:t> </a:t>
            </a:r>
            <a:r>
              <a:rPr lang="en-GB" sz="1600" err="1"/>
              <a:t>diversité</a:t>
            </a:r>
            <a:r>
              <a:rPr lang="en-GB" sz="1600"/>
              <a:t> et </a:t>
            </a:r>
            <a:r>
              <a:rPr lang="en-GB" sz="1600" err="1"/>
              <a:t>ses</a:t>
            </a:r>
            <a:r>
              <a:rPr lang="en-GB" sz="1600"/>
              <a:t> similitudes </a:t>
            </a:r>
            <a:r>
              <a:rPr lang="en-GB" sz="1600" err="1"/>
              <a:t>afin</a:t>
            </a:r>
            <a:r>
              <a:rPr lang="en-GB" sz="1600"/>
              <a:t> de </a:t>
            </a:r>
            <a:r>
              <a:rPr lang="en-GB" sz="1600" err="1"/>
              <a:t>s'orienter</a:t>
            </a:r>
            <a:r>
              <a:rPr lang="en-GB" sz="1600"/>
              <a:t> dans </a:t>
            </a:r>
            <a:r>
              <a:rPr lang="en-GB" sz="1600" err="1"/>
              <a:t>l'innovation</a:t>
            </a:r>
            <a:r>
              <a:rPr lang="en-GB" sz="1600"/>
              <a:t> </a:t>
            </a:r>
            <a:r>
              <a:rPr lang="en-GB" sz="1600" err="1"/>
              <a:t>est</a:t>
            </a:r>
            <a:r>
              <a:rPr lang="en-GB" sz="1600"/>
              <a:t> au </a:t>
            </a:r>
            <a:r>
              <a:rPr lang="en-GB" sz="1600" err="1"/>
              <a:t>coeur</a:t>
            </a:r>
            <a:r>
              <a:rPr lang="en-GB" sz="1600"/>
              <a:t> de </a:t>
            </a:r>
            <a:r>
              <a:rPr lang="en-GB" sz="1600" err="1"/>
              <a:t>l'outil</a:t>
            </a:r>
            <a:r>
              <a:rPr lang="en-GB" sz="1600"/>
              <a:t> tendance et faits techniques que nous </a:t>
            </a:r>
            <a:r>
              <a:rPr lang="en-GB" sz="1600" err="1"/>
              <a:t>déveloperons</a:t>
            </a:r>
            <a:r>
              <a:rPr lang="en-GB" sz="1600"/>
              <a:t> au </a:t>
            </a:r>
            <a:r>
              <a:rPr lang="en-GB" sz="1600" err="1"/>
              <a:t>cours</a:t>
            </a:r>
            <a:r>
              <a:rPr lang="en-GB" sz="1600"/>
              <a:t> des </a:t>
            </a:r>
            <a:r>
              <a:rPr lang="en-GB" sz="1600" err="1"/>
              <a:t>prochaines</a:t>
            </a:r>
            <a:r>
              <a:rPr lang="en-GB" sz="1600"/>
              <a:t> pages. </a:t>
            </a:r>
          </a:p>
        </p:txBody>
      </p:sp>
    </p:spTree>
    <p:extLst>
      <p:ext uri="{BB962C8B-B14F-4D97-AF65-F5344CB8AC3E}">
        <p14:creationId xmlns:p14="http://schemas.microsoft.com/office/powerpoint/2010/main" val="3465909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81FB9F-E987-5970-9B75-6EF01C93C44C}"/>
              </a:ext>
            </a:extLst>
          </p:cNvPr>
          <p:cNvSpPr>
            <a:spLocks noGrp="1"/>
          </p:cNvSpPr>
          <p:nvPr>
            <p:ph type="title"/>
          </p:nvPr>
        </p:nvSpPr>
        <p:spPr/>
        <p:txBody>
          <a:bodyPr/>
          <a:lstStyle/>
          <a:p>
            <a:r>
              <a:rPr lang="fr-FR"/>
              <a:t>Origine conceptuelle : Tendance &amp; fait technique chez 	André Leroi-Gourhan</a:t>
            </a:r>
          </a:p>
        </p:txBody>
      </p:sp>
      <p:sp>
        <p:nvSpPr>
          <p:cNvPr id="3" name="Espace réservé du contenu 2">
            <a:extLst>
              <a:ext uri="{FF2B5EF4-FFF2-40B4-BE49-F238E27FC236}">
                <a16:creationId xmlns:a16="http://schemas.microsoft.com/office/drawing/2014/main" id="{14D76294-BF05-36BB-5B71-F6B299383A44}"/>
              </a:ext>
            </a:extLst>
          </p:cNvPr>
          <p:cNvSpPr>
            <a:spLocks noGrp="1"/>
          </p:cNvSpPr>
          <p:nvPr>
            <p:ph idx="1"/>
          </p:nvPr>
        </p:nvSpPr>
        <p:spPr>
          <a:xfrm>
            <a:off x="838200" y="1786879"/>
            <a:ext cx="9956470" cy="4351338"/>
          </a:xfrm>
        </p:spPr>
        <p:txBody>
          <a:bodyPr>
            <a:noAutofit/>
          </a:bodyPr>
          <a:lstStyle/>
          <a:p>
            <a:pPr marL="0" indent="0" algn="just">
              <a:buNone/>
            </a:pPr>
            <a:r>
              <a:rPr lang="fr-FR" sz="1600"/>
              <a:t>Au 3ème millénaire av JC, les Égyptiens bâtissent les premières pyramides égyptiennes, des pyramides à degrés caractérisées par quatre parois en forme d’escalier. De l’autre côté de l’Atlantique, 4 millénaires plus tard, les mayas bâtissent à leur tour des pyramides à degrés, de la même forme architecturale que les pyramides égyptiennes. Pourtant, les Amérindiens ne se sont pas inspirés des Égyptiens pour la construction de leurs édifices, étant donné que les deux civilisations n’étaient pas en mesure de communiquer entre elles.</a:t>
            </a:r>
          </a:p>
          <a:p>
            <a:pPr marL="0" indent="0" algn="just">
              <a:buNone/>
            </a:pPr>
            <a:r>
              <a:rPr lang="fr-FR" sz="1600"/>
              <a:t>Les ressemblances entre les pyramides mayas et les pyramides égyptiennes s'expliquent en réalité par des contraintes techniques et par les lois de la physique. En effet, la pyramide est la forme la plus stable pour assurer la pérennité d’un édifice en pierre. Un mur vertical est bien moins solide qu’une structure dense à base large qui s'allège à mesure qu’elle s’élève. Les architectes mayas et égyptiens étaient simplement confrontés aux mêmes problèmes et ont usés des mêmes solutions.</a:t>
            </a:r>
          </a:p>
          <a:p>
            <a:pPr marL="0" indent="0" algn="just">
              <a:buNone/>
            </a:pPr>
            <a:r>
              <a:rPr lang="fr-FR" sz="1600"/>
              <a:t>Toutefois, bien que les deux types de pyramides étaient de même forme, elles abritaient des fonctions différentes, propres à l’histoire et à la culture des deux civilisations. Les pyramides mayas étaient des temples ornés de sculptures et d’inscriptions, alors que les pyramides égyptiennes étaient des sépultures. S'inscrivant dans la même lignée technique, mais présentant des spécificités propres, les pyramides présentent deux exemples de faits techniques d’une même tendance. </a:t>
            </a:r>
          </a:p>
          <a:p>
            <a:pPr marL="0" indent="0" algn="just">
              <a:buNone/>
            </a:pPr>
            <a:r>
              <a:rPr lang="fr-FR" sz="1600" b="1"/>
              <a:t>« La tendance et le fait sont les deux faces (l'une abstraite, l'autre concrète) du même phénomène de déterminisme évolutif ».</a:t>
            </a:r>
          </a:p>
          <a:p>
            <a:pPr marL="0" indent="0" algn="just">
              <a:buNone/>
            </a:pPr>
            <a:endParaRPr lang="fr-FR" sz="1600"/>
          </a:p>
          <a:p>
            <a:pPr marL="0" indent="0" algn="just">
              <a:buNone/>
            </a:pPr>
            <a:endParaRPr lang="fr-FR" sz="1600"/>
          </a:p>
          <a:p>
            <a:pPr marL="0" indent="0" algn="just">
              <a:buNone/>
            </a:pPr>
            <a:endParaRPr lang="fr-FR" sz="1600"/>
          </a:p>
          <a:p>
            <a:pPr marL="0" indent="0" algn="just">
              <a:buNone/>
            </a:pPr>
            <a:endParaRPr lang="fr-FR" sz="1600"/>
          </a:p>
        </p:txBody>
      </p:sp>
    </p:spTree>
    <p:extLst>
      <p:ext uri="{BB962C8B-B14F-4D97-AF65-F5344CB8AC3E}">
        <p14:creationId xmlns:p14="http://schemas.microsoft.com/office/powerpoint/2010/main" val="715519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A0994E-F913-154D-CCCC-FD6109E157D6}"/>
              </a:ext>
            </a:extLst>
          </p:cNvPr>
          <p:cNvSpPr>
            <a:spLocks noGrp="1"/>
          </p:cNvSpPr>
          <p:nvPr>
            <p:ph type="title"/>
          </p:nvPr>
        </p:nvSpPr>
        <p:spPr/>
        <p:txBody>
          <a:bodyPr/>
          <a:lstStyle/>
          <a:p>
            <a:r>
              <a:rPr lang="fr-FR"/>
              <a:t>Objectifs de l’outil</a:t>
            </a:r>
          </a:p>
        </p:txBody>
      </p:sp>
      <p:sp>
        <p:nvSpPr>
          <p:cNvPr id="3" name="Espace réservé du contenu 2">
            <a:extLst>
              <a:ext uri="{FF2B5EF4-FFF2-40B4-BE49-F238E27FC236}">
                <a16:creationId xmlns:a16="http://schemas.microsoft.com/office/drawing/2014/main" id="{D40717E1-278F-A0E9-19DA-F247686805AB}"/>
              </a:ext>
            </a:extLst>
          </p:cNvPr>
          <p:cNvSpPr>
            <a:spLocks noGrp="1"/>
          </p:cNvSpPr>
          <p:nvPr>
            <p:ph idx="1"/>
          </p:nvPr>
        </p:nvSpPr>
        <p:spPr/>
        <p:txBody>
          <a:bodyPr/>
          <a:lstStyle/>
          <a:p>
            <a:pPr marL="0" indent="0">
              <a:buNone/>
            </a:pPr>
            <a:r>
              <a:rPr lang="fr-FR" sz="2400"/>
              <a:t>La finalité de l'outil est d'identifier les déterminismes s'exerçant sur un objet technique, et donc sur le dispositif associé.</a:t>
            </a:r>
          </a:p>
          <a:p>
            <a:pPr marL="0" indent="0">
              <a:buNone/>
            </a:pPr>
            <a:r>
              <a:rPr lang="fr-FR" sz="2400"/>
              <a:t>Fort de cela, il pourra ensuite conduire la démarche d'innovation sur cet objet et travailler sur le projet de (re)conception selon deux options qu'il faut distinguer : </a:t>
            </a:r>
          </a:p>
          <a:p>
            <a:pPr marL="0" indent="0">
              <a:buNone/>
            </a:pPr>
            <a:endParaRPr lang="fr-FR"/>
          </a:p>
          <a:p>
            <a:pPr marL="971550" lvl="1" indent="-514350">
              <a:buFont typeface="+mj-lt"/>
              <a:buAutoNum type="alphaLcPeriod"/>
            </a:pPr>
            <a:r>
              <a:rPr lang="fr-FR" b="1"/>
              <a:t>Prendre en compte ces déterminismes, en faisant avec.</a:t>
            </a:r>
          </a:p>
          <a:p>
            <a:pPr marL="971550" lvl="1" indent="-514350">
              <a:buFont typeface="+mj-lt"/>
              <a:buAutoNum type="alphaLcPeriod"/>
            </a:pPr>
            <a:endParaRPr lang="fr-FR"/>
          </a:p>
          <a:p>
            <a:pPr marL="971550" lvl="1" indent="-514350">
              <a:buFont typeface="+mj-lt"/>
              <a:buAutoNum type="alphaLcPeriod"/>
            </a:pPr>
            <a:r>
              <a:rPr lang="fr-FR" b="1"/>
              <a:t>Choisir de s'en affranchir, en connaissance du niveau de remise en cause important.</a:t>
            </a:r>
          </a:p>
        </p:txBody>
      </p:sp>
    </p:spTree>
    <p:extLst>
      <p:ext uri="{BB962C8B-B14F-4D97-AF65-F5344CB8AC3E}">
        <p14:creationId xmlns:p14="http://schemas.microsoft.com/office/powerpoint/2010/main" val="3168038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7CB1DD-91BC-6A53-EFE2-69708E8A6D78}"/>
              </a:ext>
            </a:extLst>
          </p:cNvPr>
          <p:cNvSpPr>
            <a:spLocks noGrp="1"/>
          </p:cNvSpPr>
          <p:nvPr>
            <p:ph type="title"/>
          </p:nvPr>
        </p:nvSpPr>
        <p:spPr/>
        <p:txBody>
          <a:bodyPr/>
          <a:lstStyle/>
          <a:p>
            <a:r>
              <a:rPr lang="fr-FR"/>
              <a:t>Quand l’utiliser ?</a:t>
            </a:r>
          </a:p>
        </p:txBody>
      </p:sp>
      <p:sp>
        <p:nvSpPr>
          <p:cNvPr id="3" name="Espace réservé du contenu 2">
            <a:extLst>
              <a:ext uri="{FF2B5EF4-FFF2-40B4-BE49-F238E27FC236}">
                <a16:creationId xmlns:a16="http://schemas.microsoft.com/office/drawing/2014/main" id="{99264AE8-1111-0C0D-BC1F-7777DA1A2227}"/>
              </a:ext>
            </a:extLst>
          </p:cNvPr>
          <p:cNvSpPr>
            <a:spLocks noGrp="1"/>
          </p:cNvSpPr>
          <p:nvPr>
            <p:ph idx="1"/>
          </p:nvPr>
        </p:nvSpPr>
        <p:spPr>
          <a:xfrm>
            <a:off x="838200" y="1748133"/>
            <a:ext cx="10515600" cy="4854144"/>
          </a:xfrm>
        </p:spPr>
        <p:txBody>
          <a:bodyPr vert="horz" lIns="91440" tIns="45720" rIns="91440" bIns="45720" rtlCol="0" anchor="t">
            <a:normAutofit/>
          </a:bodyPr>
          <a:lstStyle/>
          <a:p>
            <a:pPr marL="914400" lvl="1" indent="-457200">
              <a:buFont typeface="+mj-lt"/>
              <a:buAutoNum type="alphaLcPeriod"/>
            </a:pPr>
            <a:r>
              <a:rPr lang="fr-FR" b="1"/>
              <a:t>Évaluer la responsabilité d’une éventuelle tendance technique dans un échec avéré à atteindre des objectifs de création de valeur.</a:t>
            </a:r>
          </a:p>
          <a:p>
            <a:pPr marL="914400" lvl="2" indent="0">
              <a:buNone/>
            </a:pPr>
            <a:r>
              <a:rPr lang="fr-FR"/>
              <a:t>L’intérêt de l’outil est alors de tenter de comprendre si oui ou non, cet échec ou non-valeur est </a:t>
            </a:r>
            <a:r>
              <a:rPr lang="fr-FR" err="1"/>
              <a:t>inhérent·e</a:t>
            </a:r>
            <a:r>
              <a:rPr lang="fr-FR"/>
              <a:t> à la tendance technique dans laquelle se place l’objet étudié. Est-il nécessaire de s’en affranchir pour solutionner notre problème ?</a:t>
            </a:r>
          </a:p>
          <a:p>
            <a:pPr marL="914400" lvl="2" indent="0">
              <a:buNone/>
            </a:pPr>
            <a:r>
              <a:rPr lang="fr-FR"/>
              <a:t>Un accent est mis sur la </a:t>
            </a:r>
            <a:r>
              <a:rPr lang="fr-FR" b="1"/>
              <a:t>problématisation</a:t>
            </a:r>
            <a:r>
              <a:rPr lang="fr-FR"/>
              <a:t>.</a:t>
            </a:r>
          </a:p>
          <a:p>
            <a:pPr marL="914400" lvl="2" indent="0">
              <a:buNone/>
            </a:pPr>
            <a:endParaRPr lang="fr-FR"/>
          </a:p>
          <a:p>
            <a:pPr marL="914400" lvl="1" indent="-457200">
              <a:buFont typeface="+mj-lt"/>
              <a:buAutoNum type="alphaLcPeriod"/>
            </a:pPr>
            <a:r>
              <a:rPr lang="fr-FR" b="1"/>
              <a:t>Étudier un objet pour mettre en lumière les tendances qui guident son évolution</a:t>
            </a:r>
          </a:p>
          <a:p>
            <a:pPr marL="914400" lvl="2" indent="0">
              <a:buNone/>
            </a:pPr>
            <a:r>
              <a:rPr lang="fr-FR"/>
              <a:t>L’outil est ici utile pour comprendre et déceler la tendance technique guidant et ayant guidé l’innovation autour de l’objet étudié, ainsi que la variété de son application locale dans le degré du fait. Qu’apprenons-nous de notre objet avec des « lunettes tendance »</a:t>
            </a:r>
            <a:r>
              <a:rPr lang="fr-FR" sz="1400"/>
              <a:t> </a:t>
            </a:r>
            <a:r>
              <a:rPr lang="fr-FR"/>
              <a:t>?</a:t>
            </a:r>
          </a:p>
          <a:p>
            <a:pPr marL="914400" lvl="2" indent="0">
              <a:buNone/>
            </a:pPr>
            <a:r>
              <a:rPr lang="fr-FR"/>
              <a:t>Un accent est mis sur l’</a:t>
            </a:r>
            <a:r>
              <a:rPr lang="fr-FR" b="1"/>
              <a:t>analyse</a:t>
            </a:r>
            <a:r>
              <a:rPr lang="fr-FR"/>
              <a:t>.</a:t>
            </a:r>
          </a:p>
        </p:txBody>
      </p:sp>
    </p:spTree>
    <p:extLst>
      <p:ext uri="{BB962C8B-B14F-4D97-AF65-F5344CB8AC3E}">
        <p14:creationId xmlns:p14="http://schemas.microsoft.com/office/powerpoint/2010/main" val="470644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7E50F-C5FD-825D-3E8C-FB1A245ECB30}"/>
              </a:ext>
            </a:extLst>
          </p:cNvPr>
          <p:cNvSpPr>
            <a:spLocks noGrp="1"/>
          </p:cNvSpPr>
          <p:nvPr>
            <p:ph type="title"/>
          </p:nvPr>
        </p:nvSpPr>
        <p:spPr>
          <a:xfrm>
            <a:off x="3679874" y="1738018"/>
            <a:ext cx="4380914" cy="1325563"/>
          </a:xfrm>
        </p:spPr>
        <p:txBody>
          <a:bodyPr/>
          <a:lstStyle/>
          <a:p>
            <a:r>
              <a:rPr lang="fr-FR"/>
              <a:t>Note de passation</a:t>
            </a:r>
          </a:p>
        </p:txBody>
      </p:sp>
      <p:sp>
        <p:nvSpPr>
          <p:cNvPr id="3" name="Content Placeholder 2">
            <a:extLst>
              <a:ext uri="{FF2B5EF4-FFF2-40B4-BE49-F238E27FC236}">
                <a16:creationId xmlns:a16="http://schemas.microsoft.com/office/drawing/2014/main" id="{58DCDBF3-C3B8-2E0C-938B-03458260640F}"/>
              </a:ext>
            </a:extLst>
          </p:cNvPr>
          <p:cNvSpPr>
            <a:spLocks noGrp="1"/>
          </p:cNvSpPr>
          <p:nvPr>
            <p:ph idx="1"/>
          </p:nvPr>
        </p:nvSpPr>
        <p:spPr>
          <a:xfrm>
            <a:off x="838200" y="3063581"/>
            <a:ext cx="10515600" cy="1817908"/>
          </a:xfrm>
        </p:spPr>
        <p:txBody>
          <a:bodyPr vert="horz" lIns="91440" tIns="45720" rIns="91440" bIns="45720" rtlCol="0" anchor="t">
            <a:normAutofit/>
          </a:bodyPr>
          <a:lstStyle/>
          <a:p>
            <a:pPr marL="0" indent="0" algn="ctr">
              <a:buNone/>
            </a:pPr>
            <a:r>
              <a:rPr lang="fr-CA" sz="2400" i="1" dirty="0"/>
              <a:t>Ces slides de passation ont pour objectif d'aider à orienter les futures personnes voulant reprendre le chantier de cette fiche outil. Si vous n'êtes pas familiers avec l'outil, nous vous conseillons de parcourir l'intégralité de la fiche avant de revenir à ces slides. Vous pouvez aussi consulter les versions précédentes sur </a:t>
            </a:r>
            <a:r>
              <a:rPr lang="fr-CA" sz="2400" i="1" dirty="0">
                <a:hlinkClick r:id="rId2"/>
              </a:rPr>
              <a:t>le site de l’UV.</a:t>
            </a:r>
            <a:endParaRPr lang="fr-CA" sz="2400" i="1" dirty="0"/>
          </a:p>
        </p:txBody>
      </p:sp>
    </p:spTree>
    <p:extLst>
      <p:ext uri="{BB962C8B-B14F-4D97-AF65-F5344CB8AC3E}">
        <p14:creationId xmlns:p14="http://schemas.microsoft.com/office/powerpoint/2010/main" val="626764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F0E464-B45F-E184-68C9-D03549632B46}"/>
              </a:ext>
            </a:extLst>
          </p:cNvPr>
          <p:cNvSpPr>
            <a:spLocks noGrp="1"/>
          </p:cNvSpPr>
          <p:nvPr>
            <p:ph type="title"/>
          </p:nvPr>
        </p:nvSpPr>
        <p:spPr/>
        <p:txBody>
          <a:bodyPr/>
          <a:lstStyle/>
          <a:p>
            <a:r>
              <a:rPr lang="fr-FR"/>
              <a:t>Structure de l’outil</a:t>
            </a:r>
          </a:p>
        </p:txBody>
      </p:sp>
      <p:sp>
        <p:nvSpPr>
          <p:cNvPr id="9" name="Espace réservé du contenu 2">
            <a:extLst>
              <a:ext uri="{FF2B5EF4-FFF2-40B4-BE49-F238E27FC236}">
                <a16:creationId xmlns:a16="http://schemas.microsoft.com/office/drawing/2014/main" id="{DF06E5AD-B733-875F-7A8A-04053E0BFEFD}"/>
              </a:ext>
            </a:extLst>
          </p:cNvPr>
          <p:cNvSpPr>
            <a:spLocks noGrp="1"/>
          </p:cNvSpPr>
          <p:nvPr>
            <p:ph idx="1"/>
          </p:nvPr>
        </p:nvSpPr>
        <p:spPr>
          <a:xfrm>
            <a:off x="838200" y="1748133"/>
            <a:ext cx="10515600" cy="4854144"/>
          </a:xfrm>
        </p:spPr>
        <p:txBody>
          <a:bodyPr vert="horz" lIns="91440" tIns="45720" rIns="91440" bIns="45720" rtlCol="0" anchor="t">
            <a:normAutofit/>
          </a:bodyPr>
          <a:lstStyle/>
          <a:p>
            <a:pPr marL="914400" lvl="1" indent="-457200">
              <a:buFont typeface="+mj-lt"/>
              <a:buAutoNum type="arabicPeriod"/>
            </a:pPr>
            <a:r>
              <a:rPr lang="fr-FR" b="1"/>
              <a:t>Analyser</a:t>
            </a:r>
          </a:p>
          <a:p>
            <a:pPr marL="914400" lvl="2" indent="0">
              <a:buNone/>
            </a:pPr>
            <a:r>
              <a:rPr lang="fr-FR"/>
              <a:t>1.1 Un premier temps de l’analyse consiste en rendre compte de la </a:t>
            </a:r>
            <a:r>
              <a:rPr lang="fr-FR" b="1"/>
              <a:t>diversité des faits</a:t>
            </a:r>
            <a:r>
              <a:rPr lang="fr-FR"/>
              <a:t> techniques compris dans la catégorie d’objet à laquelle on s’intéresse.</a:t>
            </a:r>
          </a:p>
          <a:p>
            <a:pPr marL="914400" lvl="2" indent="0">
              <a:buNone/>
            </a:pPr>
            <a:r>
              <a:rPr lang="fr-FR"/>
              <a:t>1.2 Il est alors possible dans un second temps de </a:t>
            </a:r>
            <a:r>
              <a:rPr lang="fr-FR" b="1"/>
              <a:t>formuler</a:t>
            </a:r>
            <a:r>
              <a:rPr lang="fr-FR"/>
              <a:t> </a:t>
            </a:r>
            <a:r>
              <a:rPr lang="fr-FR" b="1"/>
              <a:t>une tendance technique</a:t>
            </a:r>
            <a:r>
              <a:rPr lang="fr-FR"/>
              <a:t>.</a:t>
            </a:r>
          </a:p>
          <a:p>
            <a:pPr marL="914400" lvl="2" indent="0">
              <a:buNone/>
            </a:pPr>
            <a:endParaRPr lang="fr-FR"/>
          </a:p>
          <a:p>
            <a:pPr marL="914400" lvl="1" indent="-457200">
              <a:buFont typeface="+mj-lt"/>
              <a:buAutoNum type="arabicPeriod"/>
            </a:pPr>
            <a:r>
              <a:rPr lang="fr-FR" b="1"/>
              <a:t>Problématiser</a:t>
            </a:r>
          </a:p>
          <a:p>
            <a:pPr marL="914400" lvl="2" indent="0">
              <a:buNone/>
            </a:pPr>
            <a:r>
              <a:rPr lang="fr-FR"/>
              <a:t>Une fois la tendance identifiée, il convient de mettre en exergue les éventuels obstacles à la création de valeur </a:t>
            </a:r>
            <a:r>
              <a:rPr lang="fr-FR" b="1"/>
              <a:t>identifiés comme inhérents à la tendance étudiée, et ceux qui relèvent d’autres contingences.</a:t>
            </a:r>
            <a:endParaRPr lang="fr-FR"/>
          </a:p>
          <a:p>
            <a:pPr marL="914400" lvl="1" indent="-457200">
              <a:buFont typeface="+mj-lt"/>
              <a:buAutoNum type="arabicPeriod"/>
            </a:pPr>
            <a:endParaRPr lang="fr-FR" b="1"/>
          </a:p>
          <a:p>
            <a:pPr marL="914400" lvl="1" indent="-457200">
              <a:buFont typeface="+mj-lt"/>
              <a:buAutoNum type="arabicPeriod"/>
            </a:pPr>
            <a:r>
              <a:rPr lang="fr-FR" b="1"/>
              <a:t>Inventer</a:t>
            </a:r>
          </a:p>
          <a:p>
            <a:pPr marL="914400" lvl="2" indent="0">
              <a:buNone/>
            </a:pPr>
            <a:r>
              <a:rPr lang="fr-FR"/>
              <a:t>La dernière étape de l’outil vise à </a:t>
            </a:r>
            <a:r>
              <a:rPr lang="fr-FR" b="1"/>
              <a:t>conclure sur la direction à prendre en innovant </a:t>
            </a:r>
            <a:r>
              <a:rPr lang="fr-FR"/>
              <a:t>sur l’objet : doit-on optimiser la tendance existante, se déplacer dans le degré du fait, ou sortir complètement de la tendance ?</a:t>
            </a:r>
          </a:p>
        </p:txBody>
      </p:sp>
    </p:spTree>
    <p:extLst>
      <p:ext uri="{BB962C8B-B14F-4D97-AF65-F5344CB8AC3E}">
        <p14:creationId xmlns:p14="http://schemas.microsoft.com/office/powerpoint/2010/main" val="3077330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noFill/>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noFill/>
          </p:spPr>
          <p:txBody>
            <a:bodyPr wrap="square">
              <a:spAutoFit/>
            </a:bodyPr>
            <a:lstStyle/>
            <a:p>
              <a:pPr algn="ctr"/>
              <a:r>
                <a:rPr lang="fr-FR" sz="1000" b="1">
                  <a:solidFill>
                    <a:srgbClr val="1C1B1B"/>
                  </a:solidFill>
                  <a:ea typeface="+mn-lt"/>
                  <a:cs typeface="+mn-lt"/>
                </a:rPr>
                <a:t>Création de famille</a:t>
              </a:r>
              <a:endParaRPr lang="fr-FR" sz="1000" b="1"/>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5" y="3330638"/>
              <a:ext cx="1787575" cy="400110"/>
            </a:xfrm>
            <a:prstGeom prst="rect">
              <a:avLst/>
            </a:prstGeom>
            <a:noFill/>
          </p:spPr>
          <p:txBody>
            <a:bodyPr wrap="square">
              <a:spAutoFit/>
            </a:bodyPr>
            <a:lstStyle/>
            <a:p>
              <a:pPr algn="ctr"/>
              <a:r>
                <a:rPr lang="fr-FR" sz="1000" b="1">
                  <a:solidFill>
                    <a:srgbClr val="1C1B1B"/>
                  </a:solidFill>
                  <a:ea typeface="+mn-lt"/>
                  <a:cs typeface="+mn-lt"/>
                </a:rPr>
                <a:t>Optimisation de la tendance</a:t>
              </a:r>
              <a:endParaRPr lang="fr-FR" sz="1000" b="1"/>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noFill/>
          </p:spPr>
          <p:txBody>
            <a:bodyPr wrap="square">
              <a:spAutoFit/>
            </a:bodyPr>
            <a:lstStyle/>
            <a:p>
              <a:pPr algn="ctr"/>
              <a:r>
                <a:rPr lang="fr-FR" sz="1000" b="1">
                  <a:solidFill>
                    <a:srgbClr val="1C1B1B"/>
                  </a:solidFill>
                  <a:ea typeface="+mn-lt"/>
                  <a:cs typeface="+mn-lt"/>
                </a:rPr>
                <a:t>Changement vers une famille existante</a:t>
              </a:r>
              <a:endParaRPr lang="fr-FR" sz="1000" b="1"/>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3816040" y="132834"/>
            <a:ext cx="4559920" cy="1325563"/>
          </a:xfrm>
        </p:spPr>
        <p:txBody>
          <a:bodyPr/>
          <a:lstStyle/>
          <a:p>
            <a:pPr algn="ctr"/>
            <a:r>
              <a:rPr lang="fr-FR" sz="3200" b="1">
                <a:solidFill>
                  <a:srgbClr val="1C1B1B"/>
                </a:solidFill>
                <a:ea typeface="+mj-lt"/>
                <a:cs typeface="+mj-lt"/>
              </a:rPr>
              <a:t>Vue d’ensemble de l’outil (version 1)</a:t>
            </a:r>
            <a:endParaRPr lang="fr-FR" sz="3200"/>
          </a:p>
        </p:txBody>
      </p:sp>
      <p:sp>
        <p:nvSpPr>
          <p:cNvPr id="19" name="TextBox 18">
            <a:extLst>
              <a:ext uri="{FF2B5EF4-FFF2-40B4-BE49-F238E27FC236}">
                <a16:creationId xmlns:a16="http://schemas.microsoft.com/office/drawing/2014/main" id="{6056F2C8-4933-E859-D37B-8B255ED8D93D}"/>
              </a:ext>
            </a:extLst>
          </p:cNvPr>
          <p:cNvSpPr txBox="1"/>
          <p:nvPr/>
        </p:nvSpPr>
        <p:spPr>
          <a:xfrm>
            <a:off x="16041" y="34152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556843" cy="15084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a:t>
              </a:r>
              <a:r>
                <a:rPr lang="fr-FR" b="1"/>
                <a:t> </a:t>
              </a:r>
            </a:p>
            <a:p>
              <a:r>
                <a:rPr lang="fr-FR" sz="3200"/>
                <a:t>C</a:t>
              </a:r>
              <a:r>
                <a:rPr lang="fr-FR"/>
                <a:t>réation de</a:t>
              </a:r>
              <a:endParaRPr lang="fr-FR" b="1"/>
            </a:p>
            <a:p>
              <a:r>
                <a:rPr lang="fr-FR" sz="3200"/>
                <a:t>V</a:t>
              </a:r>
              <a:r>
                <a:rPr lang="fr-FR"/>
                <a:t>aleur</a:t>
              </a:r>
            </a:p>
          </p:txBody>
        </p:sp>
      </p:grpSp>
      <p:sp>
        <p:nvSpPr>
          <p:cNvPr id="18" name="TextBox 17">
            <a:extLst>
              <a:ext uri="{FF2B5EF4-FFF2-40B4-BE49-F238E27FC236}">
                <a16:creationId xmlns:a16="http://schemas.microsoft.com/office/drawing/2014/main" id="{243B7D11-0934-0837-CBF8-004D1FB517FE}"/>
              </a:ext>
            </a:extLst>
          </p:cNvPr>
          <p:cNvSpPr txBox="1"/>
          <p:nvPr/>
        </p:nvSpPr>
        <p:spPr>
          <a:xfrm>
            <a:off x="4969880" y="1451932"/>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
        <p:nvSpPr>
          <p:cNvPr id="20" name="TextBox 19">
            <a:extLst>
              <a:ext uri="{FF2B5EF4-FFF2-40B4-BE49-F238E27FC236}">
                <a16:creationId xmlns:a16="http://schemas.microsoft.com/office/drawing/2014/main" id="{14A03AC8-40FF-3C19-E670-6B57F58648EF}"/>
              </a:ext>
            </a:extLst>
          </p:cNvPr>
          <p:cNvSpPr txBox="1"/>
          <p:nvPr/>
        </p:nvSpPr>
        <p:spPr>
          <a:xfrm>
            <a:off x="5304131" y="6082175"/>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2D050"/>
                </a:solidFill>
              </a:rPr>
              <a:t>3. </a:t>
            </a:r>
            <a:r>
              <a:rPr lang="en-GB" b="1" err="1">
                <a:solidFill>
                  <a:srgbClr val="92D050"/>
                </a:solidFill>
              </a:rPr>
              <a:t>Inventer</a:t>
            </a:r>
            <a:endParaRPr lang="en-GB" b="1">
              <a:solidFill>
                <a:srgbClr val="92D050"/>
              </a:solidFill>
            </a:endParaRPr>
          </a:p>
        </p:txBody>
      </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EC27149D-4A4E-378F-F62A-B333583B4757}"/>
                </a:ext>
              </a:extLst>
            </p:cNvPr>
            <p:cNvSpPr txBox="1"/>
            <p:nvPr/>
          </p:nvSpPr>
          <p:spPr>
            <a:xfrm>
              <a:off x="5502900" y="3052115"/>
              <a:ext cx="1492001" cy="7994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b="1">
                  <a:ea typeface="+mn-lt"/>
                  <a:cs typeface="+mn-lt"/>
                </a:rPr>
                <a:t>Obstacles hypothétiquement inhérents à la tendance</a:t>
              </a:r>
              <a:endParaRPr lang="fr-FR" b="1"/>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3"/>
            <a:stretch>
              <a:fillRect/>
            </a:stretch>
          </p:blipFill>
          <p:spPr>
            <a:xfrm>
              <a:off x="7140892" y="2993033"/>
              <a:ext cx="831477" cy="797860"/>
            </a:xfrm>
            <a:prstGeom prst="rect">
              <a:avLst/>
            </a:prstGeom>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924325" y="3929451"/>
            <a:ext cx="752410" cy="11128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0373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additive="base">
                                        <p:cTn id="11" dur="500" fill="hold"/>
                                        <p:tgtEl>
                                          <p:spTgt spid="104"/>
                                        </p:tgtEl>
                                        <p:attrNameLst>
                                          <p:attrName>ppt_x</p:attrName>
                                        </p:attrNameLst>
                                      </p:cBhvr>
                                      <p:tavLst>
                                        <p:tav tm="0">
                                          <p:val>
                                            <p:strVal val="0-#ppt_w/2"/>
                                          </p:val>
                                        </p:tav>
                                        <p:tav tm="100000">
                                          <p:val>
                                            <p:strVal val="#ppt_x"/>
                                          </p:val>
                                        </p:tav>
                                      </p:tavLst>
                                    </p:anim>
                                    <p:anim calcmode="lin" valueType="num">
                                      <p:cBhvr additive="base">
                                        <p:cTn id="12" dur="500" fill="hold"/>
                                        <p:tgtEl>
                                          <p:spTgt spid="10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49" presetClass="entr" presetSubtype="0" decel="100000" fill="hold" nodeType="withEffect">
                                  <p:stCondLst>
                                    <p:cond delay="50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 calcmode="lin" valueType="num">
                                      <p:cBhvr>
                                        <p:cTn id="30" dur="500" fill="hold"/>
                                        <p:tgtEl>
                                          <p:spTgt spid="47"/>
                                        </p:tgtEl>
                                        <p:attrNameLst>
                                          <p:attrName>style.rotation</p:attrName>
                                        </p:attrNameLst>
                                      </p:cBhvr>
                                      <p:tavLst>
                                        <p:tav tm="0">
                                          <p:val>
                                            <p:fltVal val="360"/>
                                          </p:val>
                                        </p:tav>
                                        <p:tav tm="100000">
                                          <p:val>
                                            <p:fltVal val="0"/>
                                          </p:val>
                                        </p:tav>
                                      </p:tavLst>
                                    </p:anim>
                                    <p:animEffect transition="in" filter="fade">
                                      <p:cBhvr>
                                        <p:cTn id="31" dur="500"/>
                                        <p:tgtEl>
                                          <p:spTgt spid="47"/>
                                        </p:tgtEl>
                                      </p:cBhvr>
                                    </p:animEffect>
                                  </p:childTnLst>
                                </p:cTn>
                              </p:par>
                              <p:par>
                                <p:cTn id="32" presetID="49" presetClass="entr" presetSubtype="0" decel="100000" fill="hold" grpId="0" nodeType="withEffect">
                                  <p:stCondLst>
                                    <p:cond delay="5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 calcmode="lin" valueType="num">
                                      <p:cBhvr>
                                        <p:cTn id="36" dur="500" fill="hold"/>
                                        <p:tgtEl>
                                          <p:spTgt spid="41"/>
                                        </p:tgtEl>
                                        <p:attrNameLst>
                                          <p:attrName>style.rotation</p:attrName>
                                        </p:attrNameLst>
                                      </p:cBhvr>
                                      <p:tavLst>
                                        <p:tav tm="0">
                                          <p:val>
                                            <p:fltVal val="360"/>
                                          </p:val>
                                        </p:tav>
                                        <p:tav tm="100000">
                                          <p:val>
                                            <p:fltVal val="0"/>
                                          </p:val>
                                        </p:tav>
                                      </p:tavLst>
                                    </p:anim>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fade">
                                      <p:cBhvr>
                                        <p:cTn id="45" dur="500"/>
                                        <p:tgtEl>
                                          <p:spTgt spid="105"/>
                                        </p:tgtEl>
                                      </p:cBhvr>
                                    </p:animEffect>
                                  </p:childTnLst>
                                </p:cTn>
                              </p:par>
                              <p:par>
                                <p:cTn id="46" presetID="10" presetClass="entr" presetSubtype="0"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fade">
                                      <p:cBhvr>
                                        <p:cTn id="51" dur="500"/>
                                        <p:tgtEl>
                                          <p:spTgt spid="107"/>
                                        </p:tgtEl>
                                      </p:cBhvr>
                                    </p:animEffect>
                                  </p:childTnLst>
                                </p:cTn>
                              </p:par>
                              <p:par>
                                <p:cTn id="52" presetID="10" presetClass="entr" presetSubtype="0" fill="hold" nodeType="withEffect">
                                  <p:stCondLst>
                                    <p:cond delay="0"/>
                                  </p:stCondLst>
                                  <p:childTnLst>
                                    <p:set>
                                      <p:cBhvr>
                                        <p:cTn id="53" dur="1" fill="hold">
                                          <p:stCondLst>
                                            <p:cond delay="0"/>
                                          </p:stCondLst>
                                        </p:cTn>
                                        <p:tgtEl>
                                          <p:spTgt spid="109"/>
                                        </p:tgtEl>
                                        <p:attrNameLst>
                                          <p:attrName>style.visibility</p:attrName>
                                        </p:attrNameLst>
                                      </p:cBhvr>
                                      <p:to>
                                        <p:strVal val="visible"/>
                                      </p:to>
                                    </p:set>
                                    <p:animEffect transition="in" filter="fade">
                                      <p:cBhvr>
                                        <p:cTn id="54" dur="500"/>
                                        <p:tgtEl>
                                          <p:spTgt spid="10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P spid="20" grpId="0"/>
      <p:bldP spid="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6877370" y="5965941"/>
            <a:ext cx="2032886" cy="649758"/>
            <a:chOff x="2940777" y="5165848"/>
            <a:chExt cx="7271636" cy="797924"/>
          </a:xfrm>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23193"/>
              <a:ext cx="6646136" cy="491348"/>
              <a:chOff x="2940777" y="5323193"/>
              <a:chExt cx="6646136" cy="491348"/>
            </a:xfrm>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solidFill>
                <a:srgbClr val="96E890"/>
              </a:solidFill>
              <a:ln>
                <a:solidFill>
                  <a:srgbClr val="96E89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3521771" y="5323193"/>
                <a:ext cx="5111592" cy="491348"/>
              </a:xfrm>
              <a:prstGeom prst="rect">
                <a:avLst/>
              </a:prstGeom>
              <a:noFill/>
              <a:ln>
                <a:noFill/>
              </a:ln>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6038884" y="4245609"/>
            <a:ext cx="2906081" cy="788754"/>
            <a:chOff x="5651739" y="856395"/>
            <a:chExt cx="7287537" cy="797924"/>
          </a:xfrm>
        </p:grpSpPr>
        <p:sp>
          <p:nvSpPr>
            <p:cNvPr id="52" name="Rectangle 51">
              <a:extLst>
                <a:ext uri="{FF2B5EF4-FFF2-40B4-BE49-F238E27FC236}">
                  <a16:creationId xmlns:a16="http://schemas.microsoft.com/office/drawing/2014/main" id="{FD511DD6-FE59-CDC2-67C3-3F76B704F5D0}"/>
                </a:ext>
              </a:extLst>
            </p:cNvPr>
            <p:cNvSpPr/>
            <p:nvPr/>
          </p:nvSpPr>
          <p:spPr>
            <a:xfrm>
              <a:off x="5651739" y="987184"/>
              <a:ext cx="6646136" cy="460978"/>
            </a:xfrm>
            <a:prstGeom prst="rect">
              <a:avLst/>
            </a:prstGeom>
            <a:solidFill>
              <a:srgbClr val="96E890"/>
            </a:solidFill>
            <a:ln>
              <a:solidFill>
                <a:srgbClr val="96E89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12227565" y="942607"/>
              <a:ext cx="797924" cy="625499"/>
            </a:xfrm>
            <a:prstGeom prst="triangle">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53137" y="1014706"/>
              <a:ext cx="4464570" cy="404762"/>
            </a:xfrm>
            <a:prstGeom prst="rect">
              <a:avLst/>
            </a:prstGeom>
            <a:noFill/>
            <a:ln>
              <a:noFill/>
            </a:ln>
          </p:spPr>
          <p:txBody>
            <a:bodyPr wrap="square" lIns="91440" tIns="45720" rIns="91440" bIns="45720" anchor="t">
              <a:spAutoFit/>
            </a:bodyPr>
            <a:lstStyle/>
            <a:p>
              <a:pPr algn="ctr"/>
              <a:r>
                <a:rPr lang="fr-FR" sz="1000" b="1">
                  <a:solidFill>
                    <a:srgbClr val="1C1B1B"/>
                  </a:solidFill>
                  <a:ea typeface="+mn-lt"/>
                  <a:cs typeface="+mn-lt"/>
                </a:rPr>
                <a:t>Optimisation de la tendance</a:t>
              </a:r>
              <a:endParaRPr lang="fr-FR" sz="1000" b="1">
                <a:solidFill>
                  <a:srgbClr val="1C1B1B"/>
                </a:solidFill>
              </a:endParaRPr>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3492099" y="-20198"/>
            <a:ext cx="4559920" cy="1325563"/>
          </a:xfrm>
        </p:spPr>
        <p:txBody>
          <a:bodyPr/>
          <a:lstStyle/>
          <a:p>
            <a:pPr algn="ctr"/>
            <a:r>
              <a:rPr lang="fr-FR" sz="3200" b="1">
                <a:solidFill>
                  <a:srgbClr val="1C1B1B"/>
                </a:solidFill>
                <a:ea typeface="+mj-lt"/>
                <a:cs typeface="+mj-lt"/>
              </a:rPr>
              <a:t>Vue d’ensemble de l’outil</a:t>
            </a:r>
            <a:br>
              <a:rPr lang="fr-FR" sz="3200" b="1">
                <a:solidFill>
                  <a:srgbClr val="1C1B1B"/>
                </a:solidFill>
                <a:ea typeface="+mj-lt"/>
                <a:cs typeface="+mj-lt"/>
              </a:rPr>
            </a:br>
            <a:r>
              <a:rPr lang="fr-FR" sz="3200" b="1">
                <a:solidFill>
                  <a:srgbClr val="1C1B1B"/>
                </a:solidFill>
                <a:ea typeface="+mj-lt"/>
                <a:cs typeface="+mj-lt"/>
              </a:rPr>
              <a:t>(version 2)</a:t>
            </a:r>
            <a:endParaRPr lang="fr-FR" sz="3200"/>
          </a:p>
        </p:txBody>
      </p:sp>
      <p:sp>
        <p:nvSpPr>
          <p:cNvPr id="19" name="TextBox 18">
            <a:extLst>
              <a:ext uri="{FF2B5EF4-FFF2-40B4-BE49-F238E27FC236}">
                <a16:creationId xmlns:a16="http://schemas.microsoft.com/office/drawing/2014/main" id="{6056F2C8-4933-E859-D37B-8B255ED8D93D}"/>
              </a:ext>
            </a:extLst>
          </p:cNvPr>
          <p:cNvSpPr txBox="1"/>
          <p:nvPr/>
        </p:nvSpPr>
        <p:spPr>
          <a:xfrm>
            <a:off x="1887174" y="46598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sp>
        <p:nvSpPr>
          <p:cNvPr id="18" name="TextBox 17">
            <a:extLst>
              <a:ext uri="{FF2B5EF4-FFF2-40B4-BE49-F238E27FC236}">
                <a16:creationId xmlns:a16="http://schemas.microsoft.com/office/drawing/2014/main" id="{243B7D11-0934-0837-CBF8-004D1FB517FE}"/>
              </a:ext>
            </a:extLst>
          </p:cNvPr>
          <p:cNvSpPr txBox="1"/>
          <p:nvPr/>
        </p:nvSpPr>
        <p:spPr>
          <a:xfrm>
            <a:off x="7144225" y="3773387"/>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
        <p:nvSpPr>
          <p:cNvPr id="32" name="Rectangle: Rounded Corners 31">
            <a:extLst>
              <a:ext uri="{FF2B5EF4-FFF2-40B4-BE49-F238E27FC236}">
                <a16:creationId xmlns:a16="http://schemas.microsoft.com/office/drawing/2014/main" id="{EF6811A8-3F75-DF40-D275-09771598717D}"/>
              </a:ext>
            </a:extLst>
          </p:cNvPr>
          <p:cNvSpPr/>
          <p:nvPr/>
        </p:nvSpPr>
        <p:spPr>
          <a:xfrm rot="5400000">
            <a:off x="3282501" y="3432594"/>
            <a:ext cx="1270000" cy="722312"/>
          </a:xfrm>
          <a:prstGeom prst="roundRect">
            <a:avLst/>
          </a:prstGeom>
          <a:solidFill>
            <a:srgbClr val="90E8D6"/>
          </a:solidFill>
          <a:ln>
            <a:solidFill>
              <a:srgbClr val="90E8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F3EC240B-83C8-EEE1-9F5C-DA6CB42B0740}"/>
              </a:ext>
            </a:extLst>
          </p:cNvPr>
          <p:cNvSpPr/>
          <p:nvPr/>
        </p:nvSpPr>
        <p:spPr>
          <a:xfrm>
            <a:off x="3559969" y="3055937"/>
            <a:ext cx="1270000" cy="722312"/>
          </a:xfrm>
          <a:prstGeom prst="roundRect">
            <a:avLst/>
          </a:prstGeom>
          <a:solidFill>
            <a:srgbClr val="90E8D6"/>
          </a:solidFill>
          <a:ln>
            <a:solidFill>
              <a:srgbClr val="90E8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14A03AC8-40FF-3C19-E670-6B57F58648EF}"/>
              </a:ext>
            </a:extLst>
          </p:cNvPr>
          <p:cNvSpPr txBox="1"/>
          <p:nvPr/>
        </p:nvSpPr>
        <p:spPr>
          <a:xfrm>
            <a:off x="7977022" y="5228959"/>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2D050"/>
                </a:solidFill>
              </a:rPr>
              <a:t>3. </a:t>
            </a:r>
            <a:r>
              <a:rPr lang="en-GB" b="1" err="1">
                <a:solidFill>
                  <a:srgbClr val="92D050"/>
                </a:solidFill>
              </a:rPr>
              <a:t>Inventer</a:t>
            </a:r>
            <a:endParaRPr lang="en-GB" b="1">
              <a:solidFill>
                <a:srgbClr val="92D050"/>
              </a:solidFill>
            </a:endParaRPr>
          </a:p>
        </p:txBody>
      </p:sp>
      <p:grpSp>
        <p:nvGrpSpPr>
          <p:cNvPr id="104" name="Groupe 103">
            <a:extLst>
              <a:ext uri="{FF2B5EF4-FFF2-40B4-BE49-F238E27FC236}">
                <a16:creationId xmlns:a16="http://schemas.microsoft.com/office/drawing/2014/main" id="{1B21FC92-6ECF-2DF8-7D46-1674C76C3356}"/>
              </a:ext>
            </a:extLst>
          </p:cNvPr>
          <p:cNvGrpSpPr/>
          <p:nvPr/>
        </p:nvGrpSpPr>
        <p:grpSpPr>
          <a:xfrm>
            <a:off x="3381113" y="2872967"/>
            <a:ext cx="3759787" cy="3524700"/>
            <a:chOff x="502838" y="2245238"/>
            <a:chExt cx="2916299"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743808" y="2127457"/>
              <a:ext cx="2557547" cy="2793110"/>
            </a:xfrm>
            <a:prstGeom prst="blockArc">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502838" y="3258804"/>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sp>
        <p:nvSpPr>
          <p:cNvPr id="3" name="Oval 2">
            <a:extLst>
              <a:ext uri="{FF2B5EF4-FFF2-40B4-BE49-F238E27FC236}">
                <a16:creationId xmlns:a16="http://schemas.microsoft.com/office/drawing/2014/main" id="{52CD53EC-162C-0460-2364-27E901B7AAD4}"/>
              </a:ext>
            </a:extLst>
          </p:cNvPr>
          <p:cNvSpPr/>
          <p:nvPr/>
        </p:nvSpPr>
        <p:spPr>
          <a:xfrm>
            <a:off x="4561009" y="3871057"/>
            <a:ext cx="1677865" cy="1538653"/>
          </a:xfrm>
          <a:prstGeom prst="ellips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Tendance</a:t>
            </a:r>
          </a:p>
        </p:txBody>
      </p:sp>
      <p:sp>
        <p:nvSpPr>
          <p:cNvPr id="28" name="Arrow: Right 27">
            <a:extLst>
              <a:ext uri="{FF2B5EF4-FFF2-40B4-BE49-F238E27FC236}">
                <a16:creationId xmlns:a16="http://schemas.microsoft.com/office/drawing/2014/main" id="{AB90B296-3950-D6F6-FA64-DC72CF86F463}"/>
              </a:ext>
            </a:extLst>
          </p:cNvPr>
          <p:cNvSpPr/>
          <p:nvPr/>
        </p:nvSpPr>
        <p:spPr>
          <a:xfrm rot="16200000">
            <a:off x="5597920" y="2291953"/>
            <a:ext cx="1857375" cy="492125"/>
          </a:xfrm>
          <a:prstGeom prst="righ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U-Turn 11">
            <a:extLst>
              <a:ext uri="{FF2B5EF4-FFF2-40B4-BE49-F238E27FC236}">
                <a16:creationId xmlns:a16="http://schemas.microsoft.com/office/drawing/2014/main" id="{95716851-3421-0E85-AD65-D3A1B65C0E56}"/>
              </a:ext>
            </a:extLst>
          </p:cNvPr>
          <p:cNvSpPr/>
          <p:nvPr/>
        </p:nvSpPr>
        <p:spPr>
          <a:xfrm flipH="1">
            <a:off x="4548187" y="2043905"/>
            <a:ext cx="1690688" cy="1190625"/>
          </a:xfrm>
          <a:prstGeom prst="uturn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nvGrpSpPr>
          <p:cNvPr id="11" name="Groupe 103">
            <a:extLst>
              <a:ext uri="{FF2B5EF4-FFF2-40B4-BE49-F238E27FC236}">
                <a16:creationId xmlns:a16="http://schemas.microsoft.com/office/drawing/2014/main" id="{943DB5F5-BC90-0FE2-7EB3-F90925F9033D}"/>
              </a:ext>
            </a:extLst>
          </p:cNvPr>
          <p:cNvGrpSpPr/>
          <p:nvPr/>
        </p:nvGrpSpPr>
        <p:grpSpPr>
          <a:xfrm flipH="1">
            <a:off x="3581013" y="2878150"/>
            <a:ext cx="3822697" cy="3525252"/>
            <a:chOff x="3220191" y="2255805"/>
            <a:chExt cx="5420293" cy="2562830"/>
          </a:xfrm>
        </p:grpSpPr>
        <p:sp>
          <p:nvSpPr>
            <p:cNvPr id="9" name="Block Arc 8">
              <a:extLst>
                <a:ext uri="{FF2B5EF4-FFF2-40B4-BE49-F238E27FC236}">
                  <a16:creationId xmlns:a16="http://schemas.microsoft.com/office/drawing/2014/main" id="{83A1B292-D66C-F024-8159-4D47DD217FCA}"/>
                </a:ext>
              </a:extLst>
            </p:cNvPr>
            <p:cNvSpPr/>
            <p:nvPr/>
          </p:nvSpPr>
          <p:spPr>
            <a:xfrm rot="16200000">
              <a:off x="4745900" y="924050"/>
              <a:ext cx="2562830" cy="5226339"/>
            </a:xfrm>
            <a:prstGeom prst="blockArc">
              <a:avLst/>
            </a:prstGeom>
            <a:solidFill>
              <a:srgbClr val="EDA8A8"/>
            </a:solidFill>
            <a:ln>
              <a:solidFill>
                <a:srgbClr val="EDA8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8447180A-A0F2-47DD-52C4-CE38CD12E689}"/>
                </a:ext>
              </a:extLst>
            </p:cNvPr>
            <p:cNvSpPr txBox="1"/>
            <p:nvPr/>
          </p:nvSpPr>
          <p:spPr>
            <a:xfrm>
              <a:off x="3220191" y="3176031"/>
              <a:ext cx="1787055" cy="5104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800" b="1">
                  <a:solidFill>
                    <a:srgbClr val="000000"/>
                  </a:solidFill>
                  <a:ea typeface="+mn-lt"/>
                  <a:cs typeface="+mn-lt"/>
                </a:rPr>
                <a:t>Obstacles hypothétiquement inhérents à la tendance</a:t>
              </a:r>
              <a:endParaRPr lang="fr-FR" sz="800">
                <a:solidFill>
                  <a:srgbClr val="1C1B1B"/>
                </a:solidFill>
                <a:ea typeface="+mn-lt"/>
                <a:cs typeface="+mn-lt"/>
              </a:endParaRPr>
            </a:p>
            <a:p>
              <a:pPr algn="ctr"/>
              <a:endParaRPr lang="fr-FR" sz="800" b="1">
                <a:solidFill>
                  <a:srgbClr val="1C1B1B"/>
                </a:solidFill>
              </a:endParaRPr>
            </a:p>
          </p:txBody>
        </p:sp>
      </p:grpSp>
      <p:sp>
        <p:nvSpPr>
          <p:cNvPr id="13" name="TextBox 12">
            <a:extLst>
              <a:ext uri="{FF2B5EF4-FFF2-40B4-BE49-F238E27FC236}">
                <a16:creationId xmlns:a16="http://schemas.microsoft.com/office/drawing/2014/main" id="{16EB4E45-9DAB-12D2-CEED-DA364E764A08}"/>
              </a:ext>
            </a:extLst>
          </p:cNvPr>
          <p:cNvSpPr txBox="1"/>
          <p:nvPr/>
        </p:nvSpPr>
        <p:spPr>
          <a:xfrm>
            <a:off x="4795837" y="2136775"/>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900" b="1">
                <a:solidFill>
                  <a:srgbClr val="1C1B1B"/>
                </a:solidFill>
              </a:rPr>
              <a:t>Changement de famille</a:t>
            </a:r>
          </a:p>
        </p:txBody>
      </p:sp>
      <p:sp>
        <p:nvSpPr>
          <p:cNvPr id="17" name="Arrow: Bent 16">
            <a:extLst>
              <a:ext uri="{FF2B5EF4-FFF2-40B4-BE49-F238E27FC236}">
                <a16:creationId xmlns:a16="http://schemas.microsoft.com/office/drawing/2014/main" id="{4D227A01-AAED-916E-2219-E5D85642659F}"/>
              </a:ext>
            </a:extLst>
          </p:cNvPr>
          <p:cNvSpPr/>
          <p:nvPr/>
        </p:nvSpPr>
        <p:spPr>
          <a:xfrm rot="16200000" flipH="1">
            <a:off x="3486152" y="1742634"/>
            <a:ext cx="1694201" cy="928687"/>
          </a:xfrm>
          <a:prstGeom prst="ben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Arrow: Bent 23">
            <a:extLst>
              <a:ext uri="{FF2B5EF4-FFF2-40B4-BE49-F238E27FC236}">
                <a16:creationId xmlns:a16="http://schemas.microsoft.com/office/drawing/2014/main" id="{C9B8D8D5-0C3A-7A55-D82D-72552701883C}"/>
              </a:ext>
            </a:extLst>
          </p:cNvPr>
          <p:cNvSpPr/>
          <p:nvPr/>
        </p:nvSpPr>
        <p:spPr>
          <a:xfrm flipH="1">
            <a:off x="4462860" y="1246985"/>
            <a:ext cx="2182813" cy="912811"/>
          </a:xfrm>
          <a:prstGeom prst="ben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4" name="TextBox 33">
            <a:extLst>
              <a:ext uri="{FF2B5EF4-FFF2-40B4-BE49-F238E27FC236}">
                <a16:creationId xmlns:a16="http://schemas.microsoft.com/office/drawing/2014/main" id="{2C8E79E9-BF08-CF0E-930C-88889E6A82A5}"/>
              </a:ext>
            </a:extLst>
          </p:cNvPr>
          <p:cNvSpPr txBox="1"/>
          <p:nvPr/>
        </p:nvSpPr>
        <p:spPr>
          <a:xfrm>
            <a:off x="4605646" y="1346650"/>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900" b="1">
                <a:solidFill>
                  <a:srgbClr val="1C1B1B"/>
                </a:solidFill>
              </a:rPr>
              <a:t>Création d'une nouvelle famille</a:t>
            </a:r>
          </a:p>
        </p:txBody>
      </p:sp>
    </p:spTree>
    <p:extLst>
      <p:ext uri="{BB962C8B-B14F-4D97-AF65-F5344CB8AC3E}">
        <p14:creationId xmlns:p14="http://schemas.microsoft.com/office/powerpoint/2010/main" val="363304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additive="base">
                                        <p:cTn id="11" dur="500" fill="hold"/>
                                        <p:tgtEl>
                                          <p:spTgt spid="104"/>
                                        </p:tgtEl>
                                        <p:attrNameLst>
                                          <p:attrName>ppt_x</p:attrName>
                                        </p:attrNameLst>
                                      </p:cBhvr>
                                      <p:tavLst>
                                        <p:tav tm="0">
                                          <p:val>
                                            <p:strVal val="0-#ppt_w/2"/>
                                          </p:val>
                                        </p:tav>
                                        <p:tav tm="100000">
                                          <p:val>
                                            <p:strVal val="#ppt_x"/>
                                          </p:val>
                                        </p:tav>
                                      </p:tavLst>
                                    </p:anim>
                                    <p:anim calcmode="lin" valueType="num">
                                      <p:cBhvr additive="base">
                                        <p:cTn id="12" dur="500" fill="hold"/>
                                        <p:tgtEl>
                                          <p:spTgt spid="104"/>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fade">
                                      <p:cBhvr>
                                        <p:cTn id="20" dur="500"/>
                                        <p:tgtEl>
                                          <p:spTgt spid="105"/>
                                        </p:tgtEl>
                                      </p:cBhvr>
                                    </p:animEffect>
                                  </p:childTnLst>
                                </p:cTn>
                              </p:par>
                              <p:par>
                                <p:cTn id="21" presetID="10" presetClass="entr" presetSubtype="0" fill="hold" nodeType="with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500"/>
                                        <p:tgtEl>
                                          <p:spTgt spid="10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3516813" y="0"/>
            <a:ext cx="4559920" cy="1325563"/>
          </a:xfrm>
        </p:spPr>
        <p:txBody>
          <a:bodyPr/>
          <a:lstStyle/>
          <a:p>
            <a:pPr algn="ctr"/>
            <a:r>
              <a:rPr lang="fr-FR" sz="3200" b="1">
                <a:solidFill>
                  <a:srgbClr val="1C1B1B"/>
                </a:solidFill>
                <a:ea typeface="+mj-lt"/>
                <a:cs typeface="+mj-lt"/>
              </a:rPr>
              <a:t>Vue d’ensemble de l’outil</a:t>
            </a:r>
            <a:br>
              <a:rPr lang="fr-FR" sz="3200" b="1">
                <a:solidFill>
                  <a:srgbClr val="1C1B1B"/>
                </a:solidFill>
                <a:ea typeface="+mj-lt"/>
                <a:cs typeface="+mj-lt"/>
              </a:rPr>
            </a:br>
            <a:r>
              <a:rPr lang="fr-FR" sz="3200" b="1">
                <a:solidFill>
                  <a:srgbClr val="1C1B1B"/>
                </a:solidFill>
                <a:ea typeface="+mj-lt"/>
                <a:cs typeface="+mj-lt"/>
              </a:rPr>
              <a:t>(ébauche d’une v3)</a:t>
            </a:r>
            <a:endParaRPr lang="fr-FR" sz="3200"/>
          </a:p>
        </p:txBody>
      </p:sp>
      <p:sp>
        <p:nvSpPr>
          <p:cNvPr id="4" name="AutoShape 2" descr="template tendance_v2.pdf">
            <a:extLst>
              <a:ext uri="{FF2B5EF4-FFF2-40B4-BE49-F238E27FC236}">
                <a16:creationId xmlns:a16="http://schemas.microsoft.com/office/drawing/2014/main" id="{28503739-39C7-4CD5-CD24-61F2FA9AED52}"/>
              </a:ext>
            </a:extLst>
          </p:cNvPr>
          <p:cNvSpPr>
            <a:spLocks noChangeAspect="1" noChangeArrowheads="1"/>
          </p:cNvSpPr>
          <p:nvPr/>
        </p:nvSpPr>
        <p:spPr bwMode="auto">
          <a:xfrm>
            <a:off x="5943600" y="3276600"/>
            <a:ext cx="1309816" cy="130981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a:extLst>
              <a:ext uri="{FF2B5EF4-FFF2-40B4-BE49-F238E27FC236}">
                <a16:creationId xmlns:a16="http://schemas.microsoft.com/office/drawing/2014/main" id="{3D17E86F-EAFD-C954-C26F-8E17200A2D6E}"/>
              </a:ext>
            </a:extLst>
          </p:cNvPr>
          <p:cNvPicPr>
            <a:picLocks noChangeAspect="1"/>
          </p:cNvPicPr>
          <p:nvPr/>
        </p:nvPicPr>
        <p:blipFill>
          <a:blip r:embed="rId3"/>
          <a:stretch>
            <a:fillRect/>
          </a:stretch>
        </p:blipFill>
        <p:spPr>
          <a:xfrm>
            <a:off x="525162" y="1188770"/>
            <a:ext cx="10836876" cy="5485475"/>
          </a:xfrm>
          <a:prstGeom prst="rect">
            <a:avLst/>
          </a:prstGeom>
        </p:spPr>
      </p:pic>
    </p:spTree>
    <p:extLst>
      <p:ext uri="{BB962C8B-B14F-4D97-AF65-F5344CB8AC3E}">
        <p14:creationId xmlns:p14="http://schemas.microsoft.com/office/powerpoint/2010/main" val="3442003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noFill/>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noFill/>
          </p:spPr>
          <p:txBody>
            <a:bodyPr wrap="square">
              <a:spAutoFit/>
            </a:bodyPr>
            <a:lstStyle/>
            <a:p>
              <a:pPr algn="ctr"/>
              <a:r>
                <a:rPr lang="fr-FR" sz="1000" b="1">
                  <a:solidFill>
                    <a:srgbClr val="1C1B1B"/>
                  </a:solidFill>
                  <a:ea typeface="+mn-lt"/>
                  <a:cs typeface="+mn-lt"/>
                </a:rPr>
                <a:t>Création de famille</a:t>
              </a:r>
              <a:endParaRPr lang="fr-FR" sz="1000" b="1"/>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5" y="3330638"/>
              <a:ext cx="1787575" cy="400110"/>
            </a:xfrm>
            <a:prstGeom prst="rect">
              <a:avLst/>
            </a:prstGeom>
            <a:noFill/>
          </p:spPr>
          <p:txBody>
            <a:bodyPr wrap="square">
              <a:spAutoFit/>
            </a:bodyPr>
            <a:lstStyle/>
            <a:p>
              <a:pPr algn="ctr"/>
              <a:r>
                <a:rPr lang="fr-FR" sz="1000" b="1">
                  <a:solidFill>
                    <a:srgbClr val="1C1B1B"/>
                  </a:solidFill>
                  <a:ea typeface="+mn-lt"/>
                  <a:cs typeface="+mn-lt"/>
                </a:rPr>
                <a:t>Optimisation de la tendance</a:t>
              </a:r>
              <a:endParaRPr lang="fr-FR" sz="1000" b="1"/>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noFill/>
          </p:spPr>
          <p:txBody>
            <a:bodyPr wrap="square">
              <a:spAutoFit/>
            </a:bodyPr>
            <a:lstStyle/>
            <a:p>
              <a:pPr algn="ctr"/>
              <a:r>
                <a:rPr lang="fr-FR" sz="1000" b="1">
                  <a:solidFill>
                    <a:srgbClr val="1C1B1B"/>
                  </a:solidFill>
                  <a:ea typeface="+mn-lt"/>
                  <a:cs typeface="+mn-lt"/>
                </a:rPr>
                <a:t>Changement vers une famille existante</a:t>
              </a:r>
              <a:endParaRPr lang="fr-FR" sz="1000" b="1"/>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3816040" y="132834"/>
            <a:ext cx="7058831" cy="1325563"/>
          </a:xfrm>
        </p:spPr>
        <p:txBody>
          <a:bodyPr/>
          <a:lstStyle/>
          <a:p>
            <a:r>
              <a:rPr lang="fr-FR" sz="3200" b="1">
                <a:solidFill>
                  <a:srgbClr val="1C1B1B"/>
                </a:solidFill>
                <a:ea typeface="+mj-lt"/>
                <a:cs typeface="+mj-lt"/>
              </a:rPr>
              <a:t>Adaptation de l'outil en "post-it mural"</a:t>
            </a:r>
            <a:endParaRPr lang="fr-FR" sz="3200"/>
          </a:p>
        </p:txBody>
      </p:sp>
      <p:sp>
        <p:nvSpPr>
          <p:cNvPr id="19" name="TextBox 18">
            <a:extLst>
              <a:ext uri="{FF2B5EF4-FFF2-40B4-BE49-F238E27FC236}">
                <a16:creationId xmlns:a16="http://schemas.microsoft.com/office/drawing/2014/main" id="{6056F2C8-4933-E859-D37B-8B255ED8D93D}"/>
              </a:ext>
            </a:extLst>
          </p:cNvPr>
          <p:cNvSpPr txBox="1"/>
          <p:nvPr/>
        </p:nvSpPr>
        <p:spPr>
          <a:xfrm>
            <a:off x="16041" y="34152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556843" cy="15084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a:t>
              </a:r>
              <a:r>
                <a:rPr lang="fr-FR" b="1"/>
                <a:t> </a:t>
              </a:r>
            </a:p>
            <a:p>
              <a:r>
                <a:rPr lang="fr-FR" sz="3200"/>
                <a:t>C</a:t>
              </a:r>
              <a:r>
                <a:rPr lang="fr-FR"/>
                <a:t>réation de</a:t>
              </a:r>
              <a:endParaRPr lang="fr-FR" b="1"/>
            </a:p>
            <a:p>
              <a:r>
                <a:rPr lang="fr-FR" sz="3200"/>
                <a:t>V</a:t>
              </a:r>
              <a:r>
                <a:rPr lang="fr-FR"/>
                <a:t>aleur</a:t>
              </a:r>
            </a:p>
          </p:txBody>
        </p:sp>
      </p:grpSp>
      <p:sp>
        <p:nvSpPr>
          <p:cNvPr id="18" name="TextBox 17">
            <a:extLst>
              <a:ext uri="{FF2B5EF4-FFF2-40B4-BE49-F238E27FC236}">
                <a16:creationId xmlns:a16="http://schemas.microsoft.com/office/drawing/2014/main" id="{243B7D11-0934-0837-CBF8-004D1FB517FE}"/>
              </a:ext>
            </a:extLst>
          </p:cNvPr>
          <p:cNvSpPr txBox="1"/>
          <p:nvPr/>
        </p:nvSpPr>
        <p:spPr>
          <a:xfrm>
            <a:off x="4969880" y="1451932"/>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
        <p:nvSpPr>
          <p:cNvPr id="20" name="TextBox 19">
            <a:extLst>
              <a:ext uri="{FF2B5EF4-FFF2-40B4-BE49-F238E27FC236}">
                <a16:creationId xmlns:a16="http://schemas.microsoft.com/office/drawing/2014/main" id="{14A03AC8-40FF-3C19-E670-6B57F58648EF}"/>
              </a:ext>
            </a:extLst>
          </p:cNvPr>
          <p:cNvSpPr txBox="1"/>
          <p:nvPr/>
        </p:nvSpPr>
        <p:spPr>
          <a:xfrm>
            <a:off x="5304131" y="6082175"/>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2D050"/>
                </a:solidFill>
              </a:rPr>
              <a:t>3. </a:t>
            </a:r>
            <a:r>
              <a:rPr lang="en-GB" b="1" err="1">
                <a:solidFill>
                  <a:srgbClr val="92D050"/>
                </a:solidFill>
              </a:rPr>
              <a:t>Inventer</a:t>
            </a:r>
            <a:endParaRPr lang="en-GB" b="1">
              <a:solidFill>
                <a:srgbClr val="92D050"/>
              </a:solidFill>
            </a:endParaRPr>
          </a:p>
        </p:txBody>
      </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EC27149D-4A4E-378F-F62A-B333583B4757}"/>
                </a:ext>
              </a:extLst>
            </p:cNvPr>
            <p:cNvSpPr txBox="1"/>
            <p:nvPr/>
          </p:nvSpPr>
          <p:spPr>
            <a:xfrm>
              <a:off x="5502900" y="3052115"/>
              <a:ext cx="1492001" cy="7994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b="1">
                  <a:ea typeface="+mn-lt"/>
                  <a:cs typeface="+mn-lt"/>
                </a:rPr>
                <a:t>Obstacles hypothétiquement inhérents à la tendance</a:t>
              </a:r>
              <a:endParaRPr lang="fr-FR" b="1"/>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3"/>
            <a:stretch>
              <a:fillRect/>
            </a:stretch>
          </p:blipFill>
          <p:spPr>
            <a:xfrm>
              <a:off x="7140892" y="2993033"/>
              <a:ext cx="831477" cy="797860"/>
            </a:xfrm>
            <a:prstGeom prst="rect">
              <a:avLst/>
            </a:prstGeom>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924325" y="3929451"/>
            <a:ext cx="752410" cy="11128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Picture 2" descr="Post-it Note Paper Link Free Sticky Notes Clip art - post it png ...">
            <a:extLst>
              <a:ext uri="{FF2B5EF4-FFF2-40B4-BE49-F238E27FC236}">
                <a16:creationId xmlns:a16="http://schemas.microsoft.com/office/drawing/2014/main" id="{174B10AE-3E64-6D2B-723F-66E6BDC0D136}"/>
              </a:ext>
            </a:extLst>
          </p:cNvPr>
          <p:cNvPicPr>
            <a:picLocks noChangeAspect="1"/>
          </p:cNvPicPr>
          <p:nvPr/>
        </p:nvPicPr>
        <p:blipFill>
          <a:blip r:embed="rId4"/>
          <a:stretch>
            <a:fillRect/>
          </a:stretch>
        </p:blipFill>
        <p:spPr>
          <a:xfrm>
            <a:off x="2180665" y="3199686"/>
            <a:ext cx="591671" cy="593095"/>
          </a:xfrm>
          <a:prstGeom prst="rect">
            <a:avLst/>
          </a:prstGeom>
        </p:spPr>
      </p:pic>
      <p:pic>
        <p:nvPicPr>
          <p:cNvPr id="4" name="Picture 3" descr="Post-it Note Paper Link Free Sticky Notes Clip art - post it png ...">
            <a:extLst>
              <a:ext uri="{FF2B5EF4-FFF2-40B4-BE49-F238E27FC236}">
                <a16:creationId xmlns:a16="http://schemas.microsoft.com/office/drawing/2014/main" id="{07053F4D-E4D8-A3F7-25E6-E4A25B6D3F61}"/>
              </a:ext>
            </a:extLst>
          </p:cNvPr>
          <p:cNvPicPr>
            <a:picLocks noChangeAspect="1"/>
          </p:cNvPicPr>
          <p:nvPr/>
        </p:nvPicPr>
        <p:blipFill>
          <a:blip r:embed="rId4"/>
          <a:stretch>
            <a:fillRect/>
          </a:stretch>
        </p:blipFill>
        <p:spPr>
          <a:xfrm>
            <a:off x="2942664" y="3199686"/>
            <a:ext cx="591671" cy="593095"/>
          </a:xfrm>
          <a:prstGeom prst="rect">
            <a:avLst/>
          </a:prstGeom>
        </p:spPr>
      </p:pic>
      <p:pic>
        <p:nvPicPr>
          <p:cNvPr id="9" name="Picture 8" descr="Post-it Note Paper Link Free Sticky Notes Clip art - post it png ...">
            <a:extLst>
              <a:ext uri="{FF2B5EF4-FFF2-40B4-BE49-F238E27FC236}">
                <a16:creationId xmlns:a16="http://schemas.microsoft.com/office/drawing/2014/main" id="{F2C5ABC5-4D98-ACEA-1E8D-E888357900E7}"/>
              </a:ext>
            </a:extLst>
          </p:cNvPr>
          <p:cNvPicPr>
            <a:picLocks noChangeAspect="1"/>
          </p:cNvPicPr>
          <p:nvPr/>
        </p:nvPicPr>
        <p:blipFill>
          <a:blip r:embed="rId4"/>
          <a:stretch>
            <a:fillRect/>
          </a:stretch>
        </p:blipFill>
        <p:spPr>
          <a:xfrm>
            <a:off x="2472017" y="5283980"/>
            <a:ext cx="591671" cy="593095"/>
          </a:xfrm>
          <a:prstGeom prst="rect">
            <a:avLst/>
          </a:prstGeom>
        </p:spPr>
      </p:pic>
      <p:pic>
        <p:nvPicPr>
          <p:cNvPr id="10" name="Picture 9" descr="Post-it Note Paper Link Free Sticky Notes Clip art - post it png ...">
            <a:extLst>
              <a:ext uri="{FF2B5EF4-FFF2-40B4-BE49-F238E27FC236}">
                <a16:creationId xmlns:a16="http://schemas.microsoft.com/office/drawing/2014/main" id="{AF993E75-87E6-0DDD-6AA1-23FE4746D720}"/>
              </a:ext>
            </a:extLst>
          </p:cNvPr>
          <p:cNvPicPr>
            <a:picLocks noChangeAspect="1"/>
          </p:cNvPicPr>
          <p:nvPr/>
        </p:nvPicPr>
        <p:blipFill>
          <a:blip r:embed="rId4"/>
          <a:stretch>
            <a:fillRect/>
          </a:stretch>
        </p:blipFill>
        <p:spPr>
          <a:xfrm>
            <a:off x="1519517" y="3199685"/>
            <a:ext cx="591671" cy="593095"/>
          </a:xfrm>
          <a:prstGeom prst="rect">
            <a:avLst/>
          </a:prstGeom>
        </p:spPr>
      </p:pic>
      <p:pic>
        <p:nvPicPr>
          <p:cNvPr id="11" name="Picture 10" descr="Post-it Note Paper Link Free Sticky Notes Clip art - post it png ...">
            <a:extLst>
              <a:ext uri="{FF2B5EF4-FFF2-40B4-BE49-F238E27FC236}">
                <a16:creationId xmlns:a16="http://schemas.microsoft.com/office/drawing/2014/main" id="{229CE0A1-DD74-8896-450C-7080FE24709B}"/>
              </a:ext>
            </a:extLst>
          </p:cNvPr>
          <p:cNvPicPr>
            <a:picLocks noChangeAspect="1"/>
          </p:cNvPicPr>
          <p:nvPr/>
        </p:nvPicPr>
        <p:blipFill>
          <a:blip r:embed="rId4"/>
          <a:stretch>
            <a:fillRect/>
          </a:stretch>
        </p:blipFill>
        <p:spPr>
          <a:xfrm>
            <a:off x="1900517" y="4028920"/>
            <a:ext cx="591671" cy="593095"/>
          </a:xfrm>
          <a:prstGeom prst="rect">
            <a:avLst/>
          </a:prstGeom>
        </p:spPr>
      </p:pic>
      <p:pic>
        <p:nvPicPr>
          <p:cNvPr id="12" name="Picture 11" descr="Post-it Note Paper Link Free Sticky Notes Clip art - post it png ...">
            <a:extLst>
              <a:ext uri="{FF2B5EF4-FFF2-40B4-BE49-F238E27FC236}">
                <a16:creationId xmlns:a16="http://schemas.microsoft.com/office/drawing/2014/main" id="{6D23B5D0-4013-FAF0-302B-7E33FBAF0530}"/>
              </a:ext>
            </a:extLst>
          </p:cNvPr>
          <p:cNvPicPr>
            <a:picLocks noChangeAspect="1"/>
          </p:cNvPicPr>
          <p:nvPr/>
        </p:nvPicPr>
        <p:blipFill>
          <a:blip r:embed="rId4"/>
          <a:stretch>
            <a:fillRect/>
          </a:stretch>
        </p:blipFill>
        <p:spPr>
          <a:xfrm>
            <a:off x="1978958" y="2303214"/>
            <a:ext cx="591671" cy="593095"/>
          </a:xfrm>
          <a:prstGeom prst="rect">
            <a:avLst/>
          </a:prstGeom>
        </p:spPr>
      </p:pic>
      <p:pic>
        <p:nvPicPr>
          <p:cNvPr id="13" name="Picture 12" descr="Post-it Note Paper Link Free Sticky Notes Clip art - post it png ...">
            <a:extLst>
              <a:ext uri="{FF2B5EF4-FFF2-40B4-BE49-F238E27FC236}">
                <a16:creationId xmlns:a16="http://schemas.microsoft.com/office/drawing/2014/main" id="{AD52D461-8847-7C08-ED1D-8CBA8FC93325}"/>
              </a:ext>
            </a:extLst>
          </p:cNvPr>
          <p:cNvPicPr>
            <a:picLocks noChangeAspect="1"/>
          </p:cNvPicPr>
          <p:nvPr/>
        </p:nvPicPr>
        <p:blipFill>
          <a:blip r:embed="rId4"/>
          <a:stretch>
            <a:fillRect/>
          </a:stretch>
        </p:blipFill>
        <p:spPr>
          <a:xfrm>
            <a:off x="4870075" y="2616978"/>
            <a:ext cx="591671" cy="593095"/>
          </a:xfrm>
          <a:prstGeom prst="rect">
            <a:avLst/>
          </a:prstGeom>
        </p:spPr>
      </p:pic>
      <p:pic>
        <p:nvPicPr>
          <p:cNvPr id="15" name="Picture 14" descr="Post-it Note Paper Link Free Sticky Notes Clip art - post it png ...">
            <a:extLst>
              <a:ext uri="{FF2B5EF4-FFF2-40B4-BE49-F238E27FC236}">
                <a16:creationId xmlns:a16="http://schemas.microsoft.com/office/drawing/2014/main" id="{A0207D49-C6BB-AC93-2049-77B93A63AFDB}"/>
              </a:ext>
            </a:extLst>
          </p:cNvPr>
          <p:cNvPicPr>
            <a:picLocks noChangeAspect="1"/>
          </p:cNvPicPr>
          <p:nvPr/>
        </p:nvPicPr>
        <p:blipFill>
          <a:blip r:embed="rId4"/>
          <a:stretch>
            <a:fillRect/>
          </a:stretch>
        </p:blipFill>
        <p:spPr>
          <a:xfrm>
            <a:off x="4870075" y="3737566"/>
            <a:ext cx="591671" cy="593095"/>
          </a:xfrm>
          <a:prstGeom prst="rect">
            <a:avLst/>
          </a:prstGeom>
        </p:spPr>
      </p:pic>
      <p:pic>
        <p:nvPicPr>
          <p:cNvPr id="17" name="Picture 16" descr="Post-it Note Paper Link Free Sticky Notes Clip art - post it png ...">
            <a:extLst>
              <a:ext uri="{FF2B5EF4-FFF2-40B4-BE49-F238E27FC236}">
                <a16:creationId xmlns:a16="http://schemas.microsoft.com/office/drawing/2014/main" id="{DD7C89D9-53DA-628B-353D-6B0C675ADEB8}"/>
              </a:ext>
            </a:extLst>
          </p:cNvPr>
          <p:cNvPicPr>
            <a:picLocks noChangeAspect="1"/>
          </p:cNvPicPr>
          <p:nvPr/>
        </p:nvPicPr>
        <p:blipFill>
          <a:blip r:embed="rId4"/>
          <a:stretch>
            <a:fillRect/>
          </a:stretch>
        </p:blipFill>
        <p:spPr>
          <a:xfrm>
            <a:off x="7492250" y="2695418"/>
            <a:ext cx="591671" cy="593095"/>
          </a:xfrm>
          <a:prstGeom prst="rect">
            <a:avLst/>
          </a:prstGeom>
        </p:spPr>
      </p:pic>
      <p:pic>
        <p:nvPicPr>
          <p:cNvPr id="24" name="Picture 23" descr="Post-it Note Paper Link Free Sticky Notes Clip art - post it png ...">
            <a:extLst>
              <a:ext uri="{FF2B5EF4-FFF2-40B4-BE49-F238E27FC236}">
                <a16:creationId xmlns:a16="http://schemas.microsoft.com/office/drawing/2014/main" id="{5D0E7E70-5443-4092-805F-9EAEE4D6F36C}"/>
              </a:ext>
            </a:extLst>
          </p:cNvPr>
          <p:cNvPicPr>
            <a:picLocks noChangeAspect="1"/>
          </p:cNvPicPr>
          <p:nvPr/>
        </p:nvPicPr>
        <p:blipFill>
          <a:blip r:embed="rId4"/>
          <a:stretch>
            <a:fillRect/>
          </a:stretch>
        </p:blipFill>
        <p:spPr>
          <a:xfrm>
            <a:off x="8702486" y="2224771"/>
            <a:ext cx="591671" cy="593095"/>
          </a:xfrm>
          <a:prstGeom prst="rect">
            <a:avLst/>
          </a:prstGeom>
        </p:spPr>
      </p:pic>
      <p:pic>
        <p:nvPicPr>
          <p:cNvPr id="26" name="Picture 25" descr="Post-it Note Paper Link Free Sticky Notes Clip art - post it png ...">
            <a:extLst>
              <a:ext uri="{FF2B5EF4-FFF2-40B4-BE49-F238E27FC236}">
                <a16:creationId xmlns:a16="http://schemas.microsoft.com/office/drawing/2014/main" id="{49003353-30FE-5EE7-A27A-AECC43A8B44D}"/>
              </a:ext>
            </a:extLst>
          </p:cNvPr>
          <p:cNvPicPr>
            <a:picLocks noChangeAspect="1"/>
          </p:cNvPicPr>
          <p:nvPr/>
        </p:nvPicPr>
        <p:blipFill>
          <a:blip r:embed="rId4"/>
          <a:stretch>
            <a:fillRect/>
          </a:stretch>
        </p:blipFill>
        <p:spPr>
          <a:xfrm>
            <a:off x="8702486" y="3210888"/>
            <a:ext cx="591671" cy="593095"/>
          </a:xfrm>
          <a:prstGeom prst="rect">
            <a:avLst/>
          </a:prstGeom>
        </p:spPr>
      </p:pic>
      <p:pic>
        <p:nvPicPr>
          <p:cNvPr id="28" name="Picture 27" descr="Post-it Note Paper Link Free Sticky Notes Clip art - post it png ...">
            <a:extLst>
              <a:ext uri="{FF2B5EF4-FFF2-40B4-BE49-F238E27FC236}">
                <a16:creationId xmlns:a16="http://schemas.microsoft.com/office/drawing/2014/main" id="{DE003CDD-B35A-99BF-BB56-FE8D8F5BC16B}"/>
              </a:ext>
            </a:extLst>
          </p:cNvPr>
          <p:cNvPicPr>
            <a:picLocks noChangeAspect="1"/>
          </p:cNvPicPr>
          <p:nvPr/>
        </p:nvPicPr>
        <p:blipFill>
          <a:blip r:embed="rId4"/>
          <a:stretch>
            <a:fillRect/>
          </a:stretch>
        </p:blipFill>
        <p:spPr>
          <a:xfrm>
            <a:off x="8702486" y="4197005"/>
            <a:ext cx="591671" cy="593095"/>
          </a:xfrm>
          <a:prstGeom prst="rect">
            <a:avLst/>
          </a:prstGeom>
        </p:spPr>
      </p:pic>
      <p:pic>
        <p:nvPicPr>
          <p:cNvPr id="30" name="Picture 29" descr="Post-it Note Paper Link Free Sticky Notes Clip art - post it png ...">
            <a:extLst>
              <a:ext uri="{FF2B5EF4-FFF2-40B4-BE49-F238E27FC236}">
                <a16:creationId xmlns:a16="http://schemas.microsoft.com/office/drawing/2014/main" id="{8B81FD07-490B-F3E0-D91B-120D88BB3BD2}"/>
              </a:ext>
            </a:extLst>
          </p:cNvPr>
          <p:cNvPicPr>
            <a:picLocks noChangeAspect="1"/>
          </p:cNvPicPr>
          <p:nvPr/>
        </p:nvPicPr>
        <p:blipFill>
          <a:blip r:embed="rId4"/>
          <a:stretch>
            <a:fillRect/>
          </a:stretch>
        </p:blipFill>
        <p:spPr>
          <a:xfrm>
            <a:off x="11010897" y="3401387"/>
            <a:ext cx="591671" cy="593095"/>
          </a:xfrm>
          <a:prstGeom prst="rect">
            <a:avLst/>
          </a:prstGeom>
        </p:spPr>
      </p:pic>
      <p:sp>
        <p:nvSpPr>
          <p:cNvPr id="32" name="Espace réservé du contenu 2">
            <a:extLst>
              <a:ext uri="{FF2B5EF4-FFF2-40B4-BE49-F238E27FC236}">
                <a16:creationId xmlns:a16="http://schemas.microsoft.com/office/drawing/2014/main" id="{32638FBD-82E3-454E-3AFB-2A88786C079F}"/>
              </a:ext>
            </a:extLst>
          </p:cNvPr>
          <p:cNvSpPr>
            <a:spLocks noGrp="1"/>
          </p:cNvSpPr>
          <p:nvPr>
            <p:ph idx="1"/>
          </p:nvPr>
        </p:nvSpPr>
        <p:spPr>
          <a:xfrm>
            <a:off x="-304800" y="773222"/>
            <a:ext cx="3523130" cy="1313085"/>
          </a:xfrm>
        </p:spPr>
        <p:txBody>
          <a:bodyPr vert="horz" lIns="91440" tIns="45720" rIns="91440" bIns="45720" rtlCol="0" anchor="t">
            <a:normAutofit fontScale="92500" lnSpcReduction="20000"/>
          </a:bodyPr>
          <a:lstStyle/>
          <a:p>
            <a:pPr marL="457200" lvl="1" indent="0" algn="just">
              <a:buNone/>
            </a:pPr>
            <a:r>
              <a:rPr lang="fr-FR" sz="1600"/>
              <a:t>L'outil peut simplement être transformé en un format mural de travail collectif au moyen de post-it. Nous vous invitons à revenir à cette slide pour la mise en place après avoir gagné en compréhension de l'outil. </a:t>
            </a:r>
            <a:endParaRPr lang="fr-FR" sz="1600" b="1"/>
          </a:p>
        </p:txBody>
      </p:sp>
      <p:pic>
        <p:nvPicPr>
          <p:cNvPr id="33" name="Picture 32" descr="Ampoule | Icons Gratuite">
            <a:extLst>
              <a:ext uri="{FF2B5EF4-FFF2-40B4-BE49-F238E27FC236}">
                <a16:creationId xmlns:a16="http://schemas.microsoft.com/office/drawing/2014/main" id="{E32DBECB-A988-0811-9A16-BDE24EDEA608}"/>
              </a:ext>
            </a:extLst>
          </p:cNvPr>
          <p:cNvPicPr>
            <a:picLocks noChangeAspect="1"/>
          </p:cNvPicPr>
          <p:nvPr/>
        </p:nvPicPr>
        <p:blipFill>
          <a:blip r:embed="rId5"/>
          <a:stretch>
            <a:fillRect/>
          </a:stretch>
        </p:blipFill>
        <p:spPr>
          <a:xfrm>
            <a:off x="2920252" y="398930"/>
            <a:ext cx="602878" cy="524436"/>
          </a:xfrm>
          <a:prstGeom prst="rect">
            <a:avLst/>
          </a:prstGeom>
        </p:spPr>
      </p:pic>
      <p:pic>
        <p:nvPicPr>
          <p:cNvPr id="34" name="Picture 33" descr="Post-it Note Paper Link Free Sticky Notes Clip art - post it png ...">
            <a:extLst>
              <a:ext uri="{FF2B5EF4-FFF2-40B4-BE49-F238E27FC236}">
                <a16:creationId xmlns:a16="http://schemas.microsoft.com/office/drawing/2014/main" id="{59651BD4-8564-2227-5D13-8B467E6737B4}"/>
              </a:ext>
            </a:extLst>
          </p:cNvPr>
          <p:cNvPicPr>
            <a:picLocks noChangeAspect="1"/>
          </p:cNvPicPr>
          <p:nvPr/>
        </p:nvPicPr>
        <p:blipFill>
          <a:blip r:embed="rId4"/>
          <a:stretch>
            <a:fillRect/>
          </a:stretch>
        </p:blipFill>
        <p:spPr>
          <a:xfrm>
            <a:off x="3525369" y="5283980"/>
            <a:ext cx="591671" cy="593095"/>
          </a:xfrm>
          <a:prstGeom prst="rect">
            <a:avLst/>
          </a:prstGeom>
        </p:spPr>
      </p:pic>
    </p:spTree>
    <p:extLst>
      <p:ext uri="{BB962C8B-B14F-4D97-AF65-F5344CB8AC3E}">
        <p14:creationId xmlns:p14="http://schemas.microsoft.com/office/powerpoint/2010/main" val="952127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0D2DC9-9A87-287A-1946-BDF2CB76D9AF}"/>
              </a:ext>
            </a:extLst>
          </p:cNvPr>
          <p:cNvSpPr>
            <a:spLocks noGrp="1"/>
          </p:cNvSpPr>
          <p:nvPr>
            <p:ph type="title"/>
          </p:nvPr>
        </p:nvSpPr>
        <p:spPr/>
        <p:txBody>
          <a:bodyPr/>
          <a:lstStyle/>
          <a:p>
            <a:r>
              <a:rPr lang="fr-FR"/>
              <a:t>Cas d’étude : l’amphithéâtre</a:t>
            </a:r>
          </a:p>
        </p:txBody>
      </p:sp>
      <p:sp>
        <p:nvSpPr>
          <p:cNvPr id="3" name="Espace réservé du contenu 2">
            <a:extLst>
              <a:ext uri="{FF2B5EF4-FFF2-40B4-BE49-F238E27FC236}">
                <a16:creationId xmlns:a16="http://schemas.microsoft.com/office/drawing/2014/main" id="{B15C6F52-4A87-7460-7B92-42A80933DABC}"/>
              </a:ext>
            </a:extLst>
          </p:cNvPr>
          <p:cNvSpPr>
            <a:spLocks noGrp="1"/>
          </p:cNvSpPr>
          <p:nvPr>
            <p:ph idx="1"/>
          </p:nvPr>
        </p:nvSpPr>
        <p:spPr>
          <a:xfrm>
            <a:off x="838201" y="1825625"/>
            <a:ext cx="7862888" cy="4667250"/>
          </a:xfrm>
        </p:spPr>
        <p:txBody>
          <a:bodyPr vert="horz" lIns="91440" tIns="45720" rIns="91440" bIns="45720" rtlCol="0" anchor="t">
            <a:normAutofit fontScale="92500" lnSpcReduction="10000"/>
          </a:bodyPr>
          <a:lstStyle/>
          <a:p>
            <a:pPr marL="0" indent="0" algn="just">
              <a:buNone/>
            </a:pPr>
            <a:r>
              <a:rPr lang="fr-FR" sz="1600"/>
              <a:t>Lundi, 7h58. -2 degrés, une semaine normale à Compiègne.</a:t>
            </a:r>
          </a:p>
          <a:p>
            <a:pPr marL="0" indent="0" algn="just">
              <a:buNone/>
            </a:pPr>
            <a:r>
              <a:rPr lang="fr-FR" sz="1600"/>
              <a:t>Vous arrivez en FA100, l'amphi est presque plein. Vous vous serez à côté d'inconnus et tentez de somnoler sans laisser tomber votre tête sur leur épaule. Vous ne suivez pas le cours mais vous êtes là. Vous vous apprêtez alors à glisser dans les bras de morphée lorsque soudain... une question vous taraude et vous empêche de vous endormir.</a:t>
            </a:r>
          </a:p>
          <a:p>
            <a:pPr marL="0" indent="0" algn="just">
              <a:buNone/>
            </a:pPr>
            <a:r>
              <a:rPr lang="fr-FR" sz="1600"/>
              <a:t>Le soir-même, rentré chez vous ; même problème, vous fixez le plafond sans pouvoir fermer l’œil, vous demandant : « mais pourquoi est-ce que j'ai aussi envie de dormir dans cet amphi ? » Ou plutôt, « comment se fait-il que les cours qui y sont dispensés me rendent tellement passive que je ne m'y sens pas concernée ? »</a:t>
            </a:r>
          </a:p>
          <a:p>
            <a:pPr marL="0" indent="0" algn="just">
              <a:buNone/>
            </a:pPr>
            <a:endParaRPr lang="fr-FR" sz="1600"/>
          </a:p>
          <a:p>
            <a:pPr marL="0" indent="0" algn="just">
              <a:buNone/>
            </a:pPr>
            <a:r>
              <a:rPr lang="fr-FR" sz="1600" b="1"/>
              <a:t>Quel mode d'apprentissage favorise la tendance amphithéâtre et pourrait-on construire des amphithéâtres permettant une pédagogie plus interactive, voir du travail de groupe ?</a:t>
            </a:r>
          </a:p>
          <a:p>
            <a:pPr marL="0" indent="0" algn="just">
              <a:buNone/>
            </a:pPr>
            <a:endParaRPr lang="fr-FR" sz="1600" b="1"/>
          </a:p>
          <a:p>
            <a:pPr marL="0" indent="0">
              <a:buNone/>
            </a:pPr>
            <a:r>
              <a:rPr lang="fr-FR" sz="1600" b="1"/>
              <a:t>L’outil permet ainsi de répondre à ces interrogations :</a:t>
            </a:r>
          </a:p>
          <a:p>
            <a:pPr marL="514350" indent="-514350">
              <a:buFont typeface="+mj-lt"/>
              <a:buAutoNum type="arabicPeriod"/>
            </a:pPr>
            <a:r>
              <a:rPr lang="fr-FR" sz="1600"/>
              <a:t>Le problème de la passivité en cours est-elle intrinsèque à l’amphithéâtre ?</a:t>
            </a:r>
          </a:p>
          <a:p>
            <a:pPr marL="514350" indent="-514350">
              <a:buFont typeface="+mj-lt"/>
              <a:buAutoNum type="arabicPeriod"/>
            </a:pPr>
            <a:r>
              <a:rPr lang="fr-FR" sz="1600"/>
              <a:t>Est-il possible de concevoir un amphithéâtre qui soit adapté à la mise en activité des </a:t>
            </a:r>
            <a:r>
              <a:rPr lang="fr-FR" sz="1600" err="1"/>
              <a:t>étudiant·e·s</a:t>
            </a:r>
            <a:r>
              <a:rPr lang="fr-FR" sz="1600"/>
              <a:t>, ou bien est-ce peine perdue ?</a:t>
            </a:r>
          </a:p>
          <a:p>
            <a:pPr marL="514350" indent="-514350">
              <a:buFont typeface="+mj-lt"/>
              <a:buAutoNum type="arabicPeriod"/>
            </a:pPr>
            <a:r>
              <a:rPr lang="fr-FR" sz="1600"/>
              <a:t>Devons-nous sortir de la tendance amphithéâtre pour réussir notre objectif ?</a:t>
            </a:r>
          </a:p>
        </p:txBody>
      </p:sp>
    </p:spTree>
    <p:extLst>
      <p:ext uri="{BB962C8B-B14F-4D97-AF65-F5344CB8AC3E}">
        <p14:creationId xmlns:p14="http://schemas.microsoft.com/office/powerpoint/2010/main" val="751998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a:xfrm>
            <a:off x="1422400" y="982663"/>
            <a:ext cx="9144000" cy="2387600"/>
          </a:xfrm>
        </p:spPr>
        <p:txBody>
          <a:bodyPr/>
          <a:lstStyle/>
          <a:p>
            <a:r>
              <a:rPr lang="fr-FR"/>
              <a:t>1. Analyser</a:t>
            </a:r>
          </a:p>
        </p:txBody>
      </p:sp>
      <p:sp>
        <p:nvSpPr>
          <p:cNvPr id="5" name="Sous-titre 4">
            <a:extLst>
              <a:ext uri="{FF2B5EF4-FFF2-40B4-BE49-F238E27FC236}">
                <a16:creationId xmlns:a16="http://schemas.microsoft.com/office/drawing/2014/main" id="{303DFB9B-2671-3462-A187-3B96BF9DC17B}"/>
              </a:ext>
            </a:extLst>
          </p:cNvPr>
          <p:cNvSpPr>
            <a:spLocks noGrp="1"/>
          </p:cNvSpPr>
          <p:nvPr>
            <p:ph type="subTitle" idx="1"/>
          </p:nvPr>
        </p:nvSpPr>
        <p:spPr/>
        <p:txBody>
          <a:bodyPr/>
          <a:lstStyle/>
          <a:p>
            <a:r>
              <a:rPr lang="fr-FR"/>
              <a:t>Rendre compte de la diversité du fait &amp; expliciter la tendance</a:t>
            </a:r>
          </a:p>
        </p:txBody>
      </p:sp>
    </p:spTree>
    <p:extLst>
      <p:ext uri="{BB962C8B-B14F-4D97-AF65-F5344CB8AC3E}">
        <p14:creationId xmlns:p14="http://schemas.microsoft.com/office/powerpoint/2010/main" val="3656388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a:solidFill>
            <a:schemeClr val="bg1">
              <a:lumMod val="85000"/>
            </a:schemeClr>
          </a:solidFill>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a:grpFill/>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grpFill/>
            </p:spPr>
            <p:txBody>
              <a:bodyPr wrap="square">
                <a:spAutoFit/>
              </a:bodyPr>
              <a:lstStyle/>
              <a:p>
                <a:pPr algn="ctr"/>
                <a:r>
                  <a:rPr lang="fr-FR" sz="1000">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a:solidFill>
            <a:schemeClr val="bg1">
              <a:lumMod val="85000"/>
            </a:schemeClr>
          </a:solidFill>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grpFill/>
          </p:spPr>
          <p:txBody>
            <a:bodyPr wrap="square">
              <a:spAutoFit/>
            </a:bodyPr>
            <a:lstStyle/>
            <a:p>
              <a:pPr algn="ctr"/>
              <a:r>
                <a:rPr lang="fr-FR" sz="1000">
                  <a:solidFill>
                    <a:srgbClr val="1C1B1B"/>
                  </a:solidFill>
                  <a:ea typeface="+mn-lt"/>
                  <a:cs typeface="+mn-lt"/>
                </a:rPr>
                <a:t>Création de famille</a:t>
              </a:r>
              <a:endParaRPr lang="fr-FR" sz="1000"/>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a:solidFill>
            <a:schemeClr val="bg1">
              <a:lumMod val="85000"/>
            </a:schemeClr>
          </a:solidFill>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6" y="3330638"/>
              <a:ext cx="1684078" cy="400110"/>
            </a:xfrm>
            <a:prstGeom prst="rect">
              <a:avLst/>
            </a:prstGeom>
            <a:grpFill/>
          </p:spPr>
          <p:txBody>
            <a:bodyPr wrap="square">
              <a:spAutoFit/>
            </a:bodyPr>
            <a:lstStyle/>
            <a:p>
              <a:pPr algn="ctr"/>
              <a:r>
                <a:rPr lang="fr-FR" sz="1000">
                  <a:solidFill>
                    <a:srgbClr val="1C1B1B"/>
                  </a:solidFill>
                  <a:ea typeface="+mn-lt"/>
                  <a:cs typeface="+mn-lt"/>
                </a:rPr>
                <a:t>Optimisation de la tendance</a:t>
              </a:r>
              <a:endParaRPr lang="fr-FR" sz="1000"/>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a:solidFill>
            <a:schemeClr val="bg1">
              <a:lumMod val="85000"/>
            </a:schemeClr>
          </a:solidFill>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grpFill/>
          </p:spPr>
          <p:txBody>
            <a:bodyPr wrap="square">
              <a:spAutoFit/>
            </a:bodyPr>
            <a:lstStyle/>
            <a:p>
              <a:pPr algn="ctr"/>
              <a:r>
                <a:rPr lang="fr-FR" sz="1000">
                  <a:solidFill>
                    <a:srgbClr val="1C1B1B"/>
                  </a:solidFill>
                  <a:ea typeface="+mn-lt"/>
                  <a:cs typeface="+mn-lt"/>
                </a:rPr>
                <a:t>Changement vers une famille existante</a:t>
              </a:r>
              <a:endParaRPr lang="fr-FR" sz="1000"/>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4100435" y="201576"/>
            <a:ext cx="4105683" cy="1325563"/>
          </a:xfrm>
        </p:spPr>
        <p:txBody>
          <a:bodyPr>
            <a:normAutofit/>
          </a:bodyPr>
          <a:lstStyle/>
          <a:p>
            <a:pPr algn="ctr"/>
            <a:r>
              <a:rPr lang="fr-FR" sz="3200" b="1">
                <a:solidFill>
                  <a:srgbClr val="1C1B1B"/>
                </a:solidFill>
                <a:ea typeface="+mj-lt"/>
                <a:cs typeface="+mj-lt"/>
              </a:rPr>
              <a:t>1. Analyse</a:t>
            </a:r>
            <a:br>
              <a:rPr lang="fr-FR" sz="3200" b="1">
                <a:solidFill>
                  <a:srgbClr val="1C1B1B"/>
                </a:solidFill>
                <a:ea typeface="+mj-lt"/>
                <a:cs typeface="+mj-lt"/>
              </a:rPr>
            </a:br>
            <a:r>
              <a:rPr lang="fr-FR" sz="3200" b="1">
                <a:solidFill>
                  <a:srgbClr val="1C1B1B"/>
                </a:solidFill>
                <a:ea typeface="+mj-lt"/>
                <a:cs typeface="+mj-lt"/>
              </a:rPr>
              <a:t>a. Diversité du fait</a:t>
            </a:r>
            <a:endParaRPr lang="fr-FR" sz="3200"/>
          </a:p>
        </p:txBody>
      </p:sp>
      <p:sp>
        <p:nvSpPr>
          <p:cNvPr id="19" name="TextBox 18">
            <a:extLst>
              <a:ext uri="{FF2B5EF4-FFF2-40B4-BE49-F238E27FC236}">
                <a16:creationId xmlns:a16="http://schemas.microsoft.com/office/drawing/2014/main" id="{6056F2C8-4933-E859-D37B-8B255ED8D93D}"/>
              </a:ext>
            </a:extLst>
          </p:cNvPr>
          <p:cNvSpPr txBox="1"/>
          <p:nvPr/>
        </p:nvSpPr>
        <p:spPr>
          <a:xfrm>
            <a:off x="16041" y="34152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a:t>
            </a:r>
          </a:p>
        </p:txBody>
      </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a:solidFill>
            <a:schemeClr val="bg1">
              <a:lumMod val="85000"/>
            </a:schemeClr>
          </a:solidFill>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484211" cy="1508400"/>
            </a:xfrm>
            <a:prstGeom prst="rect">
              <a:avLst/>
            </a:prstGeom>
            <a:grp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 </a:t>
              </a:r>
            </a:p>
            <a:p>
              <a:r>
                <a:rPr lang="fr-FR" sz="3200"/>
                <a:t>C</a:t>
              </a:r>
              <a:r>
                <a:rPr lang="fr-FR"/>
                <a:t>réation de</a:t>
              </a:r>
            </a:p>
            <a:p>
              <a:r>
                <a:rPr lang="fr-FR" sz="3200"/>
                <a:t>V</a:t>
              </a:r>
              <a:r>
                <a:rPr lang="fr-FR"/>
                <a:t>aleur</a:t>
              </a:r>
            </a:p>
          </p:txBody>
        </p:sp>
      </p:gr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a:solidFill>
            <a:schemeClr val="bg1">
              <a:lumMod val="85000"/>
            </a:schemeClr>
          </a:solidFill>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grp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a:solidFill>
            <a:schemeClr val="bg1">
              <a:lumMod val="85000"/>
            </a:schemeClr>
          </a:solidFill>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2"/>
            <a:stretch>
              <a:fillRect/>
            </a:stretch>
          </p:blipFill>
          <p:spPr>
            <a:xfrm>
              <a:off x="7140892" y="2993033"/>
              <a:ext cx="831477" cy="797860"/>
            </a:xfrm>
            <a:prstGeom prst="rect">
              <a:avLst/>
            </a:prstGeom>
            <a:grpFill/>
            <a:ln>
              <a:noFill/>
            </a:ln>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a:solidFill>
            <a:schemeClr val="bg1">
              <a:lumMod val="85000"/>
            </a:schemeClr>
          </a:solidFill>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862733" y="3952206"/>
            <a:ext cx="752410" cy="111287"/>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extBox 20">
            <a:extLst>
              <a:ext uri="{FF2B5EF4-FFF2-40B4-BE49-F238E27FC236}">
                <a16:creationId xmlns:a16="http://schemas.microsoft.com/office/drawing/2014/main" id="{54206611-4EA2-4174-E243-5A087D0C840D}"/>
              </a:ext>
            </a:extLst>
          </p:cNvPr>
          <p:cNvSpPr txBox="1"/>
          <p:nvPr/>
        </p:nvSpPr>
        <p:spPr>
          <a:xfrm>
            <a:off x="4389508" y="2993381"/>
            <a:ext cx="2240286" cy="1200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ea typeface="+mn-lt"/>
                <a:cs typeface="+mn-lt"/>
              </a:rPr>
              <a:t>Obstacles hypothétiquement inhérents à la tendance</a:t>
            </a:r>
            <a:endParaRPr lang="fr-FR"/>
          </a:p>
        </p:txBody>
      </p:sp>
    </p:spTree>
    <p:extLst>
      <p:ext uri="{BB962C8B-B14F-4D97-AF65-F5344CB8AC3E}">
        <p14:creationId xmlns:p14="http://schemas.microsoft.com/office/powerpoint/2010/main" val="1833843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93F0FF-97A7-4E9D-B6D6-99508A886C99}"/>
              </a:ext>
            </a:extLst>
          </p:cNvPr>
          <p:cNvSpPr>
            <a:spLocks noGrp="1"/>
          </p:cNvSpPr>
          <p:nvPr>
            <p:ph type="title"/>
          </p:nvPr>
        </p:nvSpPr>
        <p:spPr/>
        <p:txBody>
          <a:bodyPr/>
          <a:lstStyle/>
          <a:p>
            <a:r>
              <a:rPr lang="fr-FR"/>
              <a:t>a. Rendre compte de la diversité des faits</a:t>
            </a:r>
          </a:p>
        </p:txBody>
      </p:sp>
      <p:sp>
        <p:nvSpPr>
          <p:cNvPr id="3" name="Espace réservé du contenu 2">
            <a:extLst>
              <a:ext uri="{FF2B5EF4-FFF2-40B4-BE49-F238E27FC236}">
                <a16:creationId xmlns:a16="http://schemas.microsoft.com/office/drawing/2014/main" id="{21737430-1850-84B8-16FD-7F9C560A1FE4}"/>
              </a:ext>
            </a:extLst>
          </p:cNvPr>
          <p:cNvSpPr>
            <a:spLocks noGrp="1"/>
          </p:cNvSpPr>
          <p:nvPr>
            <p:ph idx="1"/>
          </p:nvPr>
        </p:nvSpPr>
        <p:spPr>
          <a:xfrm>
            <a:off x="838200" y="1825625"/>
            <a:ext cx="10515600" cy="4606172"/>
          </a:xfrm>
        </p:spPr>
        <p:txBody>
          <a:bodyPr vert="horz" lIns="91440" tIns="45720" rIns="91440" bIns="45720" rtlCol="0" anchor="t">
            <a:normAutofit/>
          </a:bodyPr>
          <a:lstStyle/>
          <a:p>
            <a:pPr marL="914400" lvl="1" indent="-457200">
              <a:buFont typeface="+mj-lt"/>
              <a:buAutoNum type="arabicPeriod"/>
            </a:pPr>
            <a:r>
              <a:rPr lang="fr-FR" b="1"/>
              <a:t>Établir un benchmark</a:t>
            </a:r>
          </a:p>
          <a:p>
            <a:pPr marL="914400" lvl="2" indent="0">
              <a:buNone/>
            </a:pPr>
            <a:r>
              <a:rPr lang="fr-FR"/>
              <a:t>Il s’agit d’abord de récolter une grande quantité d’images (dans le cas où le problème le nécessite, accompagnée d’une liste de caractéristiques déterminantes) de la catégorie d’objet étudié qui soit représentative de ce qu’il existe. Il convient de ne pas se limiter à son horizon d’attente, mais bien de se confronter au cas limites de ce que peut être un amphithéâtre. La seule limite à respecter est le PRC si cas d’étude précis.</a:t>
            </a:r>
          </a:p>
          <a:p>
            <a:pPr marL="914400" lvl="2" indent="0">
              <a:buNone/>
            </a:pPr>
            <a:endParaRPr lang="fr-FR" b="1"/>
          </a:p>
          <a:p>
            <a:pPr marL="914400" lvl="1" indent="-457200">
              <a:buFont typeface="+mj-lt"/>
              <a:buAutoNum type="arabicPeriod"/>
            </a:pPr>
            <a:r>
              <a:rPr lang="fr-FR" b="1"/>
              <a:t>En déduire une typologie</a:t>
            </a:r>
          </a:p>
          <a:p>
            <a:pPr marL="914400" lvl="2" indent="0">
              <a:buNone/>
            </a:pPr>
            <a:r>
              <a:rPr lang="fr-FR"/>
              <a:t>Ensuite, les différentes images récoltées peuvent être catégorisées selon différents critères qu’il convient de définir en cours de chemin. Il est alors conseillé de travailler concomitamment sur le tableau fourni et sur la catégorisation des images selon le formalisme ci-contre.</a:t>
            </a:r>
          </a:p>
          <a:p>
            <a:pPr marL="914400" lvl="2" indent="0">
              <a:buNone/>
            </a:pPr>
            <a:r>
              <a:rPr lang="fr-FR"/>
              <a:t>Les colonnes du tableau sont à s’approprier et à modifier librement ; elles sont, à dessein, vagues car à visée généraliste. </a:t>
            </a:r>
          </a:p>
          <a:p>
            <a:pPr marL="914400" lvl="2" indent="0">
              <a:buNone/>
            </a:pPr>
            <a:endParaRPr lang="fr-FR"/>
          </a:p>
          <a:p>
            <a:pPr marL="0" indent="0">
              <a:buNone/>
            </a:pPr>
            <a:endParaRPr lang="fr-FR"/>
          </a:p>
        </p:txBody>
      </p:sp>
      <p:pic>
        <p:nvPicPr>
          <p:cNvPr id="14" name="Image 13">
            <a:extLst>
              <a:ext uri="{FF2B5EF4-FFF2-40B4-BE49-F238E27FC236}">
                <a16:creationId xmlns:a16="http://schemas.microsoft.com/office/drawing/2014/main" id="{CE9B8E02-63AE-BB3A-E97C-5082DBC00637}"/>
              </a:ext>
            </a:extLst>
          </p:cNvPr>
          <p:cNvPicPr>
            <a:picLocks noChangeAspect="1"/>
          </p:cNvPicPr>
          <p:nvPr/>
        </p:nvPicPr>
        <p:blipFill>
          <a:blip r:embed="rId2"/>
          <a:stretch>
            <a:fillRect/>
          </a:stretch>
        </p:blipFill>
        <p:spPr>
          <a:xfrm>
            <a:off x="0" y="6110846"/>
            <a:ext cx="1866254" cy="765886"/>
          </a:xfrm>
          <a:prstGeom prst="rect">
            <a:avLst/>
          </a:prstGeom>
        </p:spPr>
      </p:pic>
    </p:spTree>
    <p:extLst>
      <p:ext uri="{BB962C8B-B14F-4D97-AF65-F5344CB8AC3E}">
        <p14:creationId xmlns:p14="http://schemas.microsoft.com/office/powerpoint/2010/main" val="621915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25293C4-F2AD-9657-7DA8-B05DEBED9F40}"/>
              </a:ext>
            </a:extLst>
          </p:cNvPr>
          <p:cNvPicPr>
            <a:picLocks noChangeAspect="1"/>
          </p:cNvPicPr>
          <p:nvPr/>
        </p:nvPicPr>
        <p:blipFill>
          <a:blip r:embed="rId2"/>
          <a:stretch>
            <a:fillRect/>
          </a:stretch>
        </p:blipFill>
        <p:spPr>
          <a:xfrm>
            <a:off x="6950386" y="396209"/>
            <a:ext cx="4810205" cy="6065581"/>
          </a:xfrm>
          <a:prstGeom prst="rect">
            <a:avLst/>
          </a:prstGeom>
        </p:spPr>
      </p:pic>
      <p:pic>
        <p:nvPicPr>
          <p:cNvPr id="7" name="Image 6">
            <a:extLst>
              <a:ext uri="{FF2B5EF4-FFF2-40B4-BE49-F238E27FC236}">
                <a16:creationId xmlns:a16="http://schemas.microsoft.com/office/drawing/2014/main" id="{16F6591A-13E7-2A91-9610-56EB9DF1C35E}"/>
              </a:ext>
            </a:extLst>
          </p:cNvPr>
          <p:cNvPicPr>
            <a:picLocks noChangeAspect="1"/>
          </p:cNvPicPr>
          <p:nvPr/>
        </p:nvPicPr>
        <p:blipFill>
          <a:blip r:embed="rId3"/>
          <a:stretch>
            <a:fillRect/>
          </a:stretch>
        </p:blipFill>
        <p:spPr>
          <a:xfrm>
            <a:off x="0" y="6110846"/>
            <a:ext cx="1866254" cy="765886"/>
          </a:xfrm>
          <a:prstGeom prst="rect">
            <a:avLst/>
          </a:prstGeom>
        </p:spPr>
      </p:pic>
      <p:sp>
        <p:nvSpPr>
          <p:cNvPr id="8" name="Espace réservé du contenu 2">
            <a:extLst>
              <a:ext uri="{FF2B5EF4-FFF2-40B4-BE49-F238E27FC236}">
                <a16:creationId xmlns:a16="http://schemas.microsoft.com/office/drawing/2014/main" id="{B593626A-B431-38DF-3365-F11480AA7509}"/>
              </a:ext>
            </a:extLst>
          </p:cNvPr>
          <p:cNvSpPr>
            <a:spLocks noGrp="1"/>
          </p:cNvSpPr>
          <p:nvPr>
            <p:ph idx="1"/>
          </p:nvPr>
        </p:nvSpPr>
        <p:spPr>
          <a:xfrm>
            <a:off x="-16185" y="1023767"/>
            <a:ext cx="6867151" cy="4606172"/>
          </a:xfrm>
        </p:spPr>
        <p:txBody>
          <a:bodyPr vert="horz" lIns="91440" tIns="45720" rIns="91440" bIns="45720" rtlCol="0" anchor="t">
            <a:normAutofit/>
          </a:bodyPr>
          <a:lstStyle/>
          <a:p>
            <a:pPr marL="914400" lvl="1" indent="-457200">
              <a:buFont typeface="+mj-lt"/>
              <a:buAutoNum type="arabicPeriod"/>
            </a:pPr>
            <a:r>
              <a:rPr lang="fr-FR" b="1"/>
              <a:t>Benchmark : chercher sur internet</a:t>
            </a:r>
          </a:p>
          <a:p>
            <a:pPr marL="914400" lvl="2" indent="0">
              <a:buNone/>
            </a:pPr>
            <a:r>
              <a:rPr lang="fr-FR"/>
              <a:t>On peut utiliser un moteur de recherche et taper « amphithéâtre » pour récolter des images les plus variées possibles, dans la limite de notre cas d’étude. Par exemple, si le toit de l’amphithéâtre est hors-PRC, inutile de répertorier des amphithéâtres pour cette caractéristique-là.</a:t>
            </a:r>
          </a:p>
          <a:p>
            <a:pPr marL="914400" lvl="2" indent="0">
              <a:buNone/>
            </a:pPr>
            <a:endParaRPr lang="fr-FR" b="1"/>
          </a:p>
          <a:p>
            <a:pPr marL="914400" lvl="1" indent="-457200">
              <a:buFont typeface="+mj-lt"/>
              <a:buAutoNum type="arabicPeriod"/>
            </a:pPr>
            <a:r>
              <a:rPr lang="fr-FR" b="1"/>
              <a:t>Typologie : faire des patates</a:t>
            </a:r>
          </a:p>
          <a:p>
            <a:pPr marL="914400" lvl="2" indent="0">
              <a:buNone/>
            </a:pPr>
            <a:r>
              <a:rPr lang="fr-FR"/>
              <a:t>Tout en repérant les différentes familles typologiques et les catégories communes aux faits de la tendance, on regroupe ensuite les images dans des patates catégories, en hésitant pas à s’intéresser aux catégories comprises dans d’autres, au placement en intersection de certaines images.</a:t>
            </a:r>
          </a:p>
        </p:txBody>
      </p:sp>
    </p:spTree>
    <p:extLst>
      <p:ext uri="{BB962C8B-B14F-4D97-AF65-F5344CB8AC3E}">
        <p14:creationId xmlns:p14="http://schemas.microsoft.com/office/powerpoint/2010/main" val="1188670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7E50F-C5FD-825D-3E8C-FB1A245ECB30}"/>
              </a:ext>
            </a:extLst>
          </p:cNvPr>
          <p:cNvSpPr>
            <a:spLocks noGrp="1"/>
          </p:cNvSpPr>
          <p:nvPr>
            <p:ph type="title"/>
          </p:nvPr>
        </p:nvSpPr>
        <p:spPr/>
        <p:txBody>
          <a:bodyPr/>
          <a:lstStyle/>
          <a:p>
            <a:r>
              <a:rPr lang="en-GB" dirty="0"/>
              <a:t>Structure </a:t>
            </a:r>
            <a:r>
              <a:rPr lang="en-GB" dirty="0" err="1"/>
              <a:t>pédagogique</a:t>
            </a:r>
            <a:endParaRPr lang="en-GB" dirty="0"/>
          </a:p>
        </p:txBody>
      </p:sp>
      <p:sp>
        <p:nvSpPr>
          <p:cNvPr id="3" name="Content Placeholder 2">
            <a:extLst>
              <a:ext uri="{FF2B5EF4-FFF2-40B4-BE49-F238E27FC236}">
                <a16:creationId xmlns:a16="http://schemas.microsoft.com/office/drawing/2014/main" id="{58DCDBF3-C3B8-2E0C-938B-03458260640F}"/>
              </a:ext>
            </a:extLst>
          </p:cNvPr>
          <p:cNvSpPr>
            <a:spLocks noGrp="1"/>
          </p:cNvSpPr>
          <p:nvPr>
            <p:ph idx="1"/>
          </p:nvPr>
        </p:nvSpPr>
        <p:spPr/>
        <p:txBody>
          <a:bodyPr vert="horz" lIns="91440" tIns="45720" rIns="91440" bIns="45720" rtlCol="0" anchor="t">
            <a:normAutofit lnSpcReduction="10000"/>
          </a:bodyPr>
          <a:lstStyle/>
          <a:p>
            <a:r>
              <a:rPr lang="fr-FR" dirty="0"/>
              <a:t>La structure de la fiche outil a été réfléchie pour tenter de pédagogiser son apprentissage. L'objectif est de la rendre appréhendable à quelqu'un ayant fait HT01 (ou ayant la culture équivalente) mais pas nécessairement HT04. </a:t>
            </a:r>
          </a:p>
          <a:p>
            <a:endParaRPr lang="fr-FR" dirty="0"/>
          </a:p>
          <a:p>
            <a:r>
              <a:rPr lang="fr-FR" dirty="0"/>
              <a:t>Pour cela, nous essayons d'accrocher les </a:t>
            </a:r>
            <a:r>
              <a:rPr lang="fr-FR" dirty="0" err="1"/>
              <a:t>lecteur·ice·s</a:t>
            </a:r>
            <a:r>
              <a:rPr lang="fr-FR" dirty="0"/>
              <a:t> en leur donnant un aperçu de l'utilité de l'outil et sa vision globale avant de rentrer dans le détail. Les slides d'outil sont entrecoupées de slides « pédagogiques » afin de donner des conseils d'utilisation, en n’hésitant pas à prendre le temps d’expliquer sur plusieurs pages. </a:t>
            </a:r>
          </a:p>
          <a:p>
            <a:endParaRPr lang="en-GB" dirty="0"/>
          </a:p>
        </p:txBody>
      </p:sp>
    </p:spTree>
    <p:extLst>
      <p:ext uri="{BB962C8B-B14F-4D97-AF65-F5344CB8AC3E}">
        <p14:creationId xmlns:p14="http://schemas.microsoft.com/office/powerpoint/2010/main" val="3042735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6F6591A-13E7-2A91-9610-56EB9DF1C35E}"/>
              </a:ext>
            </a:extLst>
          </p:cNvPr>
          <p:cNvPicPr>
            <a:picLocks noChangeAspect="1"/>
          </p:cNvPicPr>
          <p:nvPr/>
        </p:nvPicPr>
        <p:blipFill>
          <a:blip r:embed="rId2"/>
          <a:stretch>
            <a:fillRect/>
          </a:stretch>
        </p:blipFill>
        <p:spPr>
          <a:xfrm>
            <a:off x="0" y="6110846"/>
            <a:ext cx="1866254" cy="765886"/>
          </a:xfrm>
          <a:prstGeom prst="rect">
            <a:avLst/>
          </a:prstGeom>
        </p:spPr>
      </p:pic>
      <p:sp>
        <p:nvSpPr>
          <p:cNvPr id="8" name="Espace réservé du contenu 2">
            <a:extLst>
              <a:ext uri="{FF2B5EF4-FFF2-40B4-BE49-F238E27FC236}">
                <a16:creationId xmlns:a16="http://schemas.microsoft.com/office/drawing/2014/main" id="{B593626A-B431-38DF-3365-F11480AA7509}"/>
              </a:ext>
            </a:extLst>
          </p:cNvPr>
          <p:cNvSpPr>
            <a:spLocks noGrp="1"/>
          </p:cNvSpPr>
          <p:nvPr>
            <p:ph idx="1"/>
          </p:nvPr>
        </p:nvSpPr>
        <p:spPr>
          <a:xfrm>
            <a:off x="-4979" y="4032"/>
            <a:ext cx="12055474" cy="4606172"/>
          </a:xfrm>
        </p:spPr>
        <p:txBody>
          <a:bodyPr vert="horz" lIns="91440" tIns="45720" rIns="91440" bIns="45720" rtlCol="0" anchor="t">
            <a:normAutofit/>
          </a:bodyPr>
          <a:lstStyle/>
          <a:p>
            <a:pPr marL="457200" lvl="1" indent="0">
              <a:buNone/>
            </a:pPr>
            <a:endParaRPr lang="fr-FR" b="1"/>
          </a:p>
          <a:p>
            <a:pPr marL="457200" lvl="1" indent="0">
              <a:buNone/>
            </a:pPr>
            <a:r>
              <a:rPr lang="fr-FR" b="1"/>
              <a:t>Astuces pour la typologie </a:t>
            </a:r>
          </a:p>
          <a:p>
            <a:pPr marL="914400" lvl="2" indent="0">
              <a:buNone/>
            </a:pPr>
            <a:r>
              <a:rPr lang="fr-FR"/>
              <a:t>-Il faut se défaire de caractéristiques purement esthétiques pour définir nos familles. Il faut s'ancrer dans une approche fonctionnaliste de la diversité du fait. </a:t>
            </a:r>
          </a:p>
          <a:p>
            <a:pPr marL="914400" lvl="2" indent="0">
              <a:buNone/>
            </a:pPr>
            <a:r>
              <a:rPr lang="fr-FR"/>
              <a:t>-Il est intéressant de noter les familles existantes mais aussi celles se recoupant presque entre certaines catégories ainsi que les combinaisons n'existant pas (ici par exemple pas d'amphithéâtre droit avec plus de 2 allées)</a:t>
            </a:r>
          </a:p>
        </p:txBody>
      </p:sp>
      <p:pic>
        <p:nvPicPr>
          <p:cNvPr id="2" name="Picture 1" descr="A group of images of seats and seats&#10;&#10;Description automatically generated">
            <a:extLst>
              <a:ext uri="{FF2B5EF4-FFF2-40B4-BE49-F238E27FC236}">
                <a16:creationId xmlns:a16="http://schemas.microsoft.com/office/drawing/2014/main" id="{C0010212-406C-BAAE-6A7E-D99F953BC334}"/>
              </a:ext>
            </a:extLst>
          </p:cNvPr>
          <p:cNvPicPr>
            <a:picLocks noChangeAspect="1"/>
          </p:cNvPicPr>
          <p:nvPr/>
        </p:nvPicPr>
        <p:blipFill>
          <a:blip r:embed="rId3"/>
          <a:stretch>
            <a:fillRect/>
          </a:stretch>
        </p:blipFill>
        <p:spPr>
          <a:xfrm>
            <a:off x="2052858" y="2757268"/>
            <a:ext cx="9646084" cy="3917189"/>
          </a:xfrm>
          <a:prstGeom prst="rect">
            <a:avLst/>
          </a:prstGeom>
        </p:spPr>
      </p:pic>
    </p:spTree>
    <p:extLst>
      <p:ext uri="{BB962C8B-B14F-4D97-AF65-F5344CB8AC3E}">
        <p14:creationId xmlns:p14="http://schemas.microsoft.com/office/powerpoint/2010/main" val="29228407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AEC47F3C-3DC6-9AEB-375B-8AFC58279EB1}"/>
              </a:ext>
            </a:extLst>
          </p:cNvPr>
          <p:cNvSpPr/>
          <p:nvPr/>
        </p:nvSpPr>
        <p:spPr>
          <a:xfrm>
            <a:off x="4964206" y="-3507"/>
            <a:ext cx="8505263" cy="7048500"/>
          </a:xfrm>
          <a:prstGeom prst="ellipse">
            <a:avLst/>
          </a:prstGeom>
          <a:solidFill>
            <a:srgbClr val="C5DFE8"/>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Block Arc 5">
            <a:extLst>
              <a:ext uri="{FF2B5EF4-FFF2-40B4-BE49-F238E27FC236}">
                <a16:creationId xmlns:a16="http://schemas.microsoft.com/office/drawing/2014/main" id="{B5952193-F31E-AA1E-5483-C78FA1AE1782}"/>
              </a:ext>
            </a:extLst>
          </p:cNvPr>
          <p:cNvSpPr/>
          <p:nvPr/>
        </p:nvSpPr>
        <p:spPr>
          <a:xfrm rot="16200000">
            <a:off x="2359538" y="-7386777"/>
            <a:ext cx="17357908" cy="21817847"/>
          </a:xfrm>
          <a:prstGeom prst="blockArc">
            <a:avLst/>
          </a:prstGeom>
          <a:solidFill>
            <a:srgbClr val="C5DFE8"/>
          </a:solidFill>
          <a:ln>
            <a:solidFill>
              <a:srgbClr val="C5DF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Rectangle 2">
            <a:extLst>
              <a:ext uri="{FF2B5EF4-FFF2-40B4-BE49-F238E27FC236}">
                <a16:creationId xmlns:a16="http://schemas.microsoft.com/office/drawing/2014/main" id="{04F5923C-381C-C5FC-6B7B-F5CED38A48F1}"/>
              </a:ext>
            </a:extLst>
          </p:cNvPr>
          <p:cNvSpPr/>
          <p:nvPr/>
        </p:nvSpPr>
        <p:spPr>
          <a:xfrm>
            <a:off x="9190336" y="10324"/>
            <a:ext cx="6846794" cy="7048499"/>
          </a:xfrm>
          <a:prstGeom prst="rect">
            <a:avLst/>
          </a:prstGeom>
          <a:solidFill>
            <a:srgbClr val="C5DFE8"/>
          </a:solidFill>
          <a:ln>
            <a:solidFill>
              <a:srgbClr val="C5DF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5DBEC895-55B7-FE66-C993-65F626746779}"/>
              </a:ext>
            </a:extLst>
          </p:cNvPr>
          <p:cNvSpPr txBox="1"/>
          <p:nvPr/>
        </p:nvSpPr>
        <p:spPr>
          <a:xfrm>
            <a:off x="2143703" y="1488388"/>
            <a:ext cx="2821641" cy="37968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err="1">
                <a:latin typeface="Garamond"/>
              </a:rPr>
              <a:t>Familles</a:t>
            </a:r>
            <a:r>
              <a:rPr lang="en-GB" sz="1600" b="1">
                <a:latin typeface="Garamond"/>
              </a:rPr>
              <a:t> de faits techniques</a:t>
            </a:r>
            <a:endParaRPr lang="en-US" sz="1600"/>
          </a:p>
          <a:p>
            <a:r>
              <a:rPr lang="en-GB" sz="1600" b="1">
                <a:latin typeface="Garamond"/>
              </a:rPr>
              <a:t>-</a:t>
            </a:r>
          </a:p>
          <a:p>
            <a:r>
              <a:rPr lang="en-GB" sz="1600" b="1">
                <a:latin typeface="Garamond"/>
              </a:rPr>
              <a:t>-</a:t>
            </a:r>
          </a:p>
          <a:p>
            <a:r>
              <a:rPr lang="en-GB" sz="1600" b="1">
                <a:latin typeface="Garamond"/>
              </a:rPr>
              <a:t>-</a:t>
            </a:r>
          </a:p>
          <a:p>
            <a:r>
              <a:rPr lang="en-GB" sz="1600" b="1">
                <a:latin typeface="Garamond"/>
              </a:rPr>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endParaRPr lang="en-GB" sz="1600"/>
          </a:p>
        </p:txBody>
      </p:sp>
      <p:cxnSp>
        <p:nvCxnSpPr>
          <p:cNvPr id="9" name="Straight Arrow Connector 8">
            <a:extLst>
              <a:ext uri="{FF2B5EF4-FFF2-40B4-BE49-F238E27FC236}">
                <a16:creationId xmlns:a16="http://schemas.microsoft.com/office/drawing/2014/main" id="{5292A475-AA08-54E8-88EF-4A162526765E}"/>
              </a:ext>
            </a:extLst>
          </p:cNvPr>
          <p:cNvCxnSpPr/>
          <p:nvPr/>
        </p:nvCxnSpPr>
        <p:spPr>
          <a:xfrm flipH="1">
            <a:off x="2000810" y="1545850"/>
            <a:ext cx="3231777" cy="17929"/>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600A7A6E-4A85-CB27-A599-3D597ECEADE0}"/>
              </a:ext>
            </a:extLst>
          </p:cNvPr>
          <p:cNvCxnSpPr/>
          <p:nvPr/>
        </p:nvCxnSpPr>
        <p:spPr>
          <a:xfrm flipH="1">
            <a:off x="2054039" y="5151343"/>
            <a:ext cx="2951629" cy="40340"/>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A1FF5362-8B33-5478-060D-3585EB1AD300}"/>
              </a:ext>
            </a:extLst>
          </p:cNvPr>
          <p:cNvCxnSpPr/>
          <p:nvPr/>
        </p:nvCxnSpPr>
        <p:spPr>
          <a:xfrm>
            <a:off x="1999690" y="1551454"/>
            <a:ext cx="73959" cy="3637429"/>
          </a:xfrm>
          <a:prstGeom prst="straightConnector1">
            <a:avLst/>
          </a:prstGeom>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8B79886F-183F-94BA-FF0A-6651C127B846}"/>
              </a:ext>
            </a:extLst>
          </p:cNvPr>
          <p:cNvCxnSpPr/>
          <p:nvPr/>
        </p:nvCxnSpPr>
        <p:spPr>
          <a:xfrm>
            <a:off x="9118226" y="-59391"/>
            <a:ext cx="17931" cy="7178488"/>
          </a:xfrm>
          <a:prstGeom prst="straightConnector1">
            <a:avLst/>
          </a:prstGeom>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7C173269-B1E3-EAFA-D774-D9A789F32381}"/>
              </a:ext>
            </a:extLst>
          </p:cNvPr>
          <p:cNvSpPr txBox="1"/>
          <p:nvPr/>
        </p:nvSpPr>
        <p:spPr>
          <a:xfrm>
            <a:off x="5721841" y="1354231"/>
            <a:ext cx="3874994"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err="1">
                <a:latin typeface="Garamond"/>
              </a:rPr>
              <a:t>Caractéristiques</a:t>
            </a:r>
            <a:endParaRPr lang="en-US" sz="1600"/>
          </a:p>
          <a:p>
            <a:pPr algn="ctr"/>
            <a:r>
              <a:rPr lang="en-GB" sz="1600" b="1">
                <a:latin typeface="Garamond"/>
              </a:rPr>
              <a:t>communes aux faits techniques</a:t>
            </a:r>
            <a:endParaRPr lang="en-GB" sz="1600"/>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r>
              <a:rPr lang="en-GB" sz="1600"/>
              <a:t>-</a:t>
            </a:r>
          </a:p>
          <a:p>
            <a:endParaRPr lang="en-GB" sz="1600"/>
          </a:p>
        </p:txBody>
      </p:sp>
      <p:sp>
        <p:nvSpPr>
          <p:cNvPr id="16" name="TextBox 15">
            <a:extLst>
              <a:ext uri="{FF2B5EF4-FFF2-40B4-BE49-F238E27FC236}">
                <a16:creationId xmlns:a16="http://schemas.microsoft.com/office/drawing/2014/main" id="{D80AF6FC-5968-A6DC-7087-2AA4BE75157A}"/>
              </a:ext>
            </a:extLst>
          </p:cNvPr>
          <p:cNvSpPr txBox="1"/>
          <p:nvPr/>
        </p:nvSpPr>
        <p:spPr>
          <a:xfrm>
            <a:off x="2537455" y="704999"/>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err="1">
                <a:solidFill>
                  <a:srgbClr val="1C1B1B"/>
                </a:solidFill>
                <a:ea typeface="+mn-lt"/>
                <a:cs typeface="+mn-lt"/>
              </a:rPr>
              <a:t>Diversité</a:t>
            </a:r>
            <a:r>
              <a:rPr lang="en-GB" sz="2400" b="1">
                <a:solidFill>
                  <a:srgbClr val="1C1B1B"/>
                </a:solidFill>
                <a:ea typeface="+mn-lt"/>
                <a:cs typeface="+mn-lt"/>
              </a:rPr>
              <a:t> du fait</a:t>
            </a:r>
            <a:endParaRPr lang="en-US" sz="2400" b="1"/>
          </a:p>
        </p:txBody>
      </p:sp>
      <p:sp>
        <p:nvSpPr>
          <p:cNvPr id="17" name="TextBox 16">
            <a:extLst>
              <a:ext uri="{FF2B5EF4-FFF2-40B4-BE49-F238E27FC236}">
                <a16:creationId xmlns:a16="http://schemas.microsoft.com/office/drawing/2014/main" id="{4DF61F23-6288-A75F-110C-645C0E3188A4}"/>
              </a:ext>
            </a:extLst>
          </p:cNvPr>
          <p:cNvSpPr txBox="1"/>
          <p:nvPr/>
        </p:nvSpPr>
        <p:spPr>
          <a:xfrm>
            <a:off x="9395744" y="3541089"/>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2400" b="1"/>
              <a:t>Tendance</a:t>
            </a:r>
          </a:p>
        </p:txBody>
      </p:sp>
      <p:pic>
        <p:nvPicPr>
          <p:cNvPr id="13" name="Image 12">
            <a:extLst>
              <a:ext uri="{FF2B5EF4-FFF2-40B4-BE49-F238E27FC236}">
                <a16:creationId xmlns:a16="http://schemas.microsoft.com/office/drawing/2014/main" id="{2980F505-D30C-0AFE-6F15-8803BA041DC8}"/>
              </a:ext>
            </a:extLst>
          </p:cNvPr>
          <p:cNvPicPr>
            <a:picLocks noChangeAspect="1"/>
          </p:cNvPicPr>
          <p:nvPr/>
        </p:nvPicPr>
        <p:blipFill>
          <a:blip r:embed="rId2"/>
          <a:stretch>
            <a:fillRect/>
          </a:stretch>
        </p:blipFill>
        <p:spPr>
          <a:xfrm>
            <a:off x="0" y="6110846"/>
            <a:ext cx="1866254" cy="765886"/>
          </a:xfrm>
          <a:prstGeom prst="rect">
            <a:avLst/>
          </a:prstGeom>
        </p:spPr>
      </p:pic>
    </p:spTree>
    <p:extLst>
      <p:ext uri="{BB962C8B-B14F-4D97-AF65-F5344CB8AC3E}">
        <p14:creationId xmlns:p14="http://schemas.microsoft.com/office/powerpoint/2010/main" val="901413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a:solidFill>
            <a:schemeClr val="bg1">
              <a:lumMod val="85000"/>
            </a:schemeClr>
          </a:solidFill>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a:grpFill/>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grpFill/>
            </p:spPr>
            <p:txBody>
              <a:bodyPr wrap="square">
                <a:spAutoFit/>
              </a:bodyPr>
              <a:lstStyle/>
              <a:p>
                <a:pPr algn="ctr"/>
                <a:r>
                  <a:rPr lang="fr-FR" sz="1000">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a:solidFill>
            <a:schemeClr val="bg1">
              <a:lumMod val="85000"/>
            </a:schemeClr>
          </a:solidFill>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grpFill/>
          </p:spPr>
          <p:txBody>
            <a:bodyPr wrap="square">
              <a:spAutoFit/>
            </a:bodyPr>
            <a:lstStyle/>
            <a:p>
              <a:pPr algn="ctr"/>
              <a:r>
                <a:rPr lang="fr-FR" sz="1000">
                  <a:solidFill>
                    <a:srgbClr val="1C1B1B"/>
                  </a:solidFill>
                  <a:ea typeface="+mn-lt"/>
                  <a:cs typeface="+mn-lt"/>
                </a:rPr>
                <a:t>Création de famille</a:t>
              </a:r>
              <a:endParaRPr lang="fr-FR" sz="1000"/>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a:solidFill>
            <a:schemeClr val="bg1">
              <a:lumMod val="85000"/>
            </a:schemeClr>
          </a:solidFill>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6" y="3330638"/>
              <a:ext cx="1684078" cy="400110"/>
            </a:xfrm>
            <a:prstGeom prst="rect">
              <a:avLst/>
            </a:prstGeom>
            <a:grpFill/>
          </p:spPr>
          <p:txBody>
            <a:bodyPr wrap="square">
              <a:spAutoFit/>
            </a:bodyPr>
            <a:lstStyle/>
            <a:p>
              <a:pPr algn="ctr"/>
              <a:r>
                <a:rPr lang="fr-FR" sz="1000">
                  <a:solidFill>
                    <a:srgbClr val="1C1B1B"/>
                  </a:solidFill>
                  <a:ea typeface="+mn-lt"/>
                  <a:cs typeface="+mn-lt"/>
                </a:rPr>
                <a:t>Optimisation de la tendance</a:t>
              </a:r>
              <a:endParaRPr lang="fr-FR" sz="1000"/>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a:solidFill>
            <a:schemeClr val="bg1">
              <a:lumMod val="85000"/>
            </a:schemeClr>
          </a:solidFill>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grpFill/>
          </p:spPr>
          <p:txBody>
            <a:bodyPr wrap="square">
              <a:spAutoFit/>
            </a:bodyPr>
            <a:lstStyle/>
            <a:p>
              <a:pPr algn="ctr"/>
              <a:r>
                <a:rPr lang="fr-FR" sz="1000">
                  <a:solidFill>
                    <a:srgbClr val="1C1B1B"/>
                  </a:solidFill>
                  <a:ea typeface="+mn-lt"/>
                  <a:cs typeface="+mn-lt"/>
                </a:rPr>
                <a:t>Changement vers une famille existante</a:t>
              </a:r>
              <a:endParaRPr lang="fr-FR" sz="1000"/>
            </a:p>
          </p:txBody>
        </p:sp>
      </p:grpSp>
      <p:sp>
        <p:nvSpPr>
          <p:cNvPr id="19" name="TextBox 18">
            <a:extLst>
              <a:ext uri="{FF2B5EF4-FFF2-40B4-BE49-F238E27FC236}">
                <a16:creationId xmlns:a16="http://schemas.microsoft.com/office/drawing/2014/main" id="{6056F2C8-4933-E859-D37B-8B255ED8D93D}"/>
              </a:ext>
            </a:extLst>
          </p:cNvPr>
          <p:cNvSpPr txBox="1"/>
          <p:nvPr/>
        </p:nvSpPr>
        <p:spPr>
          <a:xfrm>
            <a:off x="16041" y="34152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a:solidFill>
            <a:schemeClr val="bg1">
              <a:lumMod val="85000"/>
            </a:schemeClr>
          </a:solidFill>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484211" cy="1508400"/>
            </a:xfrm>
            <a:prstGeom prst="rect">
              <a:avLst/>
            </a:prstGeom>
            <a:grp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 </a:t>
              </a:r>
            </a:p>
            <a:p>
              <a:r>
                <a:rPr lang="fr-FR" sz="3200"/>
                <a:t>C</a:t>
              </a:r>
              <a:r>
                <a:rPr lang="fr-FR"/>
                <a:t>réation de</a:t>
              </a:r>
            </a:p>
            <a:p>
              <a:r>
                <a:rPr lang="fr-FR" sz="3200"/>
                <a:t>V</a:t>
              </a:r>
              <a:r>
                <a:rPr lang="fr-FR"/>
                <a:t>aleur</a:t>
              </a:r>
            </a:p>
          </p:txBody>
        </p:sp>
      </p:gr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a:solidFill>
            <a:srgbClr val="00B0F0"/>
          </a:solidFill>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a:solidFill>
            <a:schemeClr val="bg1">
              <a:lumMod val="85000"/>
            </a:schemeClr>
          </a:solidFill>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a:solidFill>
            <a:schemeClr val="bg1">
              <a:lumMod val="85000"/>
            </a:schemeClr>
          </a:solidFill>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2"/>
            <a:stretch>
              <a:fillRect/>
            </a:stretch>
          </p:blipFill>
          <p:spPr>
            <a:xfrm>
              <a:off x="7140892" y="2993033"/>
              <a:ext cx="831477" cy="797860"/>
            </a:xfrm>
            <a:prstGeom prst="rect">
              <a:avLst/>
            </a:prstGeom>
            <a:grpFill/>
            <a:ln>
              <a:noFill/>
            </a:ln>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a:solidFill>
            <a:srgbClr val="00B0F0"/>
          </a:solidFill>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862733" y="3952206"/>
            <a:ext cx="752410" cy="111287"/>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le 1">
            <a:extLst>
              <a:ext uri="{FF2B5EF4-FFF2-40B4-BE49-F238E27FC236}">
                <a16:creationId xmlns:a16="http://schemas.microsoft.com/office/drawing/2014/main" id="{A19D8638-E791-9D71-E467-BBD6E698F63C}"/>
              </a:ext>
            </a:extLst>
          </p:cNvPr>
          <p:cNvSpPr txBox="1">
            <a:spLocks/>
          </p:cNvSpPr>
          <p:nvPr/>
        </p:nvSpPr>
        <p:spPr>
          <a:xfrm>
            <a:off x="4100435" y="201576"/>
            <a:ext cx="4105683" cy="132556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a:solidFill>
                  <a:srgbClr val="1C1B1B"/>
                </a:solidFill>
                <a:ea typeface="+mj-lt"/>
                <a:cs typeface="+mj-lt"/>
              </a:rPr>
              <a:t>1. Analyser</a:t>
            </a:r>
            <a:br>
              <a:rPr lang="fr-FR" sz="3200" b="1">
                <a:solidFill>
                  <a:srgbClr val="1C1B1B"/>
                </a:solidFill>
                <a:ea typeface="+mj-lt"/>
                <a:cs typeface="+mj-lt"/>
              </a:rPr>
            </a:br>
            <a:r>
              <a:rPr lang="fr-FR" sz="3200" b="1">
                <a:solidFill>
                  <a:srgbClr val="1C1B1B"/>
                </a:solidFill>
                <a:ea typeface="+mj-lt"/>
                <a:cs typeface="+mj-lt"/>
              </a:rPr>
              <a:t>b. Formuer la tendance</a:t>
            </a:r>
            <a:endParaRPr lang="fr-FR" sz="3200"/>
          </a:p>
        </p:txBody>
      </p:sp>
      <p:sp>
        <p:nvSpPr>
          <p:cNvPr id="2" name="TextBox 20">
            <a:extLst>
              <a:ext uri="{FF2B5EF4-FFF2-40B4-BE49-F238E27FC236}">
                <a16:creationId xmlns:a16="http://schemas.microsoft.com/office/drawing/2014/main" id="{58CD603C-53EA-DE91-3892-75C976DB704E}"/>
              </a:ext>
            </a:extLst>
          </p:cNvPr>
          <p:cNvSpPr txBox="1"/>
          <p:nvPr/>
        </p:nvSpPr>
        <p:spPr>
          <a:xfrm>
            <a:off x="4389508" y="2993381"/>
            <a:ext cx="2240286" cy="1200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ea typeface="+mn-lt"/>
                <a:cs typeface="+mn-lt"/>
              </a:rPr>
              <a:t>Obstacles hypothétiquement inhérents à la tendance</a:t>
            </a:r>
            <a:endParaRPr lang="fr-FR"/>
          </a:p>
        </p:txBody>
      </p:sp>
    </p:spTree>
    <p:extLst>
      <p:ext uri="{BB962C8B-B14F-4D97-AF65-F5344CB8AC3E}">
        <p14:creationId xmlns:p14="http://schemas.microsoft.com/office/powerpoint/2010/main" val="21317807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93F0FF-97A7-4E9D-B6D6-99508A886C99}"/>
              </a:ext>
            </a:extLst>
          </p:cNvPr>
          <p:cNvSpPr>
            <a:spLocks noGrp="1"/>
          </p:cNvSpPr>
          <p:nvPr>
            <p:ph type="title"/>
          </p:nvPr>
        </p:nvSpPr>
        <p:spPr/>
        <p:txBody>
          <a:bodyPr/>
          <a:lstStyle/>
          <a:p>
            <a:r>
              <a:rPr lang="fr-FR"/>
              <a:t>b. Formuler la tendance technique</a:t>
            </a:r>
          </a:p>
        </p:txBody>
      </p:sp>
      <p:sp>
        <p:nvSpPr>
          <p:cNvPr id="3" name="Espace réservé du contenu 2">
            <a:extLst>
              <a:ext uri="{FF2B5EF4-FFF2-40B4-BE49-F238E27FC236}">
                <a16:creationId xmlns:a16="http://schemas.microsoft.com/office/drawing/2014/main" id="{21737430-1850-84B8-16FD-7F9C560A1FE4}"/>
              </a:ext>
            </a:extLst>
          </p:cNvPr>
          <p:cNvSpPr>
            <a:spLocks noGrp="1"/>
          </p:cNvSpPr>
          <p:nvPr>
            <p:ph idx="1"/>
          </p:nvPr>
        </p:nvSpPr>
        <p:spPr>
          <a:xfrm>
            <a:off x="838200" y="1825625"/>
            <a:ext cx="4796481" cy="4351338"/>
          </a:xfrm>
        </p:spPr>
        <p:txBody>
          <a:bodyPr vert="horz" lIns="91440" tIns="45720" rIns="91440" bIns="45720" rtlCol="0" anchor="t">
            <a:normAutofit fontScale="92500"/>
          </a:bodyPr>
          <a:lstStyle/>
          <a:p>
            <a:pPr lvl="1">
              <a:buFont typeface="Wingdings" pitchFamily="2" charset="2"/>
              <a:buChar char="v"/>
            </a:pPr>
            <a:r>
              <a:rPr lang="fr-FR" b="1"/>
              <a:t>   Identification d'une   	tendance</a:t>
            </a:r>
          </a:p>
          <a:p>
            <a:pPr marL="457200" lvl="1" indent="0">
              <a:buNone/>
            </a:pPr>
            <a:r>
              <a:rPr lang="fr-FR" b="1"/>
              <a:t> </a:t>
            </a:r>
            <a:r>
              <a:rPr lang="fr-FR" sz="1800"/>
              <a:t>À partir des variations et similitudes identifiées, la prochaine étape consiste à identifier notre tendance technique mais aussi ses conditions déterminantes sur un plan humain, technique et physique. Le tableau se remplit progressivement, les différentes lignes étant en interrelation.</a:t>
            </a:r>
          </a:p>
          <a:p>
            <a:pPr marL="457200" lvl="1" indent="0">
              <a:buNone/>
            </a:pPr>
            <a:endParaRPr lang="fr-FR" sz="1800"/>
          </a:p>
          <a:p>
            <a:pPr marL="457200" lvl="1" indent="0">
              <a:buNone/>
            </a:pPr>
            <a:r>
              <a:rPr lang="fr-FR" sz="1800"/>
              <a:t>Afin d’analyser cette tendance, on proposer aussi un tableau plus complet rendant compte de ce qu’est la tendance étudiée. Il convient aussi d’établir les autres orientations fonctionnelles possibles, </a:t>
            </a:r>
            <a:r>
              <a:rPr lang="fr-FR" sz="1800" i="1"/>
              <a:t>i.e.</a:t>
            </a:r>
            <a:r>
              <a:rPr lang="fr-FR" sz="1800"/>
              <a:t> d’autres manières d’atteindre l’OCV.</a:t>
            </a:r>
          </a:p>
          <a:p>
            <a:pPr marL="914400" lvl="2" indent="0">
              <a:buNone/>
            </a:pPr>
            <a:endParaRPr lang="fr-FR"/>
          </a:p>
          <a:p>
            <a:pPr marL="914400" lvl="2" indent="0">
              <a:buNone/>
            </a:pPr>
            <a:endParaRPr lang="fr-FR"/>
          </a:p>
          <a:p>
            <a:pPr marL="0" indent="0">
              <a:buNone/>
            </a:pPr>
            <a:endParaRPr lang="fr-FR"/>
          </a:p>
        </p:txBody>
      </p:sp>
      <p:pic>
        <p:nvPicPr>
          <p:cNvPr id="7" name="Image 6">
            <a:extLst>
              <a:ext uri="{FF2B5EF4-FFF2-40B4-BE49-F238E27FC236}">
                <a16:creationId xmlns:a16="http://schemas.microsoft.com/office/drawing/2014/main" id="{0508E4B0-981E-6CCD-5826-845DE438CB24}"/>
              </a:ext>
            </a:extLst>
          </p:cNvPr>
          <p:cNvPicPr>
            <a:picLocks noChangeAspect="1"/>
          </p:cNvPicPr>
          <p:nvPr/>
        </p:nvPicPr>
        <p:blipFill>
          <a:blip r:embed="rId2"/>
          <a:stretch>
            <a:fillRect/>
          </a:stretch>
        </p:blipFill>
        <p:spPr>
          <a:xfrm>
            <a:off x="0" y="6154049"/>
            <a:ext cx="1941342" cy="697985"/>
          </a:xfrm>
          <a:prstGeom prst="rect">
            <a:avLst/>
          </a:prstGeom>
        </p:spPr>
      </p:pic>
      <p:pic>
        <p:nvPicPr>
          <p:cNvPr id="21" name="Image 20">
            <a:extLst>
              <a:ext uri="{FF2B5EF4-FFF2-40B4-BE49-F238E27FC236}">
                <a16:creationId xmlns:a16="http://schemas.microsoft.com/office/drawing/2014/main" id="{097A20FD-32AD-0497-566E-1AB2E7B9E660}"/>
              </a:ext>
            </a:extLst>
          </p:cNvPr>
          <p:cNvPicPr>
            <a:picLocks noChangeAspect="1"/>
          </p:cNvPicPr>
          <p:nvPr/>
        </p:nvPicPr>
        <p:blipFill>
          <a:blip r:embed="rId3"/>
          <a:stretch>
            <a:fillRect/>
          </a:stretch>
        </p:blipFill>
        <p:spPr>
          <a:xfrm>
            <a:off x="5721823" y="1598194"/>
            <a:ext cx="5295900" cy="4459705"/>
          </a:xfrm>
          <a:prstGeom prst="rect">
            <a:avLst/>
          </a:prstGeom>
        </p:spPr>
      </p:pic>
      <p:pic>
        <p:nvPicPr>
          <p:cNvPr id="25" name="Image 24">
            <a:extLst>
              <a:ext uri="{FF2B5EF4-FFF2-40B4-BE49-F238E27FC236}">
                <a16:creationId xmlns:a16="http://schemas.microsoft.com/office/drawing/2014/main" id="{5E46E97B-17A5-86F5-ABB0-6F6515F77F02}"/>
              </a:ext>
            </a:extLst>
          </p:cNvPr>
          <p:cNvPicPr>
            <a:picLocks noChangeAspect="1"/>
          </p:cNvPicPr>
          <p:nvPr/>
        </p:nvPicPr>
        <p:blipFill>
          <a:blip r:embed="rId4"/>
          <a:stretch>
            <a:fillRect/>
          </a:stretch>
        </p:blipFill>
        <p:spPr>
          <a:xfrm>
            <a:off x="9197504" y="5664182"/>
            <a:ext cx="1320800" cy="1025562"/>
          </a:xfrm>
          <a:prstGeom prst="rect">
            <a:avLst/>
          </a:prstGeom>
        </p:spPr>
      </p:pic>
    </p:spTree>
    <p:extLst>
      <p:ext uri="{BB962C8B-B14F-4D97-AF65-F5344CB8AC3E}">
        <p14:creationId xmlns:p14="http://schemas.microsoft.com/office/powerpoint/2010/main" val="1383017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1E8B3C38-CAEE-178C-1D39-3BDFC1D05344}"/>
              </a:ext>
            </a:extLst>
          </p:cNvPr>
          <p:cNvPicPr>
            <a:picLocks noChangeAspect="1"/>
          </p:cNvPicPr>
          <p:nvPr/>
        </p:nvPicPr>
        <p:blipFill>
          <a:blip r:embed="rId2"/>
          <a:stretch>
            <a:fillRect/>
          </a:stretch>
        </p:blipFill>
        <p:spPr>
          <a:xfrm>
            <a:off x="5683240" y="2044737"/>
            <a:ext cx="5924198" cy="2777209"/>
          </a:xfrm>
          <a:prstGeom prst="rect">
            <a:avLst/>
          </a:prstGeom>
        </p:spPr>
      </p:pic>
      <p:pic>
        <p:nvPicPr>
          <p:cNvPr id="2" name="Image 1">
            <a:extLst>
              <a:ext uri="{FF2B5EF4-FFF2-40B4-BE49-F238E27FC236}">
                <a16:creationId xmlns:a16="http://schemas.microsoft.com/office/drawing/2014/main" id="{759AFADD-2818-EAAA-87A0-B97133878943}"/>
              </a:ext>
            </a:extLst>
          </p:cNvPr>
          <p:cNvPicPr>
            <a:picLocks noChangeAspect="1"/>
          </p:cNvPicPr>
          <p:nvPr/>
        </p:nvPicPr>
        <p:blipFill>
          <a:blip r:embed="rId3"/>
          <a:stretch>
            <a:fillRect/>
          </a:stretch>
        </p:blipFill>
        <p:spPr>
          <a:xfrm>
            <a:off x="0" y="6154049"/>
            <a:ext cx="1941342" cy="697985"/>
          </a:xfrm>
          <a:prstGeom prst="rect">
            <a:avLst/>
          </a:prstGeom>
        </p:spPr>
      </p:pic>
      <p:pic>
        <p:nvPicPr>
          <p:cNvPr id="4" name="Image 20" descr="A diagram of a diagram&#10;&#10;Description automatically generated">
            <a:extLst>
              <a:ext uri="{FF2B5EF4-FFF2-40B4-BE49-F238E27FC236}">
                <a16:creationId xmlns:a16="http://schemas.microsoft.com/office/drawing/2014/main" id="{AD120F79-C5E5-848A-1360-32F1B2FDCE97}"/>
              </a:ext>
            </a:extLst>
          </p:cNvPr>
          <p:cNvPicPr>
            <a:picLocks noChangeAspect="1"/>
          </p:cNvPicPr>
          <p:nvPr/>
        </p:nvPicPr>
        <p:blipFill>
          <a:blip r:embed="rId4"/>
          <a:stretch>
            <a:fillRect/>
          </a:stretch>
        </p:blipFill>
        <p:spPr>
          <a:xfrm>
            <a:off x="-4383" y="948253"/>
            <a:ext cx="5295900" cy="4459705"/>
          </a:xfrm>
          <a:prstGeom prst="rect">
            <a:avLst/>
          </a:prstGeom>
        </p:spPr>
      </p:pic>
    </p:spTree>
    <p:extLst>
      <p:ext uri="{BB962C8B-B14F-4D97-AF65-F5344CB8AC3E}">
        <p14:creationId xmlns:p14="http://schemas.microsoft.com/office/powerpoint/2010/main" val="3507828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1E8B3C38-CAEE-178C-1D39-3BDFC1D05344}"/>
              </a:ext>
            </a:extLst>
          </p:cNvPr>
          <p:cNvPicPr>
            <a:picLocks noChangeAspect="1"/>
          </p:cNvPicPr>
          <p:nvPr/>
        </p:nvPicPr>
        <p:blipFill>
          <a:blip r:embed="rId2"/>
          <a:stretch>
            <a:fillRect/>
          </a:stretch>
        </p:blipFill>
        <p:spPr>
          <a:xfrm>
            <a:off x="719034" y="1092239"/>
            <a:ext cx="10753932" cy="5029591"/>
          </a:xfrm>
          <a:prstGeom prst="rect">
            <a:avLst/>
          </a:prstGeom>
        </p:spPr>
      </p:pic>
      <p:pic>
        <p:nvPicPr>
          <p:cNvPr id="2" name="Image 1">
            <a:extLst>
              <a:ext uri="{FF2B5EF4-FFF2-40B4-BE49-F238E27FC236}">
                <a16:creationId xmlns:a16="http://schemas.microsoft.com/office/drawing/2014/main" id="{759AFADD-2818-EAAA-87A0-B97133878943}"/>
              </a:ext>
            </a:extLst>
          </p:cNvPr>
          <p:cNvPicPr>
            <a:picLocks noChangeAspect="1"/>
          </p:cNvPicPr>
          <p:nvPr/>
        </p:nvPicPr>
        <p:blipFill>
          <a:blip r:embed="rId3"/>
          <a:stretch>
            <a:fillRect/>
          </a:stretch>
        </p:blipFill>
        <p:spPr>
          <a:xfrm>
            <a:off x="0" y="6154049"/>
            <a:ext cx="1941342" cy="697985"/>
          </a:xfrm>
          <a:prstGeom prst="rect">
            <a:avLst/>
          </a:prstGeom>
        </p:spPr>
      </p:pic>
    </p:spTree>
    <p:extLst>
      <p:ext uri="{BB962C8B-B14F-4D97-AF65-F5344CB8AC3E}">
        <p14:creationId xmlns:p14="http://schemas.microsoft.com/office/powerpoint/2010/main" val="8546307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p:txBody>
          <a:bodyPr/>
          <a:lstStyle/>
          <a:p>
            <a:r>
              <a:rPr lang="fr-FR"/>
              <a:t>2. Problématiser</a:t>
            </a:r>
          </a:p>
        </p:txBody>
      </p:sp>
      <p:sp>
        <p:nvSpPr>
          <p:cNvPr id="5" name="Sous-titre 4">
            <a:extLst>
              <a:ext uri="{FF2B5EF4-FFF2-40B4-BE49-F238E27FC236}">
                <a16:creationId xmlns:a16="http://schemas.microsoft.com/office/drawing/2014/main" id="{303DFB9B-2671-3462-A187-3B96BF9DC17B}"/>
              </a:ext>
            </a:extLst>
          </p:cNvPr>
          <p:cNvSpPr>
            <a:spLocks noGrp="1"/>
          </p:cNvSpPr>
          <p:nvPr>
            <p:ph type="subTitle" idx="1"/>
          </p:nvPr>
        </p:nvSpPr>
        <p:spPr/>
        <p:txBody>
          <a:bodyPr/>
          <a:lstStyle/>
          <a:p>
            <a:r>
              <a:rPr lang="fr-FR"/>
              <a:t>À quel problème se heurte la tendance ?</a:t>
            </a:r>
          </a:p>
        </p:txBody>
      </p:sp>
    </p:spTree>
    <p:extLst>
      <p:ext uri="{BB962C8B-B14F-4D97-AF65-F5344CB8AC3E}">
        <p14:creationId xmlns:p14="http://schemas.microsoft.com/office/powerpoint/2010/main" val="2317948219"/>
      </p:ext>
    </p:extLst>
  </p:cSld>
  <p:clrMapOvr>
    <a:masterClrMapping/>
  </p:clrMapOvr>
  <p:extLst>
    <p:ext uri="{6950BFC3-D8DA-4A85-94F7-54DA5524770B}">
      <p188:commentRel xmlns:p188="http://schemas.microsoft.com/office/powerpoint/2018/8/main" r:id="rId2"/>
    </p:ext>
  </p:extLs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a:solidFill>
            <a:schemeClr val="bg1">
              <a:lumMod val="85000"/>
            </a:schemeClr>
          </a:solidFill>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a:grpFill/>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grpFill/>
            </p:spPr>
            <p:txBody>
              <a:bodyPr wrap="square">
                <a:spAutoFit/>
              </a:bodyPr>
              <a:lstStyle/>
              <a:p>
                <a:pPr algn="ctr"/>
                <a:r>
                  <a:rPr lang="fr-FR" sz="1000">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a:solidFill>
            <a:schemeClr val="bg1">
              <a:lumMod val="85000"/>
            </a:schemeClr>
          </a:solidFill>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grpFill/>
          </p:spPr>
          <p:txBody>
            <a:bodyPr wrap="square">
              <a:spAutoFit/>
            </a:bodyPr>
            <a:lstStyle/>
            <a:p>
              <a:pPr algn="ctr"/>
              <a:r>
                <a:rPr lang="fr-FR" sz="1000">
                  <a:solidFill>
                    <a:srgbClr val="1C1B1B"/>
                  </a:solidFill>
                  <a:ea typeface="+mn-lt"/>
                  <a:cs typeface="+mn-lt"/>
                </a:rPr>
                <a:t>Création de famille</a:t>
              </a:r>
              <a:endParaRPr lang="fr-FR" sz="1000"/>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a:solidFill>
            <a:schemeClr val="bg1">
              <a:lumMod val="85000"/>
            </a:schemeClr>
          </a:solidFill>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6" y="3330638"/>
              <a:ext cx="1684078" cy="400110"/>
            </a:xfrm>
            <a:prstGeom prst="rect">
              <a:avLst/>
            </a:prstGeom>
            <a:grpFill/>
          </p:spPr>
          <p:txBody>
            <a:bodyPr wrap="square">
              <a:spAutoFit/>
            </a:bodyPr>
            <a:lstStyle/>
            <a:p>
              <a:pPr algn="ctr"/>
              <a:r>
                <a:rPr lang="fr-FR" sz="1000">
                  <a:solidFill>
                    <a:srgbClr val="1C1B1B"/>
                  </a:solidFill>
                  <a:ea typeface="+mn-lt"/>
                  <a:cs typeface="+mn-lt"/>
                </a:rPr>
                <a:t>Optimisation de la tendance</a:t>
              </a:r>
              <a:endParaRPr lang="fr-FR" sz="1000"/>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a:solidFill>
            <a:schemeClr val="bg1">
              <a:lumMod val="85000"/>
            </a:schemeClr>
          </a:solidFill>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grpFill/>
          </p:spPr>
          <p:txBody>
            <a:bodyPr wrap="square">
              <a:spAutoFit/>
            </a:bodyPr>
            <a:lstStyle/>
            <a:p>
              <a:pPr algn="ctr"/>
              <a:r>
                <a:rPr lang="fr-FR" sz="1000">
                  <a:solidFill>
                    <a:srgbClr val="1C1B1B"/>
                  </a:solidFill>
                  <a:ea typeface="+mn-lt"/>
                  <a:cs typeface="+mn-lt"/>
                </a:rPr>
                <a:t>Changement vers une famille existante</a:t>
              </a:r>
              <a:endParaRPr lang="fr-FR" sz="1000"/>
            </a:p>
          </p:txBody>
        </p:sp>
      </p:gr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a:solidFill>
            <a:srgbClr val="FF0000"/>
          </a:solidFill>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484211" cy="1508400"/>
            </a:xfrm>
            <a:prstGeom prst="rect">
              <a:avLst/>
            </a:prstGeom>
            <a:grp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 </a:t>
              </a:r>
            </a:p>
            <a:p>
              <a:r>
                <a:rPr lang="fr-FR" sz="3200"/>
                <a:t>C</a:t>
              </a:r>
              <a:r>
                <a:rPr lang="fr-FR"/>
                <a:t>réation de</a:t>
              </a:r>
            </a:p>
            <a:p>
              <a:r>
                <a:rPr lang="fr-FR" sz="3200"/>
                <a:t>V</a:t>
              </a:r>
              <a:r>
                <a:rPr lang="fr-FR"/>
                <a:t>aleur</a:t>
              </a:r>
            </a:p>
          </p:txBody>
        </p:sp>
      </p:gr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a:solidFill>
            <a:srgbClr val="00B0F0"/>
          </a:solidFill>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a:solidFill>
            <a:schemeClr val="bg1">
              <a:lumMod val="85000"/>
            </a:schemeClr>
          </a:solidFill>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a:solidFill>
            <a:srgbClr val="FF0000"/>
          </a:solidFill>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2"/>
            <a:stretch>
              <a:fillRect/>
            </a:stretch>
          </p:blipFill>
          <p:spPr>
            <a:xfrm>
              <a:off x="7140892" y="2993033"/>
              <a:ext cx="831477" cy="797860"/>
            </a:xfrm>
            <a:prstGeom prst="rect">
              <a:avLst/>
            </a:prstGeom>
            <a:grpFill/>
            <a:ln>
              <a:noFill/>
            </a:ln>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a:solidFill>
            <a:schemeClr val="bg1">
              <a:lumMod val="85000"/>
            </a:schemeClr>
          </a:solidFill>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862733" y="3952206"/>
            <a:ext cx="752410" cy="11128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le 1">
            <a:extLst>
              <a:ext uri="{FF2B5EF4-FFF2-40B4-BE49-F238E27FC236}">
                <a16:creationId xmlns:a16="http://schemas.microsoft.com/office/drawing/2014/main" id="{A19D8638-E791-9D71-E467-BBD6E698F63C}"/>
              </a:ext>
            </a:extLst>
          </p:cNvPr>
          <p:cNvSpPr txBox="1">
            <a:spLocks/>
          </p:cNvSpPr>
          <p:nvPr/>
        </p:nvSpPr>
        <p:spPr>
          <a:xfrm>
            <a:off x="4100435" y="201576"/>
            <a:ext cx="410568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a:solidFill>
                  <a:srgbClr val="1C1B1B"/>
                </a:solidFill>
                <a:ea typeface="+mj-lt"/>
                <a:cs typeface="+mj-lt"/>
              </a:rPr>
              <a:t>2. Problématiser</a:t>
            </a:r>
            <a:endParaRPr lang="fr-FR" sz="3200"/>
          </a:p>
        </p:txBody>
      </p:sp>
      <p:sp>
        <p:nvSpPr>
          <p:cNvPr id="4" name="TextBox 20">
            <a:extLst>
              <a:ext uri="{FF2B5EF4-FFF2-40B4-BE49-F238E27FC236}">
                <a16:creationId xmlns:a16="http://schemas.microsoft.com/office/drawing/2014/main" id="{0CA4DE41-B6FE-6132-22F3-E26D5358C450}"/>
              </a:ext>
            </a:extLst>
          </p:cNvPr>
          <p:cNvSpPr txBox="1"/>
          <p:nvPr/>
        </p:nvSpPr>
        <p:spPr>
          <a:xfrm>
            <a:off x="4389508" y="2993381"/>
            <a:ext cx="2240286" cy="1200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b="1">
                <a:ea typeface="+mn-lt"/>
                <a:cs typeface="+mn-lt"/>
              </a:rPr>
              <a:t>Obstacles hypothétiquement inhérents à la tendance</a:t>
            </a:r>
            <a:endParaRPr lang="fr-FR" b="1"/>
          </a:p>
        </p:txBody>
      </p:sp>
      <p:sp>
        <p:nvSpPr>
          <p:cNvPr id="10" name="TextBox 17">
            <a:extLst>
              <a:ext uri="{FF2B5EF4-FFF2-40B4-BE49-F238E27FC236}">
                <a16:creationId xmlns:a16="http://schemas.microsoft.com/office/drawing/2014/main" id="{58BCFB79-3DCF-494D-9393-EBB98BCB75FC}"/>
              </a:ext>
            </a:extLst>
          </p:cNvPr>
          <p:cNvSpPr txBox="1"/>
          <p:nvPr/>
        </p:nvSpPr>
        <p:spPr>
          <a:xfrm>
            <a:off x="4969880" y="1451932"/>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Tree>
    <p:extLst>
      <p:ext uri="{BB962C8B-B14F-4D97-AF65-F5344CB8AC3E}">
        <p14:creationId xmlns:p14="http://schemas.microsoft.com/office/powerpoint/2010/main" val="1916118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2" name="Picture 11" descr="A screenshot of a computer&#10;&#10;Description automatically generated">
            <a:extLst>
              <a:ext uri="{FF2B5EF4-FFF2-40B4-BE49-F238E27FC236}">
                <a16:creationId xmlns:a16="http://schemas.microsoft.com/office/drawing/2014/main" id="{AA63B881-236A-B2AF-A7CC-25B882D5B527}"/>
              </a:ext>
            </a:extLst>
          </p:cNvPr>
          <p:cNvPicPr>
            <a:picLocks noChangeAspect="1"/>
          </p:cNvPicPr>
          <p:nvPr/>
        </p:nvPicPr>
        <p:blipFill>
          <a:blip r:embed="rId2"/>
          <a:stretch>
            <a:fillRect/>
          </a:stretch>
        </p:blipFill>
        <p:spPr>
          <a:xfrm>
            <a:off x="4334435" y="1109569"/>
            <a:ext cx="7563970" cy="4779288"/>
          </a:xfrm>
          <a:prstGeom prst="rect">
            <a:avLst/>
          </a:prstGeom>
        </p:spPr>
      </p:pic>
      <p:sp>
        <p:nvSpPr>
          <p:cNvPr id="14" name="Rectangle 13">
            <a:extLst>
              <a:ext uri="{FF2B5EF4-FFF2-40B4-BE49-F238E27FC236}">
                <a16:creationId xmlns:a16="http://schemas.microsoft.com/office/drawing/2014/main" id="{F25CA957-E0C1-AD0C-42BE-4BFA9BC2E46E}"/>
              </a:ext>
            </a:extLst>
          </p:cNvPr>
          <p:cNvSpPr/>
          <p:nvPr/>
        </p:nvSpPr>
        <p:spPr>
          <a:xfrm>
            <a:off x="4334435" y="1109569"/>
            <a:ext cx="7563969" cy="4930586"/>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EC27149D-4A4E-378F-F62A-B333583B4757}"/>
              </a:ext>
            </a:extLst>
          </p:cNvPr>
          <p:cNvSpPr txBox="1"/>
          <p:nvPr/>
        </p:nvSpPr>
        <p:spPr>
          <a:xfrm>
            <a:off x="5172204" y="2458250"/>
            <a:ext cx="242943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ea typeface="+mn-lt"/>
                <a:cs typeface="+mn-lt"/>
              </a:rPr>
              <a:t>Obstacles </a:t>
            </a:r>
            <a:r>
              <a:rPr lang="en-GB" sz="2400" b="1" err="1">
                <a:ea typeface="+mn-lt"/>
                <a:cs typeface="+mn-lt"/>
              </a:rPr>
              <a:t>générés</a:t>
            </a:r>
            <a:r>
              <a:rPr lang="en-GB" sz="2400" b="1">
                <a:ea typeface="+mn-lt"/>
                <a:cs typeface="+mn-lt"/>
              </a:rPr>
              <a:t> par la tendance</a:t>
            </a:r>
            <a:endParaRPr lang="en-US" sz="2400" b="1"/>
          </a:p>
          <a:p>
            <a:pPr algn="ctr"/>
            <a:endParaRPr lang="en-GB" sz="2400" b="1"/>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3"/>
          <a:stretch>
            <a:fillRect/>
          </a:stretch>
        </p:blipFill>
        <p:spPr>
          <a:xfrm>
            <a:off x="9961995" y="2284834"/>
            <a:ext cx="1761565" cy="1694330"/>
          </a:xfrm>
          <a:prstGeom prst="rect">
            <a:avLst/>
          </a:prstGeom>
        </p:spPr>
      </p:pic>
      <p:sp>
        <p:nvSpPr>
          <p:cNvPr id="26" name="Rectangle 25">
            <a:extLst>
              <a:ext uri="{FF2B5EF4-FFF2-40B4-BE49-F238E27FC236}">
                <a16:creationId xmlns:a16="http://schemas.microsoft.com/office/drawing/2014/main" id="{72AADC31-A18D-3B38-6C2E-75C245A8B5D7}"/>
              </a:ext>
            </a:extLst>
          </p:cNvPr>
          <p:cNvSpPr/>
          <p:nvPr/>
        </p:nvSpPr>
        <p:spPr>
          <a:xfrm>
            <a:off x="10074089" y="3725352"/>
            <a:ext cx="1232646" cy="302558"/>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Image 1">
            <a:extLst>
              <a:ext uri="{FF2B5EF4-FFF2-40B4-BE49-F238E27FC236}">
                <a16:creationId xmlns:a16="http://schemas.microsoft.com/office/drawing/2014/main" id="{7C6904D3-68F5-BE61-17D4-475E2358F6E8}"/>
              </a:ext>
            </a:extLst>
          </p:cNvPr>
          <p:cNvPicPr>
            <a:picLocks noChangeAspect="1"/>
          </p:cNvPicPr>
          <p:nvPr/>
        </p:nvPicPr>
        <p:blipFill>
          <a:blip r:embed="rId4"/>
          <a:stretch>
            <a:fillRect/>
          </a:stretch>
        </p:blipFill>
        <p:spPr>
          <a:xfrm>
            <a:off x="0" y="5898823"/>
            <a:ext cx="2032000" cy="959177"/>
          </a:xfrm>
          <a:prstGeom prst="rect">
            <a:avLst/>
          </a:prstGeom>
        </p:spPr>
      </p:pic>
      <p:sp>
        <p:nvSpPr>
          <p:cNvPr id="3" name="Espace réservé du contenu 2">
            <a:extLst>
              <a:ext uri="{FF2B5EF4-FFF2-40B4-BE49-F238E27FC236}">
                <a16:creationId xmlns:a16="http://schemas.microsoft.com/office/drawing/2014/main" id="{E1199365-BC47-AB69-63A6-103FAFDFB9FE}"/>
              </a:ext>
            </a:extLst>
          </p:cNvPr>
          <p:cNvSpPr>
            <a:spLocks noGrp="1"/>
          </p:cNvSpPr>
          <p:nvPr>
            <p:ph idx="1"/>
          </p:nvPr>
        </p:nvSpPr>
        <p:spPr>
          <a:xfrm>
            <a:off x="293596" y="1109569"/>
            <a:ext cx="3865996" cy="4351338"/>
          </a:xfrm>
        </p:spPr>
        <p:txBody>
          <a:bodyPr vert="horz" lIns="91440" tIns="45720" rIns="91440" bIns="45720" rtlCol="0" anchor="t">
            <a:normAutofit/>
          </a:bodyPr>
          <a:lstStyle/>
          <a:p>
            <a:pPr lvl="1">
              <a:buFont typeface="Wingdings" pitchFamily="2" charset="2"/>
              <a:buChar char="v"/>
            </a:pPr>
            <a:r>
              <a:rPr lang="fr-FR" sz="1900" b="1"/>
              <a:t>   Problématisation</a:t>
            </a:r>
          </a:p>
          <a:p>
            <a:pPr marL="457200" lvl="1" indent="0">
              <a:buNone/>
            </a:pPr>
            <a:r>
              <a:rPr lang="fr-FR" sz="1900" b="1"/>
              <a:t> </a:t>
            </a:r>
            <a:endParaRPr lang="fr-FR" sz="1900"/>
          </a:p>
          <a:p>
            <a:pPr marL="0" indent="0">
              <a:buNone/>
            </a:pPr>
            <a:r>
              <a:rPr lang="fr-FR" sz="1900"/>
              <a:t>Maintenant que nous avons identifié la tendance ainsi que la diversité de ses faits. </a:t>
            </a:r>
            <a:r>
              <a:rPr lang="fr-FR" sz="1900" err="1"/>
              <a:t>Penchons nous</a:t>
            </a:r>
            <a:r>
              <a:rPr lang="fr-FR" sz="1900"/>
              <a:t> sur la création de valeur et les obstacles à cette dernière. </a:t>
            </a:r>
          </a:p>
          <a:p>
            <a:pPr marL="0" indent="0">
              <a:buNone/>
            </a:pPr>
            <a:endParaRPr lang="fr-FR" sz="1900"/>
          </a:p>
          <a:p>
            <a:pPr marL="0" indent="0">
              <a:buNone/>
            </a:pPr>
            <a:r>
              <a:rPr lang="fr-FR" sz="1900"/>
              <a:t>L'objectif est d'établir les différents obstacles structurels à la tendance.</a:t>
            </a:r>
          </a:p>
        </p:txBody>
      </p:sp>
    </p:spTree>
    <p:extLst>
      <p:ext uri="{BB962C8B-B14F-4D97-AF65-F5344CB8AC3E}">
        <p14:creationId xmlns:p14="http://schemas.microsoft.com/office/powerpoint/2010/main" val="351381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21"/>
                                        </p:tgtEl>
                                      </p:cBhvr>
                                    </p:animEffect>
                                    <p:set>
                                      <p:cBhvr>
                                        <p:cTn id="10" dur="1" fill="hold">
                                          <p:stCondLst>
                                            <p:cond delay="499"/>
                                          </p:stCondLst>
                                        </p:cTn>
                                        <p:tgtEl>
                                          <p:spTgt spid="21"/>
                                        </p:tgtEl>
                                        <p:attrNameLst>
                                          <p:attrName>style.visibility</p:attrName>
                                        </p:attrNameLst>
                                      </p:cBhvr>
                                      <p:to>
                                        <p:strVal val="hidden"/>
                                      </p:to>
                                    </p:set>
                                  </p:childTnLst>
                                </p:cTn>
                              </p:par>
                              <p:par>
                                <p:cTn id="11" presetID="9" presetClass="exit" presetSubtype="0" fill="hold" nodeType="withEffect">
                                  <p:stCondLst>
                                    <p:cond delay="0"/>
                                  </p:stCondLst>
                                  <p:childTnLst>
                                    <p:animEffect transition="out" filter="dissolve">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500"/>
                                        <p:tgtEl>
                                          <p:spTgt spid="26"/>
                                        </p:tgtEl>
                                      </p:cBhvr>
                                    </p:animEffect>
                                    <p:set>
                                      <p:cBhvr>
                                        <p:cTn id="1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p:bldP spid="2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EC27149D-4A4E-378F-F62A-B333583B4757}"/>
              </a:ext>
            </a:extLst>
          </p:cNvPr>
          <p:cNvSpPr txBox="1"/>
          <p:nvPr/>
        </p:nvSpPr>
        <p:spPr>
          <a:xfrm>
            <a:off x="5172204" y="2458250"/>
            <a:ext cx="242943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ea typeface="+mn-lt"/>
                <a:cs typeface="+mn-lt"/>
              </a:rPr>
              <a:t>Obstacles </a:t>
            </a:r>
            <a:r>
              <a:rPr lang="en-GB" sz="2400" b="1" err="1">
                <a:ea typeface="+mn-lt"/>
                <a:cs typeface="+mn-lt"/>
              </a:rPr>
              <a:t>générés</a:t>
            </a:r>
            <a:r>
              <a:rPr lang="en-GB" sz="2400" b="1">
                <a:ea typeface="+mn-lt"/>
                <a:cs typeface="+mn-lt"/>
              </a:rPr>
              <a:t> par la tendance</a:t>
            </a:r>
            <a:endParaRPr lang="en-US" sz="2400" b="1"/>
          </a:p>
          <a:p>
            <a:pPr algn="ctr"/>
            <a:endParaRPr lang="en-GB" sz="2400" b="1"/>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2"/>
          <a:stretch>
            <a:fillRect/>
          </a:stretch>
        </p:blipFill>
        <p:spPr>
          <a:xfrm>
            <a:off x="9961995" y="2284834"/>
            <a:ext cx="1761565" cy="1694330"/>
          </a:xfrm>
          <a:prstGeom prst="rect">
            <a:avLst/>
          </a:prstGeom>
        </p:spPr>
      </p:pic>
      <p:sp>
        <p:nvSpPr>
          <p:cNvPr id="26" name="Rectangle 25">
            <a:extLst>
              <a:ext uri="{FF2B5EF4-FFF2-40B4-BE49-F238E27FC236}">
                <a16:creationId xmlns:a16="http://schemas.microsoft.com/office/drawing/2014/main" id="{72AADC31-A18D-3B38-6C2E-75C245A8B5D7}"/>
              </a:ext>
            </a:extLst>
          </p:cNvPr>
          <p:cNvSpPr/>
          <p:nvPr/>
        </p:nvSpPr>
        <p:spPr>
          <a:xfrm>
            <a:off x="10074089" y="3725352"/>
            <a:ext cx="1232646" cy="302558"/>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Image 1">
            <a:extLst>
              <a:ext uri="{FF2B5EF4-FFF2-40B4-BE49-F238E27FC236}">
                <a16:creationId xmlns:a16="http://schemas.microsoft.com/office/drawing/2014/main" id="{7C6904D3-68F5-BE61-17D4-475E2358F6E8}"/>
              </a:ext>
            </a:extLst>
          </p:cNvPr>
          <p:cNvPicPr>
            <a:picLocks noChangeAspect="1"/>
          </p:cNvPicPr>
          <p:nvPr/>
        </p:nvPicPr>
        <p:blipFill>
          <a:blip r:embed="rId3"/>
          <a:stretch>
            <a:fillRect/>
          </a:stretch>
        </p:blipFill>
        <p:spPr>
          <a:xfrm>
            <a:off x="0" y="5898823"/>
            <a:ext cx="2032000" cy="959177"/>
          </a:xfrm>
          <a:prstGeom prst="rect">
            <a:avLst/>
          </a:prstGeom>
        </p:spPr>
      </p:pic>
      <p:sp>
        <p:nvSpPr>
          <p:cNvPr id="3" name="Espace réservé du contenu 2">
            <a:extLst>
              <a:ext uri="{FF2B5EF4-FFF2-40B4-BE49-F238E27FC236}">
                <a16:creationId xmlns:a16="http://schemas.microsoft.com/office/drawing/2014/main" id="{E1199365-BC47-AB69-63A6-103FAFDFB9FE}"/>
              </a:ext>
            </a:extLst>
          </p:cNvPr>
          <p:cNvSpPr>
            <a:spLocks noGrp="1"/>
          </p:cNvSpPr>
          <p:nvPr>
            <p:ph idx="1"/>
          </p:nvPr>
        </p:nvSpPr>
        <p:spPr>
          <a:xfrm>
            <a:off x="293596" y="1109569"/>
            <a:ext cx="3865996" cy="4351338"/>
          </a:xfrm>
        </p:spPr>
        <p:txBody>
          <a:bodyPr vert="horz" lIns="91440" tIns="45720" rIns="91440" bIns="45720" rtlCol="0" anchor="t">
            <a:normAutofit/>
          </a:bodyPr>
          <a:lstStyle/>
          <a:p>
            <a:pPr lvl="1">
              <a:buFont typeface="Wingdings" pitchFamily="2" charset="2"/>
              <a:buChar char="v"/>
            </a:pPr>
            <a:r>
              <a:rPr lang="fr-FR" sz="1900" b="1"/>
              <a:t>   Conseils pour la Problématisation</a:t>
            </a:r>
          </a:p>
          <a:p>
            <a:pPr marL="457200" lvl="1" indent="0">
              <a:buNone/>
            </a:pPr>
            <a:endParaRPr lang="fr-FR" sz="1900"/>
          </a:p>
          <a:p>
            <a:pPr marL="0" indent="0">
              <a:buNone/>
            </a:pPr>
            <a:r>
              <a:rPr lang="fr-FR" sz="1900"/>
              <a:t>-Les éléments matériels et extérieurs ne sont pas strictement imperméable, ils se répondent souvent par transduction. </a:t>
            </a:r>
          </a:p>
          <a:p>
            <a:pPr marL="0" indent="0">
              <a:buNone/>
            </a:pPr>
            <a:r>
              <a:rPr lang="fr-FR" sz="1900"/>
              <a:t>-Il peut être complexe d'identifier quels éléments de la matérialité sont sources de non-valeur, on peut alors procéder en se demandant si toutes les familles trouvées sont pareillement affectées par la non-valeur</a:t>
            </a:r>
          </a:p>
        </p:txBody>
      </p:sp>
      <p:pic>
        <p:nvPicPr>
          <p:cNvPr id="4" name="Image 5">
            <a:extLst>
              <a:ext uri="{FF2B5EF4-FFF2-40B4-BE49-F238E27FC236}">
                <a16:creationId xmlns:a16="http://schemas.microsoft.com/office/drawing/2014/main" id="{D7BD030C-12AE-DC2E-857D-7A68293CA892}"/>
              </a:ext>
            </a:extLst>
          </p:cNvPr>
          <p:cNvPicPr>
            <a:picLocks noChangeAspect="1"/>
          </p:cNvPicPr>
          <p:nvPr/>
        </p:nvPicPr>
        <p:blipFill>
          <a:blip r:embed="rId4"/>
          <a:stretch>
            <a:fillRect/>
          </a:stretch>
        </p:blipFill>
        <p:spPr>
          <a:xfrm>
            <a:off x="4278010" y="1093286"/>
            <a:ext cx="7636578" cy="4391060"/>
          </a:xfrm>
          <a:prstGeom prst="rect">
            <a:avLst/>
          </a:prstGeom>
        </p:spPr>
      </p:pic>
      <p:sp>
        <p:nvSpPr>
          <p:cNvPr id="5" name="TextBox 2">
            <a:extLst>
              <a:ext uri="{FF2B5EF4-FFF2-40B4-BE49-F238E27FC236}">
                <a16:creationId xmlns:a16="http://schemas.microsoft.com/office/drawing/2014/main" id="{15A8E8F4-F20A-D4F5-C8D7-DC8B59EB2F83}"/>
              </a:ext>
            </a:extLst>
          </p:cNvPr>
          <p:cNvSpPr txBox="1"/>
          <p:nvPr/>
        </p:nvSpPr>
        <p:spPr>
          <a:xfrm>
            <a:off x="5288024" y="2527385"/>
            <a:ext cx="4156838"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latin typeface="Garamond"/>
              </a:rPr>
              <a:t>Les </a:t>
            </a:r>
            <a:r>
              <a:rPr lang="en-GB" sz="1200" err="1">
                <a:latin typeface="Garamond"/>
              </a:rPr>
              <a:t>étudiant.e.s</a:t>
            </a:r>
            <a:r>
              <a:rPr lang="en-GB" sz="1200">
                <a:latin typeface="Garamond"/>
              </a:rPr>
              <a:t> ne </a:t>
            </a:r>
            <a:r>
              <a:rPr lang="en-GB" sz="1200" err="1">
                <a:latin typeface="Garamond"/>
              </a:rPr>
              <a:t>sont</a:t>
            </a:r>
            <a:r>
              <a:rPr lang="en-GB" sz="1200">
                <a:latin typeface="Garamond"/>
              </a:rPr>
              <a:t> pas </a:t>
            </a:r>
            <a:r>
              <a:rPr lang="en-GB" sz="1200" err="1">
                <a:latin typeface="Garamond"/>
              </a:rPr>
              <a:t>tournées</a:t>
            </a:r>
            <a:r>
              <a:rPr lang="en-GB" sz="1200">
                <a:latin typeface="Garamond"/>
              </a:rPr>
              <a:t> les </a:t>
            </a:r>
            <a:r>
              <a:rPr lang="en-GB" sz="1200" err="1">
                <a:latin typeface="Garamond"/>
              </a:rPr>
              <a:t>un.e.s</a:t>
            </a:r>
            <a:r>
              <a:rPr lang="en-GB" sz="1200">
                <a:latin typeface="Garamond"/>
              </a:rPr>
              <a:t> </a:t>
            </a:r>
            <a:r>
              <a:rPr lang="en-GB" sz="1200" err="1">
                <a:latin typeface="Garamond"/>
              </a:rPr>
              <a:t>vers</a:t>
            </a:r>
            <a:r>
              <a:rPr lang="en-GB" sz="1200">
                <a:latin typeface="Garamond"/>
              </a:rPr>
              <a:t> les </a:t>
            </a:r>
            <a:r>
              <a:rPr lang="en-GB" sz="1200" err="1">
                <a:latin typeface="Garamond"/>
              </a:rPr>
              <a:t>autres</a:t>
            </a:r>
            <a:endParaRPr lang="en-GB" sz="1200">
              <a:latin typeface="Garamond"/>
            </a:endParaRPr>
          </a:p>
        </p:txBody>
      </p:sp>
      <p:sp>
        <p:nvSpPr>
          <p:cNvPr id="6" name="TextBox 4">
            <a:extLst>
              <a:ext uri="{FF2B5EF4-FFF2-40B4-BE49-F238E27FC236}">
                <a16:creationId xmlns:a16="http://schemas.microsoft.com/office/drawing/2014/main" id="{9858B694-FA7F-28B7-CA79-6E280B1D9289}"/>
              </a:ext>
            </a:extLst>
          </p:cNvPr>
          <p:cNvSpPr txBox="1"/>
          <p:nvPr/>
        </p:nvSpPr>
        <p:spPr>
          <a:xfrm>
            <a:off x="5343715" y="2850998"/>
            <a:ext cx="4365674"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latin typeface="Garamond"/>
              </a:rPr>
              <a:t>Les </a:t>
            </a:r>
            <a:r>
              <a:rPr lang="en-GB" sz="1200" err="1">
                <a:latin typeface="Garamond"/>
              </a:rPr>
              <a:t>étudiant.e.s</a:t>
            </a:r>
            <a:r>
              <a:rPr lang="en-GB" sz="1200">
                <a:latin typeface="Garamond"/>
              </a:rPr>
              <a:t> </a:t>
            </a:r>
            <a:r>
              <a:rPr lang="en-GB" sz="1200" err="1">
                <a:latin typeface="Garamond"/>
              </a:rPr>
              <a:t>n'ont</a:t>
            </a:r>
            <a:r>
              <a:rPr lang="en-GB" sz="1200">
                <a:latin typeface="Garamond"/>
              </a:rPr>
              <a:t> que peu de contact direct avec les </a:t>
            </a:r>
            <a:r>
              <a:rPr lang="en-GB" sz="1200" err="1">
                <a:latin typeface="Garamond"/>
              </a:rPr>
              <a:t>professeur.e.s</a:t>
            </a:r>
          </a:p>
        </p:txBody>
      </p:sp>
      <p:sp>
        <p:nvSpPr>
          <p:cNvPr id="7" name="TextBox 6">
            <a:extLst>
              <a:ext uri="{FF2B5EF4-FFF2-40B4-BE49-F238E27FC236}">
                <a16:creationId xmlns:a16="http://schemas.microsoft.com/office/drawing/2014/main" id="{DDFA4BD2-E677-C5F0-7FA0-2DF68D7F30C8}"/>
              </a:ext>
            </a:extLst>
          </p:cNvPr>
          <p:cNvSpPr txBox="1"/>
          <p:nvPr/>
        </p:nvSpPr>
        <p:spPr>
          <a:xfrm>
            <a:off x="5288363" y="3233016"/>
            <a:ext cx="3718112"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latin typeface="Garamond"/>
              </a:rPr>
              <a:t>Les </a:t>
            </a:r>
            <a:r>
              <a:rPr lang="en-GB" sz="1200" err="1">
                <a:latin typeface="Garamond"/>
              </a:rPr>
              <a:t>étudiant.e.s</a:t>
            </a:r>
            <a:r>
              <a:rPr lang="en-GB" sz="1200">
                <a:latin typeface="Garamond"/>
              </a:rPr>
              <a:t> ne </a:t>
            </a:r>
            <a:r>
              <a:rPr lang="en-GB" sz="1200" err="1">
                <a:latin typeface="Garamond"/>
              </a:rPr>
              <a:t>peuvent</a:t>
            </a:r>
            <a:r>
              <a:rPr lang="en-GB" sz="1200">
                <a:latin typeface="Garamond"/>
              </a:rPr>
              <a:t> que peu </a:t>
            </a:r>
            <a:r>
              <a:rPr lang="en-GB" sz="1200" err="1">
                <a:latin typeface="Garamond"/>
              </a:rPr>
              <a:t>interragir</a:t>
            </a:r>
            <a:r>
              <a:rPr lang="en-GB" sz="1200">
                <a:latin typeface="Garamond"/>
              </a:rPr>
              <a:t> ensemble</a:t>
            </a:r>
          </a:p>
        </p:txBody>
      </p:sp>
      <p:sp>
        <p:nvSpPr>
          <p:cNvPr id="8" name="TextBox 7">
            <a:extLst>
              <a:ext uri="{FF2B5EF4-FFF2-40B4-BE49-F238E27FC236}">
                <a16:creationId xmlns:a16="http://schemas.microsoft.com/office/drawing/2014/main" id="{0582DEDD-D450-0652-7687-FE0510C33D0A}"/>
              </a:ext>
            </a:extLst>
          </p:cNvPr>
          <p:cNvSpPr txBox="1"/>
          <p:nvPr/>
        </p:nvSpPr>
        <p:spPr>
          <a:xfrm>
            <a:off x="5333187" y="2269309"/>
            <a:ext cx="4356846" cy="27699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200">
                <a:latin typeface="Garamond"/>
              </a:rPr>
              <a:t>Les </a:t>
            </a:r>
            <a:r>
              <a:rPr lang="en-GB" sz="1200" err="1">
                <a:latin typeface="Garamond"/>
              </a:rPr>
              <a:t>étudiant.e.s</a:t>
            </a:r>
            <a:r>
              <a:rPr lang="en-GB" sz="1200">
                <a:latin typeface="Garamond"/>
              </a:rPr>
              <a:t> ne </a:t>
            </a:r>
            <a:r>
              <a:rPr lang="en-GB" sz="1200" err="1">
                <a:latin typeface="Garamond"/>
              </a:rPr>
              <a:t>peuvent</a:t>
            </a:r>
            <a:r>
              <a:rPr lang="en-GB" sz="1200">
                <a:latin typeface="Garamond"/>
              </a:rPr>
              <a:t> pas changer de position/configuration</a:t>
            </a:r>
          </a:p>
        </p:txBody>
      </p:sp>
      <p:sp>
        <p:nvSpPr>
          <p:cNvPr id="9" name="TextBox 9">
            <a:extLst>
              <a:ext uri="{FF2B5EF4-FFF2-40B4-BE49-F238E27FC236}">
                <a16:creationId xmlns:a16="http://schemas.microsoft.com/office/drawing/2014/main" id="{5C34B870-59B5-E5BB-573B-CF05B56ED663}"/>
              </a:ext>
            </a:extLst>
          </p:cNvPr>
          <p:cNvSpPr txBox="1"/>
          <p:nvPr/>
        </p:nvSpPr>
        <p:spPr>
          <a:xfrm>
            <a:off x="5287344" y="4109112"/>
            <a:ext cx="3718112"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Les </a:t>
            </a:r>
            <a:r>
              <a:rPr lang="en-GB" sz="1400" err="1">
                <a:latin typeface="Garamond"/>
              </a:rPr>
              <a:t>étudiant.e.s</a:t>
            </a:r>
            <a:r>
              <a:rPr lang="en-GB" sz="1400">
                <a:latin typeface="Garamond"/>
              </a:rPr>
              <a:t> </a:t>
            </a:r>
            <a:r>
              <a:rPr lang="en-GB" sz="1400" err="1">
                <a:latin typeface="Garamond"/>
              </a:rPr>
              <a:t>n'osent</a:t>
            </a:r>
            <a:r>
              <a:rPr lang="en-GB" sz="1400">
                <a:latin typeface="Garamond"/>
              </a:rPr>
              <a:t> pas </a:t>
            </a:r>
            <a:r>
              <a:rPr lang="en-GB" sz="1400" err="1">
                <a:latin typeface="Garamond"/>
              </a:rPr>
              <a:t>interrompre</a:t>
            </a:r>
            <a:r>
              <a:rPr lang="en-GB" sz="1400">
                <a:latin typeface="Garamond"/>
              </a:rPr>
              <a:t> le </a:t>
            </a:r>
            <a:r>
              <a:rPr lang="en-GB" sz="1400" err="1">
                <a:latin typeface="Garamond"/>
              </a:rPr>
              <a:t>cours</a:t>
            </a:r>
            <a:endParaRPr lang="en-US"/>
          </a:p>
        </p:txBody>
      </p:sp>
      <p:sp>
        <p:nvSpPr>
          <p:cNvPr id="10" name="TextBox 10">
            <a:extLst>
              <a:ext uri="{FF2B5EF4-FFF2-40B4-BE49-F238E27FC236}">
                <a16:creationId xmlns:a16="http://schemas.microsoft.com/office/drawing/2014/main" id="{151020AF-C757-2981-7C4A-5294EEA2F6A8}"/>
              </a:ext>
            </a:extLst>
          </p:cNvPr>
          <p:cNvSpPr txBox="1"/>
          <p:nvPr/>
        </p:nvSpPr>
        <p:spPr>
          <a:xfrm>
            <a:off x="10050862" y="2840811"/>
            <a:ext cx="3718112"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Pente</a:t>
            </a:r>
          </a:p>
        </p:txBody>
      </p:sp>
      <p:sp>
        <p:nvSpPr>
          <p:cNvPr id="11" name="TextBox 11">
            <a:extLst>
              <a:ext uri="{FF2B5EF4-FFF2-40B4-BE49-F238E27FC236}">
                <a16:creationId xmlns:a16="http://schemas.microsoft.com/office/drawing/2014/main" id="{EA0F9F8B-BA20-77E2-ECAC-843FBB4B2255}"/>
              </a:ext>
            </a:extLst>
          </p:cNvPr>
          <p:cNvSpPr txBox="1"/>
          <p:nvPr/>
        </p:nvSpPr>
        <p:spPr>
          <a:xfrm>
            <a:off x="10028450" y="2370163"/>
            <a:ext cx="3762935"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err="1">
                <a:latin typeface="Garamond"/>
              </a:rPr>
              <a:t>Forme</a:t>
            </a:r>
            <a:r>
              <a:rPr lang="en-GB" sz="1400">
                <a:latin typeface="Garamond"/>
              </a:rPr>
              <a:t> de </a:t>
            </a:r>
            <a:r>
              <a:rPr lang="en-GB" sz="1400" err="1">
                <a:latin typeface="Garamond"/>
              </a:rPr>
              <a:t>l'amphithéâtre</a:t>
            </a:r>
          </a:p>
        </p:txBody>
      </p:sp>
      <p:sp>
        <p:nvSpPr>
          <p:cNvPr id="13" name="TextBox 12">
            <a:extLst>
              <a:ext uri="{FF2B5EF4-FFF2-40B4-BE49-F238E27FC236}">
                <a16:creationId xmlns:a16="http://schemas.microsoft.com/office/drawing/2014/main" id="{753DABBD-8562-5C4E-7517-B5A44B815016}"/>
              </a:ext>
            </a:extLst>
          </p:cNvPr>
          <p:cNvSpPr txBox="1"/>
          <p:nvPr/>
        </p:nvSpPr>
        <p:spPr>
          <a:xfrm>
            <a:off x="10073274" y="3535575"/>
            <a:ext cx="3718112"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Sièges fixes</a:t>
            </a:r>
          </a:p>
        </p:txBody>
      </p:sp>
      <p:sp>
        <p:nvSpPr>
          <p:cNvPr id="15" name="TextBox 13">
            <a:extLst>
              <a:ext uri="{FF2B5EF4-FFF2-40B4-BE49-F238E27FC236}">
                <a16:creationId xmlns:a16="http://schemas.microsoft.com/office/drawing/2014/main" id="{5AEB7B59-8244-E000-D349-4B6EACE5948F}"/>
              </a:ext>
            </a:extLst>
          </p:cNvPr>
          <p:cNvSpPr txBox="1"/>
          <p:nvPr/>
        </p:nvSpPr>
        <p:spPr>
          <a:xfrm>
            <a:off x="10050862" y="3143368"/>
            <a:ext cx="3718112"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Sièges et tables fixes</a:t>
            </a:r>
          </a:p>
        </p:txBody>
      </p:sp>
      <p:sp>
        <p:nvSpPr>
          <p:cNvPr id="16" name="TextBox 14">
            <a:extLst>
              <a:ext uri="{FF2B5EF4-FFF2-40B4-BE49-F238E27FC236}">
                <a16:creationId xmlns:a16="http://schemas.microsoft.com/office/drawing/2014/main" id="{B439D8CC-6DAC-59DA-E52C-1DD9A7E878BF}"/>
              </a:ext>
            </a:extLst>
          </p:cNvPr>
          <p:cNvSpPr txBox="1"/>
          <p:nvPr/>
        </p:nvSpPr>
        <p:spPr>
          <a:xfrm>
            <a:off x="9972421" y="4163103"/>
            <a:ext cx="1734673" cy="5232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Rapport </a:t>
            </a:r>
            <a:r>
              <a:rPr lang="en-GB" sz="1400" err="1">
                <a:latin typeface="Garamond"/>
              </a:rPr>
              <a:t>français</a:t>
            </a:r>
            <a:r>
              <a:rPr lang="en-GB" sz="1400">
                <a:latin typeface="Garamond"/>
              </a:rPr>
              <a:t> à </a:t>
            </a:r>
            <a:r>
              <a:rPr lang="en-GB" sz="1400" err="1">
                <a:latin typeface="Garamond"/>
              </a:rPr>
              <a:t>l'éducation</a:t>
            </a:r>
            <a:r>
              <a:rPr lang="en-GB" sz="1400">
                <a:latin typeface="Garamond"/>
              </a:rPr>
              <a:t>, habitus</a:t>
            </a:r>
          </a:p>
        </p:txBody>
      </p:sp>
      <p:sp>
        <p:nvSpPr>
          <p:cNvPr id="17" name="TextBox 8">
            <a:extLst>
              <a:ext uri="{FF2B5EF4-FFF2-40B4-BE49-F238E27FC236}">
                <a16:creationId xmlns:a16="http://schemas.microsoft.com/office/drawing/2014/main" id="{008534AE-81A2-380D-C4A0-C71A6D5D1A94}"/>
              </a:ext>
            </a:extLst>
          </p:cNvPr>
          <p:cNvSpPr txBox="1"/>
          <p:nvPr/>
        </p:nvSpPr>
        <p:spPr>
          <a:xfrm>
            <a:off x="5337479" y="4684143"/>
            <a:ext cx="3740523" cy="5232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a:latin typeface="Garamond"/>
              </a:rPr>
              <a:t>Il </a:t>
            </a:r>
            <a:r>
              <a:rPr lang="en-GB" sz="1400" err="1">
                <a:latin typeface="Garamond"/>
              </a:rPr>
              <a:t>n'y</a:t>
            </a:r>
            <a:r>
              <a:rPr lang="en-GB" sz="1400">
                <a:latin typeface="Garamond"/>
              </a:rPr>
              <a:t> a pas de lien entre les </a:t>
            </a:r>
            <a:r>
              <a:rPr lang="en-GB" sz="1400" err="1">
                <a:latin typeface="Garamond"/>
              </a:rPr>
              <a:t>différentes</a:t>
            </a:r>
            <a:r>
              <a:rPr lang="en-GB" sz="1400">
                <a:latin typeface="Garamond"/>
              </a:rPr>
              <a:t> </a:t>
            </a:r>
            <a:r>
              <a:rPr lang="en-GB" sz="1400" err="1">
                <a:latin typeface="Garamond"/>
              </a:rPr>
              <a:t>personnes</a:t>
            </a:r>
            <a:r>
              <a:rPr lang="en-GB" sz="1400">
                <a:latin typeface="Garamond"/>
              </a:rPr>
              <a:t> </a:t>
            </a:r>
            <a:r>
              <a:rPr lang="en-GB" sz="1400" err="1">
                <a:latin typeface="Garamond"/>
              </a:rPr>
              <a:t>présentes</a:t>
            </a:r>
            <a:endParaRPr lang="en-GB" sz="1400">
              <a:latin typeface="Garamond"/>
            </a:endParaRPr>
          </a:p>
        </p:txBody>
      </p:sp>
    </p:spTree>
    <p:extLst>
      <p:ext uri="{BB962C8B-B14F-4D97-AF65-F5344CB8AC3E}">
        <p14:creationId xmlns:p14="http://schemas.microsoft.com/office/powerpoint/2010/main" val="22315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grpId="0" nodeType="withEffect">
                                  <p:stCondLst>
                                    <p:cond delay="0"/>
                                  </p:stCondLst>
                                  <p:childTnLst>
                                    <p:animEffect transition="out" filter="dissolv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25"/>
                                        </p:tgtEl>
                                      </p:cBhvr>
                                    </p:animEffect>
                                    <p:set>
                                      <p:cBhvr>
                                        <p:cTn id="10" dur="1" fill="hold">
                                          <p:stCondLst>
                                            <p:cond delay="499"/>
                                          </p:stCondLst>
                                        </p:cTn>
                                        <p:tgtEl>
                                          <p:spTgt spid="25"/>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0CFD4-B117-F7BC-18EF-0ABF65DDBEA1}"/>
              </a:ext>
            </a:extLst>
          </p:cNvPr>
          <p:cNvSpPr>
            <a:spLocks noGrp="1"/>
          </p:cNvSpPr>
          <p:nvPr>
            <p:ph type="title"/>
          </p:nvPr>
        </p:nvSpPr>
        <p:spPr/>
        <p:txBody>
          <a:bodyPr/>
          <a:lstStyle/>
          <a:p>
            <a:r>
              <a:rPr lang="fr-FR" dirty="0"/>
              <a:t>Inspiration &amp; Schéma</a:t>
            </a:r>
          </a:p>
        </p:txBody>
      </p:sp>
      <p:sp>
        <p:nvSpPr>
          <p:cNvPr id="3" name="Content Placeholder 2">
            <a:extLst>
              <a:ext uri="{FF2B5EF4-FFF2-40B4-BE49-F238E27FC236}">
                <a16:creationId xmlns:a16="http://schemas.microsoft.com/office/drawing/2014/main" id="{46A3E6D9-5D5C-B3DA-0E97-DC260CA27CEE}"/>
              </a:ext>
            </a:extLst>
          </p:cNvPr>
          <p:cNvSpPr>
            <a:spLocks noGrp="1"/>
          </p:cNvSpPr>
          <p:nvPr>
            <p:ph idx="1"/>
          </p:nvPr>
        </p:nvSpPr>
        <p:spPr/>
        <p:txBody>
          <a:bodyPr vert="horz" lIns="91440" tIns="45720" rIns="91440" bIns="45720" rtlCol="0" anchor="t">
            <a:normAutofit/>
          </a:bodyPr>
          <a:lstStyle/>
          <a:p>
            <a:r>
              <a:rPr lang="fr-FR" dirty="0"/>
              <a:t>Le contenu des outils étant complexe, nous voulons fournir une vision globale de ces derniers. Pour cela, nous avons jugé bon d'incorporer un schéma global. Ce dernier doit avoir une forme reconnaissable et affordante pour faire partie de la "boite à outils" du ou de la technologue.</a:t>
            </a:r>
          </a:p>
          <a:p>
            <a:r>
              <a:rPr lang="fr-FR" dirty="0"/>
              <a:t>L'objectif est de représenter à la fois la démarche API, le concept de tendance &amp; faits techniques, les différents ateliers de l'outil mais aussi de permettre au schéma imprimé d'être utilisé comme support à l'outil au moyen de post-it – voire d’être dessinable rapidement au feutre.</a:t>
            </a:r>
          </a:p>
        </p:txBody>
      </p:sp>
    </p:spTree>
    <p:extLst>
      <p:ext uri="{BB962C8B-B14F-4D97-AF65-F5344CB8AC3E}">
        <p14:creationId xmlns:p14="http://schemas.microsoft.com/office/powerpoint/2010/main" val="16589296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p:txBody>
          <a:bodyPr/>
          <a:lstStyle/>
          <a:p>
            <a:r>
              <a:rPr lang="fr-FR"/>
              <a:t>3. Inventer</a:t>
            </a:r>
          </a:p>
        </p:txBody>
      </p:sp>
      <p:sp>
        <p:nvSpPr>
          <p:cNvPr id="5" name="Sous-titre 4">
            <a:extLst>
              <a:ext uri="{FF2B5EF4-FFF2-40B4-BE49-F238E27FC236}">
                <a16:creationId xmlns:a16="http://schemas.microsoft.com/office/drawing/2014/main" id="{303DFB9B-2671-3462-A187-3B96BF9DC17B}"/>
              </a:ext>
            </a:extLst>
          </p:cNvPr>
          <p:cNvSpPr>
            <a:spLocks noGrp="1"/>
          </p:cNvSpPr>
          <p:nvPr>
            <p:ph type="subTitle" idx="1"/>
          </p:nvPr>
        </p:nvSpPr>
        <p:spPr/>
        <p:txBody>
          <a:bodyPr/>
          <a:lstStyle/>
          <a:p>
            <a:r>
              <a:rPr lang="fr-FR"/>
              <a:t>Comment résoudre ces problèmes ?</a:t>
            </a:r>
          </a:p>
        </p:txBody>
      </p:sp>
    </p:spTree>
    <p:extLst>
      <p:ext uri="{BB962C8B-B14F-4D97-AF65-F5344CB8AC3E}">
        <p14:creationId xmlns:p14="http://schemas.microsoft.com/office/powerpoint/2010/main" val="3051080726"/>
      </p:ext>
    </p:extLst>
  </p:cSld>
  <p:clrMapOvr>
    <a:masterClrMapping/>
  </p:clrMapOvr>
  <p:extLst>
    <p:ext uri="{6950BFC3-D8DA-4A85-94F7-54DA5524770B}">
      <p188:commentRel xmlns:p188="http://schemas.microsoft.com/office/powerpoint/2018/8/main" r:id="rId2"/>
    </p:ext>
  </p:extLs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40777" y="5165848"/>
            <a:ext cx="7271636" cy="797924"/>
            <a:chOff x="2940777" y="5165848"/>
            <a:chExt cx="7271636" cy="797924"/>
          </a:xfrm>
          <a:solidFill>
            <a:srgbClr val="92D050"/>
          </a:solidFill>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a:grpFill/>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grpFill/>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40777" y="4073361"/>
            <a:ext cx="7271636" cy="797924"/>
            <a:chOff x="2940777" y="4073361"/>
            <a:chExt cx="7271636" cy="797924"/>
          </a:xfrm>
          <a:solidFill>
            <a:srgbClr val="92D050"/>
          </a:solidFill>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grpFill/>
          </p:spPr>
          <p:txBody>
            <a:bodyPr wrap="square">
              <a:spAutoFit/>
            </a:bodyPr>
            <a:lstStyle/>
            <a:p>
              <a:pPr algn="ctr"/>
              <a:r>
                <a:rPr lang="fr-FR" sz="1000" b="1">
                  <a:solidFill>
                    <a:srgbClr val="1C1B1B"/>
                  </a:solidFill>
                  <a:ea typeface="+mn-lt"/>
                  <a:cs typeface="+mn-lt"/>
                </a:rPr>
                <a:t>Création de famille</a:t>
              </a:r>
              <a:endParaRPr lang="fr-FR" sz="1000" b="1"/>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40777" y="3119294"/>
            <a:ext cx="7271636" cy="797924"/>
            <a:chOff x="2940777" y="3119294"/>
            <a:chExt cx="7271636" cy="797924"/>
          </a:xfrm>
          <a:solidFill>
            <a:srgbClr val="92D050"/>
          </a:solidFill>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6" y="3330638"/>
              <a:ext cx="1684078" cy="400110"/>
            </a:xfrm>
            <a:prstGeom prst="rect">
              <a:avLst/>
            </a:prstGeom>
            <a:grpFill/>
          </p:spPr>
          <p:txBody>
            <a:bodyPr wrap="square">
              <a:spAutoFit/>
            </a:bodyPr>
            <a:lstStyle/>
            <a:p>
              <a:pPr algn="ctr"/>
              <a:r>
                <a:rPr lang="fr-FR" sz="1000" b="1">
                  <a:solidFill>
                    <a:srgbClr val="1C1B1B"/>
                  </a:solidFill>
                  <a:ea typeface="+mn-lt"/>
                  <a:cs typeface="+mn-lt"/>
                </a:rPr>
                <a:t>Optimisation de la tendance</a:t>
              </a:r>
              <a:endParaRPr lang="fr-FR" sz="1000" b="1"/>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40777" y="2086174"/>
            <a:ext cx="7271636" cy="797924"/>
            <a:chOff x="2940777" y="2086174"/>
            <a:chExt cx="7271636" cy="797924"/>
          </a:xfrm>
          <a:solidFill>
            <a:srgbClr val="92D050"/>
          </a:solidFill>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grpFill/>
          </p:spPr>
          <p:txBody>
            <a:bodyPr wrap="square">
              <a:spAutoFit/>
            </a:bodyPr>
            <a:lstStyle/>
            <a:p>
              <a:pPr algn="ctr"/>
              <a:r>
                <a:rPr lang="fr-FR" sz="1000" b="1">
                  <a:solidFill>
                    <a:srgbClr val="1C1B1B"/>
                  </a:solidFill>
                  <a:ea typeface="+mn-lt"/>
                  <a:cs typeface="+mn-lt"/>
                </a:rPr>
                <a:t>Changement une famille </a:t>
              </a:r>
              <a:r>
                <a:rPr lang="fr-FR" sz="1000" b="1" err="1">
                  <a:solidFill>
                    <a:srgbClr val="1C1B1B"/>
                  </a:solidFill>
                  <a:ea typeface="+mn-lt"/>
                  <a:cs typeface="+mn-lt"/>
                </a:rPr>
                <a:t>existaversnte</a:t>
              </a:r>
              <a:endParaRPr lang="fr-FR" sz="1000" b="1"/>
            </a:p>
          </p:txBody>
        </p:sp>
      </p:grpSp>
      <p:grpSp>
        <p:nvGrpSpPr>
          <p:cNvPr id="110" name="Groupe 109">
            <a:extLst>
              <a:ext uri="{FF2B5EF4-FFF2-40B4-BE49-F238E27FC236}">
                <a16:creationId xmlns:a16="http://schemas.microsoft.com/office/drawing/2014/main" id="{3BFAA10D-CAEC-9DAE-D39E-28B09DDBC025}"/>
              </a:ext>
            </a:extLst>
          </p:cNvPr>
          <p:cNvGrpSpPr/>
          <p:nvPr/>
        </p:nvGrpSpPr>
        <p:grpSpPr>
          <a:xfrm>
            <a:off x="10272373" y="1980448"/>
            <a:ext cx="1800000" cy="3819104"/>
            <a:chOff x="10272373" y="1980448"/>
            <a:chExt cx="1800000" cy="3819104"/>
          </a:xfrm>
          <a:solidFill>
            <a:schemeClr val="bg1">
              <a:lumMod val="85000"/>
            </a:schemeClr>
          </a:solidFill>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484211" cy="1508400"/>
            </a:xfrm>
            <a:prstGeom prst="rect">
              <a:avLst/>
            </a:prstGeom>
            <a:grp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 </a:t>
              </a:r>
            </a:p>
            <a:p>
              <a:r>
                <a:rPr lang="fr-FR" sz="3200"/>
                <a:t>C</a:t>
              </a:r>
              <a:r>
                <a:rPr lang="fr-FR"/>
                <a:t>réation de</a:t>
              </a:r>
            </a:p>
            <a:p>
              <a:r>
                <a:rPr lang="fr-FR" sz="3200"/>
                <a:t>V</a:t>
              </a:r>
              <a:r>
                <a:rPr lang="fr-FR"/>
                <a:t>aleur</a:t>
              </a:r>
            </a:p>
          </p:txBody>
        </p:sp>
      </p:grpSp>
      <p:grpSp>
        <p:nvGrpSpPr>
          <p:cNvPr id="45" name="Groupe 44">
            <a:extLst>
              <a:ext uri="{FF2B5EF4-FFF2-40B4-BE49-F238E27FC236}">
                <a16:creationId xmlns:a16="http://schemas.microsoft.com/office/drawing/2014/main" id="{471597BC-DA21-1E73-93AE-0F9EFEFA5446}"/>
              </a:ext>
            </a:extLst>
          </p:cNvPr>
          <p:cNvGrpSpPr/>
          <p:nvPr/>
        </p:nvGrpSpPr>
        <p:grpSpPr>
          <a:xfrm>
            <a:off x="2188840" y="2982180"/>
            <a:ext cx="1521404" cy="1043213"/>
            <a:chOff x="3253032" y="3061073"/>
            <a:chExt cx="1013235" cy="694766"/>
          </a:xfrm>
          <a:solidFill>
            <a:srgbClr val="00B0F0"/>
          </a:solidFill>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16126" y="2227116"/>
            <a:ext cx="2901293" cy="2557547"/>
            <a:chOff x="1316126" y="2227116"/>
            <a:chExt cx="2901293" cy="2557547"/>
          </a:xfrm>
          <a:solidFill>
            <a:schemeClr val="bg1">
              <a:lumMod val="85000"/>
            </a:schemeClr>
          </a:solidFill>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18262" y="1980447"/>
            <a:ext cx="4557698" cy="3095980"/>
            <a:chOff x="5122458" y="2377514"/>
            <a:chExt cx="3035367" cy="2061882"/>
          </a:xfrm>
          <a:solidFill>
            <a:schemeClr val="bg1">
              <a:lumMod val="85000"/>
            </a:schemeClr>
          </a:solidFill>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2"/>
            <a:stretch>
              <a:fillRect/>
            </a:stretch>
          </p:blipFill>
          <p:spPr>
            <a:xfrm>
              <a:off x="7140892" y="2993033"/>
              <a:ext cx="831477" cy="797860"/>
            </a:xfrm>
            <a:prstGeom prst="rect">
              <a:avLst/>
            </a:prstGeom>
            <a:grpFill/>
            <a:ln>
              <a:noFill/>
            </a:ln>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67276" y="5284175"/>
            <a:ext cx="936816" cy="590930"/>
            <a:chOff x="5556069" y="4714951"/>
            <a:chExt cx="562152" cy="313765"/>
          </a:xfrm>
          <a:solidFill>
            <a:schemeClr val="bg1">
              <a:lumMod val="85000"/>
            </a:schemeClr>
          </a:solidFill>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862733" y="3952206"/>
            <a:ext cx="752410" cy="111287"/>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le 1">
            <a:extLst>
              <a:ext uri="{FF2B5EF4-FFF2-40B4-BE49-F238E27FC236}">
                <a16:creationId xmlns:a16="http://schemas.microsoft.com/office/drawing/2014/main" id="{A19D8638-E791-9D71-E467-BBD6E698F63C}"/>
              </a:ext>
            </a:extLst>
          </p:cNvPr>
          <p:cNvSpPr txBox="1">
            <a:spLocks/>
          </p:cNvSpPr>
          <p:nvPr/>
        </p:nvSpPr>
        <p:spPr>
          <a:xfrm>
            <a:off x="4100435" y="201576"/>
            <a:ext cx="410568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a:solidFill>
                  <a:srgbClr val="1C1B1B"/>
                </a:solidFill>
                <a:ea typeface="+mj-lt"/>
                <a:cs typeface="+mj-lt"/>
              </a:rPr>
              <a:t>3. Inventer</a:t>
            </a:r>
            <a:endParaRPr lang="fr-FR" sz="3200"/>
          </a:p>
        </p:txBody>
      </p:sp>
      <p:sp>
        <p:nvSpPr>
          <p:cNvPr id="2" name="TextBox 20">
            <a:extLst>
              <a:ext uri="{FF2B5EF4-FFF2-40B4-BE49-F238E27FC236}">
                <a16:creationId xmlns:a16="http://schemas.microsoft.com/office/drawing/2014/main" id="{58CD603C-53EA-DE91-3892-75C976DB704E}"/>
              </a:ext>
            </a:extLst>
          </p:cNvPr>
          <p:cNvSpPr txBox="1"/>
          <p:nvPr/>
        </p:nvSpPr>
        <p:spPr>
          <a:xfrm>
            <a:off x="4389508" y="2993381"/>
            <a:ext cx="2240286" cy="1200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a:ea typeface="+mn-lt"/>
                <a:cs typeface="+mn-lt"/>
              </a:rPr>
              <a:t>Obstacles hypothétiquement inhérents à la tendance</a:t>
            </a:r>
            <a:endParaRPr lang="fr-FR"/>
          </a:p>
        </p:txBody>
      </p:sp>
      <p:sp>
        <p:nvSpPr>
          <p:cNvPr id="3" name="TextBox 19">
            <a:extLst>
              <a:ext uri="{FF2B5EF4-FFF2-40B4-BE49-F238E27FC236}">
                <a16:creationId xmlns:a16="http://schemas.microsoft.com/office/drawing/2014/main" id="{66A5D6EA-E23C-F694-A42A-642A47D61319}"/>
              </a:ext>
            </a:extLst>
          </p:cNvPr>
          <p:cNvSpPr txBox="1"/>
          <p:nvPr/>
        </p:nvSpPr>
        <p:spPr>
          <a:xfrm>
            <a:off x="5304131" y="6082175"/>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92D050"/>
                </a:solidFill>
              </a:rPr>
              <a:t>3. Inventer</a:t>
            </a:r>
          </a:p>
        </p:txBody>
      </p:sp>
    </p:spTree>
    <p:extLst>
      <p:ext uri="{BB962C8B-B14F-4D97-AF65-F5344CB8AC3E}">
        <p14:creationId xmlns:p14="http://schemas.microsoft.com/office/powerpoint/2010/main" val="212031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93F0FF-97A7-4E9D-B6D6-99508A886C99}"/>
              </a:ext>
            </a:extLst>
          </p:cNvPr>
          <p:cNvSpPr>
            <a:spLocks noGrp="1"/>
          </p:cNvSpPr>
          <p:nvPr>
            <p:ph type="title"/>
          </p:nvPr>
        </p:nvSpPr>
        <p:spPr/>
        <p:txBody>
          <a:bodyPr/>
          <a:lstStyle/>
          <a:p>
            <a:r>
              <a:rPr lang="fr-FR"/>
              <a:t>Inventer</a:t>
            </a:r>
          </a:p>
        </p:txBody>
      </p:sp>
      <p:sp>
        <p:nvSpPr>
          <p:cNvPr id="3" name="Espace réservé du contenu 2">
            <a:extLst>
              <a:ext uri="{FF2B5EF4-FFF2-40B4-BE49-F238E27FC236}">
                <a16:creationId xmlns:a16="http://schemas.microsoft.com/office/drawing/2014/main" id="{21737430-1850-84B8-16FD-7F9C560A1FE4}"/>
              </a:ext>
            </a:extLst>
          </p:cNvPr>
          <p:cNvSpPr>
            <a:spLocks noGrp="1"/>
          </p:cNvSpPr>
          <p:nvPr>
            <p:ph idx="1"/>
          </p:nvPr>
        </p:nvSpPr>
        <p:spPr>
          <a:xfrm>
            <a:off x="838200" y="1825625"/>
            <a:ext cx="10515600" cy="4606172"/>
          </a:xfrm>
        </p:spPr>
        <p:txBody>
          <a:bodyPr vert="horz" lIns="91440" tIns="45720" rIns="91440" bIns="45720" rtlCol="0" anchor="t">
            <a:normAutofit/>
          </a:bodyPr>
          <a:lstStyle/>
          <a:p>
            <a:pPr marL="0" indent="0">
              <a:buNone/>
            </a:pPr>
            <a:r>
              <a:rPr lang="fr-FR" sz="2400"/>
              <a:t> Nous avons pu identifier notre tendance, son essence, sa diversité et analyser quels éléments entre en conflit avec notre objectif de création de valeur.</a:t>
            </a:r>
          </a:p>
          <a:p>
            <a:pPr marL="0" indent="0">
              <a:buNone/>
            </a:pPr>
            <a:endParaRPr lang="fr-FR" sz="2400"/>
          </a:p>
          <a:p>
            <a:pPr marL="0" indent="0">
              <a:buNone/>
            </a:pPr>
            <a:r>
              <a:rPr lang="fr-FR" sz="2400"/>
              <a:t> Nous pouvons maintenant tenter d'innover. En fonction de nos constats, 4 voies d'innovation sont possibles. Ces pistes sont liées aux différents éléments structurels de l'analyse et de la problématisation. Elles varient grandement par leur niveau de remise en cause.</a:t>
            </a:r>
            <a:endParaRPr lang="fr-FR" sz="1000">
              <a:latin typeface="Garamond"/>
            </a:endParaRPr>
          </a:p>
        </p:txBody>
      </p:sp>
      <p:pic>
        <p:nvPicPr>
          <p:cNvPr id="5" name="Image 4">
            <a:extLst>
              <a:ext uri="{FF2B5EF4-FFF2-40B4-BE49-F238E27FC236}">
                <a16:creationId xmlns:a16="http://schemas.microsoft.com/office/drawing/2014/main" id="{39AF7970-5DDD-6E3A-6E5D-7BA5AAB4EDB7}"/>
              </a:ext>
            </a:extLst>
          </p:cNvPr>
          <p:cNvPicPr>
            <a:picLocks noChangeAspect="1"/>
          </p:cNvPicPr>
          <p:nvPr/>
        </p:nvPicPr>
        <p:blipFill>
          <a:blip r:embed="rId2"/>
          <a:stretch>
            <a:fillRect/>
          </a:stretch>
        </p:blipFill>
        <p:spPr>
          <a:xfrm>
            <a:off x="15117" y="6039911"/>
            <a:ext cx="1646165" cy="783771"/>
          </a:xfrm>
          <a:prstGeom prst="rect">
            <a:avLst/>
          </a:prstGeom>
        </p:spPr>
      </p:pic>
    </p:spTree>
    <p:extLst>
      <p:ext uri="{BB962C8B-B14F-4D97-AF65-F5344CB8AC3E}">
        <p14:creationId xmlns:p14="http://schemas.microsoft.com/office/powerpoint/2010/main" val="3400002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93F0FF-97A7-4E9D-B6D6-99508A886C99}"/>
              </a:ext>
            </a:extLst>
          </p:cNvPr>
          <p:cNvSpPr>
            <a:spLocks noGrp="1"/>
          </p:cNvSpPr>
          <p:nvPr>
            <p:ph type="title"/>
          </p:nvPr>
        </p:nvSpPr>
        <p:spPr/>
        <p:txBody>
          <a:bodyPr/>
          <a:lstStyle/>
          <a:p>
            <a:r>
              <a:rPr lang="fr-FR"/>
              <a:t>Inventer : les différentes issues</a:t>
            </a:r>
          </a:p>
        </p:txBody>
      </p:sp>
      <p:sp>
        <p:nvSpPr>
          <p:cNvPr id="3" name="Espace réservé du contenu 2">
            <a:extLst>
              <a:ext uri="{FF2B5EF4-FFF2-40B4-BE49-F238E27FC236}">
                <a16:creationId xmlns:a16="http://schemas.microsoft.com/office/drawing/2014/main" id="{21737430-1850-84B8-16FD-7F9C560A1FE4}"/>
              </a:ext>
            </a:extLst>
          </p:cNvPr>
          <p:cNvSpPr>
            <a:spLocks noGrp="1"/>
          </p:cNvSpPr>
          <p:nvPr>
            <p:ph idx="1"/>
          </p:nvPr>
        </p:nvSpPr>
        <p:spPr>
          <a:xfrm>
            <a:off x="838200" y="1825625"/>
            <a:ext cx="10515600" cy="4606172"/>
          </a:xfrm>
        </p:spPr>
        <p:txBody>
          <a:bodyPr vert="horz" lIns="91440" tIns="45720" rIns="91440" bIns="45720" rtlCol="0" anchor="t">
            <a:normAutofit/>
          </a:bodyPr>
          <a:lstStyle/>
          <a:p>
            <a:pPr marL="914400" lvl="1" indent="-457200">
              <a:buFont typeface="+mj-lt"/>
              <a:buAutoNum type="arabicPeriod"/>
            </a:pPr>
            <a:r>
              <a:rPr lang="fr-FR" b="1"/>
              <a:t>Optimiser la tendance</a:t>
            </a:r>
          </a:p>
          <a:p>
            <a:pPr marL="914400" lvl="2" indent="0">
              <a:buNone/>
            </a:pPr>
            <a:r>
              <a:rPr lang="fr-FR"/>
              <a:t>C'est le </a:t>
            </a:r>
            <a:r>
              <a:rPr lang="fr-FR" i="1"/>
              <a:t>passage en force</a:t>
            </a:r>
            <a:r>
              <a:rPr lang="fr-FR"/>
              <a:t>. Face à une non-valeur au sein de la famille étudiée, nous décidons d'en optimiser les composants. </a:t>
            </a:r>
          </a:p>
          <a:p>
            <a:pPr marL="914400" lvl="1" indent="-457200">
              <a:buFont typeface="+mj-lt"/>
              <a:buAutoNum type="arabicPeriod"/>
            </a:pPr>
            <a:r>
              <a:rPr lang="fr-FR" b="1"/>
              <a:t>Changer de famille </a:t>
            </a:r>
          </a:p>
          <a:p>
            <a:pPr marL="914400" lvl="2" indent="0">
              <a:buNone/>
            </a:pPr>
            <a:r>
              <a:rPr lang="fr-FR"/>
              <a:t>En se concentrant sur notre benchmark, nous </a:t>
            </a:r>
            <a:r>
              <a:rPr lang="fr-FR" err="1"/>
              <a:t>choissisons</a:t>
            </a:r>
            <a:r>
              <a:rPr lang="fr-FR"/>
              <a:t> d'adopter une famille qui ne présente pas les facteurs responsables  de la non-valeur. </a:t>
            </a:r>
          </a:p>
          <a:p>
            <a:pPr marL="914400" lvl="1" indent="-457200">
              <a:buFont typeface="+mj-lt"/>
              <a:buAutoNum type="arabicPeriod"/>
            </a:pPr>
            <a:r>
              <a:rPr lang="fr-FR" b="1"/>
              <a:t>Créer une nouvelle famille</a:t>
            </a:r>
          </a:p>
          <a:p>
            <a:pPr marL="914400" lvl="2" indent="0">
              <a:buNone/>
            </a:pPr>
            <a:r>
              <a:rPr lang="fr-FR"/>
              <a:t>À partir du benchmark, nous observons si certaines combinaisons de caractéristiques n'existent pas et créons une nouvelle famille de faits techniques.</a:t>
            </a:r>
          </a:p>
          <a:p>
            <a:pPr marL="914400" lvl="1" indent="-457200">
              <a:buFont typeface="+mj-lt"/>
              <a:buAutoNum type="arabicPeriod"/>
            </a:pPr>
            <a:r>
              <a:rPr lang="fr-FR" b="1"/>
              <a:t>Changer de tendance</a:t>
            </a:r>
            <a:endParaRPr lang="fr-FR"/>
          </a:p>
          <a:p>
            <a:pPr marL="914400" lvl="2" indent="0">
              <a:buNone/>
            </a:pPr>
            <a:r>
              <a:rPr lang="fr-FR"/>
              <a:t>Avec le plus grand niveau de remise en question, cette option revient à considérer que la tendance toute entière est imprégnée par cette non-valeur et qu'il faudra donc choisir une autre tendance technique pour répondre à notre besoin. </a:t>
            </a:r>
          </a:p>
          <a:p>
            <a:pPr marL="914400" lvl="1" indent="-457200">
              <a:buFont typeface="+mj-lt"/>
              <a:buAutoNum type="arabicPeriod"/>
            </a:pPr>
            <a:endParaRPr lang="fr-FR"/>
          </a:p>
          <a:p>
            <a:pPr marL="914400" lvl="2" indent="0">
              <a:buNone/>
            </a:pPr>
            <a:endParaRPr lang="fr-FR"/>
          </a:p>
          <a:p>
            <a:pPr marL="0" indent="0">
              <a:buNone/>
            </a:pPr>
            <a:endParaRPr lang="fr-FR"/>
          </a:p>
        </p:txBody>
      </p:sp>
      <p:pic>
        <p:nvPicPr>
          <p:cNvPr id="5" name="Image 4">
            <a:extLst>
              <a:ext uri="{FF2B5EF4-FFF2-40B4-BE49-F238E27FC236}">
                <a16:creationId xmlns:a16="http://schemas.microsoft.com/office/drawing/2014/main" id="{47808905-473A-E055-A3A2-FD7C96C0CFC3}"/>
              </a:ext>
            </a:extLst>
          </p:cNvPr>
          <p:cNvPicPr>
            <a:picLocks noChangeAspect="1"/>
          </p:cNvPicPr>
          <p:nvPr/>
        </p:nvPicPr>
        <p:blipFill>
          <a:blip r:embed="rId2"/>
          <a:stretch>
            <a:fillRect/>
          </a:stretch>
        </p:blipFill>
        <p:spPr>
          <a:xfrm>
            <a:off x="15117" y="6039911"/>
            <a:ext cx="1646165" cy="783771"/>
          </a:xfrm>
          <a:prstGeom prst="rect">
            <a:avLst/>
          </a:prstGeom>
        </p:spPr>
      </p:pic>
    </p:spTree>
    <p:extLst>
      <p:ext uri="{BB962C8B-B14F-4D97-AF65-F5344CB8AC3E}">
        <p14:creationId xmlns:p14="http://schemas.microsoft.com/office/powerpoint/2010/main" val="11340924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 name="Block Arc 5">
            <a:extLst>
              <a:ext uri="{FF2B5EF4-FFF2-40B4-BE49-F238E27FC236}">
                <a16:creationId xmlns:a16="http://schemas.microsoft.com/office/drawing/2014/main" id="{B5952193-F31E-AA1E-5483-C78FA1AE1782}"/>
              </a:ext>
            </a:extLst>
          </p:cNvPr>
          <p:cNvSpPr/>
          <p:nvPr/>
        </p:nvSpPr>
        <p:spPr>
          <a:xfrm rot="16200000">
            <a:off x="208007" y="591807"/>
            <a:ext cx="5714998" cy="6566646"/>
          </a:xfrm>
          <a:prstGeom prst="blockArc">
            <a:avLst/>
          </a:prstGeom>
          <a:solidFill>
            <a:srgbClr val="C5DFE8"/>
          </a:solidFill>
          <a:ln>
            <a:solidFill>
              <a:srgbClr val="EEFF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Oval 6">
            <a:extLst>
              <a:ext uri="{FF2B5EF4-FFF2-40B4-BE49-F238E27FC236}">
                <a16:creationId xmlns:a16="http://schemas.microsoft.com/office/drawing/2014/main" id="{AEC47F3C-3DC6-9AEB-375B-8AFC58279EB1}"/>
              </a:ext>
            </a:extLst>
          </p:cNvPr>
          <p:cNvSpPr/>
          <p:nvPr/>
        </p:nvSpPr>
        <p:spPr>
          <a:xfrm>
            <a:off x="1456762" y="2719523"/>
            <a:ext cx="2846293" cy="2330823"/>
          </a:xfrm>
          <a:prstGeom prst="ellipse">
            <a:avLst/>
          </a:prstGeom>
          <a:solidFill>
            <a:srgbClr val="C5DFE8"/>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2756645" y="2714621"/>
            <a:ext cx="2633382" cy="2330821"/>
          </a:xfrm>
          <a:prstGeom prst="homePlate">
            <a:avLst/>
          </a:prstGeom>
          <a:solidFill>
            <a:srgbClr val="C5DFE8"/>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B300AF95-C66B-D349-5A8C-D121FFA6F9D4}"/>
              </a:ext>
            </a:extLst>
          </p:cNvPr>
          <p:cNvSpPr txBox="1"/>
          <p:nvPr/>
        </p:nvSpPr>
        <p:spPr>
          <a:xfrm>
            <a:off x="-627127" y="3318884"/>
            <a:ext cx="255269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err="1">
                <a:solidFill>
                  <a:srgbClr val="1C1B1B"/>
                </a:solidFill>
                <a:ea typeface="+mn-lt"/>
                <a:cs typeface="+mn-lt"/>
              </a:rPr>
              <a:t>Diversité</a:t>
            </a:r>
            <a:r>
              <a:rPr lang="en-GB" b="1">
                <a:solidFill>
                  <a:srgbClr val="1C1B1B"/>
                </a:solidFill>
                <a:ea typeface="+mn-lt"/>
                <a:cs typeface="+mn-lt"/>
              </a:rPr>
              <a:t> </a:t>
            </a:r>
            <a:endParaRPr lang="en-US">
              <a:solidFill>
                <a:srgbClr val="000000"/>
              </a:solidFill>
              <a:ea typeface="+mn-lt"/>
              <a:cs typeface="+mn-lt"/>
            </a:endParaRPr>
          </a:p>
          <a:p>
            <a:pPr algn="ctr"/>
            <a:r>
              <a:rPr lang="en-GB" b="1">
                <a:solidFill>
                  <a:srgbClr val="1C1B1B"/>
                </a:solidFill>
                <a:ea typeface="+mn-lt"/>
                <a:cs typeface="+mn-lt"/>
              </a:rPr>
              <a:t>du </a:t>
            </a:r>
            <a:endParaRPr lang="en-US">
              <a:solidFill>
                <a:srgbClr val="000000"/>
              </a:solidFill>
              <a:ea typeface="+mn-lt"/>
              <a:cs typeface="+mn-lt"/>
            </a:endParaRPr>
          </a:p>
          <a:p>
            <a:pPr algn="ctr"/>
            <a:r>
              <a:rPr lang="en-GB" b="1">
                <a:solidFill>
                  <a:srgbClr val="1C1B1B"/>
                </a:solidFill>
                <a:ea typeface="+mn-lt"/>
                <a:cs typeface="+mn-lt"/>
              </a:rPr>
              <a:t>fait</a:t>
            </a:r>
            <a:endParaRPr lang="en-US"/>
          </a:p>
        </p:txBody>
      </p:sp>
      <p:sp>
        <p:nvSpPr>
          <p:cNvPr id="4" name="TextBox 3">
            <a:extLst>
              <a:ext uri="{FF2B5EF4-FFF2-40B4-BE49-F238E27FC236}">
                <a16:creationId xmlns:a16="http://schemas.microsoft.com/office/drawing/2014/main" id="{253ABC1E-2F08-0CE4-C723-292269CD5E99}"/>
              </a:ext>
            </a:extLst>
          </p:cNvPr>
          <p:cNvSpPr txBox="1"/>
          <p:nvPr/>
        </p:nvSpPr>
        <p:spPr>
          <a:xfrm>
            <a:off x="1882991" y="3677472"/>
            <a:ext cx="255269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a:solidFill>
                  <a:srgbClr val="1C1B1B"/>
                </a:solidFill>
                <a:ea typeface="+mn-lt"/>
                <a:cs typeface="+mn-lt"/>
              </a:rPr>
              <a:t>Tendance</a:t>
            </a:r>
            <a:endParaRPr lang="en-US"/>
          </a:p>
        </p:txBody>
      </p:sp>
      <p:sp>
        <p:nvSpPr>
          <p:cNvPr id="2" name="Rectangle 1">
            <a:extLst>
              <a:ext uri="{FF2B5EF4-FFF2-40B4-BE49-F238E27FC236}">
                <a16:creationId xmlns:a16="http://schemas.microsoft.com/office/drawing/2014/main" id="{337ABFCE-A01B-41DA-4C35-A54B4284DD4B}"/>
              </a:ext>
            </a:extLst>
          </p:cNvPr>
          <p:cNvSpPr/>
          <p:nvPr/>
        </p:nvSpPr>
        <p:spPr>
          <a:xfrm>
            <a:off x="9722498" y="1124316"/>
            <a:ext cx="3529852" cy="5109882"/>
          </a:xfrm>
          <a:prstGeom prst="rect">
            <a:avLst/>
          </a:prstGeom>
          <a:solidFill>
            <a:srgbClr val="F5C4C4"/>
          </a:solidFill>
          <a:ln>
            <a:solidFill>
              <a:srgbClr val="F5C4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Arrow: Right 42">
            <a:extLst>
              <a:ext uri="{FF2B5EF4-FFF2-40B4-BE49-F238E27FC236}">
                <a16:creationId xmlns:a16="http://schemas.microsoft.com/office/drawing/2014/main" id="{CF20F6C3-A631-F5DA-CBDE-13914AB37F41}"/>
              </a:ext>
            </a:extLst>
          </p:cNvPr>
          <p:cNvSpPr/>
          <p:nvPr/>
        </p:nvSpPr>
        <p:spPr>
          <a:xfrm>
            <a:off x="3385218" y="435801"/>
            <a:ext cx="3888438" cy="2465292"/>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b="1" err="1">
                <a:solidFill>
                  <a:srgbClr val="1C1B1B"/>
                </a:solidFill>
                <a:ea typeface="+mn-lt"/>
                <a:cs typeface="+mn-lt"/>
              </a:rPr>
              <a:t>Changement</a:t>
            </a:r>
            <a:r>
              <a:rPr lang="en-GB" sz="1200" b="1">
                <a:solidFill>
                  <a:srgbClr val="1C1B1B"/>
                </a:solidFill>
                <a:ea typeface="+mn-lt"/>
                <a:cs typeface="+mn-lt"/>
              </a:rPr>
              <a:t> de </a:t>
            </a:r>
            <a:r>
              <a:rPr lang="en-GB" sz="1200" b="1" err="1">
                <a:solidFill>
                  <a:srgbClr val="1C1B1B"/>
                </a:solidFill>
                <a:ea typeface="+mn-lt"/>
                <a:cs typeface="+mn-lt"/>
              </a:rPr>
              <a:t>famille</a:t>
            </a:r>
            <a:r>
              <a:rPr lang="en-GB" sz="1200" b="1">
                <a:solidFill>
                  <a:srgbClr val="1C1B1B"/>
                </a:solidFill>
                <a:ea typeface="+mn-lt"/>
                <a:cs typeface="+mn-lt"/>
              </a:rPr>
              <a:t> au sein de la tendance</a:t>
            </a:r>
          </a:p>
          <a:p>
            <a:r>
              <a:rPr lang="en-GB" sz="1200">
                <a:solidFill>
                  <a:srgbClr val="1C1B1B"/>
                </a:solidFill>
                <a:ea typeface="+mn-lt"/>
                <a:cs typeface="+mn-lt"/>
              </a:rPr>
              <a:t>-</a:t>
            </a:r>
            <a:endParaRPr lang="en-GB" sz="1200" b="1">
              <a:solidFill>
                <a:srgbClr val="1C1B1B"/>
              </a:solidFill>
              <a:ea typeface="+mn-lt"/>
              <a:cs typeface="+mn-lt"/>
            </a:endParaRPr>
          </a:p>
          <a:p>
            <a:r>
              <a:rPr lang="en-GB" sz="1200">
                <a:solidFill>
                  <a:srgbClr val="1C1B1B"/>
                </a:solidFill>
                <a:ea typeface="+mn-lt"/>
                <a:cs typeface="+mn-lt"/>
              </a:rPr>
              <a:t>-</a:t>
            </a:r>
          </a:p>
          <a:p>
            <a:r>
              <a:rPr lang="en-GB" sz="1200">
                <a:solidFill>
                  <a:srgbClr val="1C1B1B"/>
                </a:solidFill>
                <a:ea typeface="+mn-lt"/>
                <a:cs typeface="+mn-lt"/>
              </a:rPr>
              <a:t>-</a:t>
            </a:r>
          </a:p>
          <a:p>
            <a:r>
              <a:rPr lang="en-GB" sz="1200">
                <a:solidFill>
                  <a:srgbClr val="1C1B1B"/>
                </a:solidFill>
                <a:ea typeface="+mn-lt"/>
                <a:cs typeface="+mn-lt"/>
              </a:rPr>
              <a:t>-</a:t>
            </a:r>
          </a:p>
          <a:p>
            <a:r>
              <a:rPr lang="en-GB" sz="1200">
                <a:solidFill>
                  <a:srgbClr val="1C1B1B"/>
                </a:solidFill>
                <a:ea typeface="+mn-lt"/>
                <a:cs typeface="+mn-lt"/>
              </a:rPr>
              <a:t>-</a:t>
            </a:r>
          </a:p>
        </p:txBody>
      </p:sp>
      <p:sp>
        <p:nvSpPr>
          <p:cNvPr id="45" name="Arrow: Right 44">
            <a:extLst>
              <a:ext uri="{FF2B5EF4-FFF2-40B4-BE49-F238E27FC236}">
                <a16:creationId xmlns:a16="http://schemas.microsoft.com/office/drawing/2014/main" id="{86D013B6-ED89-4ECE-B58E-D09CF1D78EB5}"/>
              </a:ext>
            </a:extLst>
          </p:cNvPr>
          <p:cNvSpPr/>
          <p:nvPr/>
        </p:nvSpPr>
        <p:spPr>
          <a:xfrm>
            <a:off x="3240308" y="4785296"/>
            <a:ext cx="3888438" cy="2465292"/>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b="1" err="1">
                <a:solidFill>
                  <a:srgbClr val="1C1B1B"/>
                </a:solidFill>
                <a:ea typeface="+mn-lt"/>
                <a:cs typeface="+mn-lt"/>
              </a:rPr>
              <a:t>Création</a:t>
            </a:r>
            <a:r>
              <a:rPr lang="en-GB" sz="1200" b="1">
                <a:solidFill>
                  <a:srgbClr val="1C1B1B"/>
                </a:solidFill>
                <a:ea typeface="+mn-lt"/>
                <a:cs typeface="+mn-lt"/>
              </a:rPr>
              <a:t> </a:t>
            </a:r>
            <a:r>
              <a:rPr lang="en-GB" sz="1200" b="1" err="1">
                <a:solidFill>
                  <a:srgbClr val="1C1B1B"/>
                </a:solidFill>
                <a:ea typeface="+mn-lt"/>
                <a:cs typeface="+mn-lt"/>
              </a:rPr>
              <a:t>d’une</a:t>
            </a:r>
            <a:r>
              <a:rPr lang="en-GB" sz="1200" b="1">
                <a:solidFill>
                  <a:srgbClr val="1C1B1B"/>
                </a:solidFill>
                <a:ea typeface="+mn-lt"/>
                <a:cs typeface="+mn-lt"/>
              </a:rPr>
              <a:t> nouvelle </a:t>
            </a:r>
            <a:r>
              <a:rPr lang="en-GB" sz="1200" b="1" err="1">
                <a:solidFill>
                  <a:srgbClr val="1C1B1B"/>
                </a:solidFill>
                <a:ea typeface="+mn-lt"/>
                <a:cs typeface="+mn-lt"/>
              </a:rPr>
              <a:t>famille</a:t>
            </a:r>
            <a:r>
              <a:rPr lang="en-GB" sz="1200" b="1">
                <a:solidFill>
                  <a:srgbClr val="1C1B1B"/>
                </a:solidFill>
                <a:ea typeface="+mn-lt"/>
                <a:cs typeface="+mn-lt"/>
              </a:rPr>
              <a:t> dans la tendance</a:t>
            </a:r>
          </a:p>
          <a:p>
            <a:r>
              <a:rPr lang="en-GB" sz="1200" b="1">
                <a:solidFill>
                  <a:srgbClr val="1C1B1B"/>
                </a:solidFill>
              </a:rPr>
              <a:t>-</a:t>
            </a:r>
          </a:p>
          <a:p>
            <a:r>
              <a:rPr lang="en-GB" sz="1200" b="1">
                <a:solidFill>
                  <a:srgbClr val="1C1B1B"/>
                </a:solidFill>
              </a:rPr>
              <a:t>-</a:t>
            </a:r>
          </a:p>
          <a:p>
            <a:r>
              <a:rPr lang="en-GB" sz="1200" b="1">
                <a:solidFill>
                  <a:srgbClr val="1C1B1B"/>
                </a:solidFill>
              </a:rPr>
              <a:t>-</a:t>
            </a:r>
          </a:p>
          <a:p>
            <a:r>
              <a:rPr lang="en-GB" sz="1200" b="1">
                <a:solidFill>
                  <a:srgbClr val="1C1B1B"/>
                </a:solidFill>
              </a:rPr>
              <a:t>-</a:t>
            </a:r>
          </a:p>
        </p:txBody>
      </p:sp>
      <p:sp>
        <p:nvSpPr>
          <p:cNvPr id="47" name="Arrow: Chevron 46">
            <a:extLst>
              <a:ext uri="{FF2B5EF4-FFF2-40B4-BE49-F238E27FC236}">
                <a16:creationId xmlns:a16="http://schemas.microsoft.com/office/drawing/2014/main" id="{996A7DBF-AA18-0C70-A291-459334D6DFB5}"/>
              </a:ext>
            </a:extLst>
          </p:cNvPr>
          <p:cNvSpPr/>
          <p:nvPr/>
        </p:nvSpPr>
        <p:spPr>
          <a:xfrm>
            <a:off x="4917184" y="3244925"/>
            <a:ext cx="3574676" cy="1277467"/>
          </a:xfrm>
          <a:prstGeom prst="chevron">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9" name="Arrow: Right 48">
            <a:extLst>
              <a:ext uri="{FF2B5EF4-FFF2-40B4-BE49-F238E27FC236}">
                <a16:creationId xmlns:a16="http://schemas.microsoft.com/office/drawing/2014/main" id="{6ADDC683-B07E-7310-825D-285BE893DB50}"/>
              </a:ext>
            </a:extLst>
          </p:cNvPr>
          <p:cNvSpPr/>
          <p:nvPr/>
        </p:nvSpPr>
        <p:spPr>
          <a:xfrm>
            <a:off x="7207619" y="2581041"/>
            <a:ext cx="2319618" cy="2610969"/>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600">
              <a:solidFill>
                <a:srgbClr val="1C1B1B"/>
              </a:solidFill>
            </a:endParaRPr>
          </a:p>
        </p:txBody>
      </p:sp>
      <p:sp>
        <p:nvSpPr>
          <p:cNvPr id="51" name="TextBox 50">
            <a:extLst>
              <a:ext uri="{FF2B5EF4-FFF2-40B4-BE49-F238E27FC236}">
                <a16:creationId xmlns:a16="http://schemas.microsoft.com/office/drawing/2014/main" id="{2E8BA6DE-CE99-2E37-DC34-458F770A846A}"/>
              </a:ext>
            </a:extLst>
          </p:cNvPr>
          <p:cNvSpPr txBox="1"/>
          <p:nvPr/>
        </p:nvSpPr>
        <p:spPr>
          <a:xfrm>
            <a:off x="5510873" y="3249428"/>
            <a:ext cx="3527615"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b="1">
                <a:solidFill>
                  <a:srgbClr val="1C1B1B"/>
                </a:solidFill>
                <a:ea typeface="+mn-lt"/>
                <a:cs typeface="+mn-lt"/>
              </a:rPr>
              <a:t>Optimisation au sein de la tendance </a:t>
            </a:r>
            <a:r>
              <a:rPr lang="en-GB" sz="1200" b="1" err="1">
                <a:solidFill>
                  <a:srgbClr val="1C1B1B"/>
                </a:solidFill>
                <a:ea typeface="+mn-lt"/>
                <a:cs typeface="+mn-lt"/>
              </a:rPr>
              <a:t>existante</a:t>
            </a:r>
            <a:endParaRPr lang="en-GB" sz="1200" b="1">
              <a:solidFill>
                <a:srgbClr val="1C1B1B"/>
              </a:solidFill>
              <a:ea typeface="+mn-lt"/>
              <a:cs typeface="+mn-lt"/>
            </a:endParaRPr>
          </a:p>
          <a:p>
            <a:r>
              <a:rPr lang="en-GB" sz="1200" b="1">
                <a:solidFill>
                  <a:srgbClr val="1C1B1B"/>
                </a:solidFill>
              </a:rPr>
              <a:t>-</a:t>
            </a:r>
          </a:p>
          <a:p>
            <a:r>
              <a:rPr lang="en-GB" sz="1200" b="1">
                <a:solidFill>
                  <a:srgbClr val="1C1B1B"/>
                </a:solidFill>
              </a:rPr>
              <a:t>-</a:t>
            </a:r>
          </a:p>
          <a:p>
            <a:r>
              <a:rPr lang="en-GB" sz="1200" b="1">
                <a:solidFill>
                  <a:srgbClr val="1C1B1B"/>
                </a:solidFill>
              </a:rPr>
              <a:t>-</a:t>
            </a:r>
          </a:p>
          <a:p>
            <a:r>
              <a:rPr lang="en-GB" sz="1200" b="1">
                <a:solidFill>
                  <a:srgbClr val="1C1B1B"/>
                </a:solidFill>
              </a:rPr>
              <a:t>-</a:t>
            </a:r>
          </a:p>
          <a:p>
            <a:r>
              <a:rPr lang="en-GB" sz="1200" b="1">
                <a:solidFill>
                  <a:srgbClr val="1C1B1B"/>
                </a:solidFill>
              </a:rPr>
              <a:t>-</a:t>
            </a:r>
          </a:p>
          <a:p>
            <a:endParaRPr lang="en-GB" sz="1200" b="1">
              <a:solidFill>
                <a:srgbClr val="1C1B1B"/>
              </a:solidFill>
            </a:endParaRPr>
          </a:p>
        </p:txBody>
      </p:sp>
      <p:pic>
        <p:nvPicPr>
          <p:cNvPr id="5" name="Image 4" descr="A screenshot of a computer&#10;&#10;Description automatically generated">
            <a:extLst>
              <a:ext uri="{FF2B5EF4-FFF2-40B4-BE49-F238E27FC236}">
                <a16:creationId xmlns:a16="http://schemas.microsoft.com/office/drawing/2014/main" id="{7EB2F790-276D-036F-A5C4-9D132A8A48A2}"/>
              </a:ext>
            </a:extLst>
          </p:cNvPr>
          <p:cNvPicPr>
            <a:picLocks noChangeAspect="1"/>
          </p:cNvPicPr>
          <p:nvPr/>
        </p:nvPicPr>
        <p:blipFill>
          <a:blip r:embed="rId2"/>
          <a:stretch>
            <a:fillRect/>
          </a:stretch>
        </p:blipFill>
        <p:spPr>
          <a:xfrm>
            <a:off x="15117" y="6039911"/>
            <a:ext cx="1646165" cy="783771"/>
          </a:xfrm>
          <a:prstGeom prst="rect">
            <a:avLst/>
          </a:prstGeom>
        </p:spPr>
      </p:pic>
    </p:spTree>
    <p:extLst>
      <p:ext uri="{BB962C8B-B14F-4D97-AF65-F5344CB8AC3E}">
        <p14:creationId xmlns:p14="http://schemas.microsoft.com/office/powerpoint/2010/main" val="1270908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 name="Block Arc 5">
            <a:extLst>
              <a:ext uri="{FF2B5EF4-FFF2-40B4-BE49-F238E27FC236}">
                <a16:creationId xmlns:a16="http://schemas.microsoft.com/office/drawing/2014/main" id="{B5952193-F31E-AA1E-5483-C78FA1AE1782}"/>
              </a:ext>
            </a:extLst>
          </p:cNvPr>
          <p:cNvSpPr/>
          <p:nvPr/>
        </p:nvSpPr>
        <p:spPr>
          <a:xfrm rot="16200000">
            <a:off x="6050007" y="1076717"/>
            <a:ext cx="4352635" cy="4303737"/>
          </a:xfrm>
          <a:prstGeom prst="blockArc">
            <a:avLst/>
          </a:prstGeom>
          <a:solidFill>
            <a:srgbClr val="C5DFE8"/>
          </a:solidFill>
          <a:ln>
            <a:solidFill>
              <a:srgbClr val="EEFFD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tx1"/>
              </a:solidFill>
            </a:endParaRPr>
          </a:p>
        </p:txBody>
      </p:sp>
      <p:sp>
        <p:nvSpPr>
          <p:cNvPr id="7" name="Oval 6">
            <a:extLst>
              <a:ext uri="{FF2B5EF4-FFF2-40B4-BE49-F238E27FC236}">
                <a16:creationId xmlns:a16="http://schemas.microsoft.com/office/drawing/2014/main" id="{AEC47F3C-3DC6-9AEB-375B-8AFC58279EB1}"/>
              </a:ext>
            </a:extLst>
          </p:cNvPr>
          <p:cNvSpPr/>
          <p:nvPr/>
        </p:nvSpPr>
        <p:spPr>
          <a:xfrm>
            <a:off x="7356489" y="2338522"/>
            <a:ext cx="1864930" cy="1776642"/>
          </a:xfrm>
          <a:prstGeom prst="ellipse">
            <a:avLst/>
          </a:prstGeom>
          <a:solidFill>
            <a:srgbClr val="C5DFE8"/>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8" name="Arrow: Pentagon 7">
            <a:extLst>
              <a:ext uri="{FF2B5EF4-FFF2-40B4-BE49-F238E27FC236}">
                <a16:creationId xmlns:a16="http://schemas.microsoft.com/office/drawing/2014/main" id="{3A0E337C-A248-4BAE-A551-CA0A64A1055E}"/>
              </a:ext>
            </a:extLst>
          </p:cNvPr>
          <p:cNvSpPr/>
          <p:nvPr/>
        </p:nvSpPr>
        <p:spPr>
          <a:xfrm>
            <a:off x="8367735" y="2322075"/>
            <a:ext cx="1721292" cy="1776640"/>
          </a:xfrm>
          <a:prstGeom prst="homePlate">
            <a:avLst/>
          </a:prstGeom>
          <a:solidFill>
            <a:srgbClr val="C5DFE8"/>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23" name="TextBox 22">
            <a:extLst>
              <a:ext uri="{FF2B5EF4-FFF2-40B4-BE49-F238E27FC236}">
                <a16:creationId xmlns:a16="http://schemas.microsoft.com/office/drawing/2014/main" id="{B300AF95-C66B-D349-5A8C-D121FFA6F9D4}"/>
              </a:ext>
            </a:extLst>
          </p:cNvPr>
          <p:cNvSpPr txBox="1"/>
          <p:nvPr/>
        </p:nvSpPr>
        <p:spPr>
          <a:xfrm>
            <a:off x="5676691" y="2845520"/>
            <a:ext cx="16752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800" b="1" err="1">
                <a:solidFill>
                  <a:srgbClr val="1C1B1B"/>
                </a:solidFill>
                <a:ea typeface="+mn-lt"/>
                <a:cs typeface="+mn-lt"/>
              </a:rPr>
              <a:t>Diversité</a:t>
            </a:r>
            <a:r>
              <a:rPr lang="en-GB" sz="800" b="1">
                <a:solidFill>
                  <a:srgbClr val="1C1B1B"/>
                </a:solidFill>
                <a:ea typeface="+mn-lt"/>
                <a:cs typeface="+mn-lt"/>
              </a:rPr>
              <a:t> </a:t>
            </a:r>
            <a:endParaRPr lang="en-US" sz="800">
              <a:solidFill>
                <a:srgbClr val="000000"/>
              </a:solidFill>
              <a:ea typeface="+mn-lt"/>
              <a:cs typeface="+mn-lt"/>
            </a:endParaRPr>
          </a:p>
          <a:p>
            <a:pPr algn="ctr"/>
            <a:r>
              <a:rPr lang="en-GB" sz="800" b="1">
                <a:solidFill>
                  <a:srgbClr val="1C1B1B"/>
                </a:solidFill>
                <a:ea typeface="+mn-lt"/>
                <a:cs typeface="+mn-lt"/>
              </a:rPr>
              <a:t>du </a:t>
            </a:r>
            <a:endParaRPr lang="en-US" sz="800">
              <a:solidFill>
                <a:srgbClr val="000000"/>
              </a:solidFill>
              <a:ea typeface="+mn-lt"/>
              <a:cs typeface="+mn-lt"/>
            </a:endParaRPr>
          </a:p>
          <a:p>
            <a:pPr algn="ctr"/>
            <a:r>
              <a:rPr lang="en-GB" sz="800" b="1">
                <a:solidFill>
                  <a:srgbClr val="1C1B1B"/>
                </a:solidFill>
                <a:ea typeface="+mn-lt"/>
                <a:cs typeface="+mn-lt"/>
              </a:rPr>
              <a:t>fait</a:t>
            </a:r>
            <a:endParaRPr lang="en-US" sz="800"/>
          </a:p>
        </p:txBody>
      </p:sp>
      <p:sp>
        <p:nvSpPr>
          <p:cNvPr id="4" name="TextBox 3">
            <a:extLst>
              <a:ext uri="{FF2B5EF4-FFF2-40B4-BE49-F238E27FC236}">
                <a16:creationId xmlns:a16="http://schemas.microsoft.com/office/drawing/2014/main" id="{253ABC1E-2F08-0CE4-C723-292269CD5E99}"/>
              </a:ext>
            </a:extLst>
          </p:cNvPr>
          <p:cNvSpPr txBox="1"/>
          <p:nvPr/>
        </p:nvSpPr>
        <p:spPr>
          <a:xfrm>
            <a:off x="7828900" y="2973199"/>
            <a:ext cx="1675245"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800" b="1">
                <a:solidFill>
                  <a:srgbClr val="1C1B1B"/>
                </a:solidFill>
                <a:ea typeface="+mn-lt"/>
                <a:cs typeface="+mn-lt"/>
              </a:rPr>
              <a:t>Tendance</a:t>
            </a:r>
            <a:endParaRPr lang="en-US" sz="800"/>
          </a:p>
        </p:txBody>
      </p:sp>
      <p:sp>
        <p:nvSpPr>
          <p:cNvPr id="43" name="Arrow: Right 42">
            <a:extLst>
              <a:ext uri="{FF2B5EF4-FFF2-40B4-BE49-F238E27FC236}">
                <a16:creationId xmlns:a16="http://schemas.microsoft.com/office/drawing/2014/main" id="{CF20F6C3-A631-F5DA-CBDE-13914AB37F41}"/>
              </a:ext>
            </a:extLst>
          </p:cNvPr>
          <p:cNvSpPr/>
          <p:nvPr/>
        </p:nvSpPr>
        <p:spPr>
          <a:xfrm>
            <a:off x="8372854" y="674618"/>
            <a:ext cx="2549166" cy="1876474"/>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b="1" err="1">
                <a:solidFill>
                  <a:srgbClr val="1C1B1B"/>
                </a:solidFill>
                <a:ea typeface="+mn-lt"/>
                <a:cs typeface="+mn-lt"/>
              </a:rPr>
              <a:t>Changement</a:t>
            </a:r>
            <a:r>
              <a:rPr lang="en-GB" sz="800" b="1">
                <a:solidFill>
                  <a:srgbClr val="1C1B1B"/>
                </a:solidFill>
                <a:ea typeface="+mn-lt"/>
                <a:cs typeface="+mn-lt"/>
              </a:rPr>
              <a:t> de </a:t>
            </a:r>
            <a:r>
              <a:rPr lang="en-GB" sz="800" b="1" err="1">
                <a:solidFill>
                  <a:srgbClr val="1C1B1B"/>
                </a:solidFill>
                <a:ea typeface="+mn-lt"/>
                <a:cs typeface="+mn-lt"/>
              </a:rPr>
              <a:t>famille</a:t>
            </a:r>
            <a:r>
              <a:rPr lang="en-GB" sz="800" b="1">
                <a:solidFill>
                  <a:srgbClr val="1C1B1B"/>
                </a:solidFill>
                <a:ea typeface="+mn-lt"/>
                <a:cs typeface="+mn-lt"/>
              </a:rPr>
              <a:t> au sein de la tendance</a:t>
            </a:r>
          </a:p>
          <a:p>
            <a:r>
              <a:rPr lang="en-GB" sz="800">
                <a:solidFill>
                  <a:srgbClr val="1C1B1B"/>
                </a:solidFill>
                <a:ea typeface="+mn-lt"/>
                <a:cs typeface="+mn-lt"/>
              </a:rPr>
              <a:t>-</a:t>
            </a:r>
            <a:endParaRPr lang="en-GB" sz="800" b="1">
              <a:solidFill>
                <a:srgbClr val="1C1B1B"/>
              </a:solidFill>
              <a:ea typeface="+mn-lt"/>
              <a:cs typeface="+mn-lt"/>
            </a:endParaRPr>
          </a:p>
          <a:p>
            <a:r>
              <a:rPr lang="en-GB" sz="800">
                <a:solidFill>
                  <a:srgbClr val="1C1B1B"/>
                </a:solidFill>
                <a:ea typeface="+mn-lt"/>
                <a:cs typeface="+mn-lt"/>
              </a:rPr>
              <a:t>-</a:t>
            </a:r>
          </a:p>
          <a:p>
            <a:r>
              <a:rPr lang="en-GB" sz="800">
                <a:solidFill>
                  <a:srgbClr val="1C1B1B"/>
                </a:solidFill>
                <a:ea typeface="+mn-lt"/>
                <a:cs typeface="+mn-lt"/>
              </a:rPr>
              <a:t>-</a:t>
            </a:r>
          </a:p>
          <a:p>
            <a:r>
              <a:rPr lang="en-GB" sz="800">
                <a:solidFill>
                  <a:srgbClr val="1C1B1B"/>
                </a:solidFill>
                <a:ea typeface="+mn-lt"/>
                <a:cs typeface="+mn-lt"/>
              </a:rPr>
              <a:t>-</a:t>
            </a:r>
          </a:p>
          <a:p>
            <a:r>
              <a:rPr lang="en-GB" sz="800">
                <a:solidFill>
                  <a:srgbClr val="1C1B1B"/>
                </a:solidFill>
                <a:ea typeface="+mn-lt"/>
                <a:cs typeface="+mn-lt"/>
              </a:rPr>
              <a:t>-</a:t>
            </a:r>
          </a:p>
        </p:txBody>
      </p:sp>
      <p:sp>
        <p:nvSpPr>
          <p:cNvPr id="45" name="Arrow: Right 44">
            <a:extLst>
              <a:ext uri="{FF2B5EF4-FFF2-40B4-BE49-F238E27FC236}">
                <a16:creationId xmlns:a16="http://schemas.microsoft.com/office/drawing/2014/main" id="{86D013B6-ED89-4ECE-B58E-D09CF1D78EB5}"/>
              </a:ext>
            </a:extLst>
          </p:cNvPr>
          <p:cNvSpPr/>
          <p:nvPr/>
        </p:nvSpPr>
        <p:spPr>
          <a:xfrm>
            <a:off x="8435762" y="3965569"/>
            <a:ext cx="2549166" cy="1876474"/>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b="1" err="1">
                <a:solidFill>
                  <a:srgbClr val="1C1B1B"/>
                </a:solidFill>
                <a:ea typeface="+mn-lt"/>
                <a:cs typeface="+mn-lt"/>
              </a:rPr>
              <a:t>Création</a:t>
            </a:r>
            <a:r>
              <a:rPr lang="en-GB" sz="800" b="1">
                <a:solidFill>
                  <a:srgbClr val="1C1B1B"/>
                </a:solidFill>
                <a:ea typeface="+mn-lt"/>
                <a:cs typeface="+mn-lt"/>
              </a:rPr>
              <a:t> </a:t>
            </a:r>
            <a:r>
              <a:rPr lang="en-GB" sz="800" b="1" err="1">
                <a:solidFill>
                  <a:srgbClr val="1C1B1B"/>
                </a:solidFill>
                <a:ea typeface="+mn-lt"/>
                <a:cs typeface="+mn-lt"/>
              </a:rPr>
              <a:t>d’une</a:t>
            </a:r>
            <a:r>
              <a:rPr lang="en-GB" sz="800" b="1">
                <a:solidFill>
                  <a:srgbClr val="1C1B1B"/>
                </a:solidFill>
                <a:ea typeface="+mn-lt"/>
                <a:cs typeface="+mn-lt"/>
              </a:rPr>
              <a:t> nouvelle </a:t>
            </a:r>
            <a:r>
              <a:rPr lang="en-GB" sz="800" b="1" err="1">
                <a:solidFill>
                  <a:srgbClr val="1C1B1B"/>
                </a:solidFill>
                <a:ea typeface="+mn-lt"/>
                <a:cs typeface="+mn-lt"/>
              </a:rPr>
              <a:t>famille</a:t>
            </a:r>
            <a:r>
              <a:rPr lang="en-GB" sz="800" b="1">
                <a:solidFill>
                  <a:srgbClr val="1C1B1B"/>
                </a:solidFill>
                <a:ea typeface="+mn-lt"/>
                <a:cs typeface="+mn-lt"/>
              </a:rPr>
              <a:t> dans la tendance</a:t>
            </a:r>
          </a:p>
          <a:p>
            <a:r>
              <a:rPr lang="en-GB" sz="800" b="1">
                <a:solidFill>
                  <a:srgbClr val="1C1B1B"/>
                </a:solidFill>
              </a:rPr>
              <a:t>-</a:t>
            </a:r>
          </a:p>
          <a:p>
            <a:r>
              <a:rPr lang="en-GB" sz="800" b="1">
                <a:solidFill>
                  <a:srgbClr val="1C1B1B"/>
                </a:solidFill>
              </a:rPr>
              <a:t>-</a:t>
            </a:r>
          </a:p>
          <a:p>
            <a:r>
              <a:rPr lang="en-GB" sz="800" b="1">
                <a:solidFill>
                  <a:srgbClr val="1C1B1B"/>
                </a:solidFill>
              </a:rPr>
              <a:t>-</a:t>
            </a:r>
          </a:p>
          <a:p>
            <a:r>
              <a:rPr lang="en-GB" sz="800" b="1">
                <a:solidFill>
                  <a:srgbClr val="1C1B1B"/>
                </a:solidFill>
              </a:rPr>
              <a:t>-</a:t>
            </a:r>
          </a:p>
        </p:txBody>
      </p:sp>
      <p:sp>
        <p:nvSpPr>
          <p:cNvPr id="47" name="Arrow: Chevron 46">
            <a:extLst>
              <a:ext uri="{FF2B5EF4-FFF2-40B4-BE49-F238E27FC236}">
                <a16:creationId xmlns:a16="http://schemas.microsoft.com/office/drawing/2014/main" id="{996A7DBF-AA18-0C70-A291-459334D6DFB5}"/>
              </a:ext>
            </a:extLst>
          </p:cNvPr>
          <p:cNvSpPr/>
          <p:nvPr/>
        </p:nvSpPr>
        <p:spPr>
          <a:xfrm>
            <a:off x="9800911" y="2725379"/>
            <a:ext cx="2339313" cy="977286"/>
          </a:xfrm>
          <a:prstGeom prst="chevron">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800">
              <a:solidFill>
                <a:schemeClr val="tx1"/>
              </a:solidFill>
            </a:endParaRPr>
          </a:p>
        </p:txBody>
      </p:sp>
      <p:sp>
        <p:nvSpPr>
          <p:cNvPr id="49" name="Arrow: Right 48">
            <a:extLst>
              <a:ext uri="{FF2B5EF4-FFF2-40B4-BE49-F238E27FC236}">
                <a16:creationId xmlns:a16="http://schemas.microsoft.com/office/drawing/2014/main" id="{6ADDC683-B07E-7310-825D-285BE893DB50}"/>
              </a:ext>
            </a:extLst>
          </p:cNvPr>
          <p:cNvSpPr/>
          <p:nvPr/>
        </p:nvSpPr>
        <p:spPr>
          <a:xfrm>
            <a:off x="11641074" y="2223132"/>
            <a:ext cx="1522982" cy="1987515"/>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800">
              <a:solidFill>
                <a:srgbClr val="1C1B1B"/>
              </a:solidFill>
            </a:endParaRPr>
          </a:p>
        </p:txBody>
      </p:sp>
      <p:sp>
        <p:nvSpPr>
          <p:cNvPr id="51" name="TextBox 50">
            <a:extLst>
              <a:ext uri="{FF2B5EF4-FFF2-40B4-BE49-F238E27FC236}">
                <a16:creationId xmlns:a16="http://schemas.microsoft.com/office/drawing/2014/main" id="{2E8BA6DE-CE99-2E37-DC34-458F770A846A}"/>
              </a:ext>
            </a:extLst>
          </p:cNvPr>
          <p:cNvSpPr txBox="1"/>
          <p:nvPr/>
        </p:nvSpPr>
        <p:spPr>
          <a:xfrm>
            <a:off x="10383055" y="2752973"/>
            <a:ext cx="2303797"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800" b="1">
                <a:solidFill>
                  <a:srgbClr val="1C1B1B"/>
                </a:solidFill>
                <a:ea typeface="+mn-lt"/>
                <a:cs typeface="+mn-lt"/>
              </a:rPr>
              <a:t>Optimisation au sein de la tendance </a:t>
            </a:r>
            <a:r>
              <a:rPr lang="en-GB" sz="800" b="1" err="1">
                <a:solidFill>
                  <a:srgbClr val="1C1B1B"/>
                </a:solidFill>
                <a:ea typeface="+mn-lt"/>
                <a:cs typeface="+mn-lt"/>
              </a:rPr>
              <a:t>existante</a:t>
            </a:r>
            <a:endParaRPr lang="en-GB" sz="800" b="1">
              <a:solidFill>
                <a:srgbClr val="1C1B1B"/>
              </a:solidFill>
              <a:ea typeface="+mn-lt"/>
              <a:cs typeface="+mn-lt"/>
            </a:endParaRPr>
          </a:p>
          <a:p>
            <a:r>
              <a:rPr lang="en-GB" sz="800" b="1">
                <a:solidFill>
                  <a:srgbClr val="1C1B1B"/>
                </a:solidFill>
              </a:rPr>
              <a:t>-</a:t>
            </a:r>
          </a:p>
          <a:p>
            <a:r>
              <a:rPr lang="en-GB" sz="800" b="1">
                <a:solidFill>
                  <a:srgbClr val="1C1B1B"/>
                </a:solidFill>
              </a:rPr>
              <a:t>-</a:t>
            </a:r>
          </a:p>
          <a:p>
            <a:r>
              <a:rPr lang="en-GB" sz="800" b="1">
                <a:solidFill>
                  <a:srgbClr val="1C1B1B"/>
                </a:solidFill>
              </a:rPr>
              <a:t>-</a:t>
            </a:r>
          </a:p>
          <a:p>
            <a:r>
              <a:rPr lang="en-GB" sz="800" b="1">
                <a:solidFill>
                  <a:srgbClr val="1C1B1B"/>
                </a:solidFill>
              </a:rPr>
              <a:t>-</a:t>
            </a:r>
          </a:p>
          <a:p>
            <a:r>
              <a:rPr lang="en-GB" sz="800" b="1">
                <a:solidFill>
                  <a:srgbClr val="1C1B1B"/>
                </a:solidFill>
              </a:rPr>
              <a:t>-</a:t>
            </a:r>
          </a:p>
          <a:p>
            <a:endParaRPr lang="en-GB" sz="800" b="1">
              <a:solidFill>
                <a:srgbClr val="1C1B1B"/>
              </a:solidFill>
            </a:endParaRPr>
          </a:p>
        </p:txBody>
      </p:sp>
      <p:sp>
        <p:nvSpPr>
          <p:cNvPr id="5" name="Espace réservé du contenu 2">
            <a:extLst>
              <a:ext uri="{FF2B5EF4-FFF2-40B4-BE49-F238E27FC236}">
                <a16:creationId xmlns:a16="http://schemas.microsoft.com/office/drawing/2014/main" id="{173C064B-98B4-4981-49F8-F5FDBFD5CA9D}"/>
              </a:ext>
            </a:extLst>
          </p:cNvPr>
          <p:cNvSpPr>
            <a:spLocks noGrp="1"/>
          </p:cNvSpPr>
          <p:nvPr>
            <p:ph idx="1"/>
          </p:nvPr>
        </p:nvSpPr>
        <p:spPr>
          <a:xfrm>
            <a:off x="293596" y="1067816"/>
            <a:ext cx="5504817" cy="4361776"/>
          </a:xfrm>
        </p:spPr>
        <p:txBody>
          <a:bodyPr vert="horz" lIns="91440" tIns="45720" rIns="91440" bIns="45720" rtlCol="0" anchor="t">
            <a:normAutofit/>
          </a:bodyPr>
          <a:lstStyle/>
          <a:p>
            <a:pPr lvl="1">
              <a:buFont typeface="Wingdings" pitchFamily="2" charset="2"/>
              <a:buChar char="v"/>
            </a:pPr>
            <a:r>
              <a:rPr lang="fr-FR" sz="1900" b="1"/>
              <a:t>   Conseils pour l'invention dans la tendance</a:t>
            </a:r>
          </a:p>
          <a:p>
            <a:pPr marL="457200" lvl="1" indent="0">
              <a:buNone/>
            </a:pPr>
            <a:endParaRPr lang="fr-FR" sz="1900"/>
          </a:p>
          <a:p>
            <a:pPr marL="0" indent="0">
              <a:buNone/>
            </a:pPr>
            <a:r>
              <a:rPr lang="fr-FR" sz="1900"/>
              <a:t>-La création d'une nouvelle famille est rarement possible. Souvent les combinaisons de caractéristiques n'existent pas car elles ne font pas de sens fonctionnel. </a:t>
            </a:r>
          </a:p>
          <a:p>
            <a:pPr marL="0" indent="0">
              <a:buNone/>
            </a:pPr>
            <a:r>
              <a:rPr lang="fr-FR" sz="1900"/>
              <a:t>-L'optimisation de la tendance existante est souvent l'option utilisée par défaut, attention à ne pas se limiter à cette dernière</a:t>
            </a:r>
          </a:p>
        </p:txBody>
      </p:sp>
      <p:pic>
        <p:nvPicPr>
          <p:cNvPr id="9" name="Image 4">
            <a:extLst>
              <a:ext uri="{FF2B5EF4-FFF2-40B4-BE49-F238E27FC236}">
                <a16:creationId xmlns:a16="http://schemas.microsoft.com/office/drawing/2014/main" id="{E2342C62-4DCB-C8D7-FB72-4DB1B1E8ADC7}"/>
              </a:ext>
            </a:extLst>
          </p:cNvPr>
          <p:cNvPicPr>
            <a:picLocks noChangeAspect="1"/>
          </p:cNvPicPr>
          <p:nvPr/>
        </p:nvPicPr>
        <p:blipFill>
          <a:blip r:embed="rId2"/>
          <a:stretch>
            <a:fillRect/>
          </a:stretch>
        </p:blipFill>
        <p:spPr>
          <a:xfrm>
            <a:off x="15117" y="6039911"/>
            <a:ext cx="1646165" cy="783771"/>
          </a:xfrm>
          <a:prstGeom prst="rect">
            <a:avLst/>
          </a:prstGeom>
        </p:spPr>
      </p:pic>
    </p:spTree>
    <p:extLst>
      <p:ext uri="{BB962C8B-B14F-4D97-AF65-F5344CB8AC3E}">
        <p14:creationId xmlns:p14="http://schemas.microsoft.com/office/powerpoint/2010/main" val="3765970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Arrow: Chevron 3">
            <a:extLst>
              <a:ext uri="{FF2B5EF4-FFF2-40B4-BE49-F238E27FC236}">
                <a16:creationId xmlns:a16="http://schemas.microsoft.com/office/drawing/2014/main" id="{97F7CDED-04A0-89FD-C195-F868A233971F}"/>
              </a:ext>
            </a:extLst>
          </p:cNvPr>
          <p:cNvSpPr/>
          <p:nvPr/>
        </p:nvSpPr>
        <p:spPr>
          <a:xfrm>
            <a:off x="2336995" y="2866679"/>
            <a:ext cx="2543733" cy="1847433"/>
          </a:xfrm>
          <a:prstGeom prst="chevron">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Rectangle 1">
            <a:extLst>
              <a:ext uri="{FF2B5EF4-FFF2-40B4-BE49-F238E27FC236}">
                <a16:creationId xmlns:a16="http://schemas.microsoft.com/office/drawing/2014/main" id="{337ABFCE-A01B-41DA-4C35-A54B4284DD4B}"/>
              </a:ext>
            </a:extLst>
          </p:cNvPr>
          <p:cNvSpPr/>
          <p:nvPr/>
        </p:nvSpPr>
        <p:spPr>
          <a:xfrm>
            <a:off x="3312733" y="-4904449"/>
            <a:ext cx="8550087" cy="5950323"/>
          </a:xfrm>
          <a:prstGeom prst="rect">
            <a:avLst/>
          </a:prstGeom>
          <a:solidFill>
            <a:srgbClr val="F5C4C4"/>
          </a:solidFill>
          <a:ln>
            <a:solidFill>
              <a:srgbClr val="F5C4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Arrow: Right 44">
            <a:extLst>
              <a:ext uri="{FF2B5EF4-FFF2-40B4-BE49-F238E27FC236}">
                <a16:creationId xmlns:a16="http://schemas.microsoft.com/office/drawing/2014/main" id="{86D013B6-ED89-4ECE-B58E-D09CF1D78EB5}"/>
              </a:ext>
            </a:extLst>
          </p:cNvPr>
          <p:cNvSpPr/>
          <p:nvPr/>
        </p:nvSpPr>
        <p:spPr>
          <a:xfrm>
            <a:off x="-1891986" y="-1052969"/>
            <a:ext cx="3888438" cy="2465292"/>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sz="1200" b="1">
              <a:solidFill>
                <a:srgbClr val="1C1B1B"/>
              </a:solidFill>
            </a:endParaRPr>
          </a:p>
        </p:txBody>
      </p:sp>
      <p:sp>
        <p:nvSpPr>
          <p:cNvPr id="10" name="Arrow: Right 9">
            <a:extLst>
              <a:ext uri="{FF2B5EF4-FFF2-40B4-BE49-F238E27FC236}">
                <a16:creationId xmlns:a16="http://schemas.microsoft.com/office/drawing/2014/main" id="{80485724-E740-9B80-95FC-35F7F0E100F5}"/>
              </a:ext>
            </a:extLst>
          </p:cNvPr>
          <p:cNvSpPr/>
          <p:nvPr/>
        </p:nvSpPr>
        <p:spPr>
          <a:xfrm>
            <a:off x="3350714" y="1940480"/>
            <a:ext cx="6790764" cy="3697940"/>
          </a:xfrm>
          <a:prstGeom prst="right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a:solidFill>
                  <a:srgbClr val="1C1B1B"/>
                </a:solidFill>
                <a:ea typeface="+mn-lt"/>
                <a:cs typeface="+mn-lt"/>
              </a:rPr>
              <a:t>Innovation </a:t>
            </a:r>
            <a:r>
              <a:rPr lang="en-GB" sz="1400" b="1" err="1">
                <a:solidFill>
                  <a:srgbClr val="1C1B1B"/>
                </a:solidFill>
                <a:ea typeface="+mn-lt"/>
                <a:cs typeface="+mn-lt"/>
              </a:rPr>
              <a:t>en</a:t>
            </a:r>
            <a:r>
              <a:rPr lang="en-GB" sz="1400" b="1">
                <a:solidFill>
                  <a:srgbClr val="1C1B1B"/>
                </a:solidFill>
                <a:ea typeface="+mn-lt"/>
                <a:cs typeface="+mn-lt"/>
              </a:rPr>
              <a:t> opposition </a:t>
            </a:r>
            <a:r>
              <a:rPr lang="en-GB" sz="1400" b="1" err="1">
                <a:solidFill>
                  <a:srgbClr val="1C1B1B"/>
                </a:solidFill>
                <a:ea typeface="+mn-lt"/>
                <a:cs typeface="+mn-lt"/>
              </a:rPr>
              <a:t>directe</a:t>
            </a:r>
            <a:r>
              <a:rPr lang="en-GB" sz="1400" b="1">
                <a:solidFill>
                  <a:srgbClr val="1C1B1B"/>
                </a:solidFill>
                <a:ea typeface="+mn-lt"/>
                <a:cs typeface="+mn-lt"/>
              </a:rPr>
              <a:t> avec la tendance</a:t>
            </a:r>
            <a:endParaRPr lang="en-US" sz="1400" b="1">
              <a:ea typeface="+mn-lt"/>
              <a:cs typeface="+mn-lt"/>
            </a:endParaRPr>
          </a:p>
          <a:p>
            <a:r>
              <a:rPr lang="en-GB" sz="1400">
                <a:solidFill>
                  <a:srgbClr val="1C1B1B"/>
                </a:solidFill>
              </a:rPr>
              <a:t>-</a:t>
            </a:r>
            <a:endParaRPr lang="en-GB" sz="1400" b="1">
              <a:solidFill>
                <a:srgbClr val="1C1B1B"/>
              </a:solidFill>
            </a:endParaRPr>
          </a:p>
          <a:p>
            <a:r>
              <a:rPr lang="en-GB" sz="1400">
                <a:solidFill>
                  <a:srgbClr val="1C1B1B"/>
                </a:solidFill>
              </a:rPr>
              <a:t>-</a:t>
            </a:r>
          </a:p>
          <a:p>
            <a:r>
              <a:rPr lang="en-GB" sz="1400">
                <a:solidFill>
                  <a:srgbClr val="1C1B1B"/>
                </a:solidFill>
              </a:rPr>
              <a:t>-</a:t>
            </a:r>
          </a:p>
          <a:p>
            <a:r>
              <a:rPr lang="en-GB" sz="1400">
                <a:solidFill>
                  <a:srgbClr val="1C1B1B"/>
                </a:solidFill>
              </a:rPr>
              <a:t>-</a:t>
            </a:r>
          </a:p>
          <a:p>
            <a:r>
              <a:rPr lang="en-GB" sz="1400">
                <a:solidFill>
                  <a:srgbClr val="1C1B1B"/>
                </a:solidFill>
              </a:rPr>
              <a:t>-</a:t>
            </a:r>
          </a:p>
          <a:p>
            <a:r>
              <a:rPr lang="en-GB" sz="1400">
                <a:solidFill>
                  <a:srgbClr val="1C1B1B"/>
                </a:solidFill>
              </a:rPr>
              <a:t>-</a:t>
            </a:r>
          </a:p>
          <a:p>
            <a:pPr algn="ctr"/>
            <a:endParaRPr lang="en-GB"/>
          </a:p>
        </p:txBody>
      </p:sp>
      <p:sp>
        <p:nvSpPr>
          <p:cNvPr id="11" name="Arrow: Pentagon 10">
            <a:extLst>
              <a:ext uri="{FF2B5EF4-FFF2-40B4-BE49-F238E27FC236}">
                <a16:creationId xmlns:a16="http://schemas.microsoft.com/office/drawing/2014/main" id="{E5938E65-82DA-33EE-B41C-6D76D23B1378}"/>
              </a:ext>
            </a:extLst>
          </p:cNvPr>
          <p:cNvSpPr/>
          <p:nvPr/>
        </p:nvSpPr>
        <p:spPr>
          <a:xfrm>
            <a:off x="-405504" y="2433787"/>
            <a:ext cx="3451410" cy="2711822"/>
          </a:xfrm>
          <a:prstGeom prst="homePlate">
            <a:avLst/>
          </a:prstGeom>
          <a:solidFill>
            <a:schemeClr val="accent1">
              <a:lumMod val="20000"/>
              <a:lumOff val="80000"/>
            </a:schemeClr>
          </a:solidFill>
          <a:ln>
            <a:solidFill>
              <a:schemeClr val="tx2">
                <a:lumMod val="10000"/>
                <a:lumOff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          </a:t>
            </a:r>
            <a:r>
              <a:rPr lang="en-GB" b="1" err="1">
                <a:solidFill>
                  <a:schemeClr val="tx1"/>
                </a:solidFill>
              </a:rPr>
              <a:t>Autres</a:t>
            </a:r>
            <a:r>
              <a:rPr lang="en-GB" b="1">
                <a:solidFill>
                  <a:schemeClr val="tx1"/>
                </a:solidFill>
              </a:rPr>
              <a:t> tendances  </a:t>
            </a:r>
            <a:r>
              <a:rPr lang="en-GB" b="1" err="1">
                <a:solidFill>
                  <a:schemeClr val="tx1"/>
                </a:solidFill>
              </a:rPr>
              <a:t>identifiées</a:t>
            </a:r>
            <a:endParaRPr lang="en-GB" err="1">
              <a:solidFill>
                <a:schemeClr val="tx1"/>
              </a:solidFill>
            </a:endParaRPr>
          </a:p>
        </p:txBody>
      </p:sp>
      <p:pic>
        <p:nvPicPr>
          <p:cNvPr id="5" name="Image 4" descr="A screenshot of a computer&#10;&#10;Description automatically generated">
            <a:extLst>
              <a:ext uri="{FF2B5EF4-FFF2-40B4-BE49-F238E27FC236}">
                <a16:creationId xmlns:a16="http://schemas.microsoft.com/office/drawing/2014/main" id="{E541CD0C-E376-FD06-A5DA-F3AED86971FA}"/>
              </a:ext>
            </a:extLst>
          </p:cNvPr>
          <p:cNvPicPr>
            <a:picLocks noChangeAspect="1"/>
          </p:cNvPicPr>
          <p:nvPr/>
        </p:nvPicPr>
        <p:blipFill>
          <a:blip r:embed="rId2"/>
          <a:stretch>
            <a:fillRect/>
          </a:stretch>
        </p:blipFill>
        <p:spPr>
          <a:xfrm>
            <a:off x="15117" y="6039911"/>
            <a:ext cx="1646165" cy="783771"/>
          </a:xfrm>
          <a:prstGeom prst="rect">
            <a:avLst/>
          </a:prstGeom>
        </p:spPr>
      </p:pic>
      <p:sp>
        <p:nvSpPr>
          <p:cNvPr id="3" name="TextBox 2">
            <a:extLst>
              <a:ext uri="{FF2B5EF4-FFF2-40B4-BE49-F238E27FC236}">
                <a16:creationId xmlns:a16="http://schemas.microsoft.com/office/drawing/2014/main" id="{8FE8275E-22E9-F23A-67B0-A94804505615}"/>
              </a:ext>
            </a:extLst>
          </p:cNvPr>
          <p:cNvSpPr txBox="1"/>
          <p:nvPr/>
        </p:nvSpPr>
        <p:spPr>
          <a:xfrm>
            <a:off x="2480153" y="5277632"/>
            <a:ext cx="4820432"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900"/>
              <a:t>-Il est possible d'utiliser le benchmark d'alternatives techniques réalisé lors de la partie analyse comme base à notre changement de tendance</a:t>
            </a:r>
            <a:endParaRPr lang="en-GB"/>
          </a:p>
        </p:txBody>
      </p:sp>
    </p:spTree>
    <p:extLst>
      <p:ext uri="{BB962C8B-B14F-4D97-AF65-F5344CB8AC3E}">
        <p14:creationId xmlns:p14="http://schemas.microsoft.com/office/powerpoint/2010/main" val="30465693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A6A227-4EC5-C0C0-4135-068A92830756}"/>
              </a:ext>
            </a:extLst>
          </p:cNvPr>
          <p:cNvSpPr>
            <a:spLocks noGrp="1"/>
          </p:cNvSpPr>
          <p:nvPr>
            <p:ph type="ctrTitle"/>
          </p:nvPr>
        </p:nvSpPr>
        <p:spPr/>
        <p:txBody>
          <a:bodyPr/>
          <a:lstStyle/>
          <a:p>
            <a:r>
              <a:rPr lang="fr-FR"/>
              <a:t>Conclusion</a:t>
            </a:r>
          </a:p>
        </p:txBody>
      </p:sp>
      <p:sp>
        <p:nvSpPr>
          <p:cNvPr id="5" name="Sous-titre 4">
            <a:extLst>
              <a:ext uri="{FF2B5EF4-FFF2-40B4-BE49-F238E27FC236}">
                <a16:creationId xmlns:a16="http://schemas.microsoft.com/office/drawing/2014/main" id="{303DFB9B-2671-3462-A187-3B96BF9DC17B}"/>
              </a:ext>
            </a:extLst>
          </p:cNvPr>
          <p:cNvSpPr>
            <a:spLocks noGrp="1"/>
          </p:cNvSpPr>
          <p:nvPr>
            <p:ph type="subTitle" idx="1"/>
          </p:nvPr>
        </p:nvSpPr>
        <p:spPr/>
        <p:txBody>
          <a:bodyPr/>
          <a:lstStyle/>
          <a:p>
            <a:r>
              <a:rPr lang="fr-FR" i="1"/>
              <a:t>Limites, perspectives d’amélioration et droit d’utilisation</a:t>
            </a:r>
          </a:p>
        </p:txBody>
      </p:sp>
    </p:spTree>
    <p:extLst>
      <p:ext uri="{BB962C8B-B14F-4D97-AF65-F5344CB8AC3E}">
        <p14:creationId xmlns:p14="http://schemas.microsoft.com/office/powerpoint/2010/main" val="41791592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AB7A7-98B0-6112-3B58-272FD4957FDD}"/>
              </a:ext>
            </a:extLst>
          </p:cNvPr>
          <p:cNvSpPr>
            <a:spLocks noGrp="1"/>
          </p:cNvSpPr>
          <p:nvPr>
            <p:ph type="title"/>
          </p:nvPr>
        </p:nvSpPr>
        <p:spPr/>
        <p:txBody>
          <a:bodyPr/>
          <a:lstStyle/>
          <a:p>
            <a:r>
              <a:rPr lang="en-GB"/>
              <a:t>Résumé</a:t>
            </a:r>
          </a:p>
        </p:txBody>
      </p:sp>
      <p:sp>
        <p:nvSpPr>
          <p:cNvPr id="3" name="Content Placeholder 2">
            <a:extLst>
              <a:ext uri="{FF2B5EF4-FFF2-40B4-BE49-F238E27FC236}">
                <a16:creationId xmlns:a16="http://schemas.microsoft.com/office/drawing/2014/main" id="{4839A25A-B9DA-4953-2DC2-C722D785DB09}"/>
              </a:ext>
            </a:extLst>
          </p:cNvPr>
          <p:cNvSpPr>
            <a:spLocks noGrp="1"/>
          </p:cNvSpPr>
          <p:nvPr>
            <p:ph idx="1"/>
          </p:nvPr>
        </p:nvSpPr>
        <p:spPr/>
        <p:txBody>
          <a:bodyPr vert="horz" lIns="91440" tIns="45720" rIns="91440" bIns="45720" rtlCol="0" anchor="t">
            <a:noAutofit/>
          </a:bodyPr>
          <a:lstStyle/>
          <a:p>
            <a:pPr marL="0" indent="0" algn="just">
              <a:buNone/>
            </a:pPr>
            <a:r>
              <a:rPr lang="fr-FR" sz="1600" dirty="0">
                <a:latin typeface="Aptos Display"/>
              </a:rPr>
              <a:t> André Leroi-Gourhan, ethnologue et anthropologue du XX</a:t>
            </a:r>
            <a:r>
              <a:rPr lang="fr-FR" sz="1600" baseline="30000" dirty="0">
                <a:latin typeface="Aptos Display"/>
              </a:rPr>
              <a:t>e</a:t>
            </a:r>
            <a:r>
              <a:rPr lang="fr-FR" sz="1600" dirty="0">
                <a:latin typeface="Aptos Display"/>
              </a:rPr>
              <a:t> siècle, est confronté à l'énigme de la présence d'objets presque identiques chez des ethnies n'ayant pourtant jamais communiqué. Estimant qu’une technique ne se développe pas de manière aléatoire mais sur un mélange de fonds culturels, de besoins du groupe et d’adéquation avec le monde, il construit la théorie selon laquelle un déterminisme est à l'œuvre. Ce déterminisme, qu'il nomme tendance technique, se traduit par la présence d’objets (faits techniques) forcément similaires (seuls des détails les différencient) puisqu'il s'agit de réponses à un même problème (besoins physiologiques ou biomécaniques), devant sur monter les mêmes contraintes (lois de la matière). Par extension, tout objet technique peut être considéré comme déterminé par trois grandes contingences : </a:t>
            </a:r>
          </a:p>
          <a:p>
            <a:pPr marL="0" indent="0" algn="just">
              <a:buNone/>
            </a:pPr>
            <a:r>
              <a:rPr lang="fr-FR" sz="1600" dirty="0">
                <a:latin typeface="Aptos Display"/>
              </a:rPr>
              <a:t>- Des données anthropologiques (besoins, fonctionnement du corps humain) ; </a:t>
            </a:r>
          </a:p>
          <a:p>
            <a:pPr marL="0" indent="0" algn="just">
              <a:buNone/>
            </a:pPr>
            <a:r>
              <a:rPr lang="fr-FR" sz="1600" dirty="0">
                <a:latin typeface="Aptos Display"/>
              </a:rPr>
              <a:t>- Des lois de la nature (physique) ;</a:t>
            </a:r>
          </a:p>
          <a:p>
            <a:pPr marL="0" indent="0" algn="just">
              <a:buNone/>
            </a:pPr>
            <a:r>
              <a:rPr lang="fr-FR" sz="1600" dirty="0">
                <a:latin typeface="Aptos Display"/>
              </a:rPr>
              <a:t>- L’existant technique qui forme le système au sein duquel cet objet est créé (technologies disponibles) et fonctionne.</a:t>
            </a:r>
          </a:p>
          <a:p>
            <a:pPr marL="0" indent="0" algn="just">
              <a:buNone/>
            </a:pPr>
            <a:r>
              <a:rPr lang="fr-FR" sz="1600" dirty="0">
                <a:latin typeface="Aptos Display"/>
              </a:rPr>
              <a:t> Il ne s'agit pas d'un déterminisme fort et strict (puisque des faits singuliers peuvent contredire la tendance générale), mais d'un faisceau de potentialités ouvert par des interactions, menant à une convergence, entre un milieu intérieur, rattaché à la biomécanique, et un milieu extérieur, rattaché à la nature physique et de leur rencontre avec le paradigme fonctionnel propre à un objet technique.</a:t>
            </a:r>
          </a:p>
          <a:p>
            <a:pPr marL="0" indent="0" algn="just">
              <a:buNone/>
            </a:pPr>
            <a:r>
              <a:rPr lang="fr-FR" sz="1600" dirty="0">
                <a:latin typeface="Aptos Display"/>
              </a:rPr>
              <a:t>« La tendance et le fait sont les deux faces (l'une abstraite, l'autre concrète) du même phénomène de déterminisme évolutif ».</a:t>
            </a:r>
          </a:p>
        </p:txBody>
      </p:sp>
    </p:spTree>
    <p:extLst>
      <p:ext uri="{BB962C8B-B14F-4D97-AF65-F5344CB8AC3E}">
        <p14:creationId xmlns:p14="http://schemas.microsoft.com/office/powerpoint/2010/main" val="20179650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47C55-AC46-FFE6-9034-A641EC1EB51A}"/>
              </a:ext>
            </a:extLst>
          </p:cNvPr>
          <p:cNvSpPr>
            <a:spLocks noGrp="1"/>
          </p:cNvSpPr>
          <p:nvPr>
            <p:ph type="title"/>
          </p:nvPr>
        </p:nvSpPr>
        <p:spPr/>
        <p:txBody>
          <a:bodyPr/>
          <a:lstStyle/>
          <a:p>
            <a:r>
              <a:rPr lang="fr-FR" dirty="0">
                <a:latin typeface="Aptos Display"/>
              </a:rPr>
              <a:t>Extension / trahison/ </a:t>
            </a:r>
            <a:r>
              <a:rPr lang="fr-FR" i="1" dirty="0">
                <a:latin typeface="Aptos Display"/>
              </a:rPr>
              <a:t>outilisation</a:t>
            </a:r>
          </a:p>
        </p:txBody>
      </p:sp>
      <p:sp>
        <p:nvSpPr>
          <p:cNvPr id="3" name="Content Placeholder 2">
            <a:extLst>
              <a:ext uri="{FF2B5EF4-FFF2-40B4-BE49-F238E27FC236}">
                <a16:creationId xmlns:a16="http://schemas.microsoft.com/office/drawing/2014/main" id="{3B303E4B-E730-B57B-C337-C2E34FB55D5C}"/>
              </a:ext>
            </a:extLst>
          </p:cNvPr>
          <p:cNvSpPr>
            <a:spLocks noGrp="1"/>
          </p:cNvSpPr>
          <p:nvPr>
            <p:ph idx="1"/>
          </p:nvPr>
        </p:nvSpPr>
        <p:spPr>
          <a:xfrm>
            <a:off x="838200" y="1825625"/>
            <a:ext cx="10630421" cy="4664488"/>
          </a:xfrm>
        </p:spPr>
        <p:txBody>
          <a:bodyPr vert="horz" lIns="91440" tIns="45720" rIns="91440" bIns="45720" rtlCol="0" anchor="t">
            <a:noAutofit/>
          </a:bodyPr>
          <a:lstStyle/>
          <a:p>
            <a:pPr marL="0" indent="0" algn="ctr">
              <a:buNone/>
            </a:pPr>
            <a:endParaRPr lang="fr-FR" sz="2000" b="1" dirty="0">
              <a:latin typeface="Aptos Display"/>
            </a:endParaRPr>
          </a:p>
          <a:p>
            <a:pPr marL="0" indent="0" algn="just">
              <a:buNone/>
            </a:pPr>
            <a:r>
              <a:rPr lang="fr-FR" sz="2000" dirty="0">
                <a:latin typeface="Aptos Display"/>
              </a:rPr>
              <a:t> L’outil tendance technique et faits techniques permet de comprendre les ressemblances d’objet technique lors d’un benchmark en décelant les forces qui détermine l’aspect d’un type d’objet technique. Il est alors possible d’envisager les conséquences directes et indirectes de la tendance et en quoi ces dernières peuvent s’opposer aux objectifs de création de valeur. </a:t>
            </a:r>
          </a:p>
          <a:p>
            <a:pPr marL="0" indent="0" algn="just">
              <a:buNone/>
            </a:pPr>
            <a:r>
              <a:rPr lang="fr-FR" sz="2000" dirty="0">
                <a:latin typeface="Aptos Display"/>
              </a:rPr>
              <a:t> Enfin, cet outil permet de donner un nouveau cadre à l’invention, il est donc possible d’innover en s’inscrivant dans la tendance ou au contraire, décider d’en exprimer une nouvelle et ainsi concevoir le premier fait de cette tendance créée. </a:t>
            </a:r>
            <a:endParaRPr lang="fr-FR" sz="2000" dirty="0"/>
          </a:p>
          <a:p>
            <a:pPr marL="0" indent="0" algn="just">
              <a:buNone/>
            </a:pPr>
            <a:r>
              <a:rPr lang="fr-FR" sz="2000" dirty="0">
                <a:latin typeface="Aptos Display"/>
              </a:rPr>
              <a:t> Il peut être intéressant d'envisager la tendance technique à travers les </a:t>
            </a:r>
            <a:r>
              <a:rPr lang="fr-FR" sz="2000" i="1" dirty="0">
                <a:latin typeface="Aptos Display"/>
              </a:rPr>
              <a:t>valeurs embarquées</a:t>
            </a:r>
            <a:r>
              <a:rPr lang="fr-FR" sz="2000" dirty="0">
                <a:latin typeface="Aptos Display"/>
              </a:rPr>
              <a:t> des objets étudiés. Ainsi, il est intéressant de questionner les présupposés de la tendance ainsi que la manière dont </a:t>
            </a:r>
            <a:r>
              <a:rPr lang="fr-FR" sz="2000" dirty="0">
                <a:ea typeface="+mn-lt"/>
                <a:cs typeface="+mn-lt"/>
              </a:rPr>
              <a:t>certaines familles de faits s'imposent </a:t>
            </a:r>
            <a:r>
              <a:rPr lang="fr-FR" sz="2000" dirty="0">
                <a:latin typeface="Aptos Display"/>
              </a:rPr>
              <a:t>en fonction des valeurs choisies.</a:t>
            </a:r>
          </a:p>
          <a:p>
            <a:pPr marL="0" indent="0" algn="just">
              <a:buNone/>
            </a:pPr>
            <a:r>
              <a:rPr lang="fr-FR" sz="2000" dirty="0">
                <a:latin typeface="Aptos Display"/>
              </a:rPr>
              <a:t> Attention néanmoins à bien remettre en question nos objectifs de création de valeur initiaux. Ne pas les questionner peut amener à une utilisation dangereuse de l'outil orientant l'innovation vers par exemple des objectifs de pure efficacité au détriment des conséquences humains.</a:t>
            </a:r>
          </a:p>
        </p:txBody>
      </p:sp>
    </p:spTree>
    <p:extLst>
      <p:ext uri="{BB962C8B-B14F-4D97-AF65-F5344CB8AC3E}">
        <p14:creationId xmlns:p14="http://schemas.microsoft.com/office/powerpoint/2010/main" val="1068052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254A229B-DF22-5153-0A47-43B3CC4D6007}"/>
              </a:ext>
            </a:extLst>
          </p:cNvPr>
          <p:cNvSpPr txBox="1">
            <a:spLocks/>
          </p:cNvSpPr>
          <p:nvPr/>
        </p:nvSpPr>
        <p:spPr>
          <a:xfrm>
            <a:off x="4051495" y="1671003"/>
            <a:ext cx="4089009"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Statut de la fiche</a:t>
            </a:r>
          </a:p>
        </p:txBody>
      </p:sp>
      <p:sp>
        <p:nvSpPr>
          <p:cNvPr id="5" name="Sous-titre 2">
            <a:extLst>
              <a:ext uri="{FF2B5EF4-FFF2-40B4-BE49-F238E27FC236}">
                <a16:creationId xmlns:a16="http://schemas.microsoft.com/office/drawing/2014/main" id="{6F2337A6-A5CD-EA8F-E209-C07116D9EB11}"/>
              </a:ext>
            </a:extLst>
          </p:cNvPr>
          <p:cNvSpPr txBox="1">
            <a:spLocks/>
          </p:cNvSpPr>
          <p:nvPr/>
        </p:nvSpPr>
        <p:spPr>
          <a:xfrm>
            <a:off x="4276577" y="3429000"/>
            <a:ext cx="3638843" cy="165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i="1"/>
              <a:t>Que reste-t-il à faire ?</a:t>
            </a:r>
          </a:p>
        </p:txBody>
      </p:sp>
    </p:spTree>
    <p:extLst>
      <p:ext uri="{BB962C8B-B14F-4D97-AF65-F5344CB8AC3E}">
        <p14:creationId xmlns:p14="http://schemas.microsoft.com/office/powerpoint/2010/main" val="6004838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68D22-8F58-7284-7E23-C58BD558DB73}"/>
              </a:ext>
            </a:extLst>
          </p:cNvPr>
          <p:cNvSpPr>
            <a:spLocks noGrp="1"/>
          </p:cNvSpPr>
          <p:nvPr>
            <p:ph type="title"/>
          </p:nvPr>
        </p:nvSpPr>
        <p:spPr/>
        <p:txBody>
          <a:bodyPr/>
          <a:lstStyle/>
          <a:p>
            <a:pPr algn="ctr"/>
            <a:r>
              <a:rPr lang="en-GB" dirty="0">
                <a:latin typeface="Aptos Display"/>
              </a:rPr>
              <a:t>Journal de fabrication de </a:t>
            </a:r>
            <a:r>
              <a:rPr lang="en-GB" dirty="0" err="1">
                <a:latin typeface="Aptos Display"/>
              </a:rPr>
              <a:t>l’outil</a:t>
            </a:r>
            <a:endParaRPr lang="en-US" dirty="0">
              <a:latin typeface="Aptos Display"/>
            </a:endParaRPr>
          </a:p>
          <a:p>
            <a:endParaRPr lang="en-GB" dirty="0"/>
          </a:p>
        </p:txBody>
      </p:sp>
      <p:sp>
        <p:nvSpPr>
          <p:cNvPr id="3" name="Content Placeholder 2">
            <a:extLst>
              <a:ext uri="{FF2B5EF4-FFF2-40B4-BE49-F238E27FC236}">
                <a16:creationId xmlns:a16="http://schemas.microsoft.com/office/drawing/2014/main" id="{5BE63153-C3D8-6DFF-8759-33AD53CFC3DB}"/>
              </a:ext>
            </a:extLst>
          </p:cNvPr>
          <p:cNvSpPr>
            <a:spLocks noGrp="1"/>
          </p:cNvSpPr>
          <p:nvPr>
            <p:ph idx="1"/>
          </p:nvPr>
        </p:nvSpPr>
        <p:spPr/>
        <p:txBody>
          <a:bodyPr vert="horz" lIns="91440" tIns="45720" rIns="91440" bIns="45720" rtlCol="0" anchor="t">
            <a:noAutofit/>
          </a:bodyPr>
          <a:lstStyle/>
          <a:p>
            <a:r>
              <a:rPr lang="fr-FR" dirty="0">
                <a:latin typeface="Aptos Display"/>
              </a:rPr>
              <a:t>La v1 a été réalisée par Nicolas </a:t>
            </a:r>
            <a:r>
              <a:rPr lang="fr-FR" dirty="0" err="1">
                <a:latin typeface="Aptos Display"/>
              </a:rPr>
              <a:t>Salzmann</a:t>
            </a:r>
            <a:r>
              <a:rPr lang="fr-FR" dirty="0">
                <a:latin typeface="Aptos Display"/>
              </a:rPr>
              <a:t> et Nicolas </a:t>
            </a:r>
            <a:r>
              <a:rPr lang="fr-FR" dirty="0" err="1">
                <a:latin typeface="Aptos Display"/>
              </a:rPr>
              <a:t>Ponchaut</a:t>
            </a:r>
            <a:r>
              <a:rPr lang="fr-FR" dirty="0">
                <a:latin typeface="Aptos Display"/>
              </a:rPr>
              <a:t>. Puis, une seconde version a été créée par Martin </a:t>
            </a:r>
            <a:r>
              <a:rPr lang="fr-FR" dirty="0" err="1">
                <a:latin typeface="Aptos Display"/>
              </a:rPr>
              <a:t>Pelissier</a:t>
            </a:r>
            <a:r>
              <a:rPr lang="fr-FR" dirty="0">
                <a:latin typeface="Aptos Display"/>
              </a:rPr>
              <a:t> (Promo 9). </a:t>
            </a:r>
            <a:endParaRPr lang="fr-FR" dirty="0">
              <a:latin typeface="Aptos" panose="02110004020202020204"/>
            </a:endParaRPr>
          </a:p>
          <a:p>
            <a:r>
              <a:rPr lang="fr-FR" dirty="0">
                <a:latin typeface="Aptos Display"/>
              </a:rPr>
              <a:t>La v2 a été réalisée par Jade </a:t>
            </a:r>
            <a:r>
              <a:rPr lang="fr-FR" dirty="0" err="1">
                <a:latin typeface="Aptos Display"/>
              </a:rPr>
              <a:t>Putot</a:t>
            </a:r>
            <a:r>
              <a:rPr lang="fr-FR" dirty="0">
                <a:latin typeface="Aptos Display"/>
              </a:rPr>
              <a:t>, Léa </a:t>
            </a:r>
            <a:r>
              <a:rPr lang="fr-FR" dirty="0" err="1">
                <a:latin typeface="Aptos Display"/>
              </a:rPr>
              <a:t>Lachat</a:t>
            </a:r>
            <a:r>
              <a:rPr lang="fr-FR" dirty="0">
                <a:latin typeface="Aptos Display"/>
              </a:rPr>
              <a:t> et France Faucher. </a:t>
            </a:r>
            <a:endParaRPr lang="fr-FR" dirty="0">
              <a:latin typeface="Aptos" panose="02110004020202020204"/>
            </a:endParaRPr>
          </a:p>
          <a:p>
            <a:r>
              <a:rPr lang="fr-FR" dirty="0">
                <a:latin typeface="Aptos Display"/>
              </a:rPr>
              <a:t>La v3 a été réalisée par Maxence Vahedi et Page Magnier—Slimani. Il s’agit donc du dernier modèle qui est bien entendu modifiable (voir conditions d’utilisation ci-après).</a:t>
            </a:r>
            <a:endParaRPr lang="fr-FR" dirty="0"/>
          </a:p>
          <a:p>
            <a:endParaRPr lang="en-GB" dirty="0">
              <a:latin typeface="Aptos Display"/>
            </a:endParaRPr>
          </a:p>
        </p:txBody>
      </p:sp>
    </p:spTree>
    <p:extLst>
      <p:ext uri="{BB962C8B-B14F-4D97-AF65-F5344CB8AC3E}">
        <p14:creationId xmlns:p14="http://schemas.microsoft.com/office/powerpoint/2010/main" val="29253692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781CD-9B9E-0BDA-9DA5-DBC88C22064D}"/>
              </a:ext>
            </a:extLst>
          </p:cNvPr>
          <p:cNvSpPr>
            <a:spLocks noGrp="1"/>
          </p:cNvSpPr>
          <p:nvPr>
            <p:ph type="title"/>
          </p:nvPr>
        </p:nvSpPr>
        <p:spPr/>
        <p:txBody>
          <a:bodyPr/>
          <a:lstStyle/>
          <a:p>
            <a:r>
              <a:rPr lang="fr-FR" b="1" dirty="0">
                <a:latin typeface="Aptos Display"/>
              </a:rPr>
              <a:t>Conditions d’utilisation</a:t>
            </a:r>
            <a:endParaRPr lang="fr-FR" dirty="0">
              <a:latin typeface="Aptos Display"/>
            </a:endParaRPr>
          </a:p>
          <a:p>
            <a:endParaRPr lang="fr-FR" dirty="0"/>
          </a:p>
        </p:txBody>
      </p:sp>
      <p:sp>
        <p:nvSpPr>
          <p:cNvPr id="3" name="Content Placeholder 2">
            <a:extLst>
              <a:ext uri="{FF2B5EF4-FFF2-40B4-BE49-F238E27FC236}">
                <a16:creationId xmlns:a16="http://schemas.microsoft.com/office/drawing/2014/main" id="{EF1C6889-97B0-568A-7014-6A819433F6BB}"/>
              </a:ext>
            </a:extLst>
          </p:cNvPr>
          <p:cNvSpPr>
            <a:spLocks noGrp="1"/>
          </p:cNvSpPr>
          <p:nvPr>
            <p:ph idx="1"/>
          </p:nvPr>
        </p:nvSpPr>
        <p:spPr>
          <a:xfrm>
            <a:off x="838200" y="1585543"/>
            <a:ext cx="11016641" cy="4351338"/>
          </a:xfrm>
        </p:spPr>
        <p:txBody>
          <a:bodyPr vert="horz" lIns="91440" tIns="45720" rIns="91440" bIns="45720" rtlCol="0" anchor="t">
            <a:normAutofit/>
          </a:bodyPr>
          <a:lstStyle/>
          <a:p>
            <a:pPr marL="0" indent="0">
              <a:buNone/>
            </a:pPr>
            <a:r>
              <a:rPr lang="fr-FR" sz="1800" dirty="0">
                <a:latin typeface="Aptos Display"/>
              </a:rPr>
              <a:t>Ce document est placé sous licence CC BY-SA : Nicolas </a:t>
            </a:r>
            <a:r>
              <a:rPr lang="fr-FR" sz="1800" dirty="0" err="1">
                <a:latin typeface="Aptos Display"/>
              </a:rPr>
              <a:t>Salzmann</a:t>
            </a:r>
            <a:r>
              <a:rPr lang="fr-FR" sz="1800" dirty="0">
                <a:latin typeface="Aptos Display"/>
              </a:rPr>
              <a:t>, Nicolas </a:t>
            </a:r>
            <a:r>
              <a:rPr lang="fr-FR" sz="1800" dirty="0" err="1">
                <a:latin typeface="Aptos Display"/>
              </a:rPr>
              <a:t>Ponchaut</a:t>
            </a:r>
            <a:r>
              <a:rPr lang="fr-FR" sz="1800" dirty="0">
                <a:latin typeface="Aptos Display"/>
              </a:rPr>
              <a:t>, Martin </a:t>
            </a:r>
            <a:r>
              <a:rPr lang="fr-FR" sz="1800" dirty="0" err="1">
                <a:latin typeface="Aptos Display"/>
              </a:rPr>
              <a:t>Pelissier</a:t>
            </a:r>
            <a:r>
              <a:rPr lang="fr-FR" sz="1800" dirty="0">
                <a:latin typeface="Aptos Display"/>
              </a:rPr>
              <a:t>, Jade </a:t>
            </a:r>
            <a:r>
              <a:rPr lang="fr-FR" sz="1800" dirty="0" err="1">
                <a:latin typeface="Aptos Display"/>
              </a:rPr>
              <a:t>Putot</a:t>
            </a:r>
            <a:r>
              <a:rPr lang="fr-FR" sz="1800" dirty="0">
                <a:latin typeface="Aptos Display"/>
              </a:rPr>
              <a:t>, Léa </a:t>
            </a:r>
            <a:r>
              <a:rPr lang="fr-FR" sz="1800" dirty="0" err="1">
                <a:latin typeface="Aptos Display"/>
              </a:rPr>
              <a:t>Lachat</a:t>
            </a:r>
            <a:r>
              <a:rPr lang="fr-FR" sz="1800" dirty="0">
                <a:latin typeface="Aptos Display"/>
              </a:rPr>
              <a:t>, France Faucher, Maxence Vahedi, Page Magnier--Slimani</a:t>
            </a:r>
            <a:br>
              <a:rPr lang="fr-FR" dirty="0"/>
            </a:br>
            <a:endParaRPr lang="fr-FR" sz="1800" dirty="0">
              <a:latin typeface="Aptos Display"/>
            </a:endParaRPr>
          </a:p>
          <a:p>
            <a:pPr marL="0" indent="0">
              <a:buNone/>
            </a:pPr>
            <a:r>
              <a:rPr lang="fr-FR" sz="1800" dirty="0">
                <a:latin typeface="Aptos Display"/>
              </a:rPr>
              <a:t>Vous êtes autorisé à :</a:t>
            </a:r>
          </a:p>
          <a:p>
            <a:pPr marL="0" indent="0">
              <a:buNone/>
            </a:pPr>
            <a:r>
              <a:rPr lang="fr-FR" sz="1800" dirty="0">
                <a:latin typeface="Aptos Display"/>
              </a:rPr>
              <a:t>Partager — copier, distribuer et communiquer le matériel par tous moyens et sous tous formats</a:t>
            </a:r>
          </a:p>
          <a:p>
            <a:pPr marL="0" indent="0">
              <a:buNone/>
            </a:pPr>
            <a:r>
              <a:rPr lang="fr-FR" sz="1800" dirty="0">
                <a:latin typeface="Aptos Display"/>
              </a:rPr>
              <a:t>Adapter — remixer, transformer et créer à partir du matériel pour toute utilisation, y compris commerciale</a:t>
            </a:r>
          </a:p>
          <a:p>
            <a:r>
              <a:rPr lang="fr-FR" sz="1800" b="1" dirty="0">
                <a:latin typeface="Aptos Display"/>
              </a:rPr>
              <a:t>Attribution</a:t>
            </a:r>
            <a:r>
              <a:rPr lang="fr-FR" sz="1800" dirty="0">
                <a:latin typeface="Aptos Display"/>
              </a:rPr>
              <a:t> (BY) — Vous devez créditer l'œuvre, intégrer un lien vers la licence et indiquer si des modifications ont été effectuées à l'œuvre. Vous devez indiquer ces informations par tous les moyens raisonnables, sans toutefois suggérer que l'offrant vous soutient ou soutient la façon dont vous avez utilisé son œuvre.</a:t>
            </a:r>
            <a:br>
              <a:rPr lang="fr-FR" dirty="0"/>
            </a:br>
            <a:endParaRPr lang="fr-FR" sz="1800" dirty="0">
              <a:latin typeface="Aptos Display"/>
            </a:endParaRPr>
          </a:p>
          <a:p>
            <a:r>
              <a:rPr lang="fr-FR" sz="1800" b="1" dirty="0">
                <a:latin typeface="Aptos Display"/>
              </a:rPr>
              <a:t>Partage dans les mêmes conditions</a:t>
            </a:r>
            <a:r>
              <a:rPr lang="fr-FR" sz="1800" dirty="0">
                <a:latin typeface="Aptos Display"/>
              </a:rPr>
              <a:t> (SA) — Dans le cas où vous effectuez un remix, que vous transformez, ou créez à partir du matériel composant l'œuvre originale, vous devez diffuser l'œuvre modifiée dans les mêmes conditions, c'est à dire avec la même licence avec laquelle l'œuvre originale a été diffusée.</a:t>
            </a:r>
          </a:p>
          <a:p>
            <a:endParaRPr lang="fr-FR" sz="1800" dirty="0">
              <a:latin typeface="Aptos Display"/>
            </a:endParaRPr>
          </a:p>
        </p:txBody>
      </p:sp>
      <p:pic>
        <p:nvPicPr>
          <p:cNvPr id="4" name="Picture 3" descr="A black and white sign with a person in a circle&#10;&#10;Description automatically generated">
            <a:extLst>
              <a:ext uri="{FF2B5EF4-FFF2-40B4-BE49-F238E27FC236}">
                <a16:creationId xmlns:a16="http://schemas.microsoft.com/office/drawing/2014/main" id="{4E36B899-4118-A123-95E7-35CA0D69A1DD}"/>
              </a:ext>
            </a:extLst>
          </p:cNvPr>
          <p:cNvPicPr>
            <a:picLocks noChangeAspect="1"/>
          </p:cNvPicPr>
          <p:nvPr/>
        </p:nvPicPr>
        <p:blipFill>
          <a:blip r:embed="rId2"/>
          <a:stretch>
            <a:fillRect/>
          </a:stretch>
        </p:blipFill>
        <p:spPr>
          <a:xfrm>
            <a:off x="9512539" y="5770389"/>
            <a:ext cx="2352675" cy="828675"/>
          </a:xfrm>
          <a:prstGeom prst="rect">
            <a:avLst/>
          </a:prstGeom>
        </p:spPr>
      </p:pic>
    </p:spTree>
    <p:extLst>
      <p:ext uri="{BB962C8B-B14F-4D97-AF65-F5344CB8AC3E}">
        <p14:creationId xmlns:p14="http://schemas.microsoft.com/office/powerpoint/2010/main" val="2738461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A07D90-019E-DA18-8BA0-56D1FFE8006C}"/>
              </a:ext>
            </a:extLst>
          </p:cNvPr>
          <p:cNvSpPr>
            <a:spLocks noGrp="1"/>
          </p:cNvSpPr>
          <p:nvPr>
            <p:ph type="title"/>
          </p:nvPr>
        </p:nvSpPr>
        <p:spPr/>
        <p:txBody>
          <a:bodyPr/>
          <a:lstStyle/>
          <a:p>
            <a:r>
              <a:rPr lang="fr-FR"/>
              <a:t>1. Trancher sur le formalisme de l’outil</a:t>
            </a:r>
          </a:p>
        </p:txBody>
      </p:sp>
      <p:sp>
        <p:nvSpPr>
          <p:cNvPr id="3" name="Espace réservé du contenu 2">
            <a:extLst>
              <a:ext uri="{FF2B5EF4-FFF2-40B4-BE49-F238E27FC236}">
                <a16:creationId xmlns:a16="http://schemas.microsoft.com/office/drawing/2014/main" id="{83F78727-8120-5807-6D87-E3735E4A1280}"/>
              </a:ext>
            </a:extLst>
          </p:cNvPr>
          <p:cNvSpPr>
            <a:spLocks noGrp="1"/>
          </p:cNvSpPr>
          <p:nvPr>
            <p:ph idx="1"/>
          </p:nvPr>
        </p:nvSpPr>
        <p:spPr/>
        <p:txBody>
          <a:bodyPr/>
          <a:lstStyle/>
          <a:p>
            <a:r>
              <a:rPr lang="fr-FR"/>
              <a:t>Actuellement, nous avons 3 versions concurrentes du schéma :</a:t>
            </a:r>
          </a:p>
          <a:p>
            <a:pPr lvl="1"/>
            <a:r>
              <a:rPr lang="fr-FR"/>
              <a:t>La version 1, </a:t>
            </a:r>
            <a:r>
              <a:rPr lang="fr-FR" i="1"/>
              <a:t>a priori </a:t>
            </a:r>
            <a:r>
              <a:rPr lang="fr-FR"/>
              <a:t>trop compliquée pour être compréhensible</a:t>
            </a:r>
          </a:p>
          <a:p>
            <a:pPr lvl="1"/>
            <a:r>
              <a:rPr lang="fr-FR"/>
              <a:t>Une version 2, qui tente de simplifier le schéma en gardant un principe similaire de représentation métaphorique du geste théorique</a:t>
            </a:r>
          </a:p>
          <a:p>
            <a:pPr lvl="1"/>
            <a:r>
              <a:rPr lang="fr-FR"/>
              <a:t>Une version 3, au stade d’ébauche, qui prend le parti d’être allégé en métaphores pour être plus clair</a:t>
            </a:r>
          </a:p>
          <a:p>
            <a:pPr lvl="1"/>
            <a:endParaRPr lang="fr-FR"/>
          </a:p>
          <a:p>
            <a:r>
              <a:rPr lang="fr-FR"/>
              <a:t>Une fois une des 3 directions choisies, il suffira de peaufiner le schéma en question et d’adapter le reste de la fiche outil (notamment les formalismes) en conséquence</a:t>
            </a:r>
          </a:p>
        </p:txBody>
      </p:sp>
    </p:spTree>
    <p:extLst>
      <p:ext uri="{BB962C8B-B14F-4D97-AF65-F5344CB8AC3E}">
        <p14:creationId xmlns:p14="http://schemas.microsoft.com/office/powerpoint/2010/main" val="217996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2930339" y="5447684"/>
            <a:ext cx="7271636" cy="797924"/>
            <a:chOff x="2940777" y="5165848"/>
            <a:chExt cx="7271636" cy="797924"/>
          </a:xfrm>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38574"/>
              <a:ext cx="6646136" cy="460978"/>
              <a:chOff x="2940777" y="5338574"/>
              <a:chExt cx="6646136" cy="460978"/>
            </a:xfrm>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5225313" y="5440163"/>
                <a:ext cx="1855928" cy="246221"/>
              </a:xfrm>
              <a:prstGeom prst="rect">
                <a:avLst/>
              </a:prstGeom>
              <a:noFill/>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7" name="Groupe 106">
            <a:extLst>
              <a:ext uri="{FF2B5EF4-FFF2-40B4-BE49-F238E27FC236}">
                <a16:creationId xmlns:a16="http://schemas.microsoft.com/office/drawing/2014/main" id="{F049BFA2-7F67-B04F-CEA9-D53373E13F75}"/>
              </a:ext>
            </a:extLst>
          </p:cNvPr>
          <p:cNvGrpSpPr/>
          <p:nvPr/>
        </p:nvGrpSpPr>
        <p:grpSpPr>
          <a:xfrm>
            <a:off x="2930339" y="4355197"/>
            <a:ext cx="7271636" cy="797924"/>
            <a:chOff x="2940777" y="4073361"/>
            <a:chExt cx="7271636" cy="797924"/>
          </a:xfrm>
        </p:grpSpPr>
        <p:sp>
          <p:nvSpPr>
            <p:cNvPr id="99" name="Triangle 98">
              <a:extLst>
                <a:ext uri="{FF2B5EF4-FFF2-40B4-BE49-F238E27FC236}">
                  <a16:creationId xmlns:a16="http://schemas.microsoft.com/office/drawing/2014/main" id="{3E2C781E-91E4-392F-700E-DE384D749334}"/>
                </a:ext>
              </a:extLst>
            </p:cNvPr>
            <p:cNvSpPr/>
            <p:nvPr/>
          </p:nvSpPr>
          <p:spPr>
            <a:xfrm rot="5400000">
              <a:off x="9500701" y="4159573"/>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a:extLst>
                <a:ext uri="{FF2B5EF4-FFF2-40B4-BE49-F238E27FC236}">
                  <a16:creationId xmlns:a16="http://schemas.microsoft.com/office/drawing/2014/main" id="{86606F2E-02A2-D6A8-AFB0-6299717393F0}"/>
                </a:ext>
              </a:extLst>
            </p:cNvPr>
            <p:cNvSpPr/>
            <p:nvPr/>
          </p:nvSpPr>
          <p:spPr>
            <a:xfrm>
              <a:off x="2940777" y="4251562"/>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5" name="ZoneTexte 94">
              <a:extLst>
                <a:ext uri="{FF2B5EF4-FFF2-40B4-BE49-F238E27FC236}">
                  <a16:creationId xmlns:a16="http://schemas.microsoft.com/office/drawing/2014/main" id="{D60FB5D6-B0B1-1B75-D563-87A867F31658}"/>
                </a:ext>
              </a:extLst>
            </p:cNvPr>
            <p:cNvSpPr txBox="1"/>
            <p:nvPr/>
          </p:nvSpPr>
          <p:spPr>
            <a:xfrm>
              <a:off x="8215585" y="4358940"/>
              <a:ext cx="1836611" cy="246221"/>
            </a:xfrm>
            <a:prstGeom prst="rect">
              <a:avLst/>
            </a:prstGeom>
            <a:noFill/>
          </p:spPr>
          <p:txBody>
            <a:bodyPr wrap="square">
              <a:spAutoFit/>
            </a:bodyPr>
            <a:lstStyle/>
            <a:p>
              <a:pPr algn="ctr"/>
              <a:r>
                <a:rPr lang="fr-FR" sz="1000" b="1">
                  <a:solidFill>
                    <a:srgbClr val="1C1B1B"/>
                  </a:solidFill>
                  <a:ea typeface="+mn-lt"/>
                  <a:cs typeface="+mn-lt"/>
                </a:rPr>
                <a:t>Création de famille</a:t>
              </a:r>
              <a:endParaRPr lang="fr-FR" sz="1000" b="1"/>
            </a:p>
          </p:txBody>
        </p:sp>
      </p:grpSp>
      <p:grpSp>
        <p:nvGrpSpPr>
          <p:cNvPr id="106" name="Groupe 105">
            <a:extLst>
              <a:ext uri="{FF2B5EF4-FFF2-40B4-BE49-F238E27FC236}">
                <a16:creationId xmlns:a16="http://schemas.microsoft.com/office/drawing/2014/main" id="{217E286B-09A4-AD11-5352-6E5C07C8F864}"/>
              </a:ext>
            </a:extLst>
          </p:cNvPr>
          <p:cNvGrpSpPr/>
          <p:nvPr/>
        </p:nvGrpSpPr>
        <p:grpSpPr>
          <a:xfrm>
            <a:off x="2930339" y="3401130"/>
            <a:ext cx="7271636" cy="797924"/>
            <a:chOff x="2940777" y="3119294"/>
            <a:chExt cx="7271636" cy="797924"/>
          </a:xfrm>
        </p:grpSpPr>
        <p:sp>
          <p:nvSpPr>
            <p:cNvPr id="98" name="Triangle 97">
              <a:extLst>
                <a:ext uri="{FF2B5EF4-FFF2-40B4-BE49-F238E27FC236}">
                  <a16:creationId xmlns:a16="http://schemas.microsoft.com/office/drawing/2014/main" id="{2FDC22E4-BF98-EB62-52EF-FE81BBEEB31F}"/>
                </a:ext>
              </a:extLst>
            </p:cNvPr>
            <p:cNvSpPr/>
            <p:nvPr/>
          </p:nvSpPr>
          <p:spPr>
            <a:xfrm rot="5400000">
              <a:off x="9500701" y="320550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Rectangle 81">
              <a:extLst>
                <a:ext uri="{FF2B5EF4-FFF2-40B4-BE49-F238E27FC236}">
                  <a16:creationId xmlns:a16="http://schemas.microsoft.com/office/drawing/2014/main" id="{B8CFF209-203B-EDB0-B46C-D8C63B152E42}"/>
                </a:ext>
              </a:extLst>
            </p:cNvPr>
            <p:cNvSpPr/>
            <p:nvPr/>
          </p:nvSpPr>
          <p:spPr>
            <a:xfrm>
              <a:off x="2940777" y="3297948"/>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3" name="ZoneTexte 92">
              <a:extLst>
                <a:ext uri="{FF2B5EF4-FFF2-40B4-BE49-F238E27FC236}">
                  <a16:creationId xmlns:a16="http://schemas.microsoft.com/office/drawing/2014/main" id="{0889E209-2628-2680-E9FC-1DD84A50B8E2}"/>
                </a:ext>
              </a:extLst>
            </p:cNvPr>
            <p:cNvSpPr txBox="1"/>
            <p:nvPr/>
          </p:nvSpPr>
          <p:spPr>
            <a:xfrm>
              <a:off x="8215585" y="3330638"/>
              <a:ext cx="1787575" cy="400110"/>
            </a:xfrm>
            <a:prstGeom prst="rect">
              <a:avLst/>
            </a:prstGeom>
            <a:noFill/>
          </p:spPr>
          <p:txBody>
            <a:bodyPr wrap="square">
              <a:spAutoFit/>
            </a:bodyPr>
            <a:lstStyle/>
            <a:p>
              <a:pPr algn="ctr"/>
              <a:r>
                <a:rPr lang="fr-FR" sz="1000" b="1">
                  <a:solidFill>
                    <a:srgbClr val="1C1B1B"/>
                  </a:solidFill>
                  <a:ea typeface="+mn-lt"/>
                  <a:cs typeface="+mn-lt"/>
                </a:rPr>
                <a:t>Optimisation de la tendance</a:t>
              </a:r>
              <a:endParaRPr lang="fr-FR" sz="1000" b="1"/>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2930339" y="2368010"/>
            <a:ext cx="7271636" cy="797924"/>
            <a:chOff x="2940777" y="2086174"/>
            <a:chExt cx="7271636" cy="797924"/>
          </a:xfrm>
        </p:grpSpPr>
        <p:sp>
          <p:nvSpPr>
            <p:cNvPr id="52" name="Rectangle 51">
              <a:extLst>
                <a:ext uri="{FF2B5EF4-FFF2-40B4-BE49-F238E27FC236}">
                  <a16:creationId xmlns:a16="http://schemas.microsoft.com/office/drawing/2014/main" id="{FD511DD6-FE59-CDC2-67C3-3F76B704F5D0}"/>
                </a:ext>
              </a:extLst>
            </p:cNvPr>
            <p:cNvSpPr/>
            <p:nvPr/>
          </p:nvSpPr>
          <p:spPr>
            <a:xfrm>
              <a:off x="2940777" y="2269396"/>
              <a:ext cx="6646136" cy="460978"/>
            </a:xfrm>
            <a:prstGeom prst="rect">
              <a:avLst/>
            </a:prstGeom>
            <a:solidFill>
              <a:srgbClr val="92D05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9500701" y="2172386"/>
              <a:ext cx="797924" cy="625500"/>
            </a:xfrm>
            <a:prstGeom prst="triangle">
              <a:avLst/>
            </a:prstGeom>
            <a:solidFill>
              <a:srgbClr val="92D0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60614" y="2289519"/>
              <a:ext cx="1439049" cy="400110"/>
            </a:xfrm>
            <a:prstGeom prst="rect">
              <a:avLst/>
            </a:prstGeom>
            <a:noFill/>
          </p:spPr>
          <p:txBody>
            <a:bodyPr wrap="square">
              <a:spAutoFit/>
            </a:bodyPr>
            <a:lstStyle/>
            <a:p>
              <a:pPr algn="ctr"/>
              <a:r>
                <a:rPr lang="fr-FR" sz="1000" b="1">
                  <a:solidFill>
                    <a:srgbClr val="1C1B1B"/>
                  </a:solidFill>
                  <a:ea typeface="+mn-lt"/>
                  <a:cs typeface="+mn-lt"/>
                </a:rPr>
                <a:t>Changement vers une famille existante</a:t>
              </a:r>
              <a:endParaRPr lang="fr-FR" sz="1000" b="1"/>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6613520" y="247656"/>
            <a:ext cx="4559920" cy="1325563"/>
          </a:xfrm>
        </p:spPr>
        <p:txBody>
          <a:bodyPr/>
          <a:lstStyle/>
          <a:p>
            <a:pPr algn="ctr"/>
            <a:r>
              <a:rPr lang="fr-FR" sz="3200" b="1" dirty="0">
                <a:solidFill>
                  <a:srgbClr val="1C1B1B"/>
                </a:solidFill>
                <a:ea typeface="+mj-lt"/>
                <a:cs typeface="+mj-lt"/>
              </a:rPr>
              <a:t>Vue d’ensemble de l’outil (version 1)</a:t>
            </a:r>
            <a:endParaRPr lang="fr-FR" sz="3200" dirty="0"/>
          </a:p>
        </p:txBody>
      </p:sp>
      <p:sp>
        <p:nvSpPr>
          <p:cNvPr id="19" name="TextBox 18">
            <a:extLst>
              <a:ext uri="{FF2B5EF4-FFF2-40B4-BE49-F238E27FC236}">
                <a16:creationId xmlns:a16="http://schemas.microsoft.com/office/drawing/2014/main" id="{6056F2C8-4933-E859-D37B-8B255ED8D93D}"/>
              </a:ext>
            </a:extLst>
          </p:cNvPr>
          <p:cNvSpPr txBox="1"/>
          <p:nvPr/>
        </p:nvSpPr>
        <p:spPr>
          <a:xfrm>
            <a:off x="5603" y="3697115"/>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grpSp>
        <p:nvGrpSpPr>
          <p:cNvPr id="110" name="Groupe 109">
            <a:extLst>
              <a:ext uri="{FF2B5EF4-FFF2-40B4-BE49-F238E27FC236}">
                <a16:creationId xmlns:a16="http://schemas.microsoft.com/office/drawing/2014/main" id="{3BFAA10D-CAEC-9DAE-D39E-28B09DDBC025}"/>
              </a:ext>
            </a:extLst>
          </p:cNvPr>
          <p:cNvGrpSpPr/>
          <p:nvPr/>
        </p:nvGrpSpPr>
        <p:grpSpPr>
          <a:xfrm>
            <a:off x="10261935" y="2262284"/>
            <a:ext cx="1800000" cy="3819104"/>
            <a:chOff x="10272373" y="1980448"/>
            <a:chExt cx="1800000" cy="3819104"/>
          </a:xfrm>
        </p:grpSpPr>
        <p:sp>
          <p:nvSpPr>
            <p:cNvPr id="102" name="Ellipse 101">
              <a:extLst>
                <a:ext uri="{FF2B5EF4-FFF2-40B4-BE49-F238E27FC236}">
                  <a16:creationId xmlns:a16="http://schemas.microsoft.com/office/drawing/2014/main" id="{F82E58F4-C0C0-406F-C0CE-A511203799CA}"/>
                </a:ext>
              </a:extLst>
            </p:cNvPr>
            <p:cNvSpPr/>
            <p:nvPr/>
          </p:nvSpPr>
          <p:spPr>
            <a:xfrm>
              <a:off x="10272373" y="1980448"/>
              <a:ext cx="1800000" cy="3819104"/>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p>
          </p:txBody>
        </p:sp>
        <p:sp>
          <p:nvSpPr>
            <p:cNvPr id="16" name="TextBox 15">
              <a:extLst>
                <a:ext uri="{FF2B5EF4-FFF2-40B4-BE49-F238E27FC236}">
                  <a16:creationId xmlns:a16="http://schemas.microsoft.com/office/drawing/2014/main" id="{F3395872-A429-426D-8C4E-9AE162839806}"/>
                </a:ext>
              </a:extLst>
            </p:cNvPr>
            <p:cNvSpPr txBox="1"/>
            <p:nvPr/>
          </p:nvSpPr>
          <p:spPr>
            <a:xfrm>
              <a:off x="10464398" y="3043947"/>
              <a:ext cx="1556843" cy="15084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O</a:t>
              </a:r>
              <a:r>
                <a:rPr lang="fr-FR"/>
                <a:t>bjectifs de</a:t>
              </a:r>
              <a:r>
                <a:rPr lang="fr-FR" b="1"/>
                <a:t> </a:t>
              </a:r>
            </a:p>
            <a:p>
              <a:r>
                <a:rPr lang="fr-FR" sz="3200"/>
                <a:t>C</a:t>
              </a:r>
              <a:r>
                <a:rPr lang="fr-FR"/>
                <a:t>réation de</a:t>
              </a:r>
              <a:endParaRPr lang="fr-FR" b="1"/>
            </a:p>
            <a:p>
              <a:r>
                <a:rPr lang="fr-FR" sz="3200"/>
                <a:t>V</a:t>
              </a:r>
              <a:r>
                <a:rPr lang="fr-FR"/>
                <a:t>aleur</a:t>
              </a:r>
            </a:p>
          </p:txBody>
        </p:sp>
      </p:grpSp>
      <p:sp>
        <p:nvSpPr>
          <p:cNvPr id="18" name="TextBox 17">
            <a:extLst>
              <a:ext uri="{FF2B5EF4-FFF2-40B4-BE49-F238E27FC236}">
                <a16:creationId xmlns:a16="http://schemas.microsoft.com/office/drawing/2014/main" id="{243B7D11-0934-0837-CBF8-004D1FB517FE}"/>
              </a:ext>
            </a:extLst>
          </p:cNvPr>
          <p:cNvSpPr txBox="1"/>
          <p:nvPr/>
        </p:nvSpPr>
        <p:spPr>
          <a:xfrm>
            <a:off x="4959442" y="1733768"/>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
        <p:nvSpPr>
          <p:cNvPr id="20" name="TextBox 19">
            <a:extLst>
              <a:ext uri="{FF2B5EF4-FFF2-40B4-BE49-F238E27FC236}">
                <a16:creationId xmlns:a16="http://schemas.microsoft.com/office/drawing/2014/main" id="{14A03AC8-40FF-3C19-E670-6B57F58648EF}"/>
              </a:ext>
            </a:extLst>
          </p:cNvPr>
          <p:cNvSpPr txBox="1"/>
          <p:nvPr/>
        </p:nvSpPr>
        <p:spPr>
          <a:xfrm>
            <a:off x="5293693" y="6364011"/>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2D050"/>
                </a:solidFill>
              </a:rPr>
              <a:t>3. </a:t>
            </a:r>
            <a:r>
              <a:rPr lang="en-GB" b="1" err="1">
                <a:solidFill>
                  <a:srgbClr val="92D050"/>
                </a:solidFill>
              </a:rPr>
              <a:t>Inventer</a:t>
            </a:r>
            <a:endParaRPr lang="en-GB" b="1">
              <a:solidFill>
                <a:srgbClr val="92D050"/>
              </a:solidFill>
            </a:endParaRPr>
          </a:p>
        </p:txBody>
      </p:sp>
      <p:grpSp>
        <p:nvGrpSpPr>
          <p:cNvPr id="45" name="Groupe 44">
            <a:extLst>
              <a:ext uri="{FF2B5EF4-FFF2-40B4-BE49-F238E27FC236}">
                <a16:creationId xmlns:a16="http://schemas.microsoft.com/office/drawing/2014/main" id="{471597BC-DA21-1E73-93AE-0F9EFEFA5446}"/>
              </a:ext>
            </a:extLst>
          </p:cNvPr>
          <p:cNvGrpSpPr/>
          <p:nvPr/>
        </p:nvGrpSpPr>
        <p:grpSpPr>
          <a:xfrm>
            <a:off x="2178402" y="3264016"/>
            <a:ext cx="1521404" cy="1043213"/>
            <a:chOff x="3253032" y="3061073"/>
            <a:chExt cx="1013235" cy="694766"/>
          </a:xfrm>
        </p:grpSpPr>
        <p:sp>
          <p:nvSpPr>
            <p:cNvPr id="7" name="Oval 6">
              <a:extLst>
                <a:ext uri="{FF2B5EF4-FFF2-40B4-BE49-F238E27FC236}">
                  <a16:creationId xmlns:a16="http://schemas.microsoft.com/office/drawing/2014/main" id="{AEC47F3C-3DC6-9AEB-375B-8AFC58279EB1}"/>
                </a:ext>
              </a:extLst>
            </p:cNvPr>
            <p:cNvSpPr/>
            <p:nvPr/>
          </p:nvSpPr>
          <p:spPr>
            <a:xfrm>
              <a:off x="3253032" y="3061073"/>
              <a:ext cx="728382" cy="694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Pentagon 7">
              <a:extLst>
                <a:ext uri="{FF2B5EF4-FFF2-40B4-BE49-F238E27FC236}">
                  <a16:creationId xmlns:a16="http://schemas.microsoft.com/office/drawing/2014/main" id="{3A0E337C-A248-4BAE-A551-CA0A64A1055E}"/>
                </a:ext>
              </a:extLst>
            </p:cNvPr>
            <p:cNvSpPr/>
            <p:nvPr/>
          </p:nvSpPr>
          <p:spPr>
            <a:xfrm>
              <a:off x="3618566" y="3061073"/>
              <a:ext cx="647701" cy="694766"/>
            </a:xfrm>
            <a:prstGeom prst="homePlate">
              <a:avLst>
                <a:gd name="adj" fmla="val 49528"/>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588DEA88-4CBF-42F6-B8FA-D6AB65E618E3}"/>
                </a:ext>
              </a:extLst>
            </p:cNvPr>
            <p:cNvSpPr txBox="1"/>
            <p:nvPr/>
          </p:nvSpPr>
          <p:spPr>
            <a:xfrm>
              <a:off x="3321476" y="3287874"/>
              <a:ext cx="894230" cy="2459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t>Tendance</a:t>
              </a:r>
            </a:p>
          </p:txBody>
        </p:sp>
      </p:grpSp>
      <p:grpSp>
        <p:nvGrpSpPr>
          <p:cNvPr id="104" name="Groupe 103">
            <a:extLst>
              <a:ext uri="{FF2B5EF4-FFF2-40B4-BE49-F238E27FC236}">
                <a16:creationId xmlns:a16="http://schemas.microsoft.com/office/drawing/2014/main" id="{1B21FC92-6ECF-2DF8-7D46-1674C76C3356}"/>
              </a:ext>
            </a:extLst>
          </p:cNvPr>
          <p:cNvGrpSpPr/>
          <p:nvPr/>
        </p:nvGrpSpPr>
        <p:grpSpPr>
          <a:xfrm>
            <a:off x="1305688" y="2508952"/>
            <a:ext cx="2901293" cy="2557547"/>
            <a:chOff x="1316126" y="2227116"/>
            <a:chExt cx="2901293"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1542090" y="2109335"/>
              <a:ext cx="2557547" cy="2793110"/>
            </a:xfrm>
            <a:prstGeom prst="blockArc">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1316126" y="3244150"/>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grpSp>
        <p:nvGrpSpPr>
          <p:cNvPr id="47" name="Groupe 46">
            <a:extLst>
              <a:ext uri="{FF2B5EF4-FFF2-40B4-BE49-F238E27FC236}">
                <a16:creationId xmlns:a16="http://schemas.microsoft.com/office/drawing/2014/main" id="{5229ACE9-4614-7E31-5512-7688519E8CC0}"/>
              </a:ext>
            </a:extLst>
          </p:cNvPr>
          <p:cNvGrpSpPr/>
          <p:nvPr/>
        </p:nvGrpSpPr>
        <p:grpSpPr>
          <a:xfrm>
            <a:off x="3807824" y="2262283"/>
            <a:ext cx="4557698" cy="3095980"/>
            <a:chOff x="5122458" y="2377514"/>
            <a:chExt cx="3035367" cy="2061882"/>
          </a:xfrm>
        </p:grpSpPr>
        <p:sp>
          <p:nvSpPr>
            <p:cNvPr id="14" name="Rectangle 13">
              <a:extLst>
                <a:ext uri="{FF2B5EF4-FFF2-40B4-BE49-F238E27FC236}">
                  <a16:creationId xmlns:a16="http://schemas.microsoft.com/office/drawing/2014/main" id="{F25CA957-E0C1-AD0C-42BE-4BFA9BC2E46E}"/>
                </a:ext>
              </a:extLst>
            </p:cNvPr>
            <p:cNvSpPr/>
            <p:nvPr/>
          </p:nvSpPr>
          <p:spPr>
            <a:xfrm>
              <a:off x="5122458" y="2377514"/>
              <a:ext cx="3035367" cy="2061882"/>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EC27149D-4A4E-378F-F62A-B333583B4757}"/>
                </a:ext>
              </a:extLst>
            </p:cNvPr>
            <p:cNvSpPr txBox="1"/>
            <p:nvPr/>
          </p:nvSpPr>
          <p:spPr>
            <a:xfrm>
              <a:off x="5502900" y="3052115"/>
              <a:ext cx="1492001" cy="7994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b="1">
                  <a:ea typeface="+mn-lt"/>
                  <a:cs typeface="+mn-lt"/>
                </a:rPr>
                <a:t>Obstacles hypothétiquement inhérents à la tendance</a:t>
              </a:r>
              <a:endParaRPr lang="fr-FR" b="1"/>
            </a:p>
          </p:txBody>
        </p:sp>
        <p:pic>
          <p:nvPicPr>
            <p:cNvPr id="25" name="Picture 24">
              <a:extLst>
                <a:ext uri="{FF2B5EF4-FFF2-40B4-BE49-F238E27FC236}">
                  <a16:creationId xmlns:a16="http://schemas.microsoft.com/office/drawing/2014/main" id="{409C4301-2620-7F78-CBE9-BF83C6CD4D44}"/>
                </a:ext>
              </a:extLst>
            </p:cNvPr>
            <p:cNvPicPr>
              <a:picLocks noChangeAspect="1"/>
            </p:cNvPicPr>
            <p:nvPr/>
          </p:nvPicPr>
          <p:blipFill>
            <a:blip r:embed="rId3"/>
            <a:stretch>
              <a:fillRect/>
            </a:stretch>
          </p:blipFill>
          <p:spPr>
            <a:xfrm>
              <a:off x="7140892" y="2993033"/>
              <a:ext cx="831477" cy="797860"/>
            </a:xfrm>
            <a:prstGeom prst="rect">
              <a:avLst/>
            </a:prstGeom>
          </p:spPr>
        </p:pic>
      </p:grpSp>
      <p:grpSp>
        <p:nvGrpSpPr>
          <p:cNvPr id="49" name="Groupe 48">
            <a:extLst>
              <a:ext uri="{FF2B5EF4-FFF2-40B4-BE49-F238E27FC236}">
                <a16:creationId xmlns:a16="http://schemas.microsoft.com/office/drawing/2014/main" id="{4A0885B1-EB5B-EDE0-0027-373919473AE4}"/>
              </a:ext>
            </a:extLst>
          </p:cNvPr>
          <p:cNvGrpSpPr/>
          <p:nvPr/>
        </p:nvGrpSpPr>
        <p:grpSpPr>
          <a:xfrm>
            <a:off x="2256838" y="5566011"/>
            <a:ext cx="936816" cy="590930"/>
            <a:chOff x="5556069" y="4714951"/>
            <a:chExt cx="562152" cy="313765"/>
          </a:xfrm>
        </p:grpSpPr>
        <p:sp>
          <p:nvSpPr>
            <p:cNvPr id="5" name="Oval 3">
              <a:extLst>
                <a:ext uri="{FF2B5EF4-FFF2-40B4-BE49-F238E27FC236}">
                  <a16:creationId xmlns:a16="http://schemas.microsoft.com/office/drawing/2014/main" id="{1AA7ADE0-B9E9-F926-C8BF-EF4F622912C3}"/>
                </a:ext>
              </a:extLst>
            </p:cNvPr>
            <p:cNvSpPr/>
            <p:nvPr/>
          </p:nvSpPr>
          <p:spPr>
            <a:xfrm>
              <a:off x="5638293" y="4714951"/>
              <a:ext cx="313765" cy="313765"/>
            </a:xfrm>
            <a:prstGeom prst="ellips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Pentagon 4">
              <a:extLst>
                <a:ext uri="{FF2B5EF4-FFF2-40B4-BE49-F238E27FC236}">
                  <a16:creationId xmlns:a16="http://schemas.microsoft.com/office/drawing/2014/main" id="{FD8A65C7-9503-F9EF-5397-68AAABD6141B}"/>
                </a:ext>
              </a:extLst>
            </p:cNvPr>
            <p:cNvSpPr/>
            <p:nvPr/>
          </p:nvSpPr>
          <p:spPr>
            <a:xfrm>
              <a:off x="5795175" y="4714953"/>
              <a:ext cx="291353" cy="313763"/>
            </a:xfrm>
            <a:prstGeom prst="homePlate">
              <a:avLst/>
            </a:prstGeom>
            <a:solidFill>
              <a:srgbClr val="00B0F0"/>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8">
              <a:extLst>
                <a:ext uri="{FF2B5EF4-FFF2-40B4-BE49-F238E27FC236}">
                  <a16:creationId xmlns:a16="http://schemas.microsoft.com/office/drawing/2014/main" id="{BCCE5D36-A893-8FC4-27A4-6321816BC841}"/>
                </a:ext>
              </a:extLst>
            </p:cNvPr>
            <p:cNvSpPr txBox="1"/>
            <p:nvPr/>
          </p:nvSpPr>
          <p:spPr>
            <a:xfrm>
              <a:off x="5556069" y="4762965"/>
              <a:ext cx="562152" cy="2124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t>Autres tendances</a:t>
              </a:r>
            </a:p>
          </p:txBody>
        </p:sp>
      </p:grpSp>
      <p:sp>
        <p:nvSpPr>
          <p:cNvPr id="41" name="Rectangle 40">
            <a:extLst>
              <a:ext uri="{FF2B5EF4-FFF2-40B4-BE49-F238E27FC236}">
                <a16:creationId xmlns:a16="http://schemas.microsoft.com/office/drawing/2014/main" id="{07E1EF0E-B224-ADCE-F2E9-7FAD67ACB28F}"/>
              </a:ext>
            </a:extLst>
          </p:cNvPr>
          <p:cNvSpPr/>
          <p:nvPr/>
        </p:nvSpPr>
        <p:spPr>
          <a:xfrm>
            <a:off x="6913887" y="4211287"/>
            <a:ext cx="752410" cy="11128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extBox 2">
            <a:extLst>
              <a:ext uri="{FF2B5EF4-FFF2-40B4-BE49-F238E27FC236}">
                <a16:creationId xmlns:a16="http://schemas.microsoft.com/office/drawing/2014/main" id="{1FF3CEB9-3217-CE51-0B79-C5D66AB40455}"/>
              </a:ext>
            </a:extLst>
          </p:cNvPr>
          <p:cNvSpPr txBox="1"/>
          <p:nvPr/>
        </p:nvSpPr>
        <p:spPr>
          <a:xfrm>
            <a:off x="68895" y="204592"/>
            <a:ext cx="628378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sz="1400" dirty="0">
                <a:latin typeface="Aptos Display"/>
              </a:rPr>
              <a:t>Les flèches d’innovations permettent de visualiser sur quelle partie de l’analyse elles s’appuient</a:t>
            </a:r>
          </a:p>
          <a:p>
            <a:pPr marL="285750" indent="-285750">
              <a:buFont typeface="Arial" panose="020B0604020202020204" pitchFamily="34" charset="0"/>
              <a:buChar char="•"/>
            </a:pPr>
            <a:endParaRPr lang="fr-FR" sz="1400" dirty="0">
              <a:latin typeface="Aptos Display"/>
            </a:endParaRPr>
          </a:p>
          <a:p>
            <a:pPr marL="285750" indent="-285750">
              <a:buFont typeface="Arial" panose="020B0604020202020204" pitchFamily="34" charset="0"/>
              <a:buChar char="•"/>
            </a:pPr>
            <a:r>
              <a:rPr lang="fr-FR" sz="1400" dirty="0">
                <a:latin typeface="Aptos Display"/>
              </a:rPr>
              <a:t>Les autres tendances contourner le problème structurel à la tendance.</a:t>
            </a:r>
          </a:p>
          <a:p>
            <a:pPr marL="285750" indent="-285750">
              <a:buFont typeface="Arial" panose="020B0604020202020204" pitchFamily="34" charset="0"/>
              <a:buChar char="•"/>
            </a:pPr>
            <a:endParaRPr lang="fr-FR" sz="1400" dirty="0">
              <a:latin typeface="Aptos Display"/>
            </a:endParaRPr>
          </a:p>
          <a:p>
            <a:pPr marL="285750" indent="-285750">
              <a:buFont typeface="Arial" panose="020B0604020202020204" pitchFamily="34" charset="0"/>
              <a:buChar char="•"/>
            </a:pPr>
            <a:r>
              <a:rPr lang="fr-FR" sz="1400" dirty="0">
                <a:latin typeface="Aptos Display"/>
              </a:rPr>
              <a:t>La démarche API se perd, le sens de lecture est moins naturel. Pour pallier à cela le schéma est animé</a:t>
            </a:r>
          </a:p>
        </p:txBody>
      </p:sp>
    </p:spTree>
    <p:extLst>
      <p:ext uri="{BB962C8B-B14F-4D97-AF65-F5344CB8AC3E}">
        <p14:creationId xmlns:p14="http://schemas.microsoft.com/office/powerpoint/2010/main" val="194813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additive="base">
                                        <p:cTn id="11" dur="500" fill="hold"/>
                                        <p:tgtEl>
                                          <p:spTgt spid="104"/>
                                        </p:tgtEl>
                                        <p:attrNameLst>
                                          <p:attrName>ppt_x</p:attrName>
                                        </p:attrNameLst>
                                      </p:cBhvr>
                                      <p:tavLst>
                                        <p:tav tm="0">
                                          <p:val>
                                            <p:strVal val="0-#ppt_w/2"/>
                                          </p:val>
                                        </p:tav>
                                        <p:tav tm="100000">
                                          <p:val>
                                            <p:strVal val="#ppt_x"/>
                                          </p:val>
                                        </p:tav>
                                      </p:tavLst>
                                    </p:anim>
                                    <p:anim calcmode="lin" valueType="num">
                                      <p:cBhvr additive="base">
                                        <p:cTn id="12" dur="500" fill="hold"/>
                                        <p:tgtEl>
                                          <p:spTgt spid="10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49" presetClass="entr" presetSubtype="0" decel="100000" fill="hold" nodeType="withEffect">
                                  <p:stCondLst>
                                    <p:cond delay="50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 calcmode="lin" valueType="num">
                                      <p:cBhvr>
                                        <p:cTn id="30" dur="500" fill="hold"/>
                                        <p:tgtEl>
                                          <p:spTgt spid="47"/>
                                        </p:tgtEl>
                                        <p:attrNameLst>
                                          <p:attrName>style.rotation</p:attrName>
                                        </p:attrNameLst>
                                      </p:cBhvr>
                                      <p:tavLst>
                                        <p:tav tm="0">
                                          <p:val>
                                            <p:fltVal val="360"/>
                                          </p:val>
                                        </p:tav>
                                        <p:tav tm="100000">
                                          <p:val>
                                            <p:fltVal val="0"/>
                                          </p:val>
                                        </p:tav>
                                      </p:tavLst>
                                    </p:anim>
                                    <p:animEffect transition="in" filter="fade">
                                      <p:cBhvr>
                                        <p:cTn id="31" dur="500"/>
                                        <p:tgtEl>
                                          <p:spTgt spid="47"/>
                                        </p:tgtEl>
                                      </p:cBhvr>
                                    </p:animEffect>
                                  </p:childTnLst>
                                </p:cTn>
                              </p:par>
                              <p:par>
                                <p:cTn id="32" presetID="49" presetClass="entr" presetSubtype="0" decel="100000" fill="hold" grpId="0" nodeType="withEffect">
                                  <p:stCondLst>
                                    <p:cond delay="5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 calcmode="lin" valueType="num">
                                      <p:cBhvr>
                                        <p:cTn id="36" dur="500" fill="hold"/>
                                        <p:tgtEl>
                                          <p:spTgt spid="41"/>
                                        </p:tgtEl>
                                        <p:attrNameLst>
                                          <p:attrName>style.rotation</p:attrName>
                                        </p:attrNameLst>
                                      </p:cBhvr>
                                      <p:tavLst>
                                        <p:tav tm="0">
                                          <p:val>
                                            <p:fltVal val="360"/>
                                          </p:val>
                                        </p:tav>
                                        <p:tav tm="100000">
                                          <p:val>
                                            <p:fltVal val="0"/>
                                          </p:val>
                                        </p:tav>
                                      </p:tavLst>
                                    </p:anim>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fade">
                                      <p:cBhvr>
                                        <p:cTn id="45" dur="500"/>
                                        <p:tgtEl>
                                          <p:spTgt spid="105"/>
                                        </p:tgtEl>
                                      </p:cBhvr>
                                    </p:animEffect>
                                  </p:childTnLst>
                                </p:cTn>
                              </p:par>
                              <p:par>
                                <p:cTn id="46" presetID="10" presetClass="entr" presetSubtype="0"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0"/>
                                  </p:stCondLst>
                                  <p:childTnLst>
                                    <p:set>
                                      <p:cBhvr>
                                        <p:cTn id="50" dur="1" fill="hold">
                                          <p:stCondLst>
                                            <p:cond delay="0"/>
                                          </p:stCondLst>
                                        </p:cTn>
                                        <p:tgtEl>
                                          <p:spTgt spid="107"/>
                                        </p:tgtEl>
                                        <p:attrNameLst>
                                          <p:attrName>style.visibility</p:attrName>
                                        </p:attrNameLst>
                                      </p:cBhvr>
                                      <p:to>
                                        <p:strVal val="visible"/>
                                      </p:to>
                                    </p:set>
                                    <p:animEffect transition="in" filter="fade">
                                      <p:cBhvr>
                                        <p:cTn id="51" dur="500"/>
                                        <p:tgtEl>
                                          <p:spTgt spid="107"/>
                                        </p:tgtEl>
                                      </p:cBhvr>
                                    </p:animEffect>
                                  </p:childTnLst>
                                </p:cTn>
                              </p:par>
                              <p:par>
                                <p:cTn id="52" presetID="10" presetClass="entr" presetSubtype="0" fill="hold" nodeType="withEffect">
                                  <p:stCondLst>
                                    <p:cond delay="0"/>
                                  </p:stCondLst>
                                  <p:childTnLst>
                                    <p:set>
                                      <p:cBhvr>
                                        <p:cTn id="53" dur="1" fill="hold">
                                          <p:stCondLst>
                                            <p:cond delay="0"/>
                                          </p:stCondLst>
                                        </p:cTn>
                                        <p:tgtEl>
                                          <p:spTgt spid="109"/>
                                        </p:tgtEl>
                                        <p:attrNameLst>
                                          <p:attrName>style.visibility</p:attrName>
                                        </p:attrNameLst>
                                      </p:cBhvr>
                                      <p:to>
                                        <p:strVal val="visible"/>
                                      </p:to>
                                    </p:set>
                                    <p:animEffect transition="in" filter="fade">
                                      <p:cBhvr>
                                        <p:cTn id="54" dur="500"/>
                                        <p:tgtEl>
                                          <p:spTgt spid="10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P spid="20" grpId="0"/>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e 108">
            <a:extLst>
              <a:ext uri="{FF2B5EF4-FFF2-40B4-BE49-F238E27FC236}">
                <a16:creationId xmlns:a16="http://schemas.microsoft.com/office/drawing/2014/main" id="{C66B4440-7C35-E352-7EE2-85513BE0461D}"/>
              </a:ext>
            </a:extLst>
          </p:cNvPr>
          <p:cNvGrpSpPr/>
          <p:nvPr/>
        </p:nvGrpSpPr>
        <p:grpSpPr>
          <a:xfrm>
            <a:off x="5196794" y="5965941"/>
            <a:ext cx="2032886" cy="649758"/>
            <a:chOff x="2940777" y="5165848"/>
            <a:chExt cx="7271636" cy="797924"/>
          </a:xfrm>
        </p:grpSpPr>
        <p:grpSp>
          <p:nvGrpSpPr>
            <p:cNvPr id="108" name="Groupe 107">
              <a:extLst>
                <a:ext uri="{FF2B5EF4-FFF2-40B4-BE49-F238E27FC236}">
                  <a16:creationId xmlns:a16="http://schemas.microsoft.com/office/drawing/2014/main" id="{533F6C90-BA04-8A8C-26FF-9C1C5B221EBA}"/>
                </a:ext>
              </a:extLst>
            </p:cNvPr>
            <p:cNvGrpSpPr/>
            <p:nvPr/>
          </p:nvGrpSpPr>
          <p:grpSpPr>
            <a:xfrm>
              <a:off x="2940777" y="5323193"/>
              <a:ext cx="6646136" cy="491348"/>
              <a:chOff x="2940777" y="5323193"/>
              <a:chExt cx="6646136" cy="491348"/>
            </a:xfrm>
          </p:grpSpPr>
          <p:sp>
            <p:nvSpPr>
              <p:cNvPr id="100" name="Rectangle 99">
                <a:extLst>
                  <a:ext uri="{FF2B5EF4-FFF2-40B4-BE49-F238E27FC236}">
                    <a16:creationId xmlns:a16="http://schemas.microsoft.com/office/drawing/2014/main" id="{F88FB5EA-2D4D-625B-38CF-F047DF3B00B5}"/>
                  </a:ext>
                </a:extLst>
              </p:cNvPr>
              <p:cNvSpPr/>
              <p:nvPr/>
            </p:nvSpPr>
            <p:spPr>
              <a:xfrm>
                <a:off x="2940777" y="5338574"/>
                <a:ext cx="6646136" cy="460978"/>
              </a:xfrm>
              <a:prstGeom prst="rect">
                <a:avLst/>
              </a:prstGeom>
              <a:solidFill>
                <a:srgbClr val="96E890"/>
              </a:solidFill>
              <a:ln>
                <a:solidFill>
                  <a:srgbClr val="96E89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97" name="ZoneTexte 96">
                <a:extLst>
                  <a:ext uri="{FF2B5EF4-FFF2-40B4-BE49-F238E27FC236}">
                    <a16:creationId xmlns:a16="http://schemas.microsoft.com/office/drawing/2014/main" id="{3A006E9A-471F-B4BE-27AF-6E35A958CD27}"/>
                  </a:ext>
                </a:extLst>
              </p:cNvPr>
              <p:cNvSpPr txBox="1"/>
              <p:nvPr/>
            </p:nvSpPr>
            <p:spPr>
              <a:xfrm>
                <a:off x="3521771" y="5323193"/>
                <a:ext cx="5111592" cy="491348"/>
              </a:xfrm>
              <a:prstGeom prst="rect">
                <a:avLst/>
              </a:prstGeom>
              <a:noFill/>
              <a:ln>
                <a:noFill/>
              </a:ln>
            </p:spPr>
            <p:txBody>
              <a:bodyPr wrap="square">
                <a:spAutoFit/>
              </a:bodyPr>
              <a:lstStyle/>
              <a:p>
                <a:pPr algn="ctr"/>
                <a:r>
                  <a:rPr lang="fr-FR" sz="1000" b="1">
                    <a:solidFill>
                      <a:srgbClr val="1C1B1B"/>
                    </a:solidFill>
                  </a:rPr>
                  <a:t>Changement de tendance</a:t>
                </a:r>
              </a:p>
            </p:txBody>
          </p:sp>
        </p:grpSp>
        <p:sp>
          <p:nvSpPr>
            <p:cNvPr id="101" name="Triangle 100">
              <a:extLst>
                <a:ext uri="{FF2B5EF4-FFF2-40B4-BE49-F238E27FC236}">
                  <a16:creationId xmlns:a16="http://schemas.microsoft.com/office/drawing/2014/main" id="{E3B9F596-F71D-7CE0-44F8-B6EB82623E6F}"/>
                </a:ext>
              </a:extLst>
            </p:cNvPr>
            <p:cNvSpPr/>
            <p:nvPr/>
          </p:nvSpPr>
          <p:spPr>
            <a:xfrm rot="5400000">
              <a:off x="9500701" y="5252060"/>
              <a:ext cx="797924" cy="625500"/>
            </a:xfrm>
            <a:prstGeom prst="triangle">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05" name="Groupe 104">
            <a:extLst>
              <a:ext uri="{FF2B5EF4-FFF2-40B4-BE49-F238E27FC236}">
                <a16:creationId xmlns:a16="http://schemas.microsoft.com/office/drawing/2014/main" id="{49F58CA9-0EF3-3513-A957-2B9258D5CFA0}"/>
              </a:ext>
            </a:extLst>
          </p:cNvPr>
          <p:cNvGrpSpPr/>
          <p:nvPr/>
        </p:nvGrpSpPr>
        <p:grpSpPr>
          <a:xfrm>
            <a:off x="4358308" y="4245609"/>
            <a:ext cx="2906081" cy="788754"/>
            <a:chOff x="5651739" y="856395"/>
            <a:chExt cx="7287537" cy="797924"/>
          </a:xfrm>
        </p:grpSpPr>
        <p:sp>
          <p:nvSpPr>
            <p:cNvPr id="52" name="Rectangle 51">
              <a:extLst>
                <a:ext uri="{FF2B5EF4-FFF2-40B4-BE49-F238E27FC236}">
                  <a16:creationId xmlns:a16="http://schemas.microsoft.com/office/drawing/2014/main" id="{FD511DD6-FE59-CDC2-67C3-3F76B704F5D0}"/>
                </a:ext>
              </a:extLst>
            </p:cNvPr>
            <p:cNvSpPr/>
            <p:nvPr/>
          </p:nvSpPr>
          <p:spPr>
            <a:xfrm>
              <a:off x="5651739" y="987184"/>
              <a:ext cx="6646136" cy="460978"/>
            </a:xfrm>
            <a:prstGeom prst="rect">
              <a:avLst/>
            </a:prstGeom>
            <a:solidFill>
              <a:srgbClr val="96E890"/>
            </a:solidFill>
            <a:ln>
              <a:solidFill>
                <a:srgbClr val="96E89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92D051"/>
                </a:solidFill>
              </a:endParaRPr>
            </a:p>
          </p:txBody>
        </p:sp>
        <p:sp>
          <p:nvSpPr>
            <p:cNvPr id="85" name="Triangle 84">
              <a:extLst>
                <a:ext uri="{FF2B5EF4-FFF2-40B4-BE49-F238E27FC236}">
                  <a16:creationId xmlns:a16="http://schemas.microsoft.com/office/drawing/2014/main" id="{E1C2CACB-23A3-1C7D-168D-BD57B6172495}"/>
                </a:ext>
              </a:extLst>
            </p:cNvPr>
            <p:cNvSpPr/>
            <p:nvPr/>
          </p:nvSpPr>
          <p:spPr>
            <a:xfrm rot="5400000">
              <a:off x="12227565" y="942607"/>
              <a:ext cx="797924" cy="625499"/>
            </a:xfrm>
            <a:prstGeom prst="triangle">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14C167F7-DBCA-9230-FEF8-58107D589522}"/>
                </a:ext>
              </a:extLst>
            </p:cNvPr>
            <p:cNvSpPr txBox="1"/>
            <p:nvPr/>
          </p:nvSpPr>
          <p:spPr>
            <a:xfrm>
              <a:off x="8453137" y="1014706"/>
              <a:ext cx="4464570" cy="404762"/>
            </a:xfrm>
            <a:prstGeom prst="rect">
              <a:avLst/>
            </a:prstGeom>
            <a:noFill/>
            <a:ln>
              <a:noFill/>
            </a:ln>
          </p:spPr>
          <p:txBody>
            <a:bodyPr wrap="square" lIns="91440" tIns="45720" rIns="91440" bIns="45720" anchor="t">
              <a:spAutoFit/>
            </a:bodyPr>
            <a:lstStyle/>
            <a:p>
              <a:pPr algn="ctr"/>
              <a:r>
                <a:rPr lang="fr-FR" sz="1000" b="1">
                  <a:solidFill>
                    <a:srgbClr val="1C1B1B"/>
                  </a:solidFill>
                  <a:ea typeface="+mn-lt"/>
                  <a:cs typeface="+mn-lt"/>
                </a:rPr>
                <a:t>Optimisation de la tendance</a:t>
              </a:r>
              <a:endParaRPr lang="fr-FR" sz="1000" b="1">
                <a:solidFill>
                  <a:srgbClr val="1C1B1B"/>
                </a:solidFill>
              </a:endParaRPr>
            </a:p>
          </p:txBody>
        </p:sp>
      </p:grpSp>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1811523" y="-20198"/>
            <a:ext cx="4559920" cy="1325563"/>
          </a:xfrm>
        </p:spPr>
        <p:txBody>
          <a:bodyPr/>
          <a:lstStyle/>
          <a:p>
            <a:pPr algn="ctr"/>
            <a:r>
              <a:rPr lang="fr-FR" sz="3200" b="1">
                <a:solidFill>
                  <a:srgbClr val="1C1B1B"/>
                </a:solidFill>
                <a:ea typeface="+mj-lt"/>
                <a:cs typeface="+mj-lt"/>
              </a:rPr>
              <a:t>Vue d’ensemble de l’outil</a:t>
            </a:r>
            <a:br>
              <a:rPr lang="fr-FR" sz="3200" b="1">
                <a:solidFill>
                  <a:srgbClr val="1C1B1B"/>
                </a:solidFill>
                <a:ea typeface="+mj-lt"/>
                <a:cs typeface="+mj-lt"/>
              </a:rPr>
            </a:br>
            <a:r>
              <a:rPr lang="fr-FR" sz="3200" b="1">
                <a:solidFill>
                  <a:srgbClr val="1C1B1B"/>
                </a:solidFill>
                <a:ea typeface="+mj-lt"/>
                <a:cs typeface="+mj-lt"/>
              </a:rPr>
              <a:t>(version 2)</a:t>
            </a:r>
            <a:endParaRPr lang="fr-FR" sz="3200"/>
          </a:p>
        </p:txBody>
      </p:sp>
      <p:sp>
        <p:nvSpPr>
          <p:cNvPr id="19" name="TextBox 18">
            <a:extLst>
              <a:ext uri="{FF2B5EF4-FFF2-40B4-BE49-F238E27FC236}">
                <a16:creationId xmlns:a16="http://schemas.microsoft.com/office/drawing/2014/main" id="{6056F2C8-4933-E859-D37B-8B255ED8D93D}"/>
              </a:ext>
            </a:extLst>
          </p:cNvPr>
          <p:cNvSpPr txBox="1"/>
          <p:nvPr/>
        </p:nvSpPr>
        <p:spPr>
          <a:xfrm>
            <a:off x="206599" y="4659879"/>
            <a:ext cx="149497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buAutoNum type="arabicPeriod"/>
            </a:pPr>
            <a:r>
              <a:rPr lang="en-GB" b="1">
                <a:solidFill>
                  <a:srgbClr val="0070C0"/>
                </a:solidFill>
              </a:rPr>
              <a:t>Analyser</a:t>
            </a:r>
          </a:p>
        </p:txBody>
      </p:sp>
      <p:sp>
        <p:nvSpPr>
          <p:cNvPr id="18" name="TextBox 17">
            <a:extLst>
              <a:ext uri="{FF2B5EF4-FFF2-40B4-BE49-F238E27FC236}">
                <a16:creationId xmlns:a16="http://schemas.microsoft.com/office/drawing/2014/main" id="{243B7D11-0934-0837-CBF8-004D1FB517FE}"/>
              </a:ext>
            </a:extLst>
          </p:cNvPr>
          <p:cNvSpPr txBox="1"/>
          <p:nvPr/>
        </p:nvSpPr>
        <p:spPr>
          <a:xfrm>
            <a:off x="5463649" y="3773387"/>
            <a:ext cx="22522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a:solidFill>
                  <a:srgbClr val="FF0000"/>
                </a:solidFill>
              </a:rPr>
              <a:t>2. Problématiser</a:t>
            </a:r>
          </a:p>
        </p:txBody>
      </p:sp>
      <p:sp>
        <p:nvSpPr>
          <p:cNvPr id="32" name="Rectangle: Rounded Corners 31">
            <a:extLst>
              <a:ext uri="{FF2B5EF4-FFF2-40B4-BE49-F238E27FC236}">
                <a16:creationId xmlns:a16="http://schemas.microsoft.com/office/drawing/2014/main" id="{EF6811A8-3F75-DF40-D275-09771598717D}"/>
              </a:ext>
            </a:extLst>
          </p:cNvPr>
          <p:cNvSpPr/>
          <p:nvPr/>
        </p:nvSpPr>
        <p:spPr>
          <a:xfrm rot="5400000">
            <a:off x="1612364" y="3432594"/>
            <a:ext cx="1270000" cy="722312"/>
          </a:xfrm>
          <a:prstGeom prst="roundRect">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F3EC240B-83C8-EEE1-9F5C-DA6CB42B0740}"/>
              </a:ext>
            </a:extLst>
          </p:cNvPr>
          <p:cNvSpPr/>
          <p:nvPr/>
        </p:nvSpPr>
        <p:spPr>
          <a:xfrm>
            <a:off x="1879394" y="3055937"/>
            <a:ext cx="1270000" cy="722312"/>
          </a:xfrm>
          <a:prstGeom prst="roundRect">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14A03AC8-40FF-3C19-E670-6B57F58648EF}"/>
              </a:ext>
            </a:extLst>
          </p:cNvPr>
          <p:cNvSpPr txBox="1"/>
          <p:nvPr/>
        </p:nvSpPr>
        <p:spPr>
          <a:xfrm>
            <a:off x="6296447" y="5228959"/>
            <a:ext cx="154487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92D050"/>
                </a:solidFill>
              </a:rPr>
              <a:t>3. </a:t>
            </a:r>
            <a:r>
              <a:rPr lang="en-GB" b="1" err="1">
                <a:solidFill>
                  <a:srgbClr val="92D050"/>
                </a:solidFill>
              </a:rPr>
              <a:t>Inventer</a:t>
            </a:r>
            <a:endParaRPr lang="en-GB" b="1">
              <a:solidFill>
                <a:srgbClr val="92D050"/>
              </a:solidFill>
            </a:endParaRPr>
          </a:p>
        </p:txBody>
      </p:sp>
      <p:grpSp>
        <p:nvGrpSpPr>
          <p:cNvPr id="104" name="Groupe 103">
            <a:extLst>
              <a:ext uri="{FF2B5EF4-FFF2-40B4-BE49-F238E27FC236}">
                <a16:creationId xmlns:a16="http://schemas.microsoft.com/office/drawing/2014/main" id="{1B21FC92-6ECF-2DF8-7D46-1674C76C3356}"/>
              </a:ext>
            </a:extLst>
          </p:cNvPr>
          <p:cNvGrpSpPr/>
          <p:nvPr/>
        </p:nvGrpSpPr>
        <p:grpSpPr>
          <a:xfrm>
            <a:off x="1700538" y="2872967"/>
            <a:ext cx="3759787" cy="3524700"/>
            <a:chOff x="502838" y="2245238"/>
            <a:chExt cx="2916299" cy="2557547"/>
          </a:xfrm>
        </p:grpSpPr>
        <p:sp>
          <p:nvSpPr>
            <p:cNvPr id="6" name="Block Arc 5">
              <a:extLst>
                <a:ext uri="{FF2B5EF4-FFF2-40B4-BE49-F238E27FC236}">
                  <a16:creationId xmlns:a16="http://schemas.microsoft.com/office/drawing/2014/main" id="{B5952193-F31E-AA1E-5483-C78FA1AE1782}"/>
                </a:ext>
              </a:extLst>
            </p:cNvPr>
            <p:cNvSpPr/>
            <p:nvPr/>
          </p:nvSpPr>
          <p:spPr>
            <a:xfrm rot="16200000">
              <a:off x="743808" y="2127457"/>
              <a:ext cx="2557547" cy="2793110"/>
            </a:xfrm>
            <a:prstGeom prst="blockArc">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2">
              <a:extLst>
                <a:ext uri="{FF2B5EF4-FFF2-40B4-BE49-F238E27FC236}">
                  <a16:creationId xmlns:a16="http://schemas.microsoft.com/office/drawing/2014/main" id="{B300AF95-C66B-D349-5A8C-D121FFA6F9D4}"/>
                </a:ext>
              </a:extLst>
            </p:cNvPr>
            <p:cNvSpPr txBox="1"/>
            <p:nvPr/>
          </p:nvSpPr>
          <p:spPr>
            <a:xfrm>
              <a:off x="502838" y="3258804"/>
              <a:ext cx="972542" cy="553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000" b="1">
                  <a:solidFill>
                    <a:srgbClr val="1C1B1B"/>
                  </a:solidFill>
                  <a:ea typeface="+mn-lt"/>
                  <a:cs typeface="+mn-lt"/>
                </a:rPr>
                <a:t>Diversité </a:t>
              </a:r>
              <a:endParaRPr lang="fr-FR" sz="1000">
                <a:solidFill>
                  <a:srgbClr val="000000"/>
                </a:solidFill>
                <a:ea typeface="+mn-lt"/>
                <a:cs typeface="+mn-lt"/>
              </a:endParaRPr>
            </a:p>
            <a:p>
              <a:pPr algn="ctr"/>
              <a:r>
                <a:rPr lang="fr-FR" sz="1000" b="1">
                  <a:solidFill>
                    <a:srgbClr val="1C1B1B"/>
                  </a:solidFill>
                  <a:ea typeface="+mn-lt"/>
                  <a:cs typeface="+mn-lt"/>
                </a:rPr>
                <a:t>du </a:t>
              </a:r>
              <a:endParaRPr lang="fr-FR" sz="1000">
                <a:solidFill>
                  <a:srgbClr val="000000"/>
                </a:solidFill>
                <a:ea typeface="+mn-lt"/>
                <a:cs typeface="+mn-lt"/>
              </a:endParaRPr>
            </a:p>
            <a:p>
              <a:pPr algn="ctr"/>
              <a:r>
                <a:rPr lang="fr-FR" sz="1000" b="1">
                  <a:solidFill>
                    <a:srgbClr val="1C1B1B"/>
                  </a:solidFill>
                  <a:ea typeface="+mn-lt"/>
                  <a:cs typeface="+mn-lt"/>
                </a:rPr>
                <a:t>fait</a:t>
              </a:r>
              <a:endParaRPr lang="fr-FR" sz="1000"/>
            </a:p>
          </p:txBody>
        </p:sp>
      </p:grpSp>
      <p:sp>
        <p:nvSpPr>
          <p:cNvPr id="3" name="Oval 2">
            <a:extLst>
              <a:ext uri="{FF2B5EF4-FFF2-40B4-BE49-F238E27FC236}">
                <a16:creationId xmlns:a16="http://schemas.microsoft.com/office/drawing/2014/main" id="{52CD53EC-162C-0460-2364-27E901B7AAD4}"/>
              </a:ext>
            </a:extLst>
          </p:cNvPr>
          <p:cNvSpPr/>
          <p:nvPr/>
        </p:nvSpPr>
        <p:spPr>
          <a:xfrm>
            <a:off x="2880433" y="3871057"/>
            <a:ext cx="1677865" cy="1538653"/>
          </a:xfrm>
          <a:prstGeom prst="ellips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Tendance</a:t>
            </a:r>
          </a:p>
        </p:txBody>
      </p:sp>
      <p:sp>
        <p:nvSpPr>
          <p:cNvPr id="28" name="Arrow: Right 27">
            <a:extLst>
              <a:ext uri="{FF2B5EF4-FFF2-40B4-BE49-F238E27FC236}">
                <a16:creationId xmlns:a16="http://schemas.microsoft.com/office/drawing/2014/main" id="{AB90B296-3950-D6F6-FA64-DC72CF86F463}"/>
              </a:ext>
            </a:extLst>
          </p:cNvPr>
          <p:cNvSpPr/>
          <p:nvPr/>
        </p:nvSpPr>
        <p:spPr>
          <a:xfrm rot="16200000">
            <a:off x="3917345" y="2291953"/>
            <a:ext cx="1857375" cy="492125"/>
          </a:xfrm>
          <a:prstGeom prst="righ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U-Turn 11">
            <a:extLst>
              <a:ext uri="{FF2B5EF4-FFF2-40B4-BE49-F238E27FC236}">
                <a16:creationId xmlns:a16="http://schemas.microsoft.com/office/drawing/2014/main" id="{95716851-3421-0E85-AD65-D3A1B65C0E56}"/>
              </a:ext>
            </a:extLst>
          </p:cNvPr>
          <p:cNvSpPr/>
          <p:nvPr/>
        </p:nvSpPr>
        <p:spPr>
          <a:xfrm flipH="1">
            <a:off x="2867612" y="2043905"/>
            <a:ext cx="1690688" cy="1190625"/>
          </a:xfrm>
          <a:prstGeom prst="uturn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nvGrpSpPr>
          <p:cNvPr id="11" name="Groupe 103">
            <a:extLst>
              <a:ext uri="{FF2B5EF4-FFF2-40B4-BE49-F238E27FC236}">
                <a16:creationId xmlns:a16="http://schemas.microsoft.com/office/drawing/2014/main" id="{943DB5F5-BC90-0FE2-7EB3-F90925F9033D}"/>
              </a:ext>
            </a:extLst>
          </p:cNvPr>
          <p:cNvGrpSpPr/>
          <p:nvPr/>
        </p:nvGrpSpPr>
        <p:grpSpPr>
          <a:xfrm flipH="1">
            <a:off x="1900437" y="2878150"/>
            <a:ext cx="3822697" cy="3525252"/>
            <a:chOff x="3220191" y="2255805"/>
            <a:chExt cx="5420293" cy="2562830"/>
          </a:xfrm>
        </p:grpSpPr>
        <p:sp>
          <p:nvSpPr>
            <p:cNvPr id="9" name="Block Arc 8">
              <a:extLst>
                <a:ext uri="{FF2B5EF4-FFF2-40B4-BE49-F238E27FC236}">
                  <a16:creationId xmlns:a16="http://schemas.microsoft.com/office/drawing/2014/main" id="{83A1B292-D66C-F024-8159-4D47DD217FCA}"/>
                </a:ext>
              </a:extLst>
            </p:cNvPr>
            <p:cNvSpPr/>
            <p:nvPr/>
          </p:nvSpPr>
          <p:spPr>
            <a:xfrm rot="16200000">
              <a:off x="4745900" y="924050"/>
              <a:ext cx="2562830" cy="5226339"/>
            </a:xfrm>
            <a:prstGeom prst="blockArc">
              <a:avLst/>
            </a:prstGeom>
            <a:solidFill>
              <a:srgbClr val="EDA8A8"/>
            </a:solidFill>
            <a:ln>
              <a:solidFill>
                <a:srgbClr val="EDA8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8447180A-A0F2-47DD-52C4-CE38CD12E689}"/>
                </a:ext>
              </a:extLst>
            </p:cNvPr>
            <p:cNvSpPr txBox="1"/>
            <p:nvPr/>
          </p:nvSpPr>
          <p:spPr>
            <a:xfrm>
              <a:off x="3220191" y="3176031"/>
              <a:ext cx="1787055" cy="5104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800" b="1">
                  <a:solidFill>
                    <a:srgbClr val="000000"/>
                  </a:solidFill>
                  <a:ea typeface="+mn-lt"/>
                  <a:cs typeface="+mn-lt"/>
                </a:rPr>
                <a:t>Obstacles hypothétiquement inhérents à la tendance</a:t>
              </a:r>
              <a:endParaRPr lang="fr-FR" sz="800">
                <a:solidFill>
                  <a:srgbClr val="1C1B1B"/>
                </a:solidFill>
                <a:ea typeface="+mn-lt"/>
                <a:cs typeface="+mn-lt"/>
              </a:endParaRPr>
            </a:p>
            <a:p>
              <a:pPr algn="ctr"/>
              <a:endParaRPr lang="fr-FR" sz="800" b="1">
                <a:solidFill>
                  <a:srgbClr val="1C1B1B"/>
                </a:solidFill>
              </a:endParaRPr>
            </a:p>
          </p:txBody>
        </p:sp>
      </p:grpSp>
      <p:sp>
        <p:nvSpPr>
          <p:cNvPr id="13" name="TextBox 12">
            <a:extLst>
              <a:ext uri="{FF2B5EF4-FFF2-40B4-BE49-F238E27FC236}">
                <a16:creationId xmlns:a16="http://schemas.microsoft.com/office/drawing/2014/main" id="{16EB4E45-9DAB-12D2-CEED-DA364E764A08}"/>
              </a:ext>
            </a:extLst>
          </p:cNvPr>
          <p:cNvSpPr txBox="1"/>
          <p:nvPr/>
        </p:nvSpPr>
        <p:spPr>
          <a:xfrm>
            <a:off x="3115262" y="2136775"/>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900" b="1">
                <a:solidFill>
                  <a:srgbClr val="1C1B1B"/>
                </a:solidFill>
              </a:rPr>
              <a:t>Changement de famille</a:t>
            </a:r>
          </a:p>
        </p:txBody>
      </p:sp>
      <p:sp>
        <p:nvSpPr>
          <p:cNvPr id="17" name="Arrow: Bent 16">
            <a:extLst>
              <a:ext uri="{FF2B5EF4-FFF2-40B4-BE49-F238E27FC236}">
                <a16:creationId xmlns:a16="http://schemas.microsoft.com/office/drawing/2014/main" id="{4D227A01-AAED-916E-2219-E5D85642659F}"/>
              </a:ext>
            </a:extLst>
          </p:cNvPr>
          <p:cNvSpPr/>
          <p:nvPr/>
        </p:nvSpPr>
        <p:spPr>
          <a:xfrm rot="16200000" flipH="1">
            <a:off x="1805577" y="1742634"/>
            <a:ext cx="1694201" cy="928687"/>
          </a:xfrm>
          <a:prstGeom prst="ben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Arrow: Bent 23">
            <a:extLst>
              <a:ext uri="{FF2B5EF4-FFF2-40B4-BE49-F238E27FC236}">
                <a16:creationId xmlns:a16="http://schemas.microsoft.com/office/drawing/2014/main" id="{C9B8D8D5-0C3A-7A55-D82D-72552701883C}"/>
              </a:ext>
            </a:extLst>
          </p:cNvPr>
          <p:cNvSpPr/>
          <p:nvPr/>
        </p:nvSpPr>
        <p:spPr>
          <a:xfrm flipH="1">
            <a:off x="2782285" y="1246985"/>
            <a:ext cx="2182813" cy="912811"/>
          </a:xfrm>
          <a:prstGeom prst="bentArrow">
            <a:avLst/>
          </a:prstGeom>
          <a:solidFill>
            <a:srgbClr val="96E890"/>
          </a:solidFill>
          <a:ln>
            <a:solidFill>
              <a:srgbClr val="96E8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4" name="TextBox 33">
            <a:extLst>
              <a:ext uri="{FF2B5EF4-FFF2-40B4-BE49-F238E27FC236}">
                <a16:creationId xmlns:a16="http://schemas.microsoft.com/office/drawing/2014/main" id="{2C8E79E9-BF08-CF0E-930C-88889E6A82A5}"/>
              </a:ext>
            </a:extLst>
          </p:cNvPr>
          <p:cNvSpPr txBox="1"/>
          <p:nvPr/>
        </p:nvSpPr>
        <p:spPr>
          <a:xfrm>
            <a:off x="2925071" y="1346650"/>
            <a:ext cx="2743200"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900" b="1">
                <a:solidFill>
                  <a:srgbClr val="1C1B1B"/>
                </a:solidFill>
              </a:rPr>
              <a:t>Création d'une nouvelle famille</a:t>
            </a:r>
          </a:p>
        </p:txBody>
      </p:sp>
      <p:sp>
        <p:nvSpPr>
          <p:cNvPr id="4" name="TextBox 3">
            <a:extLst>
              <a:ext uri="{FF2B5EF4-FFF2-40B4-BE49-F238E27FC236}">
                <a16:creationId xmlns:a16="http://schemas.microsoft.com/office/drawing/2014/main" id="{249931B1-1AB9-4D2E-037C-4DDFDF6C9C05}"/>
              </a:ext>
            </a:extLst>
          </p:cNvPr>
          <p:cNvSpPr txBox="1"/>
          <p:nvPr/>
        </p:nvSpPr>
        <p:spPr>
          <a:xfrm>
            <a:off x="7647141" y="423797"/>
            <a:ext cx="4538596"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dirty="0">
                <a:latin typeface="Aptos Display"/>
              </a:rPr>
              <a:t>La forme globale de verrou renvoie à l’idée de l’innovation bloquée par son aspect </a:t>
            </a:r>
            <a:r>
              <a:rPr lang="fr-FR" i="1" dirty="0">
                <a:latin typeface="Aptos Display"/>
              </a:rPr>
              <a:t>tendanciel</a:t>
            </a:r>
            <a:r>
              <a:rPr lang="fr-FR" dirty="0">
                <a:latin typeface="Aptos Display"/>
              </a:rPr>
              <a:t>, on pourrait même en faire le « logo » de l’outil</a:t>
            </a:r>
          </a:p>
          <a:p>
            <a:endParaRPr lang="fr-FR" dirty="0">
              <a:latin typeface="Aptos Display"/>
            </a:endParaRPr>
          </a:p>
          <a:p>
            <a:pPr marL="285750" indent="-285750">
              <a:buFont typeface="Arial" panose="020B0604020202020204" pitchFamily="34" charset="0"/>
              <a:buChar char="•"/>
            </a:pPr>
            <a:r>
              <a:rPr lang="fr-FR" dirty="0">
                <a:latin typeface="Aptos Display"/>
              </a:rPr>
              <a:t>Nous ajoutons l’appendice de création d’une nouvelle famille</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Nous circulons en boucle entre faits et obstacles</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La flèche d’innovation en rupture est placée en marge</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Le schéma reste encore assez brouillon</a:t>
            </a:r>
          </a:p>
        </p:txBody>
      </p:sp>
    </p:spTree>
    <p:extLst>
      <p:ext uri="{BB962C8B-B14F-4D97-AF65-F5344CB8AC3E}">
        <p14:creationId xmlns:p14="http://schemas.microsoft.com/office/powerpoint/2010/main" val="148016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additive="base">
                                        <p:cTn id="11" dur="500" fill="hold"/>
                                        <p:tgtEl>
                                          <p:spTgt spid="104"/>
                                        </p:tgtEl>
                                        <p:attrNameLst>
                                          <p:attrName>ppt_x</p:attrName>
                                        </p:attrNameLst>
                                      </p:cBhvr>
                                      <p:tavLst>
                                        <p:tav tm="0">
                                          <p:val>
                                            <p:strVal val="0-#ppt_w/2"/>
                                          </p:val>
                                        </p:tav>
                                        <p:tav tm="100000">
                                          <p:val>
                                            <p:strVal val="#ppt_x"/>
                                          </p:val>
                                        </p:tav>
                                      </p:tavLst>
                                    </p:anim>
                                    <p:anim calcmode="lin" valueType="num">
                                      <p:cBhvr additive="base">
                                        <p:cTn id="12" dur="500" fill="hold"/>
                                        <p:tgtEl>
                                          <p:spTgt spid="104"/>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fade">
                                      <p:cBhvr>
                                        <p:cTn id="20" dur="500"/>
                                        <p:tgtEl>
                                          <p:spTgt spid="105"/>
                                        </p:tgtEl>
                                      </p:cBhvr>
                                    </p:animEffect>
                                  </p:childTnLst>
                                </p:cTn>
                              </p:par>
                              <p:par>
                                <p:cTn id="21" presetID="10" presetClass="entr" presetSubtype="0" fill="hold" nodeType="with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500"/>
                                        <p:tgtEl>
                                          <p:spTgt spid="10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AE838-5FB7-FFA0-ADCC-A2B172FE56E3}"/>
              </a:ext>
            </a:extLst>
          </p:cNvPr>
          <p:cNvSpPr>
            <a:spLocks noGrp="1"/>
          </p:cNvSpPr>
          <p:nvPr>
            <p:ph type="title"/>
          </p:nvPr>
        </p:nvSpPr>
        <p:spPr>
          <a:xfrm>
            <a:off x="3516813" y="0"/>
            <a:ext cx="4559920" cy="1325563"/>
          </a:xfrm>
        </p:spPr>
        <p:txBody>
          <a:bodyPr/>
          <a:lstStyle/>
          <a:p>
            <a:pPr algn="ctr"/>
            <a:r>
              <a:rPr lang="fr-FR" sz="3200" b="1" dirty="0">
                <a:solidFill>
                  <a:srgbClr val="1C1B1B"/>
                </a:solidFill>
                <a:ea typeface="+mj-lt"/>
                <a:cs typeface="+mj-lt"/>
              </a:rPr>
              <a:t>Vue d’ensemble de l’outil</a:t>
            </a:r>
            <a:br>
              <a:rPr lang="fr-FR" sz="3200" b="1" dirty="0">
                <a:solidFill>
                  <a:srgbClr val="1C1B1B"/>
                </a:solidFill>
                <a:ea typeface="+mj-lt"/>
                <a:cs typeface="+mj-lt"/>
              </a:rPr>
            </a:br>
            <a:r>
              <a:rPr lang="fr-FR" sz="3200" b="1" dirty="0">
                <a:solidFill>
                  <a:srgbClr val="1C1B1B"/>
                </a:solidFill>
                <a:ea typeface="+mj-lt"/>
                <a:cs typeface="+mj-lt"/>
              </a:rPr>
              <a:t>(ébauche d’une v3)</a:t>
            </a:r>
            <a:endParaRPr lang="fr-FR" sz="3200" dirty="0"/>
          </a:p>
        </p:txBody>
      </p:sp>
      <p:sp>
        <p:nvSpPr>
          <p:cNvPr id="4" name="AutoShape 2" descr="template tendance_v2.pdf">
            <a:extLst>
              <a:ext uri="{FF2B5EF4-FFF2-40B4-BE49-F238E27FC236}">
                <a16:creationId xmlns:a16="http://schemas.microsoft.com/office/drawing/2014/main" id="{28503739-39C7-4CD5-CD24-61F2FA9AED52}"/>
              </a:ext>
            </a:extLst>
          </p:cNvPr>
          <p:cNvSpPr>
            <a:spLocks noChangeAspect="1" noChangeArrowheads="1"/>
          </p:cNvSpPr>
          <p:nvPr/>
        </p:nvSpPr>
        <p:spPr bwMode="auto">
          <a:xfrm>
            <a:off x="5943600" y="3276600"/>
            <a:ext cx="1309816" cy="130981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a:extLst>
              <a:ext uri="{FF2B5EF4-FFF2-40B4-BE49-F238E27FC236}">
                <a16:creationId xmlns:a16="http://schemas.microsoft.com/office/drawing/2014/main" id="{3D17E86F-EAFD-C954-C26F-8E17200A2D6E}"/>
              </a:ext>
            </a:extLst>
          </p:cNvPr>
          <p:cNvPicPr>
            <a:picLocks noChangeAspect="1"/>
          </p:cNvPicPr>
          <p:nvPr/>
        </p:nvPicPr>
        <p:blipFill>
          <a:blip r:embed="rId3"/>
          <a:stretch>
            <a:fillRect/>
          </a:stretch>
        </p:blipFill>
        <p:spPr>
          <a:xfrm>
            <a:off x="3218258" y="2169975"/>
            <a:ext cx="8728329" cy="4420763"/>
          </a:xfrm>
          <a:prstGeom prst="rect">
            <a:avLst/>
          </a:prstGeom>
        </p:spPr>
      </p:pic>
      <p:sp>
        <p:nvSpPr>
          <p:cNvPr id="3" name="TextBox 2">
            <a:extLst>
              <a:ext uri="{FF2B5EF4-FFF2-40B4-BE49-F238E27FC236}">
                <a16:creationId xmlns:a16="http://schemas.microsoft.com/office/drawing/2014/main" id="{029C4163-E3AD-2607-C5A1-456F1D13B61E}"/>
              </a:ext>
            </a:extLst>
          </p:cNvPr>
          <p:cNvSpPr txBox="1"/>
          <p:nvPr/>
        </p:nvSpPr>
        <p:spPr>
          <a:xfrm>
            <a:off x="245413" y="958427"/>
            <a:ext cx="2743200" cy="56323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fr-FR" dirty="0">
                <a:latin typeface="Aptos Display"/>
              </a:rPr>
              <a:t>Le simple est très simple à comprendre, est facilement réalisable sur tout support</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L’apparition de la frise chronologique fait réapparaitre très clairement la démarche API </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Les différentes catégories à remplir ne sont plus représentées</a:t>
            </a:r>
          </a:p>
          <a:p>
            <a:pPr marL="285750" indent="-285750">
              <a:buFont typeface="Arial" panose="020B0604020202020204" pitchFamily="34" charset="0"/>
              <a:buChar char="•"/>
            </a:pPr>
            <a:endParaRPr lang="fr-FR" dirty="0">
              <a:latin typeface="Aptos Display"/>
            </a:endParaRPr>
          </a:p>
          <a:p>
            <a:pPr marL="285750" indent="-285750">
              <a:buFont typeface="Arial" panose="020B0604020202020204" pitchFamily="34" charset="0"/>
              <a:buChar char="•"/>
            </a:pPr>
            <a:r>
              <a:rPr lang="fr-FR" dirty="0">
                <a:latin typeface="Aptos Display"/>
              </a:rPr>
              <a:t>Certains problèmes sont issus de plusieurs familles (à l’intersection) et cela n’est pas représentable en 2D</a:t>
            </a:r>
          </a:p>
        </p:txBody>
      </p:sp>
    </p:spTree>
    <p:extLst>
      <p:ext uri="{BB962C8B-B14F-4D97-AF65-F5344CB8AC3E}">
        <p14:creationId xmlns:p14="http://schemas.microsoft.com/office/powerpoint/2010/main" val="148484711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4189</Words>
  <Application>Microsoft Macintosh PowerPoint</Application>
  <PresentationFormat>Grand écran</PresentationFormat>
  <Paragraphs>445</Paragraphs>
  <Slides>51</Slides>
  <Notes>7</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51</vt:i4>
      </vt:variant>
    </vt:vector>
  </HeadingPairs>
  <TitlesOfParts>
    <vt:vector size="57" baseType="lpstr">
      <vt:lpstr>Aptos</vt:lpstr>
      <vt:lpstr>Aptos Display</vt:lpstr>
      <vt:lpstr>Arial</vt:lpstr>
      <vt:lpstr>Garamond</vt:lpstr>
      <vt:lpstr>Wingdings</vt:lpstr>
      <vt:lpstr>Thème Office</vt:lpstr>
      <vt:lpstr>Fiche Outil</vt:lpstr>
      <vt:lpstr>Note de passation</vt:lpstr>
      <vt:lpstr>Structure pédagogique</vt:lpstr>
      <vt:lpstr>Inspiration &amp; Schéma</vt:lpstr>
      <vt:lpstr>Présentation PowerPoint</vt:lpstr>
      <vt:lpstr>1. Trancher sur le formalisme de l’outil</vt:lpstr>
      <vt:lpstr>Vue d’ensemble de l’outil (version 1)</vt:lpstr>
      <vt:lpstr>Vue d’ensemble de l’outil (version 2)</vt:lpstr>
      <vt:lpstr>Vue d’ensemble de l’outil (ébauche d’une v3)</vt:lpstr>
      <vt:lpstr>2. Compléter les textes</vt:lpstr>
      <vt:lpstr>3. Travail sur la forme</vt:lpstr>
      <vt:lpstr>4. Explorer de nouveaux exemples</vt:lpstr>
      <vt:lpstr>Bon courage ! ✨</vt:lpstr>
      <vt:lpstr>Préambule</vt:lpstr>
      <vt:lpstr>Sommaire</vt:lpstr>
      <vt:lpstr>Introduction</vt:lpstr>
      <vt:lpstr>Origine conceptuelle : Tendance &amp; fait technique chez  André Leroi-Gourhan</vt:lpstr>
      <vt:lpstr>Objectifs de l’outil</vt:lpstr>
      <vt:lpstr>Quand l’utiliser ?</vt:lpstr>
      <vt:lpstr>Structure de l’outil</vt:lpstr>
      <vt:lpstr>Vue d’ensemble de l’outil (version 1)</vt:lpstr>
      <vt:lpstr>Vue d’ensemble de l’outil (version 2)</vt:lpstr>
      <vt:lpstr>Vue d’ensemble de l’outil (ébauche d’une v3)</vt:lpstr>
      <vt:lpstr>Adaptation de l'outil en "post-it mural"</vt:lpstr>
      <vt:lpstr>Cas d’étude : l’amphithéâtre</vt:lpstr>
      <vt:lpstr>1. Analyser</vt:lpstr>
      <vt:lpstr>1. Analyse a. Diversité du fait</vt:lpstr>
      <vt:lpstr>a. Rendre compte de la diversité des faits</vt:lpstr>
      <vt:lpstr>Présentation PowerPoint</vt:lpstr>
      <vt:lpstr>Présentation PowerPoint</vt:lpstr>
      <vt:lpstr>Présentation PowerPoint</vt:lpstr>
      <vt:lpstr>Présentation PowerPoint</vt:lpstr>
      <vt:lpstr>b. Formuler la tendance technique</vt:lpstr>
      <vt:lpstr>Présentation PowerPoint</vt:lpstr>
      <vt:lpstr>Présentation PowerPoint</vt:lpstr>
      <vt:lpstr>2. Problématiser</vt:lpstr>
      <vt:lpstr>Présentation PowerPoint</vt:lpstr>
      <vt:lpstr>Présentation PowerPoint</vt:lpstr>
      <vt:lpstr>Présentation PowerPoint</vt:lpstr>
      <vt:lpstr>3. Inventer</vt:lpstr>
      <vt:lpstr>Présentation PowerPoint</vt:lpstr>
      <vt:lpstr>Inventer</vt:lpstr>
      <vt:lpstr>Inventer : les différentes issues</vt:lpstr>
      <vt:lpstr>Présentation PowerPoint</vt:lpstr>
      <vt:lpstr>Présentation PowerPoint</vt:lpstr>
      <vt:lpstr>Présentation PowerPoint</vt:lpstr>
      <vt:lpstr>Conclusion</vt:lpstr>
      <vt:lpstr>Résumé</vt:lpstr>
      <vt:lpstr>Extension / trahison/ outilisation</vt:lpstr>
      <vt:lpstr>Journal de fabrication de l’outil </vt:lpstr>
      <vt:lpstr>Conditions d’utilisation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Fiche Outil</dc:title>
  <dc:creator>Maxence VAHEDI</dc:creator>
  <cp:lastModifiedBy>Maxence VAHEDI</cp:lastModifiedBy>
  <cp:revision>1</cp:revision>
  <dcterms:created xsi:type="dcterms:W3CDTF">2024-03-25T14:37:06Z</dcterms:created>
  <dcterms:modified xsi:type="dcterms:W3CDTF">2024-06-25T09:31:09Z</dcterms:modified>
</cp:coreProperties>
</file>