
<file path=[Content_Types].xml><?xml version="1.0" encoding="utf-8"?>
<Types xmlns="http://schemas.openxmlformats.org/package/2006/content-types">
  <Default ContentType="application/x-fontdata" Extension="fntdata"/>
  <Default ContentType="image/jpeg" Extension="jpeg"/>
  <Default ContentType="image/png" Extension="png"/>
  <Default ContentType="application/vnd.openxmlformats-package.relationships+xml" Extension="rels"/>
  <Default ContentType="image/svg+xml" Extension="svg"/>
  <Default ContentType="application/xml" Extension="xml"/>
  <Override ContentType="application/vnd.openxmlformats-officedocument.extended-properties+xml" PartName="/docProps/app.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presentationml.slideLayout+xml" PartName="/ppt/slideLayouts/slideLayout1.xml"/>
  <Override ContentType="application/vnd.openxmlformats-officedocument.presentationml.slideLayout+xml" PartName="/ppt/slideLayouts/slideLayout2.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6.xml"/>
  <Override ContentType="application/vnd.openxmlformats-officedocument.presentationml.slideLayout+xml" PartName="/ppt/slideLayouts/slideLayout7.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Layout+xml" PartName="/ppt/slideLayouts/slideLayout10.xml"/>
  <Override ContentType="application/vnd.openxmlformats-officedocument.presentationml.slideLayout+xml" PartName="/ppt/slideLayouts/slideLayout11.xml"/>
  <Override ContentType="application/vnd.openxmlformats-officedocument.presentationml.slideMaster+xml" PartName="/ppt/slideMasters/slideMaster1.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4.xml"/>
  <Override ContentType="application/vnd.openxmlformats-officedocument.presentationml.slide+xml" PartName="/ppt/slides/slide5.xml"/>
  <Override ContentType="application/vnd.openxmlformats-officedocument.presentationml.slide+xml" PartName="/ppt/slides/slide6.xml"/>
  <Override ContentType="application/vnd.openxmlformats-officedocument.presentationml.slide+xml" PartName="/ppt/slides/slide7.xml"/>
  <Override ContentType="application/vnd.openxmlformats-officedocument.presentationml.slide+xml" PartName="/ppt/slides/slide8.xml"/>
  <Override ContentType="application/vnd.openxmlformats-officedocument.presentationml.slide+xml" PartName="/ppt/slides/slide9.xml"/>
  <Override ContentType="application/vnd.openxmlformats-officedocument.presentationml.slide+xml" PartName="/ppt/slides/slide10.xml"/>
  <Override ContentType="application/vnd.openxmlformats-officedocument.presentationml.slide+xml" PartName="/ppt/slides/slide11.xml"/>
  <Override ContentType="application/vnd.openxmlformats-officedocument.presentationml.slide+xml" PartName="/ppt/slides/slide12.xml"/>
  <Override ContentType="application/vnd.openxmlformats-officedocument.presentationml.slide+xml" PartName="/ppt/slides/slide13.xml"/>
  <Override ContentType="application/vnd.openxmlformats-officedocument.presentationml.slide+xml" PartName="/ppt/slides/slide14.xml"/>
  <Override ContentType="application/vnd.openxmlformats-officedocument.presentationml.slide+xml" PartName="/ppt/slides/slide15.xml"/>
  <Override ContentType="application/vnd.openxmlformats-officedocument.presentationml.slide+xml" PartName="/ppt/slides/slide16.xml"/>
  <Override ContentType="application/vnd.openxmlformats-officedocument.presentationml.slide+xml" PartName="/ppt/slides/slide17.xml"/>
  <Override ContentType="application/vnd.openxmlformats-officedocument.presentationml.slide+xml" PartName="/ppt/slides/slide18.xml"/>
  <Override ContentType="application/vnd.openxmlformats-officedocument.presentationml.slide+xml" PartName="/ppt/slides/slide19.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22.xml"/>
  <Override ContentType="application/vnd.openxmlformats-officedocument.presentationml.slide+xml" PartName="/ppt/slides/slide23.xml"/>
  <Override ContentType="application/vnd.openxmlformats-officedocument.presentationml.slide+xml" PartName="/ppt/slides/slide24.xml"/>
  <Override ContentType="application/vnd.openxmlformats-officedocument.presentationml.slide+xml" PartName="/ppt/slides/slide25.xml"/>
  <Override ContentType="application/vnd.openxmlformats-officedocument.presentationml.slide+xml" PartName="/ppt/slides/slide26.xml"/>
  <Override ContentType="application/vnd.openxmlformats-officedocument.presentationml.slide+xml" PartName="/ppt/slides/slide27.xml"/>
  <Override ContentType="application/vnd.openxmlformats-officedocument.presentationml.slide+xml" PartName="/ppt/slides/slide28.xml"/>
  <Override ContentType="application/vnd.openxmlformats-officedocument.presentationml.slide+xml" PartName="/ppt/slides/slide29.xml"/>
  <Override ContentType="application/vnd.openxmlformats-officedocument.presentationml.slide+xml" PartName="/ppt/slides/slide30.xml"/>
  <Override ContentType="application/vnd.openxmlformats-officedocument.presentationml.slide+xml" PartName="/ppt/slides/slide31.xml"/>
  <Override ContentType="application/vnd.openxmlformats-officedocument.presentationml.slide+xml" PartName="/ppt/slides/slide32.xml"/>
  <Override ContentType="application/vnd.openxmlformats-officedocument.presentationml.slide+xml" PartName="/ppt/slides/slide33.xml"/>
  <Override ContentType="application/vnd.openxmlformats-officedocument.presentationml.slide+xml" PartName="/ppt/slides/slide34.xml"/>
  <Override ContentType="application/vnd.openxmlformats-officedocument.presentationml.slide+xml" PartName="/ppt/slides/slide35.xml"/>
  <Override ContentType="application/vnd.openxmlformats-officedocument.presentationml.slide+xml" PartName="/ppt/slides/slide36.xml"/>
  <Override ContentType="application/vnd.openxmlformats-officedocument.presentationml.slide+xml" PartName="/ppt/slides/slide37.xml"/>
  <Override ContentType="application/vnd.openxmlformats-officedocument.presentationml.slide+xml" PartName="/ppt/slides/slide38.xml"/>
  <Override ContentType="application/vnd.openxmlformats-officedocument.presentationml.slide+xml" PartName="/ppt/slides/slide39.xml"/>
  <Override ContentType="application/vnd.openxmlformats-officedocument.presentationml.slide+xml" PartName="/ppt/slides/slide40.xml"/>
  <Override ContentType="application/vnd.openxmlformats-officedocument.presentationml.slide+xml" PartName="/ppt/slides/slide41.xml"/>
  <Override ContentType="application/vnd.openxmlformats-officedocument.presentationml.slide+xml" PartName="/ppt/slides/slide42.xml"/>
  <Override ContentType="application/vnd.openxmlformats-officedocument.presentationml.slide+xml" PartName="/ppt/slides/slide43.xml"/>
  <Override ContentType="application/vnd.openxmlformats-officedocument.presentationml.slide+xml" PartName="/ppt/slides/slide44.xml"/>
  <Override ContentType="application/vnd.openxmlformats-officedocument.presentationml.slide+xml" PartName="/ppt/slides/slide45.xml"/>
  <Override ContentType="application/vnd.openxmlformats-officedocument.presentationml.slide+xml" PartName="/ppt/slides/slide46.xml"/>
  <Override ContentType="application/vnd.openxmlformats-officedocument.presentationml.slide+xml" PartName="/ppt/slides/slide47.xml"/>
  <Override ContentType="application/vnd.openxmlformats-officedocument.presentationml.slide+xml" PartName="/ppt/slides/slide48.xml"/>
  <Override ContentType="application/vnd.openxmlformats-officedocument.presentationml.slide+xml" PartName="/ppt/slides/slide49.xml"/>
  <Override ContentType="application/vnd.openxmlformats-officedocument.presentationml.tableStyles+xml" PartName="/ppt/tableStyles.xml"/>
  <Override ContentType="application/vnd.openxmlformats-officedocument.theme+xml" PartName="/ppt/theme/theme1.xml"/>
  <Override ContentType="application/vnd.openxmlformats-officedocument.presentationml.viewProps+xml" PartName="/ppt/viewProps.xml"/>
</Types>
</file>

<file path=_rels/.rels><?xml version="1.0" encoding="UTF-8" standalone="yes"?><Relationships xmlns="http://schemas.openxmlformats.org/package/2006/relationships"><Relationship Id="rId1" Target="ppt/presentation.xml" Type="http://schemas.openxmlformats.org/officeDocument/2006/relationships/officeDocument"/><Relationship Id="rId2" Target="docProps/thumbnail.jpeg" Type="http://schemas.openxmlformats.org/package/2006/relationships/metadata/thumbnail"/><Relationship Id="rId3" Target="docProps/core.xml" Type="http://schemas.openxmlformats.org/package/2006/relationships/metadata/core-properties"/><Relationship Id="rId4" Target="docProps/app.xml" Type="http://schemas.openxmlformats.org/officeDocument/2006/relationships/extended-properties"/></Relationships>
</file>

<file path=ppt/presentation.xml><?xml version="1.0" encoding="utf-8"?>
<p:presentation xmlns:a="http://schemas.openxmlformats.org/drawingml/2006/main" xmlns:r="http://schemas.openxmlformats.org/officeDocument/2006/relationships" xmlns:p="http://schemas.openxmlformats.org/presentationml/2006/main" saveSubsetFonts="1" embedTrueTypeFonts="true">
  <p:sldMasterIdLst>
    <p:sldMasterId id="2147483648" r:id="rId1"/>
  </p:sld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 id="277" r:id="rId27"/>
    <p:sldId id="278" r:id="rId28"/>
    <p:sldId id="279" r:id="rId29"/>
    <p:sldId id="280" r:id="rId30"/>
    <p:sldId id="281" r:id="rId31"/>
    <p:sldId id="282" r:id="rId32"/>
    <p:sldId id="283" r:id="rId33"/>
    <p:sldId id="284" r:id="rId34"/>
    <p:sldId id="285" r:id="rId35"/>
    <p:sldId id="286" r:id="rId36"/>
    <p:sldId id="287" r:id="rId37"/>
    <p:sldId id="288" r:id="rId38"/>
    <p:sldId id="289" r:id="rId39"/>
    <p:sldId id="290" r:id="rId40"/>
    <p:sldId id="291" r:id="rId41"/>
    <p:sldId id="292" r:id="rId42"/>
    <p:sldId id="293" r:id="rId43"/>
    <p:sldId id="294" r:id="rId44"/>
    <p:sldId id="295" r:id="rId45"/>
    <p:sldId id="296" r:id="rId46"/>
    <p:sldId id="297" r:id="rId47"/>
    <p:sldId id="298" r:id="rId48"/>
    <p:sldId id="299" r:id="rId49"/>
    <p:sldId id="300" r:id="rId50"/>
    <p:sldId id="301" r:id="rId51"/>
    <p:sldId id="302" r:id="rId52"/>
    <p:sldId id="303" r:id="rId53"/>
    <p:sldId id="304" r:id="rId54"/>
  </p:sldIdLst>
  <p:sldSz cx="18288000" cy="10287000"/>
  <p:notesSz cx="6858000" cy="9144000"/>
  <p:embeddedFontLst>
    <p:embeddedFont>
      <p:font typeface="TT Corals Bold" charset="1" panose="02000806030000020003"/>
      <p:regular r:id="rId55"/>
    </p:embeddedFont>
    <p:embeddedFont>
      <p:font typeface="TT Corals" charset="1" panose="02000506040000020003"/>
      <p:regular r:id="rId56"/>
    </p:embeddedFont>
    <p:embeddedFont>
      <p:font typeface="TT Corals Bold Italics" charset="1" panose="02000806000000090003"/>
      <p:regular r:id="rId57"/>
    </p:embeddedFont>
    <p:embeddedFont>
      <p:font typeface="TT Corals Italics" charset="1" panose="02000506000000090003"/>
      <p:regular r:id="rId58"/>
    </p:embeddedFont>
    <p:embeddedFont>
      <p:font typeface="Open Sans Bold" charset="1" panose="020B0806030504020204"/>
      <p:regular r:id="rId59"/>
    </p:embeddedFont>
    <p:embeddedFont>
      <p:font typeface="Open Sans" charset="1" panose="020B0606030504020204"/>
      <p:regular r:id="rId60"/>
    </p:embeddedFont>
    <p:embeddedFont>
      <p:font typeface="Noto Serif Display ExtraCondensed Bold" charset="1" panose="02020806080505020204"/>
      <p:regular r:id="rId61"/>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autoAdjust="0"/>
    <p:restoredTop sz="94622" autoAdjust="0"/>
  </p:normalViewPr>
  <p:slideViewPr>
    <p:cSldViewPr>
      <p:cViewPr varScale="1">
        <p:scale>
          <a:sx n="74" d="100"/>
          <a:sy n="74" d="100"/>
        </p:scale>
        <p:origin x="-1092" y="-9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Relationships xmlns="http://schemas.openxmlformats.org/package/2006/relationships"><Relationship Id="rId1" Target="slideMasters/slideMaster1.xml" Type="http://schemas.openxmlformats.org/officeDocument/2006/relationships/slideMaster"/><Relationship Id="rId10" Target="slides/slide5.xml" Type="http://schemas.openxmlformats.org/officeDocument/2006/relationships/slide"/><Relationship Id="rId11" Target="slides/slide6.xml" Type="http://schemas.openxmlformats.org/officeDocument/2006/relationships/slide"/><Relationship Id="rId12" Target="slides/slide7.xml" Type="http://schemas.openxmlformats.org/officeDocument/2006/relationships/slide"/><Relationship Id="rId13" Target="slides/slide8.xml" Type="http://schemas.openxmlformats.org/officeDocument/2006/relationships/slide"/><Relationship Id="rId14" Target="slides/slide9.xml" Type="http://schemas.openxmlformats.org/officeDocument/2006/relationships/slide"/><Relationship Id="rId15" Target="slides/slide10.xml" Type="http://schemas.openxmlformats.org/officeDocument/2006/relationships/slide"/><Relationship Id="rId16" Target="slides/slide11.xml" Type="http://schemas.openxmlformats.org/officeDocument/2006/relationships/slide"/><Relationship Id="rId17" Target="slides/slide12.xml" Type="http://schemas.openxmlformats.org/officeDocument/2006/relationships/slide"/><Relationship Id="rId18" Target="slides/slide13.xml" Type="http://schemas.openxmlformats.org/officeDocument/2006/relationships/slide"/><Relationship Id="rId19" Target="slides/slide14.xml" Type="http://schemas.openxmlformats.org/officeDocument/2006/relationships/slide"/><Relationship Id="rId2" Target="presProps.xml" Type="http://schemas.openxmlformats.org/officeDocument/2006/relationships/presProps"/><Relationship Id="rId20" Target="slides/slide15.xml" Type="http://schemas.openxmlformats.org/officeDocument/2006/relationships/slide"/><Relationship Id="rId21" Target="slides/slide16.xml" Type="http://schemas.openxmlformats.org/officeDocument/2006/relationships/slide"/><Relationship Id="rId22" Target="slides/slide17.xml" Type="http://schemas.openxmlformats.org/officeDocument/2006/relationships/slide"/><Relationship Id="rId23" Target="slides/slide18.xml" Type="http://schemas.openxmlformats.org/officeDocument/2006/relationships/slide"/><Relationship Id="rId24" Target="slides/slide19.xml" Type="http://schemas.openxmlformats.org/officeDocument/2006/relationships/slide"/><Relationship Id="rId25" Target="slides/slide20.xml" Type="http://schemas.openxmlformats.org/officeDocument/2006/relationships/slide"/><Relationship Id="rId26" Target="slides/slide21.xml" Type="http://schemas.openxmlformats.org/officeDocument/2006/relationships/slide"/><Relationship Id="rId27" Target="slides/slide22.xml" Type="http://schemas.openxmlformats.org/officeDocument/2006/relationships/slide"/><Relationship Id="rId28" Target="slides/slide23.xml" Type="http://schemas.openxmlformats.org/officeDocument/2006/relationships/slide"/><Relationship Id="rId29" Target="slides/slide24.xml" Type="http://schemas.openxmlformats.org/officeDocument/2006/relationships/slide"/><Relationship Id="rId3" Target="viewProps.xml" Type="http://schemas.openxmlformats.org/officeDocument/2006/relationships/viewProps"/><Relationship Id="rId30" Target="slides/slide25.xml" Type="http://schemas.openxmlformats.org/officeDocument/2006/relationships/slide"/><Relationship Id="rId31" Target="slides/slide26.xml" Type="http://schemas.openxmlformats.org/officeDocument/2006/relationships/slide"/><Relationship Id="rId32" Target="slides/slide27.xml" Type="http://schemas.openxmlformats.org/officeDocument/2006/relationships/slide"/><Relationship Id="rId33" Target="slides/slide28.xml" Type="http://schemas.openxmlformats.org/officeDocument/2006/relationships/slide"/><Relationship Id="rId34" Target="slides/slide29.xml" Type="http://schemas.openxmlformats.org/officeDocument/2006/relationships/slide"/><Relationship Id="rId35" Target="slides/slide30.xml" Type="http://schemas.openxmlformats.org/officeDocument/2006/relationships/slide"/><Relationship Id="rId36" Target="slides/slide31.xml" Type="http://schemas.openxmlformats.org/officeDocument/2006/relationships/slide"/><Relationship Id="rId37" Target="slides/slide32.xml" Type="http://schemas.openxmlformats.org/officeDocument/2006/relationships/slide"/><Relationship Id="rId38" Target="slides/slide33.xml" Type="http://schemas.openxmlformats.org/officeDocument/2006/relationships/slide"/><Relationship Id="rId39" Target="slides/slide34.xml" Type="http://schemas.openxmlformats.org/officeDocument/2006/relationships/slide"/><Relationship Id="rId4" Target="theme/theme1.xml" Type="http://schemas.openxmlformats.org/officeDocument/2006/relationships/theme"/><Relationship Id="rId40" Target="slides/slide35.xml" Type="http://schemas.openxmlformats.org/officeDocument/2006/relationships/slide"/><Relationship Id="rId41" Target="slides/slide36.xml" Type="http://schemas.openxmlformats.org/officeDocument/2006/relationships/slide"/><Relationship Id="rId42" Target="slides/slide37.xml" Type="http://schemas.openxmlformats.org/officeDocument/2006/relationships/slide"/><Relationship Id="rId43" Target="slides/slide38.xml" Type="http://schemas.openxmlformats.org/officeDocument/2006/relationships/slide"/><Relationship Id="rId44" Target="slides/slide39.xml" Type="http://schemas.openxmlformats.org/officeDocument/2006/relationships/slide"/><Relationship Id="rId45" Target="slides/slide40.xml" Type="http://schemas.openxmlformats.org/officeDocument/2006/relationships/slide"/><Relationship Id="rId46" Target="slides/slide41.xml" Type="http://schemas.openxmlformats.org/officeDocument/2006/relationships/slide"/><Relationship Id="rId47" Target="slides/slide42.xml" Type="http://schemas.openxmlformats.org/officeDocument/2006/relationships/slide"/><Relationship Id="rId48" Target="slides/slide43.xml" Type="http://schemas.openxmlformats.org/officeDocument/2006/relationships/slide"/><Relationship Id="rId49" Target="slides/slide44.xml" Type="http://schemas.openxmlformats.org/officeDocument/2006/relationships/slide"/><Relationship Id="rId5" Target="tableStyles.xml" Type="http://schemas.openxmlformats.org/officeDocument/2006/relationships/tableStyles"/><Relationship Id="rId50" Target="slides/slide45.xml" Type="http://schemas.openxmlformats.org/officeDocument/2006/relationships/slide"/><Relationship Id="rId51" Target="slides/slide46.xml" Type="http://schemas.openxmlformats.org/officeDocument/2006/relationships/slide"/><Relationship Id="rId52" Target="slides/slide47.xml" Type="http://schemas.openxmlformats.org/officeDocument/2006/relationships/slide"/><Relationship Id="rId53" Target="slides/slide48.xml" Type="http://schemas.openxmlformats.org/officeDocument/2006/relationships/slide"/><Relationship Id="rId54" Target="slides/slide49.xml" Type="http://schemas.openxmlformats.org/officeDocument/2006/relationships/slide"/><Relationship Id="rId55" Target="fonts/font55.fntdata" Type="http://schemas.openxmlformats.org/officeDocument/2006/relationships/font"/><Relationship Id="rId56" Target="fonts/font56.fntdata" Type="http://schemas.openxmlformats.org/officeDocument/2006/relationships/font"/><Relationship Id="rId57" Target="fonts/font57.fntdata" Type="http://schemas.openxmlformats.org/officeDocument/2006/relationships/font"/><Relationship Id="rId58" Target="fonts/font58.fntdata" Type="http://schemas.openxmlformats.org/officeDocument/2006/relationships/font"/><Relationship Id="rId59" Target="fonts/font59.fntdata" Type="http://schemas.openxmlformats.org/officeDocument/2006/relationships/font"/><Relationship Id="rId6" Target="slides/slide1.xml" Type="http://schemas.openxmlformats.org/officeDocument/2006/relationships/slide"/><Relationship Id="rId60" Target="fonts/font60.fntdata" Type="http://schemas.openxmlformats.org/officeDocument/2006/relationships/font"/><Relationship Id="rId61" Target="fonts/font61.fntdata" Type="http://schemas.openxmlformats.org/officeDocument/2006/relationships/font"/><Relationship Id="rId7" Target="slides/slide2.xml" Type="http://schemas.openxmlformats.org/officeDocument/2006/relationships/slide"/><Relationship Id="rId8" Target="slides/slide3.xml" Type="http://schemas.openxmlformats.org/officeDocument/2006/relationships/slide"/><Relationship Id="rId9" Target="slides/slide4.xml" Type="http://schemas.openxmlformats.org/officeDocument/2006/relationships/slide"/></Relationships>
</file>

<file path=ppt/slideLayouts/_rels/slideLayout1.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10.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11.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2.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3.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4.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5.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6.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7.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8.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9.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pPr/>
              <a:t>8/1/2011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pPr/>
              <a:t>8/1/2011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pPr/>
              <a:t>8/1/2011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8/1/2011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8/1/2011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8/1/2011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Relationships xmlns="http://schemas.openxmlformats.org/package/2006/relationships"><Relationship Id="rId1" Target="../slideLayouts/slideLayout1.xml" Type="http://schemas.openxmlformats.org/officeDocument/2006/relationships/slideLayout"/><Relationship Id="rId10" Target="../slideLayouts/slideLayout10.xml" Type="http://schemas.openxmlformats.org/officeDocument/2006/relationships/slideLayout"/><Relationship Id="rId11" Target="../slideLayouts/slideLayout11.xml" Type="http://schemas.openxmlformats.org/officeDocument/2006/relationships/slideLayout"/><Relationship Id="rId12" Target="../theme/theme1.xml" Type="http://schemas.openxmlformats.org/officeDocument/2006/relationships/theme"/><Relationship Id="rId2" Target="../slideLayouts/slideLayout2.xml" Type="http://schemas.openxmlformats.org/officeDocument/2006/relationships/slideLayout"/><Relationship Id="rId3" Target="../slideLayouts/slideLayout3.xml" Type="http://schemas.openxmlformats.org/officeDocument/2006/relationships/slideLayout"/><Relationship Id="rId4" Target="../slideLayouts/slideLayout4.xml" Type="http://schemas.openxmlformats.org/officeDocument/2006/relationships/slideLayout"/><Relationship Id="rId5" Target="../slideLayouts/slideLayout5.xml" Type="http://schemas.openxmlformats.org/officeDocument/2006/relationships/slideLayout"/><Relationship Id="rId6" Target="../slideLayouts/slideLayout6.xml" Type="http://schemas.openxmlformats.org/officeDocument/2006/relationships/slideLayout"/><Relationship Id="rId7" Target="../slideLayouts/slideLayout7.xml" Type="http://schemas.openxmlformats.org/officeDocument/2006/relationships/slideLayout"/><Relationship Id="rId8" Target="../slideLayouts/slideLayout8.xml" Type="http://schemas.openxmlformats.org/officeDocument/2006/relationships/slideLayout"/><Relationship Id="rId9" Target="../slideLayouts/slideLayout9.xml" Type="http://schemas.openxmlformats.org/officeDocument/2006/relationships/slideLayout"/></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8/1/2011</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1.jpeg" Type="http://schemas.openxmlformats.org/officeDocument/2006/relationships/image"/><Relationship Id="rId3" Target="../media/image2.png" Type="http://schemas.openxmlformats.org/officeDocument/2006/relationships/image"/><Relationship Id="rId4" Target="../media/image3.svg" Type="http://schemas.openxmlformats.org/officeDocument/2006/relationships/image"/></Relationships>
</file>

<file path=ppt/slides/_rels/slide10.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15.jpeg" Type="http://schemas.openxmlformats.org/officeDocument/2006/relationships/image"/></Relationships>
</file>

<file path=ppt/slides/_rels/slide11.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15.jpeg" Type="http://schemas.openxmlformats.org/officeDocument/2006/relationships/image"/><Relationship Id="rId3" Target="../media/image16.png" Type="http://schemas.openxmlformats.org/officeDocument/2006/relationships/image"/></Relationships>
</file>

<file path=ppt/slides/_rels/slide12.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15.jpeg" Type="http://schemas.openxmlformats.org/officeDocument/2006/relationships/image"/><Relationship Id="rId3" Target="../media/image13.png" Type="http://schemas.openxmlformats.org/officeDocument/2006/relationships/image"/><Relationship Id="rId4" Target="../media/image14.svg" Type="http://schemas.openxmlformats.org/officeDocument/2006/relationships/image"/></Relationships>
</file>

<file path=ppt/slides/_rels/slide13.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15.jpeg" Type="http://schemas.openxmlformats.org/officeDocument/2006/relationships/image"/></Relationships>
</file>

<file path=ppt/slides/_rels/slide14.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15.jpeg" Type="http://schemas.openxmlformats.org/officeDocument/2006/relationships/image"/><Relationship Id="rId3" Target="../media/image17.png" Type="http://schemas.openxmlformats.org/officeDocument/2006/relationships/image"/></Relationships>
</file>

<file path=ppt/slides/_rels/slide15.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15.jpeg" Type="http://schemas.openxmlformats.org/officeDocument/2006/relationships/image"/><Relationship Id="rId3" Target="../media/image13.png" Type="http://schemas.openxmlformats.org/officeDocument/2006/relationships/image"/><Relationship Id="rId4" Target="../media/image14.svg" Type="http://schemas.openxmlformats.org/officeDocument/2006/relationships/image"/></Relationships>
</file>

<file path=ppt/slides/_rels/slide16.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15.jpeg" Type="http://schemas.openxmlformats.org/officeDocument/2006/relationships/image"/><Relationship Id="rId3" Target="../media/image12.png" Type="http://schemas.openxmlformats.org/officeDocument/2006/relationships/image"/></Relationships>
</file>

<file path=ppt/slides/_rels/slide17.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15.jpeg" Type="http://schemas.openxmlformats.org/officeDocument/2006/relationships/image"/><Relationship Id="rId3" Target="../media/image18.png" Type="http://schemas.openxmlformats.org/officeDocument/2006/relationships/image"/><Relationship Id="rId4" Target="../media/image19.png" Type="http://schemas.openxmlformats.org/officeDocument/2006/relationships/image"/></Relationships>
</file>

<file path=ppt/slides/_rels/slide18.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15.jpeg" Type="http://schemas.openxmlformats.org/officeDocument/2006/relationships/image"/></Relationships>
</file>

<file path=ppt/slides/_rels/slide19.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15.jpeg" Type="http://schemas.openxmlformats.org/officeDocument/2006/relationships/image"/><Relationship Id="rId3" Target="../media/image20.png" Type="http://schemas.openxmlformats.org/officeDocument/2006/relationships/image"/><Relationship Id="rId4" Target="../media/image21.png" Type="http://schemas.openxmlformats.org/officeDocument/2006/relationships/image"/></Relationships>
</file>

<file path=ppt/slides/_rels/slide2.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4.jpeg" Type="http://schemas.openxmlformats.org/officeDocument/2006/relationships/image"/><Relationship Id="rId3" Target="../media/image5.png" Type="http://schemas.openxmlformats.org/officeDocument/2006/relationships/image"/></Relationships>
</file>

<file path=ppt/slides/_rels/slide20.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22.jpeg" Type="http://schemas.openxmlformats.org/officeDocument/2006/relationships/image"/></Relationships>
</file>

<file path=ppt/slides/_rels/slide21.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22.jpeg" Type="http://schemas.openxmlformats.org/officeDocument/2006/relationships/image"/><Relationship Id="rId3" Target="../media/image13.png" Type="http://schemas.openxmlformats.org/officeDocument/2006/relationships/image"/><Relationship Id="rId4" Target="../media/image14.svg" Type="http://schemas.openxmlformats.org/officeDocument/2006/relationships/image"/></Relationships>
</file>

<file path=ppt/slides/_rels/slide22.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22.jpeg" Type="http://schemas.openxmlformats.org/officeDocument/2006/relationships/image"/><Relationship Id="rId3" Target="../media/image23.png" Type="http://schemas.openxmlformats.org/officeDocument/2006/relationships/image"/><Relationship Id="rId4" Target="../media/image24.png" Type="http://schemas.openxmlformats.org/officeDocument/2006/relationships/image"/><Relationship Id="rId5" Target="../media/image25.png" Type="http://schemas.openxmlformats.org/officeDocument/2006/relationships/image"/></Relationships>
</file>

<file path=ppt/slides/_rels/slide23.xml.rels><?xml version="1.0" encoding="UTF-8" standalone="yes"?><Relationships xmlns="http://schemas.openxmlformats.org/package/2006/relationships"><Relationship Id="rId1" Target="../slideLayouts/slideLayout7.xml" Type="http://schemas.openxmlformats.org/officeDocument/2006/relationships/slideLayout"/><Relationship Id="rId10" Target="../media/image24.png" Type="http://schemas.openxmlformats.org/officeDocument/2006/relationships/image"/><Relationship Id="rId11" Target="../media/image33.png" Type="http://schemas.openxmlformats.org/officeDocument/2006/relationships/image"/><Relationship Id="rId12" Target="../media/image23.png" Type="http://schemas.openxmlformats.org/officeDocument/2006/relationships/image"/><Relationship Id="rId2" Target="../media/image22.jpeg" Type="http://schemas.openxmlformats.org/officeDocument/2006/relationships/image"/><Relationship Id="rId3" Target="../media/image26.png" Type="http://schemas.openxmlformats.org/officeDocument/2006/relationships/image"/><Relationship Id="rId4" Target="../media/image27.png" Type="http://schemas.openxmlformats.org/officeDocument/2006/relationships/image"/><Relationship Id="rId5" Target="../media/image28.png" Type="http://schemas.openxmlformats.org/officeDocument/2006/relationships/image"/><Relationship Id="rId6" Target="../media/image29.svg" Type="http://schemas.openxmlformats.org/officeDocument/2006/relationships/image"/><Relationship Id="rId7" Target="../media/image30.png" Type="http://schemas.openxmlformats.org/officeDocument/2006/relationships/image"/><Relationship Id="rId8" Target="../media/image31.png" Type="http://schemas.openxmlformats.org/officeDocument/2006/relationships/image"/><Relationship Id="rId9" Target="../media/image32.svg" Type="http://schemas.openxmlformats.org/officeDocument/2006/relationships/image"/></Relationships>
</file>

<file path=ppt/slides/_rels/slide24.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22.jpeg" Type="http://schemas.openxmlformats.org/officeDocument/2006/relationships/image"/></Relationships>
</file>

<file path=ppt/slides/_rels/slide25.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34.jpeg" Type="http://schemas.openxmlformats.org/officeDocument/2006/relationships/image"/><Relationship Id="rId3" Target="../media/image35.png" Type="http://schemas.openxmlformats.org/officeDocument/2006/relationships/image"/><Relationship Id="rId4" Target="../media/image36.svg" Type="http://schemas.openxmlformats.org/officeDocument/2006/relationships/image"/></Relationships>
</file>

<file path=ppt/slides/_rels/slide26.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34.jpeg" Type="http://schemas.openxmlformats.org/officeDocument/2006/relationships/image"/><Relationship Id="rId3" Target="../media/image13.png" Type="http://schemas.openxmlformats.org/officeDocument/2006/relationships/image"/><Relationship Id="rId4" Target="../media/image14.svg" Type="http://schemas.openxmlformats.org/officeDocument/2006/relationships/image"/></Relationships>
</file>

<file path=ppt/slides/_rels/slide27.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34.jpeg" Type="http://schemas.openxmlformats.org/officeDocument/2006/relationships/image"/><Relationship Id="rId3" Target="../media/image13.png" Type="http://schemas.openxmlformats.org/officeDocument/2006/relationships/image"/><Relationship Id="rId4" Target="../media/image14.svg" Type="http://schemas.openxmlformats.org/officeDocument/2006/relationships/image"/></Relationships>
</file>

<file path=ppt/slides/_rels/slide28.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34.jpeg" Type="http://schemas.openxmlformats.org/officeDocument/2006/relationships/image"/><Relationship Id="rId3" Target="../media/image11.png" Type="http://schemas.openxmlformats.org/officeDocument/2006/relationships/image"/></Relationships>
</file>

<file path=ppt/slides/_rels/slide29.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34.jpeg" Type="http://schemas.openxmlformats.org/officeDocument/2006/relationships/image"/><Relationship Id="rId3" Target="../media/image11.png" Type="http://schemas.openxmlformats.org/officeDocument/2006/relationships/image"/></Relationships>
</file>

<file path=ppt/slides/_rels/slide3.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6.jpeg" Type="http://schemas.openxmlformats.org/officeDocument/2006/relationships/image"/><Relationship Id="rId3" Target="../media/image7.jpeg" Type="http://schemas.openxmlformats.org/officeDocument/2006/relationships/image"/></Relationships>
</file>

<file path=ppt/slides/_rels/slide30.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34.jpeg" Type="http://schemas.openxmlformats.org/officeDocument/2006/relationships/image"/><Relationship Id="rId3" Target="../media/image37.png" Type="http://schemas.openxmlformats.org/officeDocument/2006/relationships/image"/><Relationship Id="rId4" Target="../media/image38.png" Type="http://schemas.openxmlformats.org/officeDocument/2006/relationships/image"/></Relationships>
</file>

<file path=ppt/slides/_rels/slide31.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34.jpeg" Type="http://schemas.openxmlformats.org/officeDocument/2006/relationships/image"/><Relationship Id="rId3" Target="../media/image11.png" Type="http://schemas.openxmlformats.org/officeDocument/2006/relationships/image"/></Relationships>
</file>

<file path=ppt/slides/_rels/slide32.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39.jpeg" Type="http://schemas.openxmlformats.org/officeDocument/2006/relationships/image"/><Relationship Id="rId3" Target="../media/image40.png" Type="http://schemas.openxmlformats.org/officeDocument/2006/relationships/image"/><Relationship Id="rId4" Target="../media/image41.png" Type="http://schemas.openxmlformats.org/officeDocument/2006/relationships/image"/></Relationships>
</file>

<file path=ppt/slides/_rels/slide33.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39.jpeg" Type="http://schemas.openxmlformats.org/officeDocument/2006/relationships/image"/></Relationships>
</file>

<file path=ppt/slides/_rels/slide34.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39.jpeg" Type="http://schemas.openxmlformats.org/officeDocument/2006/relationships/image"/><Relationship Id="rId3" Target="../media/image42.png" Type="http://schemas.openxmlformats.org/officeDocument/2006/relationships/image"/></Relationships>
</file>

<file path=ppt/slides/_rels/slide35.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43.jpeg" Type="http://schemas.openxmlformats.org/officeDocument/2006/relationships/image"/></Relationships>
</file>

<file path=ppt/slides/_rels/slide36.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15.jpeg" Type="http://schemas.openxmlformats.org/officeDocument/2006/relationships/image"/><Relationship Id="rId3" Target="../media/image44.png" Type="http://schemas.openxmlformats.org/officeDocument/2006/relationships/image"/><Relationship Id="rId4" Target="../media/image45.svg" Type="http://schemas.openxmlformats.org/officeDocument/2006/relationships/image"/></Relationships>
</file>

<file path=ppt/slides/_rels/slide37.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15.jpeg" Type="http://schemas.openxmlformats.org/officeDocument/2006/relationships/image"/></Relationships>
</file>

<file path=ppt/slides/_rels/slide38.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15.jpeg" Type="http://schemas.openxmlformats.org/officeDocument/2006/relationships/image"/></Relationships>
</file>

<file path=ppt/slides/_rels/slide39.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15.jpeg" Type="http://schemas.openxmlformats.org/officeDocument/2006/relationships/image"/></Relationships>
</file>

<file path=ppt/slides/_rels/slide4.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8.jpeg" Type="http://schemas.openxmlformats.org/officeDocument/2006/relationships/image"/></Relationships>
</file>

<file path=ppt/slides/_rels/slide40.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15.jpeg" Type="http://schemas.openxmlformats.org/officeDocument/2006/relationships/image"/><Relationship Id="rId3" Target="../media/image13.png" Type="http://schemas.openxmlformats.org/officeDocument/2006/relationships/image"/><Relationship Id="rId4" Target="../media/image14.svg" Type="http://schemas.openxmlformats.org/officeDocument/2006/relationships/image"/></Relationships>
</file>

<file path=ppt/slides/_rels/slide41.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15.jpeg" Type="http://schemas.openxmlformats.org/officeDocument/2006/relationships/image"/></Relationships>
</file>

<file path=ppt/slides/_rels/slide42.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46.jpeg" Type="http://schemas.openxmlformats.org/officeDocument/2006/relationships/image"/><Relationship Id="rId3" Target="../media/image47.png" Type="http://schemas.openxmlformats.org/officeDocument/2006/relationships/image"/><Relationship Id="rId4" Target="../media/image48.svg" Type="http://schemas.openxmlformats.org/officeDocument/2006/relationships/image"/></Relationships>
</file>

<file path=ppt/slides/_rels/slide43.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46.jpeg" Type="http://schemas.openxmlformats.org/officeDocument/2006/relationships/image"/><Relationship Id="rId3" Target="../media/image49.png" Type="http://schemas.openxmlformats.org/officeDocument/2006/relationships/image"/><Relationship Id="rId4" Target="../media/image50.png" Type="http://schemas.openxmlformats.org/officeDocument/2006/relationships/image"/></Relationships>
</file>

<file path=ppt/slides/_rels/slide44.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46.jpeg" Type="http://schemas.openxmlformats.org/officeDocument/2006/relationships/image"/><Relationship Id="rId3" Target="../media/image13.png" Type="http://schemas.openxmlformats.org/officeDocument/2006/relationships/image"/><Relationship Id="rId4" Target="../media/image14.svg" Type="http://schemas.openxmlformats.org/officeDocument/2006/relationships/image"/></Relationships>
</file>

<file path=ppt/slides/_rels/slide45.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46.jpeg" Type="http://schemas.openxmlformats.org/officeDocument/2006/relationships/image"/></Relationships>
</file>

<file path=ppt/slides/_rels/slide46.xml.rels><?xml version="1.0" encoding="UTF-8" standalone="yes"?><Relationships xmlns="http://schemas.openxmlformats.org/package/2006/relationships"><Relationship Id="rId1" Target="../slideLayouts/slideLayout7.xml" Type="http://schemas.openxmlformats.org/officeDocument/2006/relationships/slideLayout"/><Relationship Id="rId10" Target="../media/image57.png" Type="http://schemas.openxmlformats.org/officeDocument/2006/relationships/image"/><Relationship Id="rId11" Target="../media/image58.png" Type="http://schemas.openxmlformats.org/officeDocument/2006/relationships/image"/><Relationship Id="rId2" Target="../media/image46.jpeg" Type="http://schemas.openxmlformats.org/officeDocument/2006/relationships/image"/><Relationship Id="rId3" Target="../media/image51.png" Type="http://schemas.openxmlformats.org/officeDocument/2006/relationships/image"/><Relationship Id="rId4" Target="../media/image52.png" Type="http://schemas.openxmlformats.org/officeDocument/2006/relationships/image"/><Relationship Id="rId5" Target="../media/image53.png" Type="http://schemas.openxmlformats.org/officeDocument/2006/relationships/image"/><Relationship Id="rId6" Target="../media/image54.png" Type="http://schemas.openxmlformats.org/officeDocument/2006/relationships/image"/><Relationship Id="rId7" Target="../media/image55.png" Type="http://schemas.openxmlformats.org/officeDocument/2006/relationships/image"/><Relationship Id="rId8" Target="../media/image33.png" Type="http://schemas.openxmlformats.org/officeDocument/2006/relationships/image"/><Relationship Id="rId9" Target="../media/image56.png" Type="http://schemas.openxmlformats.org/officeDocument/2006/relationships/image"/></Relationships>
</file>

<file path=ppt/slides/_rels/slide47.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46.jpeg" Type="http://schemas.openxmlformats.org/officeDocument/2006/relationships/image"/><Relationship Id="rId3" Target="../media/image13.png" Type="http://schemas.openxmlformats.org/officeDocument/2006/relationships/image"/><Relationship Id="rId4" Target="../media/image14.svg" Type="http://schemas.openxmlformats.org/officeDocument/2006/relationships/image"/></Relationships>
</file>

<file path=ppt/slides/_rels/slide48.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46.jpeg" Type="http://schemas.openxmlformats.org/officeDocument/2006/relationships/image"/><Relationship Id="rId3" Target="../media/image59.jpeg" Type="http://schemas.openxmlformats.org/officeDocument/2006/relationships/image"/><Relationship Id="rId4" Target="https://www.youtube.com/watch?v=mWaJrbInKVs&amp;ab_channel=InaStyles" TargetMode="External" Type="http://schemas.openxmlformats.org/officeDocument/2006/relationships/video"/></Relationships>
</file>

<file path=ppt/slides/_rels/slide49.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43.jpeg" Type="http://schemas.openxmlformats.org/officeDocument/2006/relationships/image"/></Relationships>
</file>

<file path=ppt/slides/_rels/slide5.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8.jpeg" Type="http://schemas.openxmlformats.org/officeDocument/2006/relationships/image"/><Relationship Id="rId3" Target="../media/image9.png" Type="http://schemas.openxmlformats.org/officeDocument/2006/relationships/image"/><Relationship Id="rId4" Target="../media/image10.svg" Type="http://schemas.openxmlformats.org/officeDocument/2006/relationships/image"/></Relationships>
</file>

<file path=ppt/slides/_rels/slide6.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8.jpeg" Type="http://schemas.openxmlformats.org/officeDocument/2006/relationships/image"/><Relationship Id="rId3" Target="../media/image11.png" Type="http://schemas.openxmlformats.org/officeDocument/2006/relationships/image"/></Relationships>
</file>

<file path=ppt/slides/_rels/slide7.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8.jpeg" Type="http://schemas.openxmlformats.org/officeDocument/2006/relationships/image"/><Relationship Id="rId3" Target="../media/image11.png" Type="http://schemas.openxmlformats.org/officeDocument/2006/relationships/image"/></Relationships>
</file>

<file path=ppt/slides/_rels/slide8.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8.jpeg" Type="http://schemas.openxmlformats.org/officeDocument/2006/relationships/image"/><Relationship Id="rId3" Target="../media/image12.png" Type="http://schemas.openxmlformats.org/officeDocument/2006/relationships/image"/></Relationships>
</file>

<file path=ppt/slides/_rels/slide9.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8.jpeg" Type="http://schemas.openxmlformats.org/officeDocument/2006/relationships/image"/><Relationship Id="rId3" Target="../media/image13.png" Type="http://schemas.openxmlformats.org/officeDocument/2006/relationships/image"/><Relationship Id="rId4" Target="../media/image14.svg" Type="http://schemas.openxmlformats.org/officeDocument/2006/relationships/image"/></Relationships>
</file>

<file path=ppt/slides/slide1.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Freeform 2" id="2"/>
          <p:cNvSpPr/>
          <p:nvPr/>
        </p:nvSpPr>
        <p:spPr>
          <a:xfrm flipH="false" flipV="false" rot="0">
            <a:off x="0" y="0"/>
            <a:ext cx="18288000" cy="10287000"/>
          </a:xfrm>
          <a:custGeom>
            <a:avLst/>
            <a:gdLst/>
            <a:ahLst/>
            <a:cxnLst/>
            <a:rect r="r" b="b" t="t" l="l"/>
            <a:pathLst>
              <a:path h="10287000" w="18288000">
                <a:moveTo>
                  <a:pt x="0" y="0"/>
                </a:moveTo>
                <a:lnTo>
                  <a:pt x="18288000" y="0"/>
                </a:lnTo>
                <a:lnTo>
                  <a:pt x="18288000" y="10287000"/>
                </a:lnTo>
                <a:lnTo>
                  <a:pt x="0" y="10287000"/>
                </a:lnTo>
                <a:lnTo>
                  <a:pt x="0" y="0"/>
                </a:lnTo>
                <a:close/>
              </a:path>
            </a:pathLst>
          </a:custGeom>
          <a:blipFill>
            <a:blip r:embed="rId2"/>
            <a:stretch>
              <a:fillRect l="0" t="0" r="0" b="0"/>
            </a:stretch>
          </a:blipFill>
        </p:spPr>
      </p:sp>
      <p:grpSp>
        <p:nvGrpSpPr>
          <p:cNvPr name="Group 3" id="3"/>
          <p:cNvGrpSpPr/>
          <p:nvPr/>
        </p:nvGrpSpPr>
        <p:grpSpPr>
          <a:xfrm rot="3284980">
            <a:off x="-1271671" y="-901670"/>
            <a:ext cx="15421438" cy="18119925"/>
            <a:chOff x="0" y="0"/>
            <a:chExt cx="804231" cy="944957"/>
          </a:xfrm>
        </p:grpSpPr>
        <p:sp>
          <p:nvSpPr>
            <p:cNvPr name="Freeform 4" id="4"/>
            <p:cNvSpPr/>
            <p:nvPr/>
          </p:nvSpPr>
          <p:spPr>
            <a:xfrm flipH="false" flipV="false" rot="0">
              <a:off x="0" y="0"/>
              <a:ext cx="804231" cy="944958"/>
            </a:xfrm>
            <a:custGeom>
              <a:avLst/>
              <a:gdLst/>
              <a:ahLst/>
              <a:cxnLst/>
              <a:rect r="r" b="b" t="t" l="l"/>
              <a:pathLst>
                <a:path h="944958" w="804231">
                  <a:moveTo>
                    <a:pt x="402115" y="0"/>
                  </a:moveTo>
                  <a:lnTo>
                    <a:pt x="804231" y="944958"/>
                  </a:lnTo>
                  <a:lnTo>
                    <a:pt x="0" y="944958"/>
                  </a:lnTo>
                  <a:lnTo>
                    <a:pt x="402115" y="0"/>
                  </a:lnTo>
                  <a:close/>
                </a:path>
              </a:pathLst>
            </a:custGeom>
            <a:gradFill rotWithShape="true">
              <a:gsLst>
                <a:gs pos="0">
                  <a:srgbClr val="ED6956">
                    <a:alpha val="41000"/>
                  </a:srgbClr>
                </a:gs>
                <a:gs pos="100000">
                  <a:srgbClr val="FFFAFD">
                    <a:alpha val="41000"/>
                  </a:srgbClr>
                </a:gs>
              </a:gsLst>
              <a:lin ang="5400000"/>
            </a:gradFill>
          </p:spPr>
        </p:sp>
        <p:sp>
          <p:nvSpPr>
            <p:cNvPr name="TextBox 5" id="5"/>
            <p:cNvSpPr txBox="true"/>
            <p:nvPr/>
          </p:nvSpPr>
          <p:spPr>
            <a:xfrm>
              <a:off x="125661" y="400630"/>
              <a:ext cx="552909" cy="476830"/>
            </a:xfrm>
            <a:prstGeom prst="rect">
              <a:avLst/>
            </a:prstGeom>
          </p:spPr>
          <p:txBody>
            <a:bodyPr anchor="ctr" rtlCol="false" tIns="50800" lIns="50800" bIns="50800" rIns="50800"/>
            <a:lstStyle/>
            <a:p>
              <a:pPr algn="ctr">
                <a:lnSpc>
                  <a:spcPts val="2659"/>
                </a:lnSpc>
                <a:spcBef>
                  <a:spcPct val="0"/>
                </a:spcBef>
              </a:pPr>
            </a:p>
          </p:txBody>
        </p:sp>
      </p:grpSp>
      <p:sp>
        <p:nvSpPr>
          <p:cNvPr name="Freeform 6" id="6"/>
          <p:cNvSpPr/>
          <p:nvPr/>
        </p:nvSpPr>
        <p:spPr>
          <a:xfrm flipH="false" flipV="false" rot="0">
            <a:off x="11757490" y="2296821"/>
            <a:ext cx="5962110" cy="7402168"/>
          </a:xfrm>
          <a:custGeom>
            <a:avLst/>
            <a:gdLst/>
            <a:ahLst/>
            <a:cxnLst/>
            <a:rect r="r" b="b" t="t" l="l"/>
            <a:pathLst>
              <a:path h="7402168" w="5962110">
                <a:moveTo>
                  <a:pt x="0" y="0"/>
                </a:moveTo>
                <a:lnTo>
                  <a:pt x="5962110" y="0"/>
                </a:lnTo>
                <a:lnTo>
                  <a:pt x="5962110" y="7402168"/>
                </a:lnTo>
                <a:lnTo>
                  <a:pt x="0" y="7402168"/>
                </a:lnTo>
                <a:lnTo>
                  <a:pt x="0" y="0"/>
                </a:lnTo>
                <a:close/>
              </a:path>
            </a:pathLst>
          </a:custGeom>
          <a:blipFill>
            <a:blip r:embed="rId3">
              <a:extLst>
                <a:ext uri="{96DAC541-7B7A-43D3-8B79-37D633B846F1}">
                  <asvg:svgBlip xmlns:asvg="http://schemas.microsoft.com/office/drawing/2016/SVG/main" r:embed="rId4"/>
                </a:ext>
              </a:extLst>
            </a:blip>
            <a:stretch>
              <a:fillRect l="0" t="0" r="0" b="0"/>
            </a:stretch>
          </a:blipFill>
        </p:spPr>
      </p:sp>
      <p:sp>
        <p:nvSpPr>
          <p:cNvPr name="TextBox 7" id="7"/>
          <p:cNvSpPr txBox="true"/>
          <p:nvPr/>
        </p:nvSpPr>
        <p:spPr>
          <a:xfrm rot="0">
            <a:off x="1825659" y="4972050"/>
            <a:ext cx="8656563" cy="1477019"/>
          </a:xfrm>
          <a:prstGeom prst="rect">
            <a:avLst/>
          </a:prstGeom>
        </p:spPr>
        <p:txBody>
          <a:bodyPr anchor="t" rtlCol="false" tIns="0" lIns="0" bIns="0" rIns="0">
            <a:spAutoFit/>
          </a:bodyPr>
          <a:lstStyle/>
          <a:p>
            <a:pPr algn="ctr">
              <a:lnSpc>
                <a:spcPts val="12039"/>
              </a:lnSpc>
              <a:spcBef>
                <a:spcPct val="0"/>
              </a:spcBef>
            </a:pPr>
            <a:r>
              <a:rPr lang="en-US" sz="8599">
                <a:solidFill>
                  <a:srgbClr val="000000"/>
                </a:solidFill>
                <a:latin typeface="TT Corals Bold"/>
              </a:rPr>
              <a:t> TRANSDUCTION</a:t>
            </a:r>
          </a:p>
        </p:txBody>
      </p:sp>
      <p:sp>
        <p:nvSpPr>
          <p:cNvPr name="TextBox 8" id="8"/>
          <p:cNvSpPr txBox="true"/>
          <p:nvPr/>
        </p:nvSpPr>
        <p:spPr>
          <a:xfrm rot="0">
            <a:off x="1028700" y="9421494"/>
            <a:ext cx="9700090" cy="497839"/>
          </a:xfrm>
          <a:prstGeom prst="rect">
            <a:avLst/>
          </a:prstGeom>
        </p:spPr>
        <p:txBody>
          <a:bodyPr anchor="t" rtlCol="false" tIns="0" lIns="0" bIns="0" rIns="0">
            <a:spAutoFit/>
          </a:bodyPr>
          <a:lstStyle/>
          <a:p>
            <a:pPr algn="ctr">
              <a:lnSpc>
                <a:spcPts val="4060"/>
              </a:lnSpc>
              <a:spcBef>
                <a:spcPct val="0"/>
              </a:spcBef>
            </a:pPr>
            <a:r>
              <a:rPr lang="en-US" sz="2900">
                <a:solidFill>
                  <a:srgbClr val="000000"/>
                </a:solidFill>
                <a:latin typeface="TT Corals"/>
              </a:rPr>
              <a:t>HT06 - 11/06/2024 - Poline RAVEL &amp; Prunelle THUEL-BARDEL</a:t>
            </a:r>
          </a:p>
        </p:txBody>
      </p:sp>
      <p:sp>
        <p:nvSpPr>
          <p:cNvPr name="TextBox 9" id="9"/>
          <p:cNvSpPr txBox="true"/>
          <p:nvPr/>
        </p:nvSpPr>
        <p:spPr>
          <a:xfrm rot="0">
            <a:off x="1334195" y="575556"/>
            <a:ext cx="15619610" cy="2894337"/>
          </a:xfrm>
          <a:prstGeom prst="rect">
            <a:avLst/>
          </a:prstGeom>
        </p:spPr>
        <p:txBody>
          <a:bodyPr anchor="t" rtlCol="false" tIns="0" lIns="0" bIns="0" rIns="0">
            <a:spAutoFit/>
          </a:bodyPr>
          <a:lstStyle/>
          <a:p>
            <a:pPr algn="ctr">
              <a:lnSpc>
                <a:spcPts val="11619"/>
              </a:lnSpc>
              <a:spcBef>
                <a:spcPct val="0"/>
              </a:spcBef>
            </a:pPr>
            <a:r>
              <a:rPr lang="en-US" sz="8299">
                <a:solidFill>
                  <a:srgbClr val="000000"/>
                </a:solidFill>
                <a:latin typeface="TT Corals"/>
              </a:rPr>
              <a:t>Prendre soin des </a:t>
            </a:r>
            <a:r>
              <a:rPr lang="en-US" sz="8299">
                <a:solidFill>
                  <a:srgbClr val="000000"/>
                </a:solidFill>
                <a:latin typeface="TT Corals"/>
              </a:rPr>
              <a:t>individuation</a:t>
            </a:r>
            <a:r>
              <a:rPr lang="en-US" sz="8299" u="sng">
                <a:solidFill>
                  <a:srgbClr val="000000"/>
                </a:solidFill>
                <a:latin typeface="TT Corals"/>
              </a:rPr>
              <a:t>s</a:t>
            </a:r>
            <a:r>
              <a:rPr lang="en-US" sz="8299">
                <a:solidFill>
                  <a:srgbClr val="000000"/>
                </a:solidFill>
                <a:latin typeface="TT Corals"/>
              </a:rPr>
              <a:t> grâce à la...</a:t>
            </a:r>
          </a:p>
        </p:txBody>
      </p:sp>
    </p:spTree>
  </p:cSld>
  <p:clrMapOvr>
    <a:masterClrMapping/>
  </p:clrMapOvr>
</p:sld>
</file>

<file path=ppt/slides/slide10.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Freeform 2" id="2"/>
          <p:cNvSpPr/>
          <p:nvPr/>
        </p:nvSpPr>
        <p:spPr>
          <a:xfrm flipH="false" flipV="false" rot="0">
            <a:off x="0" y="0"/>
            <a:ext cx="18288000" cy="10287000"/>
          </a:xfrm>
          <a:custGeom>
            <a:avLst/>
            <a:gdLst/>
            <a:ahLst/>
            <a:cxnLst/>
            <a:rect r="r" b="b" t="t" l="l"/>
            <a:pathLst>
              <a:path h="10287000" w="18288000">
                <a:moveTo>
                  <a:pt x="0" y="0"/>
                </a:moveTo>
                <a:lnTo>
                  <a:pt x="18288000" y="0"/>
                </a:lnTo>
                <a:lnTo>
                  <a:pt x="18288000" y="10287000"/>
                </a:lnTo>
                <a:lnTo>
                  <a:pt x="0" y="10287000"/>
                </a:lnTo>
                <a:lnTo>
                  <a:pt x="0" y="0"/>
                </a:lnTo>
                <a:close/>
              </a:path>
            </a:pathLst>
          </a:custGeom>
          <a:blipFill>
            <a:blip r:embed="rId2"/>
            <a:stretch>
              <a:fillRect l="0" t="-844" r="-11619" b="-10775"/>
            </a:stretch>
          </a:blipFill>
        </p:spPr>
      </p:sp>
      <p:sp>
        <p:nvSpPr>
          <p:cNvPr name="TextBox 3" id="3"/>
          <p:cNvSpPr txBox="true"/>
          <p:nvPr/>
        </p:nvSpPr>
        <p:spPr>
          <a:xfrm rot="0">
            <a:off x="2470233" y="4339353"/>
            <a:ext cx="13347534" cy="1042239"/>
          </a:xfrm>
          <a:prstGeom prst="rect">
            <a:avLst/>
          </a:prstGeom>
        </p:spPr>
        <p:txBody>
          <a:bodyPr anchor="t" rtlCol="false" tIns="0" lIns="0" bIns="0" rIns="0">
            <a:spAutoFit/>
          </a:bodyPr>
          <a:lstStyle/>
          <a:p>
            <a:pPr algn="ctr">
              <a:lnSpc>
                <a:spcPts val="8005"/>
              </a:lnSpc>
            </a:pPr>
            <a:r>
              <a:rPr lang="en-US" sz="7697" spc="1778">
                <a:solidFill>
                  <a:srgbClr val="000000"/>
                </a:solidFill>
                <a:latin typeface="TT Corals"/>
              </a:rPr>
              <a:t>APPROPRIATION</a:t>
            </a:r>
          </a:p>
        </p:txBody>
      </p:sp>
    </p:spTree>
  </p:cSld>
  <p:clrMapOvr>
    <a:masterClrMapping/>
  </p:clrMapOvr>
</p:sld>
</file>

<file path=ppt/slides/slide11.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Freeform 2" id="2"/>
          <p:cNvSpPr/>
          <p:nvPr/>
        </p:nvSpPr>
        <p:spPr>
          <a:xfrm flipH="false" flipV="false" rot="0">
            <a:off x="0" y="0"/>
            <a:ext cx="18288000" cy="10287000"/>
          </a:xfrm>
          <a:custGeom>
            <a:avLst/>
            <a:gdLst/>
            <a:ahLst/>
            <a:cxnLst/>
            <a:rect r="r" b="b" t="t" l="l"/>
            <a:pathLst>
              <a:path h="10287000" w="18288000">
                <a:moveTo>
                  <a:pt x="0" y="0"/>
                </a:moveTo>
                <a:lnTo>
                  <a:pt x="18288000" y="0"/>
                </a:lnTo>
                <a:lnTo>
                  <a:pt x="18288000" y="10287000"/>
                </a:lnTo>
                <a:lnTo>
                  <a:pt x="0" y="10287000"/>
                </a:lnTo>
                <a:lnTo>
                  <a:pt x="0" y="0"/>
                </a:lnTo>
                <a:close/>
              </a:path>
            </a:pathLst>
          </a:custGeom>
          <a:blipFill>
            <a:blip r:embed="rId2"/>
            <a:stretch>
              <a:fillRect l="0" t="-844" r="-11619" b="-10775"/>
            </a:stretch>
          </a:blipFill>
        </p:spPr>
      </p:sp>
      <p:sp>
        <p:nvSpPr>
          <p:cNvPr name="Freeform 3" id="3"/>
          <p:cNvSpPr/>
          <p:nvPr/>
        </p:nvSpPr>
        <p:spPr>
          <a:xfrm flipH="false" flipV="false" rot="0">
            <a:off x="12506601" y="4704058"/>
            <a:ext cx="5368855" cy="4842189"/>
          </a:xfrm>
          <a:custGeom>
            <a:avLst/>
            <a:gdLst/>
            <a:ahLst/>
            <a:cxnLst/>
            <a:rect r="r" b="b" t="t" l="l"/>
            <a:pathLst>
              <a:path h="4842189" w="5368855">
                <a:moveTo>
                  <a:pt x="0" y="0"/>
                </a:moveTo>
                <a:lnTo>
                  <a:pt x="5368855" y="0"/>
                </a:lnTo>
                <a:lnTo>
                  <a:pt x="5368855" y="4842189"/>
                </a:lnTo>
                <a:lnTo>
                  <a:pt x="0" y="4842189"/>
                </a:lnTo>
                <a:lnTo>
                  <a:pt x="0" y="0"/>
                </a:lnTo>
                <a:close/>
              </a:path>
            </a:pathLst>
          </a:custGeom>
          <a:blipFill>
            <a:blip r:embed="rId3"/>
            <a:stretch>
              <a:fillRect l="0" t="0" r="0" b="0"/>
            </a:stretch>
          </a:blipFill>
        </p:spPr>
      </p:sp>
      <p:sp>
        <p:nvSpPr>
          <p:cNvPr name="TextBox 4" id="4"/>
          <p:cNvSpPr txBox="true"/>
          <p:nvPr/>
        </p:nvSpPr>
        <p:spPr>
          <a:xfrm rot="0">
            <a:off x="317872" y="145072"/>
            <a:ext cx="16589996" cy="1394452"/>
          </a:xfrm>
          <a:prstGeom prst="rect">
            <a:avLst/>
          </a:prstGeom>
        </p:spPr>
        <p:txBody>
          <a:bodyPr anchor="t" rtlCol="false" tIns="0" lIns="0" bIns="0" rIns="0">
            <a:spAutoFit/>
          </a:bodyPr>
          <a:lstStyle/>
          <a:p>
            <a:pPr algn="ctr">
              <a:lnSpc>
                <a:spcPts val="11340"/>
              </a:lnSpc>
            </a:pPr>
            <a:r>
              <a:rPr lang="en-US" sz="8100">
                <a:solidFill>
                  <a:srgbClr val="000000"/>
                </a:solidFill>
                <a:latin typeface="TT Corals Bold"/>
              </a:rPr>
              <a:t>Introduction : exemple d’appropriation</a:t>
            </a:r>
          </a:p>
        </p:txBody>
      </p:sp>
      <p:sp>
        <p:nvSpPr>
          <p:cNvPr name="TextBox 5" id="5"/>
          <p:cNvSpPr txBox="true"/>
          <p:nvPr/>
        </p:nvSpPr>
        <p:spPr>
          <a:xfrm rot="0">
            <a:off x="673286" y="1949100"/>
            <a:ext cx="16941428" cy="903605"/>
          </a:xfrm>
          <a:prstGeom prst="rect">
            <a:avLst/>
          </a:prstGeom>
        </p:spPr>
        <p:txBody>
          <a:bodyPr anchor="t" rtlCol="false" tIns="0" lIns="0" bIns="0" rIns="0">
            <a:spAutoFit/>
          </a:bodyPr>
          <a:lstStyle/>
          <a:p>
            <a:pPr algn="l">
              <a:lnSpc>
                <a:spcPts val="7420"/>
              </a:lnSpc>
              <a:spcBef>
                <a:spcPct val="0"/>
              </a:spcBef>
            </a:pPr>
            <a:r>
              <a:rPr lang="en-US" sz="5300">
                <a:solidFill>
                  <a:srgbClr val="000000"/>
                </a:solidFill>
                <a:latin typeface="TT Corals Bold Italics"/>
              </a:rPr>
              <a:t>L’activité “cuisiner” : peut être transductive... ou pas </a:t>
            </a:r>
          </a:p>
        </p:txBody>
      </p:sp>
      <p:sp>
        <p:nvSpPr>
          <p:cNvPr name="TextBox 6" id="6"/>
          <p:cNvSpPr txBox="true"/>
          <p:nvPr/>
        </p:nvSpPr>
        <p:spPr>
          <a:xfrm rot="0">
            <a:off x="317872" y="3273230"/>
            <a:ext cx="11210262" cy="7360285"/>
          </a:xfrm>
          <a:prstGeom prst="rect">
            <a:avLst/>
          </a:prstGeom>
        </p:spPr>
        <p:txBody>
          <a:bodyPr anchor="t" rtlCol="false" tIns="0" lIns="0" bIns="0" rIns="0">
            <a:spAutoFit/>
          </a:bodyPr>
          <a:lstStyle/>
          <a:p>
            <a:pPr algn="just" marL="1101093" indent="-550547" lvl="1">
              <a:lnSpc>
                <a:spcPts val="7140"/>
              </a:lnSpc>
              <a:buFont typeface="Arial"/>
              <a:buChar char="•"/>
            </a:pPr>
            <a:r>
              <a:rPr lang="en-US" sz="5100">
                <a:solidFill>
                  <a:srgbClr val="000000"/>
                </a:solidFill>
                <a:latin typeface="TT Corals"/>
              </a:rPr>
              <a:t>cas 1 : une cheffe cuisinière qui laisse libre cours à sa créativité en testant une nouvelle recette</a:t>
            </a:r>
          </a:p>
          <a:p>
            <a:pPr algn="just">
              <a:lnSpc>
                <a:spcPts val="7140"/>
              </a:lnSpc>
            </a:pPr>
          </a:p>
          <a:p>
            <a:pPr algn="just" marL="1101093" indent="-550547" lvl="1">
              <a:lnSpc>
                <a:spcPts val="7140"/>
              </a:lnSpc>
              <a:buFont typeface="Arial"/>
              <a:buChar char="•"/>
            </a:pPr>
            <a:r>
              <a:rPr lang="en-US" sz="5100">
                <a:solidFill>
                  <a:srgbClr val="000000"/>
                </a:solidFill>
                <a:latin typeface="TT Corals"/>
              </a:rPr>
              <a:t>cas 1 : un commis de cuisine  qui reproduit une recette stabilisée et bien maîtrisée</a:t>
            </a:r>
          </a:p>
          <a:p>
            <a:pPr algn="l">
              <a:lnSpc>
                <a:spcPts val="7840"/>
              </a:lnSpc>
              <a:spcBef>
                <a:spcPct val="0"/>
              </a:spcBef>
            </a:pPr>
          </a:p>
        </p:txBody>
      </p:sp>
    </p:spTree>
  </p:cSld>
  <p:clrMapOvr>
    <a:masterClrMapping/>
  </p:clrMapOvr>
</p:sld>
</file>

<file path=ppt/slides/slide12.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Freeform 2" id="2"/>
          <p:cNvSpPr/>
          <p:nvPr/>
        </p:nvSpPr>
        <p:spPr>
          <a:xfrm flipH="false" flipV="false" rot="0">
            <a:off x="0" y="0"/>
            <a:ext cx="18288000" cy="10287000"/>
          </a:xfrm>
          <a:custGeom>
            <a:avLst/>
            <a:gdLst/>
            <a:ahLst/>
            <a:cxnLst/>
            <a:rect r="r" b="b" t="t" l="l"/>
            <a:pathLst>
              <a:path h="10287000" w="18288000">
                <a:moveTo>
                  <a:pt x="0" y="0"/>
                </a:moveTo>
                <a:lnTo>
                  <a:pt x="18288000" y="0"/>
                </a:lnTo>
                <a:lnTo>
                  <a:pt x="18288000" y="10287000"/>
                </a:lnTo>
                <a:lnTo>
                  <a:pt x="0" y="10287000"/>
                </a:lnTo>
                <a:lnTo>
                  <a:pt x="0" y="0"/>
                </a:lnTo>
                <a:close/>
              </a:path>
            </a:pathLst>
          </a:custGeom>
          <a:blipFill>
            <a:blip r:embed="rId2"/>
            <a:stretch>
              <a:fillRect l="0" t="-844" r="-11619" b="-10775"/>
            </a:stretch>
          </a:blipFill>
        </p:spPr>
      </p:sp>
      <p:sp>
        <p:nvSpPr>
          <p:cNvPr name="Freeform 3" id="3"/>
          <p:cNvSpPr/>
          <p:nvPr/>
        </p:nvSpPr>
        <p:spPr>
          <a:xfrm flipH="false" flipV="false" rot="1922220">
            <a:off x="1889357" y="3086100"/>
            <a:ext cx="3029989" cy="4114800"/>
          </a:xfrm>
          <a:custGeom>
            <a:avLst/>
            <a:gdLst/>
            <a:ahLst/>
            <a:cxnLst/>
            <a:rect r="r" b="b" t="t" l="l"/>
            <a:pathLst>
              <a:path h="4114800" w="3029989">
                <a:moveTo>
                  <a:pt x="0" y="0"/>
                </a:moveTo>
                <a:lnTo>
                  <a:pt x="3029990" y="0"/>
                </a:lnTo>
                <a:lnTo>
                  <a:pt x="3029990"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l="0" t="0" r="0" b="0"/>
            </a:stretch>
          </a:blipFill>
        </p:spPr>
      </p:sp>
      <p:sp>
        <p:nvSpPr>
          <p:cNvPr name="TextBox 4" id="4"/>
          <p:cNvSpPr txBox="true"/>
          <p:nvPr/>
        </p:nvSpPr>
        <p:spPr>
          <a:xfrm rot="0">
            <a:off x="5780004" y="2877924"/>
            <a:ext cx="11098522" cy="5784850"/>
          </a:xfrm>
          <a:prstGeom prst="rect">
            <a:avLst/>
          </a:prstGeom>
        </p:spPr>
        <p:txBody>
          <a:bodyPr anchor="t" rtlCol="false" tIns="0" lIns="0" bIns="0" rIns="0">
            <a:spAutoFit/>
          </a:bodyPr>
          <a:lstStyle/>
          <a:p>
            <a:pPr algn="just">
              <a:lnSpc>
                <a:spcPts val="7699"/>
              </a:lnSpc>
              <a:spcBef>
                <a:spcPct val="0"/>
              </a:spcBef>
            </a:pPr>
            <a:r>
              <a:rPr lang="en-US" sz="5499">
                <a:solidFill>
                  <a:srgbClr val="000000"/>
                </a:solidFill>
                <a:latin typeface="TT Corals"/>
              </a:rPr>
              <a:t>Note : L’objectif de cette appropriation n’est pas de réfléchir de A à Z à une situation particulière  dans une démarche API, mais de s’exercer une première fois à utiliser l’outil en l’appliquant l’activité “cuisine”</a:t>
            </a:r>
          </a:p>
        </p:txBody>
      </p:sp>
    </p:spTree>
  </p:cSld>
  <p:clrMapOvr>
    <a:masterClrMapping/>
  </p:clrMapOvr>
</p:sld>
</file>

<file path=ppt/slides/slide13.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Freeform 2" id="2"/>
          <p:cNvSpPr/>
          <p:nvPr/>
        </p:nvSpPr>
        <p:spPr>
          <a:xfrm flipH="false" flipV="false" rot="0">
            <a:off x="0" y="0"/>
            <a:ext cx="18288000" cy="10287000"/>
          </a:xfrm>
          <a:custGeom>
            <a:avLst/>
            <a:gdLst/>
            <a:ahLst/>
            <a:cxnLst/>
            <a:rect r="r" b="b" t="t" l="l"/>
            <a:pathLst>
              <a:path h="10287000" w="18288000">
                <a:moveTo>
                  <a:pt x="0" y="0"/>
                </a:moveTo>
                <a:lnTo>
                  <a:pt x="18288000" y="0"/>
                </a:lnTo>
                <a:lnTo>
                  <a:pt x="18288000" y="10287000"/>
                </a:lnTo>
                <a:lnTo>
                  <a:pt x="0" y="10287000"/>
                </a:lnTo>
                <a:lnTo>
                  <a:pt x="0" y="0"/>
                </a:lnTo>
                <a:close/>
              </a:path>
            </a:pathLst>
          </a:custGeom>
          <a:blipFill>
            <a:blip r:embed="rId2"/>
            <a:stretch>
              <a:fillRect l="0" t="-844" r="-11619" b="-10775"/>
            </a:stretch>
          </a:blipFill>
        </p:spPr>
      </p:sp>
      <p:sp>
        <p:nvSpPr>
          <p:cNvPr name="TextBox 3" id="3"/>
          <p:cNvSpPr txBox="true"/>
          <p:nvPr/>
        </p:nvSpPr>
        <p:spPr>
          <a:xfrm rot="0">
            <a:off x="669304" y="250511"/>
            <a:ext cx="16589996" cy="1394452"/>
          </a:xfrm>
          <a:prstGeom prst="rect">
            <a:avLst/>
          </a:prstGeom>
        </p:spPr>
        <p:txBody>
          <a:bodyPr anchor="t" rtlCol="false" tIns="0" lIns="0" bIns="0" rIns="0">
            <a:spAutoFit/>
          </a:bodyPr>
          <a:lstStyle/>
          <a:p>
            <a:pPr algn="ctr">
              <a:lnSpc>
                <a:spcPts val="11340"/>
              </a:lnSpc>
            </a:pPr>
            <a:r>
              <a:rPr lang="en-US" sz="8100">
                <a:solidFill>
                  <a:srgbClr val="000000"/>
                </a:solidFill>
                <a:latin typeface="TT Corals Bold"/>
                <a:ea typeface="TT Corals Bold"/>
              </a:rPr>
              <a:t>CAS n° 1 : La cheffe cuisinière</a:t>
            </a:r>
          </a:p>
        </p:txBody>
      </p:sp>
      <p:sp>
        <p:nvSpPr>
          <p:cNvPr name="TextBox 4" id="4"/>
          <p:cNvSpPr txBox="true"/>
          <p:nvPr/>
        </p:nvSpPr>
        <p:spPr>
          <a:xfrm rot="0">
            <a:off x="990079" y="2350841"/>
            <a:ext cx="15948446" cy="7360285"/>
          </a:xfrm>
          <a:prstGeom prst="rect">
            <a:avLst/>
          </a:prstGeom>
        </p:spPr>
        <p:txBody>
          <a:bodyPr anchor="t" rtlCol="false" tIns="0" lIns="0" bIns="0" rIns="0">
            <a:spAutoFit/>
          </a:bodyPr>
          <a:lstStyle/>
          <a:p>
            <a:pPr algn="just">
              <a:lnSpc>
                <a:spcPts val="7140"/>
              </a:lnSpc>
            </a:pPr>
            <a:r>
              <a:rPr lang="en-US" sz="5100">
                <a:solidFill>
                  <a:srgbClr val="000000"/>
                </a:solidFill>
                <a:latin typeface="TT Corals"/>
              </a:rPr>
              <a:t>On fait l’hypothèse qu’il s’agit d’une </a:t>
            </a:r>
            <a:r>
              <a:rPr lang="en-US" sz="5100">
                <a:solidFill>
                  <a:srgbClr val="000000"/>
                </a:solidFill>
                <a:latin typeface="TT Corals Bold"/>
              </a:rPr>
              <a:t>situation de forte transductivité</a:t>
            </a:r>
            <a:r>
              <a:rPr lang="en-US" sz="5100">
                <a:solidFill>
                  <a:srgbClr val="000000"/>
                </a:solidFill>
                <a:latin typeface="TT Corals"/>
              </a:rPr>
              <a:t>, où les individuations sont significatives et très valorisantes</a:t>
            </a:r>
          </a:p>
          <a:p>
            <a:pPr algn="just">
              <a:lnSpc>
                <a:spcPts val="7140"/>
              </a:lnSpc>
            </a:pPr>
          </a:p>
          <a:p>
            <a:pPr algn="just" marL="1101093" indent="-550547" lvl="1">
              <a:lnSpc>
                <a:spcPts val="7140"/>
              </a:lnSpc>
              <a:buFont typeface="Arial"/>
              <a:buChar char="•"/>
            </a:pPr>
            <a:r>
              <a:rPr lang="en-US" sz="5100">
                <a:solidFill>
                  <a:srgbClr val="000000"/>
                </a:solidFill>
                <a:latin typeface="TT Corals"/>
              </a:rPr>
              <a:t>3 pôles qui s’individuent : la cheffe, les ingrédients, la recette</a:t>
            </a:r>
          </a:p>
          <a:p>
            <a:pPr algn="just" marL="1101093" indent="-550547" lvl="1">
              <a:lnSpc>
                <a:spcPts val="7140"/>
              </a:lnSpc>
              <a:buFont typeface="Arial"/>
              <a:buChar char="•"/>
            </a:pPr>
            <a:r>
              <a:rPr lang="en-US" sz="5100">
                <a:solidFill>
                  <a:srgbClr val="000000"/>
                </a:solidFill>
                <a:latin typeface="TT Corals"/>
              </a:rPr>
              <a:t>Opération centrale de transduction, qui relie les pôles : </a:t>
            </a:r>
            <a:r>
              <a:rPr lang="en-US" sz="5100">
                <a:solidFill>
                  <a:srgbClr val="000000"/>
                </a:solidFill>
                <a:latin typeface="TT Corals Italics"/>
              </a:rPr>
              <a:t>le “cuisiner” </a:t>
            </a:r>
            <a:r>
              <a:rPr lang="en-US" sz="5100">
                <a:solidFill>
                  <a:srgbClr val="000000"/>
                </a:solidFill>
                <a:latin typeface="TT Corals"/>
              </a:rPr>
              <a:t>sous sa forme expérimentale</a:t>
            </a:r>
          </a:p>
          <a:p>
            <a:pPr algn="l">
              <a:lnSpc>
                <a:spcPts val="7840"/>
              </a:lnSpc>
              <a:spcBef>
                <a:spcPct val="0"/>
              </a:spcBef>
            </a:pPr>
          </a:p>
        </p:txBody>
      </p:sp>
    </p:spTree>
  </p:cSld>
  <p:clrMapOvr>
    <a:masterClrMapping/>
  </p:clrMapOvr>
</p:sld>
</file>

<file path=ppt/slides/slide14.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Freeform 2" id="2"/>
          <p:cNvSpPr/>
          <p:nvPr/>
        </p:nvSpPr>
        <p:spPr>
          <a:xfrm flipH="false" flipV="false" rot="0">
            <a:off x="0" y="0"/>
            <a:ext cx="18288000" cy="10287000"/>
          </a:xfrm>
          <a:custGeom>
            <a:avLst/>
            <a:gdLst/>
            <a:ahLst/>
            <a:cxnLst/>
            <a:rect r="r" b="b" t="t" l="l"/>
            <a:pathLst>
              <a:path h="10287000" w="18288000">
                <a:moveTo>
                  <a:pt x="0" y="0"/>
                </a:moveTo>
                <a:lnTo>
                  <a:pt x="18288000" y="0"/>
                </a:lnTo>
                <a:lnTo>
                  <a:pt x="18288000" y="10287000"/>
                </a:lnTo>
                <a:lnTo>
                  <a:pt x="0" y="10287000"/>
                </a:lnTo>
                <a:lnTo>
                  <a:pt x="0" y="0"/>
                </a:lnTo>
                <a:close/>
              </a:path>
            </a:pathLst>
          </a:custGeom>
          <a:blipFill>
            <a:blip r:embed="rId2"/>
            <a:stretch>
              <a:fillRect l="0" t="-844" r="-11619" b="-10775"/>
            </a:stretch>
          </a:blipFill>
        </p:spPr>
      </p:sp>
      <p:sp>
        <p:nvSpPr>
          <p:cNvPr name="Freeform 3" id="3"/>
          <p:cNvSpPr/>
          <p:nvPr/>
        </p:nvSpPr>
        <p:spPr>
          <a:xfrm flipH="false" flipV="false" rot="0">
            <a:off x="3356656" y="1880564"/>
            <a:ext cx="11574688" cy="7981840"/>
          </a:xfrm>
          <a:custGeom>
            <a:avLst/>
            <a:gdLst/>
            <a:ahLst/>
            <a:cxnLst/>
            <a:rect r="r" b="b" t="t" l="l"/>
            <a:pathLst>
              <a:path h="7981840" w="11574688">
                <a:moveTo>
                  <a:pt x="0" y="0"/>
                </a:moveTo>
                <a:lnTo>
                  <a:pt x="11574688" y="0"/>
                </a:lnTo>
                <a:lnTo>
                  <a:pt x="11574688" y="7981840"/>
                </a:lnTo>
                <a:lnTo>
                  <a:pt x="0" y="7981840"/>
                </a:lnTo>
                <a:lnTo>
                  <a:pt x="0" y="0"/>
                </a:lnTo>
                <a:close/>
              </a:path>
            </a:pathLst>
          </a:custGeom>
          <a:blipFill>
            <a:blip r:embed="rId3"/>
            <a:stretch>
              <a:fillRect l="0" t="0" r="0" b="0"/>
            </a:stretch>
          </a:blipFill>
        </p:spPr>
      </p:sp>
      <p:sp>
        <p:nvSpPr>
          <p:cNvPr name="TextBox 4" id="4"/>
          <p:cNvSpPr txBox="true"/>
          <p:nvPr/>
        </p:nvSpPr>
        <p:spPr>
          <a:xfrm rot="0">
            <a:off x="849002" y="250511"/>
            <a:ext cx="16589996" cy="1394452"/>
          </a:xfrm>
          <a:prstGeom prst="rect">
            <a:avLst/>
          </a:prstGeom>
        </p:spPr>
        <p:txBody>
          <a:bodyPr anchor="t" rtlCol="false" tIns="0" lIns="0" bIns="0" rIns="0">
            <a:spAutoFit/>
          </a:bodyPr>
          <a:lstStyle/>
          <a:p>
            <a:pPr algn="ctr">
              <a:lnSpc>
                <a:spcPts val="11340"/>
              </a:lnSpc>
            </a:pPr>
            <a:r>
              <a:rPr lang="en-US" sz="8100">
                <a:solidFill>
                  <a:srgbClr val="000000"/>
                </a:solidFill>
                <a:latin typeface="TT Corals Bold"/>
              </a:rPr>
              <a:t>Guidage et aide au remplissage</a:t>
            </a:r>
          </a:p>
        </p:txBody>
      </p:sp>
    </p:spTree>
  </p:cSld>
  <p:clrMapOvr>
    <a:masterClrMapping/>
  </p:clrMapOvr>
</p:sld>
</file>

<file path=ppt/slides/slide15.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Freeform 2" id="2"/>
          <p:cNvSpPr/>
          <p:nvPr/>
        </p:nvSpPr>
        <p:spPr>
          <a:xfrm flipH="false" flipV="false" rot="0">
            <a:off x="0" y="0"/>
            <a:ext cx="18288000" cy="10287000"/>
          </a:xfrm>
          <a:custGeom>
            <a:avLst/>
            <a:gdLst/>
            <a:ahLst/>
            <a:cxnLst/>
            <a:rect r="r" b="b" t="t" l="l"/>
            <a:pathLst>
              <a:path h="10287000" w="18288000">
                <a:moveTo>
                  <a:pt x="0" y="0"/>
                </a:moveTo>
                <a:lnTo>
                  <a:pt x="18288000" y="0"/>
                </a:lnTo>
                <a:lnTo>
                  <a:pt x="18288000" y="10287000"/>
                </a:lnTo>
                <a:lnTo>
                  <a:pt x="0" y="10287000"/>
                </a:lnTo>
                <a:lnTo>
                  <a:pt x="0" y="0"/>
                </a:lnTo>
                <a:close/>
              </a:path>
            </a:pathLst>
          </a:custGeom>
          <a:blipFill>
            <a:blip r:embed="rId2"/>
            <a:stretch>
              <a:fillRect l="0" t="-844" r="-11619" b="-10775"/>
            </a:stretch>
          </a:blipFill>
        </p:spPr>
      </p:sp>
      <p:sp>
        <p:nvSpPr>
          <p:cNvPr name="Freeform 3" id="3"/>
          <p:cNvSpPr/>
          <p:nvPr/>
        </p:nvSpPr>
        <p:spPr>
          <a:xfrm flipH="false" flipV="false" rot="1922220">
            <a:off x="1889357" y="3086100"/>
            <a:ext cx="3029989" cy="4114800"/>
          </a:xfrm>
          <a:custGeom>
            <a:avLst/>
            <a:gdLst/>
            <a:ahLst/>
            <a:cxnLst/>
            <a:rect r="r" b="b" t="t" l="l"/>
            <a:pathLst>
              <a:path h="4114800" w="3029989">
                <a:moveTo>
                  <a:pt x="0" y="0"/>
                </a:moveTo>
                <a:lnTo>
                  <a:pt x="3029990" y="0"/>
                </a:lnTo>
                <a:lnTo>
                  <a:pt x="3029990"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l="0" t="0" r="0" b="0"/>
            </a:stretch>
          </a:blipFill>
        </p:spPr>
      </p:sp>
      <p:sp>
        <p:nvSpPr>
          <p:cNvPr name="TextBox 4" id="4"/>
          <p:cNvSpPr txBox="true"/>
          <p:nvPr/>
        </p:nvSpPr>
        <p:spPr>
          <a:xfrm rot="0">
            <a:off x="6290440" y="2203450"/>
            <a:ext cx="10968860" cy="5784850"/>
          </a:xfrm>
          <a:prstGeom prst="rect">
            <a:avLst/>
          </a:prstGeom>
        </p:spPr>
        <p:txBody>
          <a:bodyPr anchor="t" rtlCol="false" tIns="0" lIns="0" bIns="0" rIns="0">
            <a:spAutoFit/>
          </a:bodyPr>
          <a:lstStyle/>
          <a:p>
            <a:pPr algn="just">
              <a:lnSpc>
                <a:spcPts val="7699"/>
              </a:lnSpc>
            </a:pPr>
            <a:r>
              <a:rPr lang="en-US" sz="5499">
                <a:solidFill>
                  <a:srgbClr val="000000"/>
                </a:solidFill>
                <a:latin typeface="TT Corals"/>
              </a:rPr>
              <a:t>Note : Vous devez remplir le formalisme de cacahuète en suivant les étapes notées dans le cadre :</a:t>
            </a:r>
          </a:p>
          <a:p>
            <a:pPr algn="just">
              <a:lnSpc>
                <a:spcPts val="7699"/>
              </a:lnSpc>
            </a:pPr>
          </a:p>
          <a:p>
            <a:pPr algn="just">
              <a:lnSpc>
                <a:spcPts val="7699"/>
              </a:lnSpc>
            </a:pPr>
            <a:r>
              <a:rPr lang="en-US" sz="5499">
                <a:solidFill>
                  <a:srgbClr val="000000"/>
                </a:solidFill>
                <a:latin typeface="TT Corals"/>
              </a:rPr>
              <a:t>“</a:t>
            </a:r>
            <a:r>
              <a:rPr lang="en-US" sz="5499">
                <a:solidFill>
                  <a:srgbClr val="000000"/>
                </a:solidFill>
                <a:latin typeface="TT Corals Italics"/>
              </a:rPr>
              <a:t>Annoter</a:t>
            </a:r>
            <a:r>
              <a:rPr lang="en-US" sz="5499">
                <a:solidFill>
                  <a:srgbClr val="000000"/>
                </a:solidFill>
                <a:latin typeface="TT Corals"/>
              </a:rPr>
              <a:t>” = sur le schéma de cacahuète</a:t>
            </a:r>
          </a:p>
          <a:p>
            <a:pPr algn="just">
              <a:lnSpc>
                <a:spcPts val="7699"/>
              </a:lnSpc>
              <a:spcBef>
                <a:spcPct val="0"/>
              </a:spcBef>
            </a:pPr>
            <a:r>
              <a:rPr lang="en-US" sz="5499">
                <a:solidFill>
                  <a:srgbClr val="000000"/>
                </a:solidFill>
                <a:latin typeface="TT Corals"/>
              </a:rPr>
              <a:t>Sinon, remplir dans le cadre</a:t>
            </a:r>
          </a:p>
        </p:txBody>
      </p:sp>
    </p:spTree>
  </p:cSld>
  <p:clrMapOvr>
    <a:masterClrMapping/>
  </p:clrMapOvr>
</p:sld>
</file>

<file path=ppt/slides/slide16.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Freeform 2" id="2"/>
          <p:cNvSpPr/>
          <p:nvPr/>
        </p:nvSpPr>
        <p:spPr>
          <a:xfrm flipH="false" flipV="false" rot="0">
            <a:off x="0" y="0"/>
            <a:ext cx="18288000" cy="10287000"/>
          </a:xfrm>
          <a:custGeom>
            <a:avLst/>
            <a:gdLst/>
            <a:ahLst/>
            <a:cxnLst/>
            <a:rect r="r" b="b" t="t" l="l"/>
            <a:pathLst>
              <a:path h="10287000" w="18288000">
                <a:moveTo>
                  <a:pt x="0" y="0"/>
                </a:moveTo>
                <a:lnTo>
                  <a:pt x="18288000" y="0"/>
                </a:lnTo>
                <a:lnTo>
                  <a:pt x="18288000" y="10287000"/>
                </a:lnTo>
                <a:lnTo>
                  <a:pt x="0" y="10287000"/>
                </a:lnTo>
                <a:lnTo>
                  <a:pt x="0" y="0"/>
                </a:lnTo>
                <a:close/>
              </a:path>
            </a:pathLst>
          </a:custGeom>
          <a:blipFill>
            <a:blip r:embed="rId2"/>
            <a:stretch>
              <a:fillRect l="0" t="-844" r="-11619" b="-10775"/>
            </a:stretch>
          </a:blipFill>
        </p:spPr>
      </p:sp>
      <p:sp>
        <p:nvSpPr>
          <p:cNvPr name="Freeform 3" id="3"/>
          <p:cNvSpPr/>
          <p:nvPr/>
        </p:nvSpPr>
        <p:spPr>
          <a:xfrm flipH="false" flipV="false" rot="0">
            <a:off x="3368156" y="1852887"/>
            <a:ext cx="11551689" cy="8106358"/>
          </a:xfrm>
          <a:custGeom>
            <a:avLst/>
            <a:gdLst/>
            <a:ahLst/>
            <a:cxnLst/>
            <a:rect r="r" b="b" t="t" l="l"/>
            <a:pathLst>
              <a:path h="8106358" w="11551689">
                <a:moveTo>
                  <a:pt x="0" y="0"/>
                </a:moveTo>
                <a:lnTo>
                  <a:pt x="11551688" y="0"/>
                </a:lnTo>
                <a:lnTo>
                  <a:pt x="11551688" y="8106358"/>
                </a:lnTo>
                <a:lnTo>
                  <a:pt x="0" y="8106358"/>
                </a:lnTo>
                <a:lnTo>
                  <a:pt x="0" y="0"/>
                </a:lnTo>
                <a:close/>
              </a:path>
            </a:pathLst>
          </a:custGeom>
          <a:blipFill>
            <a:blip r:embed="rId3"/>
            <a:stretch>
              <a:fillRect l="0" t="-2317" r="-1194" b="0"/>
            </a:stretch>
          </a:blipFill>
        </p:spPr>
      </p:sp>
      <p:sp>
        <p:nvSpPr>
          <p:cNvPr name="TextBox 4" id="4"/>
          <p:cNvSpPr txBox="true"/>
          <p:nvPr/>
        </p:nvSpPr>
        <p:spPr>
          <a:xfrm rot="0">
            <a:off x="849002" y="250511"/>
            <a:ext cx="16589996" cy="1394452"/>
          </a:xfrm>
          <a:prstGeom prst="rect">
            <a:avLst/>
          </a:prstGeom>
        </p:spPr>
        <p:txBody>
          <a:bodyPr anchor="t" rtlCol="false" tIns="0" lIns="0" bIns="0" rIns="0">
            <a:spAutoFit/>
          </a:bodyPr>
          <a:lstStyle/>
          <a:p>
            <a:pPr algn="ctr">
              <a:lnSpc>
                <a:spcPts val="11340"/>
              </a:lnSpc>
            </a:pPr>
            <a:r>
              <a:rPr lang="en-US" sz="8100">
                <a:solidFill>
                  <a:srgbClr val="000000"/>
                </a:solidFill>
                <a:latin typeface="TT Corals Bold"/>
              </a:rPr>
              <a:t>Rappel du formalisme</a:t>
            </a:r>
          </a:p>
        </p:txBody>
      </p:sp>
    </p:spTree>
  </p:cSld>
  <p:clrMapOvr>
    <a:masterClrMapping/>
  </p:clrMapOvr>
</p:sld>
</file>

<file path=ppt/slides/slide17.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Freeform 2" id="2"/>
          <p:cNvSpPr/>
          <p:nvPr/>
        </p:nvSpPr>
        <p:spPr>
          <a:xfrm flipH="false" flipV="false" rot="0">
            <a:off x="0" y="0"/>
            <a:ext cx="18288000" cy="10287000"/>
          </a:xfrm>
          <a:custGeom>
            <a:avLst/>
            <a:gdLst/>
            <a:ahLst/>
            <a:cxnLst/>
            <a:rect r="r" b="b" t="t" l="l"/>
            <a:pathLst>
              <a:path h="10287000" w="18288000">
                <a:moveTo>
                  <a:pt x="0" y="0"/>
                </a:moveTo>
                <a:lnTo>
                  <a:pt x="18288000" y="0"/>
                </a:lnTo>
                <a:lnTo>
                  <a:pt x="18288000" y="10287000"/>
                </a:lnTo>
                <a:lnTo>
                  <a:pt x="0" y="10287000"/>
                </a:lnTo>
                <a:lnTo>
                  <a:pt x="0" y="0"/>
                </a:lnTo>
                <a:close/>
              </a:path>
            </a:pathLst>
          </a:custGeom>
          <a:blipFill>
            <a:blip r:embed="rId2"/>
            <a:stretch>
              <a:fillRect l="0" t="-844" r="-11619" b="-10775"/>
            </a:stretch>
          </a:blipFill>
        </p:spPr>
      </p:sp>
      <p:sp>
        <p:nvSpPr>
          <p:cNvPr name="Freeform 3" id="3"/>
          <p:cNvSpPr/>
          <p:nvPr/>
        </p:nvSpPr>
        <p:spPr>
          <a:xfrm flipH="false" flipV="false" rot="0">
            <a:off x="301383" y="1898347"/>
            <a:ext cx="9571378" cy="6490306"/>
          </a:xfrm>
          <a:custGeom>
            <a:avLst/>
            <a:gdLst/>
            <a:ahLst/>
            <a:cxnLst/>
            <a:rect r="r" b="b" t="t" l="l"/>
            <a:pathLst>
              <a:path h="6490306" w="9571378">
                <a:moveTo>
                  <a:pt x="0" y="0"/>
                </a:moveTo>
                <a:lnTo>
                  <a:pt x="9571378" y="0"/>
                </a:lnTo>
                <a:lnTo>
                  <a:pt x="9571378" y="6490306"/>
                </a:lnTo>
                <a:lnTo>
                  <a:pt x="0" y="6490306"/>
                </a:lnTo>
                <a:lnTo>
                  <a:pt x="0" y="0"/>
                </a:lnTo>
                <a:close/>
              </a:path>
            </a:pathLst>
          </a:custGeom>
          <a:blipFill>
            <a:blip r:embed="rId3"/>
            <a:stretch>
              <a:fillRect l="0" t="0" r="0" b="0"/>
            </a:stretch>
          </a:blipFill>
        </p:spPr>
      </p:sp>
      <p:sp>
        <p:nvSpPr>
          <p:cNvPr name="Freeform 4" id="4"/>
          <p:cNvSpPr/>
          <p:nvPr/>
        </p:nvSpPr>
        <p:spPr>
          <a:xfrm flipH="false" flipV="false" rot="0">
            <a:off x="10144169" y="1312285"/>
            <a:ext cx="7598000" cy="8756603"/>
          </a:xfrm>
          <a:custGeom>
            <a:avLst/>
            <a:gdLst/>
            <a:ahLst/>
            <a:cxnLst/>
            <a:rect r="r" b="b" t="t" l="l"/>
            <a:pathLst>
              <a:path h="8756603" w="7598000">
                <a:moveTo>
                  <a:pt x="0" y="0"/>
                </a:moveTo>
                <a:lnTo>
                  <a:pt x="7598000" y="0"/>
                </a:lnTo>
                <a:lnTo>
                  <a:pt x="7598000" y="8756604"/>
                </a:lnTo>
                <a:lnTo>
                  <a:pt x="0" y="8756604"/>
                </a:lnTo>
                <a:lnTo>
                  <a:pt x="0" y="0"/>
                </a:lnTo>
                <a:close/>
              </a:path>
            </a:pathLst>
          </a:custGeom>
          <a:blipFill>
            <a:blip r:embed="rId4"/>
            <a:stretch>
              <a:fillRect l="0" t="0" r="0" b="0"/>
            </a:stretch>
          </a:blipFill>
        </p:spPr>
      </p:sp>
      <p:sp>
        <p:nvSpPr>
          <p:cNvPr name="TextBox 5" id="5"/>
          <p:cNvSpPr txBox="true"/>
          <p:nvPr/>
        </p:nvSpPr>
        <p:spPr>
          <a:xfrm rot="0">
            <a:off x="0" y="-161925"/>
            <a:ext cx="18288000" cy="1394452"/>
          </a:xfrm>
          <a:prstGeom prst="rect">
            <a:avLst/>
          </a:prstGeom>
        </p:spPr>
        <p:txBody>
          <a:bodyPr anchor="t" rtlCol="false" tIns="0" lIns="0" bIns="0" rIns="0">
            <a:spAutoFit/>
          </a:bodyPr>
          <a:lstStyle/>
          <a:p>
            <a:pPr algn="ctr">
              <a:lnSpc>
                <a:spcPts val="11340"/>
              </a:lnSpc>
            </a:pPr>
            <a:r>
              <a:rPr lang="en-US" sz="8100">
                <a:solidFill>
                  <a:srgbClr val="000000"/>
                </a:solidFill>
                <a:latin typeface="TT Corals Bold"/>
              </a:rPr>
              <a:t>Proposition de correction :</a:t>
            </a:r>
          </a:p>
        </p:txBody>
      </p:sp>
    </p:spTree>
  </p:cSld>
  <p:clrMapOvr>
    <a:masterClrMapping/>
  </p:clrMapOvr>
</p:sld>
</file>

<file path=ppt/slides/slide18.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Freeform 2" id="2"/>
          <p:cNvSpPr/>
          <p:nvPr/>
        </p:nvSpPr>
        <p:spPr>
          <a:xfrm flipH="false" flipV="false" rot="0">
            <a:off x="0" y="0"/>
            <a:ext cx="18288000" cy="10287000"/>
          </a:xfrm>
          <a:custGeom>
            <a:avLst/>
            <a:gdLst/>
            <a:ahLst/>
            <a:cxnLst/>
            <a:rect r="r" b="b" t="t" l="l"/>
            <a:pathLst>
              <a:path h="10287000" w="18288000">
                <a:moveTo>
                  <a:pt x="0" y="0"/>
                </a:moveTo>
                <a:lnTo>
                  <a:pt x="18288000" y="0"/>
                </a:lnTo>
                <a:lnTo>
                  <a:pt x="18288000" y="10287000"/>
                </a:lnTo>
                <a:lnTo>
                  <a:pt x="0" y="10287000"/>
                </a:lnTo>
                <a:lnTo>
                  <a:pt x="0" y="0"/>
                </a:lnTo>
                <a:close/>
              </a:path>
            </a:pathLst>
          </a:custGeom>
          <a:blipFill>
            <a:blip r:embed="rId2"/>
            <a:stretch>
              <a:fillRect l="0" t="-844" r="-11619" b="-10775"/>
            </a:stretch>
          </a:blipFill>
        </p:spPr>
      </p:sp>
      <p:sp>
        <p:nvSpPr>
          <p:cNvPr name="TextBox 3" id="3"/>
          <p:cNvSpPr txBox="true"/>
          <p:nvPr/>
        </p:nvSpPr>
        <p:spPr>
          <a:xfrm rot="0">
            <a:off x="0" y="143647"/>
            <a:ext cx="16589996" cy="1394452"/>
          </a:xfrm>
          <a:prstGeom prst="rect">
            <a:avLst/>
          </a:prstGeom>
        </p:spPr>
        <p:txBody>
          <a:bodyPr anchor="t" rtlCol="false" tIns="0" lIns="0" bIns="0" rIns="0">
            <a:spAutoFit/>
          </a:bodyPr>
          <a:lstStyle/>
          <a:p>
            <a:pPr algn="ctr">
              <a:lnSpc>
                <a:spcPts val="11340"/>
              </a:lnSpc>
            </a:pPr>
            <a:r>
              <a:rPr lang="en-US" sz="8100">
                <a:solidFill>
                  <a:srgbClr val="000000"/>
                </a:solidFill>
                <a:latin typeface="TT Corals Bold"/>
                <a:ea typeface="TT Corals Bold"/>
              </a:rPr>
              <a:t>CAS n° 2 : Le commis de cuisine</a:t>
            </a:r>
          </a:p>
        </p:txBody>
      </p:sp>
      <p:sp>
        <p:nvSpPr>
          <p:cNvPr name="TextBox 4" id="4"/>
          <p:cNvSpPr txBox="true"/>
          <p:nvPr/>
        </p:nvSpPr>
        <p:spPr>
          <a:xfrm rot="0">
            <a:off x="602899" y="2337667"/>
            <a:ext cx="17082203" cy="7360285"/>
          </a:xfrm>
          <a:prstGeom prst="rect">
            <a:avLst/>
          </a:prstGeom>
        </p:spPr>
        <p:txBody>
          <a:bodyPr anchor="t" rtlCol="false" tIns="0" lIns="0" bIns="0" rIns="0">
            <a:spAutoFit/>
          </a:bodyPr>
          <a:lstStyle/>
          <a:p>
            <a:pPr algn="just">
              <a:lnSpc>
                <a:spcPts val="7140"/>
              </a:lnSpc>
            </a:pPr>
            <a:r>
              <a:rPr lang="en-US" sz="5100">
                <a:solidFill>
                  <a:srgbClr val="000000"/>
                </a:solidFill>
                <a:latin typeface="TT Corals"/>
              </a:rPr>
              <a:t>Par rapport à la situation de la cheffe, on postule qu’il s’agit d’une </a:t>
            </a:r>
            <a:r>
              <a:rPr lang="en-US" sz="5100">
                <a:solidFill>
                  <a:srgbClr val="000000"/>
                </a:solidFill>
                <a:latin typeface="TT Corals Bold"/>
              </a:rPr>
              <a:t>situation de faible transductivité</a:t>
            </a:r>
            <a:r>
              <a:rPr lang="en-US" sz="5100">
                <a:solidFill>
                  <a:srgbClr val="000000"/>
                </a:solidFill>
                <a:latin typeface="TT Corals"/>
              </a:rPr>
              <a:t>, où les individuations sont de moindre importance (car peu encouragées, voire réprimées)</a:t>
            </a:r>
          </a:p>
          <a:p>
            <a:pPr algn="just">
              <a:lnSpc>
                <a:spcPts val="7140"/>
              </a:lnSpc>
            </a:pPr>
          </a:p>
          <a:p>
            <a:pPr algn="just" marL="1101093" indent="-550547" lvl="1">
              <a:lnSpc>
                <a:spcPts val="7140"/>
              </a:lnSpc>
              <a:buFont typeface="Arial"/>
              <a:buChar char="•"/>
            </a:pPr>
            <a:r>
              <a:rPr lang="en-US" sz="5100">
                <a:solidFill>
                  <a:srgbClr val="000000"/>
                </a:solidFill>
                <a:latin typeface="TT Corals"/>
              </a:rPr>
              <a:t>identifier les pôles qui ne s’individuent pas ou mal ; et bloquent ainsi la relation  de transduction </a:t>
            </a:r>
          </a:p>
          <a:p>
            <a:pPr algn="just" marL="1101093" indent="-550547" lvl="1">
              <a:lnSpc>
                <a:spcPts val="7140"/>
              </a:lnSpc>
              <a:buFont typeface="Arial"/>
              <a:buChar char="•"/>
            </a:pPr>
            <a:r>
              <a:rPr lang="en-US" sz="5100">
                <a:solidFill>
                  <a:srgbClr val="000000"/>
                </a:solidFill>
                <a:latin typeface="TT Corals"/>
              </a:rPr>
              <a:t>(annoter rapidement le schéma déjà complété)</a:t>
            </a:r>
          </a:p>
          <a:p>
            <a:pPr algn="l">
              <a:lnSpc>
                <a:spcPts val="7840"/>
              </a:lnSpc>
              <a:spcBef>
                <a:spcPct val="0"/>
              </a:spcBef>
            </a:pPr>
          </a:p>
        </p:txBody>
      </p:sp>
    </p:spTree>
  </p:cSld>
  <p:clrMapOvr>
    <a:masterClrMapping/>
  </p:clrMapOvr>
</p:sld>
</file>

<file path=ppt/slides/slide19.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Freeform 2" id="2"/>
          <p:cNvSpPr/>
          <p:nvPr/>
        </p:nvSpPr>
        <p:spPr>
          <a:xfrm flipH="false" flipV="false" rot="0">
            <a:off x="0" y="0"/>
            <a:ext cx="18288000" cy="10287000"/>
          </a:xfrm>
          <a:custGeom>
            <a:avLst/>
            <a:gdLst/>
            <a:ahLst/>
            <a:cxnLst/>
            <a:rect r="r" b="b" t="t" l="l"/>
            <a:pathLst>
              <a:path h="10287000" w="18288000">
                <a:moveTo>
                  <a:pt x="0" y="0"/>
                </a:moveTo>
                <a:lnTo>
                  <a:pt x="18288000" y="0"/>
                </a:lnTo>
                <a:lnTo>
                  <a:pt x="18288000" y="10287000"/>
                </a:lnTo>
                <a:lnTo>
                  <a:pt x="0" y="10287000"/>
                </a:lnTo>
                <a:lnTo>
                  <a:pt x="0" y="0"/>
                </a:lnTo>
                <a:close/>
              </a:path>
            </a:pathLst>
          </a:custGeom>
          <a:blipFill>
            <a:blip r:embed="rId2"/>
            <a:stretch>
              <a:fillRect l="0" t="-844" r="-11619" b="-10775"/>
            </a:stretch>
          </a:blipFill>
        </p:spPr>
      </p:sp>
      <p:sp>
        <p:nvSpPr>
          <p:cNvPr name="Freeform 3" id="3"/>
          <p:cNvSpPr/>
          <p:nvPr/>
        </p:nvSpPr>
        <p:spPr>
          <a:xfrm flipH="false" flipV="false" rot="0">
            <a:off x="321382" y="1832950"/>
            <a:ext cx="9708659" cy="6621100"/>
          </a:xfrm>
          <a:custGeom>
            <a:avLst/>
            <a:gdLst/>
            <a:ahLst/>
            <a:cxnLst/>
            <a:rect r="r" b="b" t="t" l="l"/>
            <a:pathLst>
              <a:path h="6621100" w="9708659">
                <a:moveTo>
                  <a:pt x="0" y="0"/>
                </a:moveTo>
                <a:lnTo>
                  <a:pt x="9708660" y="0"/>
                </a:lnTo>
                <a:lnTo>
                  <a:pt x="9708660" y="6621100"/>
                </a:lnTo>
                <a:lnTo>
                  <a:pt x="0" y="6621100"/>
                </a:lnTo>
                <a:lnTo>
                  <a:pt x="0" y="0"/>
                </a:lnTo>
                <a:close/>
              </a:path>
            </a:pathLst>
          </a:custGeom>
          <a:blipFill>
            <a:blip r:embed="rId3"/>
            <a:stretch>
              <a:fillRect l="0" t="0" r="0" b="0"/>
            </a:stretch>
          </a:blipFill>
        </p:spPr>
      </p:sp>
      <p:sp>
        <p:nvSpPr>
          <p:cNvPr name="Freeform 4" id="4"/>
          <p:cNvSpPr/>
          <p:nvPr/>
        </p:nvSpPr>
        <p:spPr>
          <a:xfrm flipH="false" flipV="false" rot="0">
            <a:off x="10435174" y="1232527"/>
            <a:ext cx="7382775" cy="8530417"/>
          </a:xfrm>
          <a:custGeom>
            <a:avLst/>
            <a:gdLst/>
            <a:ahLst/>
            <a:cxnLst/>
            <a:rect r="r" b="b" t="t" l="l"/>
            <a:pathLst>
              <a:path h="8530417" w="7382775">
                <a:moveTo>
                  <a:pt x="0" y="0"/>
                </a:moveTo>
                <a:lnTo>
                  <a:pt x="7382775" y="0"/>
                </a:lnTo>
                <a:lnTo>
                  <a:pt x="7382775" y="8530418"/>
                </a:lnTo>
                <a:lnTo>
                  <a:pt x="0" y="8530418"/>
                </a:lnTo>
                <a:lnTo>
                  <a:pt x="0" y="0"/>
                </a:lnTo>
                <a:close/>
              </a:path>
            </a:pathLst>
          </a:custGeom>
          <a:blipFill>
            <a:blip r:embed="rId4"/>
            <a:stretch>
              <a:fillRect l="0" t="0" r="0" b="0"/>
            </a:stretch>
          </a:blipFill>
        </p:spPr>
      </p:sp>
      <p:sp>
        <p:nvSpPr>
          <p:cNvPr name="TextBox 5" id="5"/>
          <p:cNvSpPr txBox="true"/>
          <p:nvPr/>
        </p:nvSpPr>
        <p:spPr>
          <a:xfrm rot="0">
            <a:off x="0" y="-161925"/>
            <a:ext cx="11481052" cy="1394452"/>
          </a:xfrm>
          <a:prstGeom prst="rect">
            <a:avLst/>
          </a:prstGeom>
        </p:spPr>
        <p:txBody>
          <a:bodyPr anchor="t" rtlCol="false" tIns="0" lIns="0" bIns="0" rIns="0">
            <a:spAutoFit/>
          </a:bodyPr>
          <a:lstStyle/>
          <a:p>
            <a:pPr algn="ctr">
              <a:lnSpc>
                <a:spcPts val="11340"/>
              </a:lnSpc>
            </a:pPr>
            <a:r>
              <a:rPr lang="en-US" sz="8100">
                <a:solidFill>
                  <a:srgbClr val="000000"/>
                </a:solidFill>
                <a:latin typeface="TT Corals Bold"/>
              </a:rPr>
              <a:t>Proposition de correction :</a:t>
            </a:r>
          </a:p>
        </p:txBody>
      </p:sp>
    </p:spTree>
  </p:cSld>
  <p:clrMapOvr>
    <a:masterClrMapping/>
  </p:clrMapOvr>
</p:sld>
</file>

<file path=ppt/slides/slide2.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Freeform 2" id="2"/>
          <p:cNvSpPr/>
          <p:nvPr/>
        </p:nvSpPr>
        <p:spPr>
          <a:xfrm flipH="false" flipV="false" rot="0">
            <a:off x="0" y="0"/>
            <a:ext cx="18288000" cy="10287000"/>
          </a:xfrm>
          <a:custGeom>
            <a:avLst/>
            <a:gdLst/>
            <a:ahLst/>
            <a:cxnLst/>
            <a:rect r="r" b="b" t="t" l="l"/>
            <a:pathLst>
              <a:path h="10287000" w="18288000">
                <a:moveTo>
                  <a:pt x="0" y="0"/>
                </a:moveTo>
                <a:lnTo>
                  <a:pt x="18288000" y="0"/>
                </a:lnTo>
                <a:lnTo>
                  <a:pt x="18288000" y="10287000"/>
                </a:lnTo>
                <a:lnTo>
                  <a:pt x="0" y="10287000"/>
                </a:lnTo>
                <a:lnTo>
                  <a:pt x="0" y="0"/>
                </a:lnTo>
                <a:close/>
              </a:path>
            </a:pathLst>
          </a:custGeom>
          <a:blipFill>
            <a:blip r:embed="rId2"/>
            <a:stretch>
              <a:fillRect l="0" t="0" r="0" b="0"/>
            </a:stretch>
          </a:blipFill>
        </p:spPr>
      </p:sp>
      <p:sp>
        <p:nvSpPr>
          <p:cNvPr name="Freeform 3" id="3"/>
          <p:cNvSpPr/>
          <p:nvPr/>
        </p:nvSpPr>
        <p:spPr>
          <a:xfrm flipH="false" flipV="false" rot="0">
            <a:off x="14140774" y="6682727"/>
            <a:ext cx="6237053" cy="6065534"/>
          </a:xfrm>
          <a:custGeom>
            <a:avLst/>
            <a:gdLst/>
            <a:ahLst/>
            <a:cxnLst/>
            <a:rect r="r" b="b" t="t" l="l"/>
            <a:pathLst>
              <a:path h="6065534" w="6237053">
                <a:moveTo>
                  <a:pt x="0" y="0"/>
                </a:moveTo>
                <a:lnTo>
                  <a:pt x="6237052" y="0"/>
                </a:lnTo>
                <a:lnTo>
                  <a:pt x="6237052" y="6065534"/>
                </a:lnTo>
                <a:lnTo>
                  <a:pt x="0" y="6065534"/>
                </a:lnTo>
                <a:lnTo>
                  <a:pt x="0" y="0"/>
                </a:lnTo>
                <a:close/>
              </a:path>
            </a:pathLst>
          </a:custGeom>
          <a:blipFill>
            <a:blip r:embed="rId3"/>
            <a:stretch>
              <a:fillRect l="0" t="0" r="0" b="0"/>
            </a:stretch>
          </a:blipFill>
        </p:spPr>
      </p:sp>
      <p:sp>
        <p:nvSpPr>
          <p:cNvPr name="TextBox 4" id="4"/>
          <p:cNvSpPr txBox="true"/>
          <p:nvPr/>
        </p:nvSpPr>
        <p:spPr>
          <a:xfrm rot="0">
            <a:off x="-502375" y="8677281"/>
            <a:ext cx="18018246" cy="1038213"/>
          </a:xfrm>
          <a:prstGeom prst="rect">
            <a:avLst/>
          </a:prstGeom>
        </p:spPr>
        <p:txBody>
          <a:bodyPr anchor="t" rtlCol="false" tIns="0" lIns="0" bIns="0" rIns="0">
            <a:spAutoFit/>
          </a:bodyPr>
          <a:lstStyle/>
          <a:p>
            <a:pPr algn="ctr">
              <a:lnSpc>
                <a:spcPts val="8400"/>
              </a:lnSpc>
            </a:pPr>
            <a:r>
              <a:rPr lang="en-US" sz="6000">
                <a:solidFill>
                  <a:srgbClr val="000000"/>
                </a:solidFill>
                <a:latin typeface="TT Corals Bold"/>
              </a:rPr>
              <a:t>Derrière le concept identitaire des Hutech...</a:t>
            </a:r>
          </a:p>
        </p:txBody>
      </p:sp>
      <p:sp>
        <p:nvSpPr>
          <p:cNvPr name="TextBox 5" id="5"/>
          <p:cNvSpPr txBox="true"/>
          <p:nvPr/>
        </p:nvSpPr>
        <p:spPr>
          <a:xfrm rot="0">
            <a:off x="2470233" y="3546781"/>
            <a:ext cx="13347534" cy="2051889"/>
          </a:xfrm>
          <a:prstGeom prst="rect">
            <a:avLst/>
          </a:prstGeom>
        </p:spPr>
        <p:txBody>
          <a:bodyPr anchor="t" rtlCol="false" tIns="0" lIns="0" bIns="0" rIns="0">
            <a:spAutoFit/>
          </a:bodyPr>
          <a:lstStyle/>
          <a:p>
            <a:pPr algn="ctr">
              <a:lnSpc>
                <a:spcPts val="8005"/>
              </a:lnSpc>
            </a:pPr>
            <a:r>
              <a:rPr lang="en-US" sz="7697" spc="1778">
                <a:solidFill>
                  <a:srgbClr val="000000"/>
                </a:solidFill>
                <a:latin typeface="TT Corals"/>
              </a:rPr>
              <a:t>LA TRANSDUCTION EN PHILOSOPHIE</a:t>
            </a:r>
          </a:p>
        </p:txBody>
      </p:sp>
    </p:spTree>
  </p:cSld>
  <p:clrMapOvr>
    <a:masterClrMapping/>
  </p:clrMapOvr>
</p:sld>
</file>

<file path=ppt/slides/slide20.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Freeform 2" id="2"/>
          <p:cNvSpPr/>
          <p:nvPr/>
        </p:nvSpPr>
        <p:spPr>
          <a:xfrm flipH="false" flipV="false" rot="0">
            <a:off x="0" y="0"/>
            <a:ext cx="18288000" cy="10287000"/>
          </a:xfrm>
          <a:custGeom>
            <a:avLst/>
            <a:gdLst/>
            <a:ahLst/>
            <a:cxnLst/>
            <a:rect r="r" b="b" t="t" l="l"/>
            <a:pathLst>
              <a:path h="10287000" w="18288000">
                <a:moveTo>
                  <a:pt x="0" y="0"/>
                </a:moveTo>
                <a:lnTo>
                  <a:pt x="18288000" y="0"/>
                </a:lnTo>
                <a:lnTo>
                  <a:pt x="18288000" y="10287000"/>
                </a:lnTo>
                <a:lnTo>
                  <a:pt x="0" y="10287000"/>
                </a:lnTo>
                <a:lnTo>
                  <a:pt x="0" y="0"/>
                </a:lnTo>
                <a:close/>
              </a:path>
            </a:pathLst>
          </a:custGeom>
          <a:blipFill>
            <a:blip r:embed="rId2"/>
            <a:stretch>
              <a:fillRect l="-23746" t="-281" r="-914" b="-24378"/>
            </a:stretch>
          </a:blipFill>
        </p:spPr>
      </p:sp>
      <p:sp>
        <p:nvSpPr>
          <p:cNvPr name="TextBox 3" id="3"/>
          <p:cNvSpPr txBox="true"/>
          <p:nvPr/>
        </p:nvSpPr>
        <p:spPr>
          <a:xfrm rot="0">
            <a:off x="2470233" y="3834528"/>
            <a:ext cx="13347534" cy="2051889"/>
          </a:xfrm>
          <a:prstGeom prst="rect">
            <a:avLst/>
          </a:prstGeom>
        </p:spPr>
        <p:txBody>
          <a:bodyPr anchor="t" rtlCol="false" tIns="0" lIns="0" bIns="0" rIns="0">
            <a:spAutoFit/>
          </a:bodyPr>
          <a:lstStyle/>
          <a:p>
            <a:pPr algn="ctr">
              <a:lnSpc>
                <a:spcPts val="8005"/>
              </a:lnSpc>
            </a:pPr>
            <a:r>
              <a:rPr lang="en-US" sz="7697" spc="1778">
                <a:solidFill>
                  <a:srgbClr val="000000"/>
                </a:solidFill>
                <a:latin typeface="TT Corals"/>
              </a:rPr>
              <a:t>APPLICATION : ATELIER API </a:t>
            </a:r>
          </a:p>
        </p:txBody>
      </p:sp>
    </p:spTree>
  </p:cSld>
  <p:clrMapOvr>
    <a:masterClrMapping/>
  </p:clrMapOvr>
</p:sld>
</file>

<file path=ppt/slides/slide21.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Freeform 2" id="2"/>
          <p:cNvSpPr/>
          <p:nvPr/>
        </p:nvSpPr>
        <p:spPr>
          <a:xfrm flipH="false" flipV="false" rot="0">
            <a:off x="0" y="0"/>
            <a:ext cx="18288000" cy="10287000"/>
          </a:xfrm>
          <a:custGeom>
            <a:avLst/>
            <a:gdLst/>
            <a:ahLst/>
            <a:cxnLst/>
            <a:rect r="r" b="b" t="t" l="l"/>
            <a:pathLst>
              <a:path h="10287000" w="18288000">
                <a:moveTo>
                  <a:pt x="0" y="0"/>
                </a:moveTo>
                <a:lnTo>
                  <a:pt x="18288000" y="0"/>
                </a:lnTo>
                <a:lnTo>
                  <a:pt x="18288000" y="10287000"/>
                </a:lnTo>
                <a:lnTo>
                  <a:pt x="0" y="10287000"/>
                </a:lnTo>
                <a:lnTo>
                  <a:pt x="0" y="0"/>
                </a:lnTo>
                <a:close/>
              </a:path>
            </a:pathLst>
          </a:custGeom>
          <a:blipFill>
            <a:blip r:embed="rId2"/>
            <a:stretch>
              <a:fillRect l="-23746" t="-281" r="-914" b="-24378"/>
            </a:stretch>
          </a:blipFill>
        </p:spPr>
      </p:sp>
      <p:sp>
        <p:nvSpPr>
          <p:cNvPr name="Freeform 3" id="3"/>
          <p:cNvSpPr/>
          <p:nvPr/>
        </p:nvSpPr>
        <p:spPr>
          <a:xfrm flipH="false" flipV="false" rot="1922220">
            <a:off x="1184005" y="3086100"/>
            <a:ext cx="3029989" cy="4114800"/>
          </a:xfrm>
          <a:custGeom>
            <a:avLst/>
            <a:gdLst/>
            <a:ahLst/>
            <a:cxnLst/>
            <a:rect r="r" b="b" t="t" l="l"/>
            <a:pathLst>
              <a:path h="4114800" w="3029989">
                <a:moveTo>
                  <a:pt x="0" y="0"/>
                </a:moveTo>
                <a:lnTo>
                  <a:pt x="3029989" y="0"/>
                </a:lnTo>
                <a:lnTo>
                  <a:pt x="3029989"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l="0" t="0" r="0" b="0"/>
            </a:stretch>
          </a:blipFill>
        </p:spPr>
      </p:sp>
      <p:sp>
        <p:nvSpPr>
          <p:cNvPr name="TextBox 4" id="4"/>
          <p:cNvSpPr txBox="true"/>
          <p:nvPr/>
        </p:nvSpPr>
        <p:spPr>
          <a:xfrm rot="0">
            <a:off x="5460613" y="1717675"/>
            <a:ext cx="10968860" cy="6756400"/>
          </a:xfrm>
          <a:prstGeom prst="rect">
            <a:avLst/>
          </a:prstGeom>
        </p:spPr>
        <p:txBody>
          <a:bodyPr anchor="t" rtlCol="false" tIns="0" lIns="0" bIns="0" rIns="0">
            <a:spAutoFit/>
          </a:bodyPr>
          <a:lstStyle/>
          <a:p>
            <a:pPr algn="just">
              <a:lnSpc>
                <a:spcPts val="7699"/>
              </a:lnSpc>
              <a:spcBef>
                <a:spcPct val="0"/>
              </a:spcBef>
            </a:pPr>
            <a:r>
              <a:rPr lang="en-US" sz="5499">
                <a:solidFill>
                  <a:srgbClr val="000000"/>
                </a:solidFill>
                <a:latin typeface="TT Corals"/>
              </a:rPr>
              <a:t>Note : Nous passons donc maintenant à une phase d’utilisation de l’outil plus opérationnelle et moins applicative. Il s’agit toujours d’analyser une situation, mais l’on peut se permettre de faire entrer en jeu des valeurs ou de prendre en compte des cas particuliers.</a:t>
            </a:r>
          </a:p>
        </p:txBody>
      </p:sp>
    </p:spTree>
  </p:cSld>
  <p:clrMapOvr>
    <a:masterClrMapping/>
  </p:clrMapOvr>
</p:sld>
</file>

<file path=ppt/slides/slide22.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Freeform 2" id="2"/>
          <p:cNvSpPr/>
          <p:nvPr/>
        </p:nvSpPr>
        <p:spPr>
          <a:xfrm flipH="false" flipV="false" rot="0">
            <a:off x="0" y="0"/>
            <a:ext cx="18288000" cy="10287000"/>
          </a:xfrm>
          <a:custGeom>
            <a:avLst/>
            <a:gdLst/>
            <a:ahLst/>
            <a:cxnLst/>
            <a:rect r="r" b="b" t="t" l="l"/>
            <a:pathLst>
              <a:path h="10287000" w="18288000">
                <a:moveTo>
                  <a:pt x="0" y="0"/>
                </a:moveTo>
                <a:lnTo>
                  <a:pt x="18288000" y="0"/>
                </a:lnTo>
                <a:lnTo>
                  <a:pt x="18288000" y="10287000"/>
                </a:lnTo>
                <a:lnTo>
                  <a:pt x="0" y="10287000"/>
                </a:lnTo>
                <a:lnTo>
                  <a:pt x="0" y="0"/>
                </a:lnTo>
                <a:close/>
              </a:path>
            </a:pathLst>
          </a:custGeom>
          <a:blipFill>
            <a:blip r:embed="rId2"/>
            <a:stretch>
              <a:fillRect l="-23746" t="-281" r="-914" b="-24378"/>
            </a:stretch>
          </a:blipFill>
        </p:spPr>
      </p:sp>
      <p:sp>
        <p:nvSpPr>
          <p:cNvPr name="Freeform 3" id="3"/>
          <p:cNvSpPr/>
          <p:nvPr/>
        </p:nvSpPr>
        <p:spPr>
          <a:xfrm flipH="false" flipV="false" rot="0">
            <a:off x="13998818" y="1387308"/>
            <a:ext cx="3888470" cy="2185326"/>
          </a:xfrm>
          <a:custGeom>
            <a:avLst/>
            <a:gdLst/>
            <a:ahLst/>
            <a:cxnLst/>
            <a:rect r="r" b="b" t="t" l="l"/>
            <a:pathLst>
              <a:path h="2185326" w="3888470">
                <a:moveTo>
                  <a:pt x="0" y="0"/>
                </a:moveTo>
                <a:lnTo>
                  <a:pt x="3888470" y="0"/>
                </a:lnTo>
                <a:lnTo>
                  <a:pt x="3888470" y="2185326"/>
                </a:lnTo>
                <a:lnTo>
                  <a:pt x="0" y="2185326"/>
                </a:lnTo>
                <a:lnTo>
                  <a:pt x="0" y="0"/>
                </a:lnTo>
                <a:close/>
              </a:path>
            </a:pathLst>
          </a:custGeom>
          <a:blipFill>
            <a:blip r:embed="rId3"/>
            <a:stretch>
              <a:fillRect l="0" t="0" r="0" b="0"/>
            </a:stretch>
          </a:blipFill>
        </p:spPr>
      </p:sp>
      <p:sp>
        <p:nvSpPr>
          <p:cNvPr name="Freeform 4" id="4"/>
          <p:cNvSpPr/>
          <p:nvPr/>
        </p:nvSpPr>
        <p:spPr>
          <a:xfrm flipH="false" flipV="false" rot="0">
            <a:off x="14231601" y="6443527"/>
            <a:ext cx="3655687" cy="2456165"/>
          </a:xfrm>
          <a:custGeom>
            <a:avLst/>
            <a:gdLst/>
            <a:ahLst/>
            <a:cxnLst/>
            <a:rect r="r" b="b" t="t" l="l"/>
            <a:pathLst>
              <a:path h="2456165" w="3655687">
                <a:moveTo>
                  <a:pt x="0" y="0"/>
                </a:moveTo>
                <a:lnTo>
                  <a:pt x="3655687" y="0"/>
                </a:lnTo>
                <a:lnTo>
                  <a:pt x="3655687" y="2456165"/>
                </a:lnTo>
                <a:lnTo>
                  <a:pt x="0" y="2456165"/>
                </a:lnTo>
                <a:lnTo>
                  <a:pt x="0" y="0"/>
                </a:lnTo>
                <a:close/>
              </a:path>
            </a:pathLst>
          </a:custGeom>
          <a:blipFill>
            <a:blip r:embed="rId4"/>
            <a:stretch>
              <a:fillRect l="0" t="0" r="0" b="0"/>
            </a:stretch>
          </a:blipFill>
        </p:spPr>
      </p:sp>
      <p:sp>
        <p:nvSpPr>
          <p:cNvPr name="Freeform 5" id="5"/>
          <p:cNvSpPr/>
          <p:nvPr/>
        </p:nvSpPr>
        <p:spPr>
          <a:xfrm flipH="false" flipV="false" rot="0">
            <a:off x="13100317" y="3863762"/>
            <a:ext cx="3403037" cy="2284490"/>
          </a:xfrm>
          <a:custGeom>
            <a:avLst/>
            <a:gdLst/>
            <a:ahLst/>
            <a:cxnLst/>
            <a:rect r="r" b="b" t="t" l="l"/>
            <a:pathLst>
              <a:path h="2284490" w="3403037">
                <a:moveTo>
                  <a:pt x="0" y="0"/>
                </a:moveTo>
                <a:lnTo>
                  <a:pt x="3403037" y="0"/>
                </a:lnTo>
                <a:lnTo>
                  <a:pt x="3403037" y="2284490"/>
                </a:lnTo>
                <a:lnTo>
                  <a:pt x="0" y="2284490"/>
                </a:lnTo>
                <a:lnTo>
                  <a:pt x="0" y="0"/>
                </a:lnTo>
                <a:close/>
              </a:path>
            </a:pathLst>
          </a:custGeom>
          <a:blipFill>
            <a:blip r:embed="rId5"/>
            <a:stretch>
              <a:fillRect l="0" t="0" r="0" b="0"/>
            </a:stretch>
          </a:blipFill>
        </p:spPr>
      </p:sp>
      <p:sp>
        <p:nvSpPr>
          <p:cNvPr name="TextBox 6" id="6"/>
          <p:cNvSpPr txBox="true"/>
          <p:nvPr/>
        </p:nvSpPr>
        <p:spPr>
          <a:xfrm rot="0">
            <a:off x="493588" y="334127"/>
            <a:ext cx="9581613" cy="1394452"/>
          </a:xfrm>
          <a:prstGeom prst="rect">
            <a:avLst/>
          </a:prstGeom>
        </p:spPr>
        <p:txBody>
          <a:bodyPr anchor="t" rtlCol="false" tIns="0" lIns="0" bIns="0" rIns="0">
            <a:spAutoFit/>
          </a:bodyPr>
          <a:lstStyle/>
          <a:p>
            <a:pPr algn="l">
              <a:lnSpc>
                <a:spcPts val="11340"/>
              </a:lnSpc>
            </a:pPr>
            <a:r>
              <a:rPr lang="en-US" sz="8100">
                <a:solidFill>
                  <a:srgbClr val="000000"/>
                </a:solidFill>
                <a:latin typeface="TT Corals Bold"/>
              </a:rPr>
              <a:t>Le terrain de jeu (TdJ)</a:t>
            </a:r>
          </a:p>
        </p:txBody>
      </p:sp>
      <p:sp>
        <p:nvSpPr>
          <p:cNvPr name="TextBox 7" id="7"/>
          <p:cNvSpPr txBox="true"/>
          <p:nvPr/>
        </p:nvSpPr>
        <p:spPr>
          <a:xfrm rot="0">
            <a:off x="493588" y="2582373"/>
            <a:ext cx="12005182" cy="6675927"/>
          </a:xfrm>
          <a:prstGeom prst="rect">
            <a:avLst/>
          </a:prstGeom>
        </p:spPr>
        <p:txBody>
          <a:bodyPr anchor="t" rtlCol="false" tIns="0" lIns="0" bIns="0" rIns="0">
            <a:spAutoFit/>
          </a:bodyPr>
          <a:lstStyle/>
          <a:p>
            <a:pPr algn="just" marL="899924" indent="-449962" lvl="1">
              <a:lnSpc>
                <a:spcPts val="5835"/>
              </a:lnSpc>
              <a:buFont typeface="Arial"/>
              <a:buChar char="•"/>
            </a:pPr>
            <a:r>
              <a:rPr lang="en-US" sz="4168">
                <a:solidFill>
                  <a:srgbClr val="000000"/>
                </a:solidFill>
                <a:latin typeface="TT Corals"/>
              </a:rPr>
              <a:t>Commande de l'ARC</a:t>
            </a:r>
          </a:p>
          <a:p>
            <a:pPr algn="just" marL="899924" indent="-449962" lvl="1">
              <a:lnSpc>
                <a:spcPts val="5835"/>
              </a:lnSpc>
              <a:buFont typeface="Arial"/>
              <a:buChar char="•"/>
            </a:pPr>
            <a:r>
              <a:rPr lang="en-US" sz="4168">
                <a:solidFill>
                  <a:srgbClr val="000000"/>
                </a:solidFill>
                <a:latin typeface="TT Corals"/>
              </a:rPr>
              <a:t>Les terrains de jeux sur Compiègne sont, certes, fréquentés, mais assez faiblement (en moyenne). Quand les enfants sortent pour jouer, ils passent plus de temps en dehors des cloisons des aires de jeu, qu'à l'intérieur. Il semble y avoir un déficit de valeur.</a:t>
            </a:r>
          </a:p>
          <a:p>
            <a:pPr algn="just" marL="899924" indent="-449962" lvl="1">
              <a:lnSpc>
                <a:spcPts val="5835"/>
              </a:lnSpc>
              <a:spcBef>
                <a:spcPct val="0"/>
              </a:spcBef>
              <a:buFont typeface="Arial"/>
              <a:buChar char="•"/>
            </a:pPr>
            <a:r>
              <a:rPr lang="en-US" sz="4168">
                <a:solidFill>
                  <a:srgbClr val="000000"/>
                </a:solidFill>
                <a:latin typeface="TT Corals"/>
              </a:rPr>
              <a:t>Comment </a:t>
            </a:r>
            <a:r>
              <a:rPr lang="en-US" sz="4168">
                <a:solidFill>
                  <a:srgbClr val="000000"/>
                </a:solidFill>
                <a:latin typeface="TT Corals Bold"/>
              </a:rPr>
              <a:t>rendre les terrains de jeu plus satisfaisants et formateurs pour les enfants</a:t>
            </a:r>
            <a:r>
              <a:rPr lang="en-US" sz="4168">
                <a:solidFill>
                  <a:srgbClr val="000000"/>
                </a:solidFill>
                <a:latin typeface="TT Corals"/>
              </a:rPr>
              <a:t>, sans pour autant enfreindre les normes de sécurités ?</a:t>
            </a:r>
          </a:p>
        </p:txBody>
      </p:sp>
      <p:sp>
        <p:nvSpPr>
          <p:cNvPr name="TextBox 8" id="8"/>
          <p:cNvSpPr txBox="true"/>
          <p:nvPr/>
        </p:nvSpPr>
        <p:spPr>
          <a:xfrm rot="0">
            <a:off x="493588" y="1461245"/>
            <a:ext cx="10869388" cy="837564"/>
          </a:xfrm>
          <a:prstGeom prst="rect">
            <a:avLst/>
          </a:prstGeom>
        </p:spPr>
        <p:txBody>
          <a:bodyPr anchor="t" rtlCol="false" tIns="0" lIns="0" bIns="0" rIns="0">
            <a:spAutoFit/>
          </a:bodyPr>
          <a:lstStyle/>
          <a:p>
            <a:pPr algn="l">
              <a:lnSpc>
                <a:spcPts val="6860"/>
              </a:lnSpc>
              <a:spcBef>
                <a:spcPct val="0"/>
              </a:spcBef>
            </a:pPr>
            <a:r>
              <a:rPr lang="en-US" sz="4900">
                <a:solidFill>
                  <a:srgbClr val="000000"/>
                </a:solidFill>
                <a:latin typeface="TT Corals Bold Italics"/>
              </a:rPr>
              <a:t>Cadrage et commande :</a:t>
            </a:r>
          </a:p>
        </p:txBody>
      </p:sp>
    </p:spTree>
  </p:cSld>
  <p:clrMapOvr>
    <a:masterClrMapping/>
  </p:clrMapOvr>
</p:sld>
</file>

<file path=ppt/slides/slide23.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Freeform 2" id="2"/>
          <p:cNvSpPr/>
          <p:nvPr/>
        </p:nvSpPr>
        <p:spPr>
          <a:xfrm flipH="false" flipV="false" rot="0">
            <a:off x="0" y="0"/>
            <a:ext cx="18288000" cy="10287000"/>
          </a:xfrm>
          <a:custGeom>
            <a:avLst/>
            <a:gdLst/>
            <a:ahLst/>
            <a:cxnLst/>
            <a:rect r="r" b="b" t="t" l="l"/>
            <a:pathLst>
              <a:path h="10287000" w="18288000">
                <a:moveTo>
                  <a:pt x="0" y="0"/>
                </a:moveTo>
                <a:lnTo>
                  <a:pt x="18288000" y="0"/>
                </a:lnTo>
                <a:lnTo>
                  <a:pt x="18288000" y="10287000"/>
                </a:lnTo>
                <a:lnTo>
                  <a:pt x="0" y="10287000"/>
                </a:lnTo>
                <a:lnTo>
                  <a:pt x="0" y="0"/>
                </a:lnTo>
                <a:close/>
              </a:path>
            </a:pathLst>
          </a:custGeom>
          <a:blipFill>
            <a:blip r:embed="rId2"/>
            <a:stretch>
              <a:fillRect l="-23746" t="-281" r="-914" b="-24378"/>
            </a:stretch>
          </a:blipFill>
        </p:spPr>
      </p:sp>
      <p:grpSp>
        <p:nvGrpSpPr>
          <p:cNvPr name="Group 3" id="3"/>
          <p:cNvGrpSpPr/>
          <p:nvPr/>
        </p:nvGrpSpPr>
        <p:grpSpPr>
          <a:xfrm rot="0">
            <a:off x="722520" y="2957820"/>
            <a:ext cx="7617446" cy="2868846"/>
            <a:chOff x="0" y="0"/>
            <a:chExt cx="10156594" cy="3825128"/>
          </a:xfrm>
        </p:grpSpPr>
        <p:sp>
          <p:nvSpPr>
            <p:cNvPr name="Freeform 4" id="4"/>
            <p:cNvSpPr/>
            <p:nvPr/>
          </p:nvSpPr>
          <p:spPr>
            <a:xfrm flipH="false" flipV="false" rot="0">
              <a:off x="0" y="633023"/>
              <a:ext cx="10156594" cy="3192105"/>
            </a:xfrm>
            <a:custGeom>
              <a:avLst/>
              <a:gdLst/>
              <a:ahLst/>
              <a:cxnLst/>
              <a:rect r="r" b="b" t="t" l="l"/>
              <a:pathLst>
                <a:path h="3192105" w="10156594">
                  <a:moveTo>
                    <a:pt x="0" y="0"/>
                  </a:moveTo>
                  <a:lnTo>
                    <a:pt x="10156594" y="0"/>
                  </a:lnTo>
                  <a:lnTo>
                    <a:pt x="10156594" y="3192105"/>
                  </a:lnTo>
                  <a:lnTo>
                    <a:pt x="0" y="3192105"/>
                  </a:lnTo>
                  <a:lnTo>
                    <a:pt x="0" y="0"/>
                  </a:lnTo>
                  <a:close/>
                </a:path>
              </a:pathLst>
            </a:custGeom>
            <a:blipFill>
              <a:blip r:embed="rId3"/>
              <a:stretch>
                <a:fillRect l="-51464" t="0" r="0" b="0"/>
              </a:stretch>
            </a:blipFill>
          </p:spPr>
        </p:sp>
        <p:sp>
          <p:nvSpPr>
            <p:cNvPr name="TextBox 5" id="5"/>
            <p:cNvSpPr txBox="true"/>
            <p:nvPr/>
          </p:nvSpPr>
          <p:spPr>
            <a:xfrm rot="0">
              <a:off x="123260" y="-57150"/>
              <a:ext cx="9910074" cy="690173"/>
            </a:xfrm>
            <a:prstGeom prst="rect">
              <a:avLst/>
            </a:prstGeom>
          </p:spPr>
          <p:txBody>
            <a:bodyPr anchor="t" rtlCol="false" tIns="0" lIns="0" bIns="0" rIns="0">
              <a:spAutoFit/>
            </a:bodyPr>
            <a:lstStyle/>
            <a:p>
              <a:pPr algn="l">
                <a:lnSpc>
                  <a:spcPts val="4387"/>
                </a:lnSpc>
                <a:spcBef>
                  <a:spcPct val="0"/>
                </a:spcBef>
              </a:pPr>
              <a:r>
                <a:rPr lang="en-US" sz="3133">
                  <a:solidFill>
                    <a:srgbClr val="000000"/>
                  </a:solidFill>
                  <a:latin typeface="TT Corals"/>
                </a:rPr>
                <a:t>Définitions des comportements de jeux cognitifs :</a:t>
              </a:r>
            </a:p>
          </p:txBody>
        </p:sp>
      </p:grpSp>
      <p:grpSp>
        <p:nvGrpSpPr>
          <p:cNvPr name="Group 6" id="6"/>
          <p:cNvGrpSpPr/>
          <p:nvPr/>
        </p:nvGrpSpPr>
        <p:grpSpPr>
          <a:xfrm rot="0">
            <a:off x="11813733" y="2174533"/>
            <a:ext cx="7337609" cy="3363543"/>
            <a:chOff x="0" y="0"/>
            <a:chExt cx="9783478" cy="4484724"/>
          </a:xfrm>
        </p:grpSpPr>
        <p:sp>
          <p:nvSpPr>
            <p:cNvPr name="Freeform 7" id="7"/>
            <p:cNvSpPr/>
            <p:nvPr/>
          </p:nvSpPr>
          <p:spPr>
            <a:xfrm flipH="false" flipV="false" rot="0">
              <a:off x="0" y="624936"/>
              <a:ext cx="7256400" cy="3859787"/>
            </a:xfrm>
            <a:custGeom>
              <a:avLst/>
              <a:gdLst/>
              <a:ahLst/>
              <a:cxnLst/>
              <a:rect r="r" b="b" t="t" l="l"/>
              <a:pathLst>
                <a:path h="3859787" w="7256400">
                  <a:moveTo>
                    <a:pt x="0" y="0"/>
                  </a:moveTo>
                  <a:lnTo>
                    <a:pt x="7256400" y="0"/>
                  </a:lnTo>
                  <a:lnTo>
                    <a:pt x="7256400" y="3859788"/>
                  </a:lnTo>
                  <a:lnTo>
                    <a:pt x="0" y="3859788"/>
                  </a:lnTo>
                  <a:lnTo>
                    <a:pt x="0" y="0"/>
                  </a:lnTo>
                  <a:close/>
                </a:path>
              </a:pathLst>
            </a:custGeom>
            <a:blipFill>
              <a:blip r:embed="rId4"/>
              <a:stretch>
                <a:fillRect l="0" t="0" r="0" b="0"/>
              </a:stretch>
            </a:blipFill>
          </p:spPr>
        </p:sp>
        <p:sp>
          <p:nvSpPr>
            <p:cNvPr name="TextBox 8" id="8"/>
            <p:cNvSpPr txBox="true"/>
            <p:nvPr/>
          </p:nvSpPr>
          <p:spPr>
            <a:xfrm rot="0">
              <a:off x="0" y="-57150"/>
              <a:ext cx="9783478" cy="682086"/>
            </a:xfrm>
            <a:prstGeom prst="rect">
              <a:avLst/>
            </a:prstGeom>
          </p:spPr>
          <p:txBody>
            <a:bodyPr anchor="t" rtlCol="false" tIns="0" lIns="0" bIns="0" rIns="0">
              <a:spAutoFit/>
            </a:bodyPr>
            <a:lstStyle/>
            <a:p>
              <a:pPr algn="l">
                <a:lnSpc>
                  <a:spcPts val="4331"/>
                </a:lnSpc>
                <a:spcBef>
                  <a:spcPct val="0"/>
                </a:spcBef>
              </a:pPr>
              <a:r>
                <a:rPr lang="en-US" sz="3093">
                  <a:solidFill>
                    <a:srgbClr val="000000"/>
                  </a:solidFill>
                  <a:latin typeface="TT Corals"/>
                </a:rPr>
                <a:t> [Mini-FAST du TdJ] Fonctions :</a:t>
              </a:r>
            </a:p>
          </p:txBody>
        </p:sp>
      </p:grpSp>
      <p:grpSp>
        <p:nvGrpSpPr>
          <p:cNvPr name="Group 9" id="9"/>
          <p:cNvGrpSpPr/>
          <p:nvPr/>
        </p:nvGrpSpPr>
        <p:grpSpPr>
          <a:xfrm rot="0">
            <a:off x="9566872" y="4481063"/>
            <a:ext cx="8493188" cy="3239982"/>
            <a:chOff x="0" y="0"/>
            <a:chExt cx="11324251" cy="4319976"/>
          </a:xfrm>
        </p:grpSpPr>
        <p:sp>
          <p:nvSpPr>
            <p:cNvPr name="Freeform 10" id="10"/>
            <p:cNvSpPr/>
            <p:nvPr/>
          </p:nvSpPr>
          <p:spPr>
            <a:xfrm flipH="true" flipV="false" rot="7975123">
              <a:off x="408099" y="771697"/>
              <a:ext cx="2403323" cy="678939"/>
            </a:xfrm>
            <a:custGeom>
              <a:avLst/>
              <a:gdLst/>
              <a:ahLst/>
              <a:cxnLst/>
              <a:rect r="r" b="b" t="t" l="l"/>
              <a:pathLst>
                <a:path h="678939" w="2403323">
                  <a:moveTo>
                    <a:pt x="2403323" y="0"/>
                  </a:moveTo>
                  <a:lnTo>
                    <a:pt x="0" y="0"/>
                  </a:lnTo>
                  <a:lnTo>
                    <a:pt x="0" y="678939"/>
                  </a:lnTo>
                  <a:lnTo>
                    <a:pt x="2403323" y="678939"/>
                  </a:lnTo>
                  <a:lnTo>
                    <a:pt x="2403323" y="0"/>
                  </a:lnTo>
                  <a:close/>
                </a:path>
              </a:pathLst>
            </a:custGeom>
            <a:blipFill>
              <a:blip r:embed="rId5">
                <a:extLst>
                  <a:ext uri="{96DAC541-7B7A-43D3-8B79-37D633B846F1}">
                    <asvg:svgBlip xmlns:asvg="http://schemas.microsoft.com/office/drawing/2016/SVG/main" r:embed="rId6"/>
                  </a:ext>
                </a:extLst>
              </a:blip>
              <a:stretch>
                <a:fillRect l="0" t="0" r="0" b="0"/>
              </a:stretch>
            </a:blipFill>
          </p:spPr>
        </p:sp>
        <p:sp>
          <p:nvSpPr>
            <p:cNvPr name="Freeform 11" id="11"/>
            <p:cNvSpPr/>
            <p:nvPr/>
          </p:nvSpPr>
          <p:spPr>
            <a:xfrm flipH="false" flipV="false" rot="0">
              <a:off x="0" y="1727485"/>
              <a:ext cx="11324251" cy="2592490"/>
            </a:xfrm>
            <a:custGeom>
              <a:avLst/>
              <a:gdLst/>
              <a:ahLst/>
              <a:cxnLst/>
              <a:rect r="r" b="b" t="t" l="l"/>
              <a:pathLst>
                <a:path h="2592490" w="11324251">
                  <a:moveTo>
                    <a:pt x="0" y="0"/>
                  </a:moveTo>
                  <a:lnTo>
                    <a:pt x="11324251" y="0"/>
                  </a:lnTo>
                  <a:lnTo>
                    <a:pt x="11324251" y="2592491"/>
                  </a:lnTo>
                  <a:lnTo>
                    <a:pt x="0" y="2592491"/>
                  </a:lnTo>
                  <a:lnTo>
                    <a:pt x="0" y="0"/>
                  </a:lnTo>
                  <a:close/>
                </a:path>
              </a:pathLst>
            </a:custGeom>
            <a:blipFill>
              <a:blip r:embed="rId7"/>
              <a:stretch>
                <a:fillRect l="0" t="0" r="0" b="0"/>
              </a:stretch>
            </a:blipFill>
          </p:spPr>
        </p:sp>
      </p:grpSp>
      <p:grpSp>
        <p:nvGrpSpPr>
          <p:cNvPr name="Group 12" id="12"/>
          <p:cNvGrpSpPr/>
          <p:nvPr/>
        </p:nvGrpSpPr>
        <p:grpSpPr>
          <a:xfrm rot="0">
            <a:off x="378028" y="6761607"/>
            <a:ext cx="1073951" cy="758825"/>
            <a:chOff x="0" y="0"/>
            <a:chExt cx="1431935" cy="1011767"/>
          </a:xfrm>
        </p:grpSpPr>
        <p:sp>
          <p:nvSpPr>
            <p:cNvPr name="Freeform 13" id="13"/>
            <p:cNvSpPr/>
            <p:nvPr/>
          </p:nvSpPr>
          <p:spPr>
            <a:xfrm flipH="false" flipV="false" rot="0">
              <a:off x="0" y="0"/>
              <a:ext cx="1431935" cy="932548"/>
            </a:xfrm>
            <a:custGeom>
              <a:avLst/>
              <a:gdLst/>
              <a:ahLst/>
              <a:cxnLst/>
              <a:rect r="r" b="b" t="t" l="l"/>
              <a:pathLst>
                <a:path h="932548" w="1431935">
                  <a:moveTo>
                    <a:pt x="0" y="0"/>
                  </a:moveTo>
                  <a:lnTo>
                    <a:pt x="1431935" y="0"/>
                  </a:lnTo>
                  <a:lnTo>
                    <a:pt x="1431935" y="932548"/>
                  </a:lnTo>
                  <a:lnTo>
                    <a:pt x="0" y="932548"/>
                  </a:lnTo>
                  <a:lnTo>
                    <a:pt x="0" y="0"/>
                  </a:lnTo>
                  <a:close/>
                </a:path>
              </a:pathLst>
            </a:custGeom>
            <a:blipFill>
              <a:blip r:embed="rId8">
                <a:extLst>
                  <a:ext uri="{96DAC541-7B7A-43D3-8B79-37D633B846F1}">
                    <asvg:svgBlip xmlns:asvg="http://schemas.microsoft.com/office/drawing/2016/SVG/main" r:embed="rId9"/>
                  </a:ext>
                </a:extLst>
              </a:blip>
              <a:stretch>
                <a:fillRect l="0" t="0" r="0" b="0"/>
              </a:stretch>
            </a:blipFill>
          </p:spPr>
        </p:sp>
        <p:sp>
          <p:nvSpPr>
            <p:cNvPr name="TextBox 14" id="14"/>
            <p:cNvSpPr txBox="true"/>
            <p:nvPr/>
          </p:nvSpPr>
          <p:spPr>
            <a:xfrm rot="0">
              <a:off x="217099" y="-19050"/>
              <a:ext cx="1214836" cy="1030817"/>
            </a:xfrm>
            <a:prstGeom prst="rect">
              <a:avLst/>
            </a:prstGeom>
          </p:spPr>
          <p:txBody>
            <a:bodyPr anchor="t" rtlCol="false" tIns="0" lIns="0" bIns="0" rIns="0">
              <a:spAutoFit/>
            </a:bodyPr>
            <a:lstStyle/>
            <a:p>
              <a:pPr algn="just">
                <a:lnSpc>
                  <a:spcPts val="6100"/>
                </a:lnSpc>
              </a:pPr>
              <a:r>
                <a:rPr lang="en-US" sz="5000">
                  <a:solidFill>
                    <a:srgbClr val="000000"/>
                  </a:solidFill>
                  <a:latin typeface="TT Corals"/>
                </a:rPr>
                <a:t>VS</a:t>
              </a:r>
            </a:p>
          </p:txBody>
        </p:sp>
      </p:grpSp>
      <p:sp>
        <p:nvSpPr>
          <p:cNvPr name="Freeform 15" id="15"/>
          <p:cNvSpPr/>
          <p:nvPr/>
        </p:nvSpPr>
        <p:spPr>
          <a:xfrm flipH="false" flipV="false" rot="0">
            <a:off x="6120765" y="6731685"/>
            <a:ext cx="3236557" cy="2174562"/>
          </a:xfrm>
          <a:custGeom>
            <a:avLst/>
            <a:gdLst/>
            <a:ahLst/>
            <a:cxnLst/>
            <a:rect r="r" b="b" t="t" l="l"/>
            <a:pathLst>
              <a:path h="2174562" w="3236557">
                <a:moveTo>
                  <a:pt x="0" y="0"/>
                </a:moveTo>
                <a:lnTo>
                  <a:pt x="3236557" y="0"/>
                </a:lnTo>
                <a:lnTo>
                  <a:pt x="3236557" y="2174562"/>
                </a:lnTo>
                <a:lnTo>
                  <a:pt x="0" y="2174562"/>
                </a:lnTo>
                <a:lnTo>
                  <a:pt x="0" y="0"/>
                </a:lnTo>
                <a:close/>
              </a:path>
            </a:pathLst>
          </a:custGeom>
          <a:blipFill>
            <a:blip r:embed="rId10"/>
            <a:stretch>
              <a:fillRect l="0" t="0" r="0" b="0"/>
            </a:stretch>
          </a:blipFill>
        </p:spPr>
      </p:sp>
      <p:sp>
        <p:nvSpPr>
          <p:cNvPr name="TextBox 16" id="16"/>
          <p:cNvSpPr txBox="true"/>
          <p:nvPr/>
        </p:nvSpPr>
        <p:spPr>
          <a:xfrm rot="0">
            <a:off x="493588" y="112531"/>
            <a:ext cx="9581613" cy="1177278"/>
          </a:xfrm>
          <a:prstGeom prst="rect">
            <a:avLst/>
          </a:prstGeom>
        </p:spPr>
        <p:txBody>
          <a:bodyPr anchor="t" rtlCol="false" tIns="0" lIns="0" bIns="0" rIns="0">
            <a:spAutoFit/>
          </a:bodyPr>
          <a:lstStyle/>
          <a:p>
            <a:pPr algn="l">
              <a:lnSpc>
                <a:spcPts val="9660"/>
              </a:lnSpc>
            </a:pPr>
            <a:r>
              <a:rPr lang="en-US" sz="6900">
                <a:solidFill>
                  <a:srgbClr val="000000"/>
                </a:solidFill>
                <a:latin typeface="TT Corals Bold"/>
              </a:rPr>
              <a:t>Le terrain de jeu (TdJ)</a:t>
            </a:r>
          </a:p>
        </p:txBody>
      </p:sp>
      <p:sp>
        <p:nvSpPr>
          <p:cNvPr name="TextBox 17" id="17"/>
          <p:cNvSpPr txBox="true"/>
          <p:nvPr/>
        </p:nvSpPr>
        <p:spPr>
          <a:xfrm rot="0">
            <a:off x="493588" y="1194559"/>
            <a:ext cx="10869388" cy="837564"/>
          </a:xfrm>
          <a:prstGeom prst="rect">
            <a:avLst/>
          </a:prstGeom>
        </p:spPr>
        <p:txBody>
          <a:bodyPr anchor="t" rtlCol="false" tIns="0" lIns="0" bIns="0" rIns="0">
            <a:spAutoFit/>
          </a:bodyPr>
          <a:lstStyle/>
          <a:p>
            <a:pPr algn="l">
              <a:lnSpc>
                <a:spcPts val="6860"/>
              </a:lnSpc>
              <a:spcBef>
                <a:spcPct val="0"/>
              </a:spcBef>
            </a:pPr>
            <a:r>
              <a:rPr lang="en-US" sz="4900">
                <a:solidFill>
                  <a:srgbClr val="000000"/>
                </a:solidFill>
                <a:latin typeface="TT Corals Bold Italics"/>
              </a:rPr>
              <a:t>Quelques éléments de contextualisation</a:t>
            </a:r>
          </a:p>
        </p:txBody>
      </p:sp>
      <p:sp>
        <p:nvSpPr>
          <p:cNvPr name="TextBox 18" id="18"/>
          <p:cNvSpPr txBox="true"/>
          <p:nvPr/>
        </p:nvSpPr>
        <p:spPr>
          <a:xfrm rot="0">
            <a:off x="8549516" y="7915618"/>
            <a:ext cx="12351254" cy="540271"/>
          </a:xfrm>
          <a:prstGeom prst="rect">
            <a:avLst/>
          </a:prstGeom>
        </p:spPr>
        <p:txBody>
          <a:bodyPr anchor="t" rtlCol="false" tIns="0" lIns="0" bIns="0" rIns="0">
            <a:spAutoFit/>
          </a:bodyPr>
          <a:lstStyle/>
          <a:p>
            <a:pPr algn="ctr">
              <a:lnSpc>
                <a:spcPts val="4214"/>
              </a:lnSpc>
            </a:pPr>
            <a:r>
              <a:rPr lang="en-US" sz="3797">
                <a:solidFill>
                  <a:srgbClr val="000000"/>
                </a:solidFill>
                <a:latin typeface="TT Corals Italics"/>
              </a:rPr>
              <a:t>Selon Kompan, entreprise de TdJ </a:t>
            </a:r>
          </a:p>
        </p:txBody>
      </p:sp>
      <p:sp>
        <p:nvSpPr>
          <p:cNvPr name="Freeform 19" id="19"/>
          <p:cNvSpPr/>
          <p:nvPr/>
        </p:nvSpPr>
        <p:spPr>
          <a:xfrm flipH="false" flipV="false" rot="0">
            <a:off x="1657035" y="6731685"/>
            <a:ext cx="2358479" cy="2310789"/>
          </a:xfrm>
          <a:custGeom>
            <a:avLst/>
            <a:gdLst/>
            <a:ahLst/>
            <a:cxnLst/>
            <a:rect r="r" b="b" t="t" l="l"/>
            <a:pathLst>
              <a:path h="2310789" w="2358479">
                <a:moveTo>
                  <a:pt x="0" y="0"/>
                </a:moveTo>
                <a:lnTo>
                  <a:pt x="2358479" y="0"/>
                </a:lnTo>
                <a:lnTo>
                  <a:pt x="2358479" y="2310789"/>
                </a:lnTo>
                <a:lnTo>
                  <a:pt x="0" y="2310789"/>
                </a:lnTo>
                <a:lnTo>
                  <a:pt x="0" y="0"/>
                </a:lnTo>
                <a:close/>
              </a:path>
            </a:pathLst>
          </a:custGeom>
          <a:blipFill>
            <a:blip r:embed="rId11"/>
            <a:stretch>
              <a:fillRect l="0" t="0" r="0" b="0"/>
            </a:stretch>
          </a:blipFill>
        </p:spPr>
      </p:sp>
      <p:sp>
        <p:nvSpPr>
          <p:cNvPr name="Freeform 20" id="20"/>
          <p:cNvSpPr/>
          <p:nvPr/>
        </p:nvSpPr>
        <p:spPr>
          <a:xfrm flipH="false" flipV="false" rot="0">
            <a:off x="3779797" y="7653479"/>
            <a:ext cx="2855546" cy="1604821"/>
          </a:xfrm>
          <a:custGeom>
            <a:avLst/>
            <a:gdLst/>
            <a:ahLst/>
            <a:cxnLst/>
            <a:rect r="r" b="b" t="t" l="l"/>
            <a:pathLst>
              <a:path h="1604821" w="2855546">
                <a:moveTo>
                  <a:pt x="0" y="0"/>
                </a:moveTo>
                <a:lnTo>
                  <a:pt x="2855546" y="0"/>
                </a:lnTo>
                <a:lnTo>
                  <a:pt x="2855546" y="1604821"/>
                </a:lnTo>
                <a:lnTo>
                  <a:pt x="0" y="1604821"/>
                </a:lnTo>
                <a:lnTo>
                  <a:pt x="0" y="0"/>
                </a:lnTo>
                <a:close/>
              </a:path>
            </a:pathLst>
          </a:custGeom>
          <a:blipFill>
            <a:blip r:embed="rId12"/>
            <a:stretch>
              <a:fillRect l="0" t="0" r="0" b="0"/>
            </a:stretch>
          </a:blipFill>
        </p:spPr>
      </p:sp>
    </p:spTree>
  </p:cSld>
  <p:clrMapOvr>
    <a:masterClrMapping/>
  </p:clrMapOvr>
</p:sld>
</file>

<file path=ppt/slides/slide24.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Freeform 2" id="2"/>
          <p:cNvSpPr/>
          <p:nvPr/>
        </p:nvSpPr>
        <p:spPr>
          <a:xfrm flipH="false" flipV="false" rot="0">
            <a:off x="0" y="0"/>
            <a:ext cx="18288000" cy="10287000"/>
          </a:xfrm>
          <a:custGeom>
            <a:avLst/>
            <a:gdLst/>
            <a:ahLst/>
            <a:cxnLst/>
            <a:rect r="r" b="b" t="t" l="l"/>
            <a:pathLst>
              <a:path h="10287000" w="18288000">
                <a:moveTo>
                  <a:pt x="0" y="0"/>
                </a:moveTo>
                <a:lnTo>
                  <a:pt x="18288000" y="0"/>
                </a:lnTo>
                <a:lnTo>
                  <a:pt x="18288000" y="10287000"/>
                </a:lnTo>
                <a:lnTo>
                  <a:pt x="0" y="10287000"/>
                </a:lnTo>
                <a:lnTo>
                  <a:pt x="0" y="0"/>
                </a:lnTo>
                <a:close/>
              </a:path>
            </a:pathLst>
          </a:custGeom>
          <a:blipFill>
            <a:blip r:embed="rId2"/>
            <a:stretch>
              <a:fillRect l="-23746" t="-281" r="-914" b="-24378"/>
            </a:stretch>
          </a:blipFill>
        </p:spPr>
      </p:sp>
      <p:sp>
        <p:nvSpPr>
          <p:cNvPr name="TextBox 3" id="3"/>
          <p:cNvSpPr txBox="true"/>
          <p:nvPr/>
        </p:nvSpPr>
        <p:spPr>
          <a:xfrm rot="0">
            <a:off x="510188" y="179691"/>
            <a:ext cx="17267625" cy="9857105"/>
          </a:xfrm>
          <a:prstGeom prst="rect">
            <a:avLst/>
          </a:prstGeom>
        </p:spPr>
        <p:txBody>
          <a:bodyPr anchor="t" rtlCol="false" tIns="0" lIns="0" bIns="0" rIns="0">
            <a:spAutoFit/>
          </a:bodyPr>
          <a:lstStyle/>
          <a:p>
            <a:pPr algn="just">
              <a:lnSpc>
                <a:spcPts val="7000"/>
              </a:lnSpc>
            </a:pPr>
          </a:p>
          <a:p>
            <a:pPr algn="just">
              <a:lnSpc>
                <a:spcPts val="6860"/>
              </a:lnSpc>
            </a:pPr>
            <a:r>
              <a:rPr lang="en-US" sz="4900">
                <a:solidFill>
                  <a:srgbClr val="FF0000"/>
                </a:solidFill>
                <a:latin typeface="TT Corals"/>
              </a:rPr>
              <a:t>⇒ On a l'intuition qu'il pourrait être intéressant de modéliser la situation comme </a:t>
            </a:r>
            <a:r>
              <a:rPr lang="en-US" sz="4900">
                <a:solidFill>
                  <a:srgbClr val="FF0000"/>
                </a:solidFill>
                <a:latin typeface="TT Corals Bold"/>
              </a:rPr>
              <a:t>une transduction</a:t>
            </a:r>
            <a:r>
              <a:rPr lang="en-US" sz="4900">
                <a:solidFill>
                  <a:srgbClr val="FF0000"/>
                </a:solidFill>
                <a:latin typeface="TT Corals"/>
              </a:rPr>
              <a:t> qui fonctionne de façon </a:t>
            </a:r>
            <a:r>
              <a:rPr lang="en-US" sz="4900">
                <a:solidFill>
                  <a:srgbClr val="FF0000"/>
                </a:solidFill>
                <a:latin typeface="TT Corals Bold"/>
              </a:rPr>
              <a:t>sous-optimale</a:t>
            </a:r>
          </a:p>
          <a:p>
            <a:pPr algn="just">
              <a:lnSpc>
                <a:spcPts val="7000"/>
              </a:lnSpc>
            </a:pPr>
          </a:p>
          <a:p>
            <a:pPr algn="just">
              <a:lnSpc>
                <a:spcPts val="7000"/>
              </a:lnSpc>
            </a:pPr>
            <a:r>
              <a:rPr lang="en-US" sz="5000">
                <a:solidFill>
                  <a:srgbClr val="000000"/>
                </a:solidFill>
                <a:latin typeface="TT Corals Bold"/>
              </a:rPr>
              <a:t>Objectif : </a:t>
            </a:r>
          </a:p>
          <a:p>
            <a:pPr algn="just">
              <a:lnSpc>
                <a:spcPts val="3500"/>
              </a:lnSpc>
            </a:pPr>
          </a:p>
          <a:p>
            <a:pPr algn="just" marL="1079501" indent="-539750" lvl="1">
              <a:lnSpc>
                <a:spcPts val="7000"/>
              </a:lnSpc>
              <a:buFont typeface="Arial"/>
              <a:buChar char="•"/>
            </a:pPr>
            <a:r>
              <a:rPr lang="en-US" sz="5000">
                <a:solidFill>
                  <a:srgbClr val="000000"/>
                </a:solidFill>
                <a:latin typeface="TT Corals"/>
              </a:rPr>
              <a:t>Utiliser l’outil transduction pour représenter la </a:t>
            </a:r>
            <a:r>
              <a:rPr lang="en-US" sz="5000">
                <a:solidFill>
                  <a:srgbClr val="000000"/>
                </a:solidFill>
                <a:latin typeface="TT Corals Bold"/>
              </a:rPr>
              <a:t>relation entre l’enfant et le terrain de jeu</a:t>
            </a:r>
            <a:r>
              <a:rPr lang="en-US" sz="5000">
                <a:solidFill>
                  <a:srgbClr val="000000"/>
                </a:solidFill>
                <a:latin typeface="TT Corals"/>
              </a:rPr>
              <a:t> dans sa configuration actuelle, que l’ARC trouve insatisfaisante et veut comprendre</a:t>
            </a:r>
          </a:p>
          <a:p>
            <a:pPr algn="just">
              <a:lnSpc>
                <a:spcPts val="5599"/>
              </a:lnSpc>
            </a:pPr>
          </a:p>
          <a:p>
            <a:pPr algn="just">
              <a:lnSpc>
                <a:spcPts val="5599"/>
              </a:lnSpc>
            </a:pPr>
          </a:p>
          <a:p>
            <a:pPr algn="l">
              <a:lnSpc>
                <a:spcPts val="7840"/>
              </a:lnSpc>
              <a:spcBef>
                <a:spcPct val="0"/>
              </a:spcBef>
            </a:pPr>
          </a:p>
        </p:txBody>
      </p:sp>
    </p:spTree>
  </p:cSld>
  <p:clrMapOvr>
    <a:masterClrMapping/>
  </p:clrMapOvr>
</p:sld>
</file>

<file path=ppt/slides/slide25.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Freeform 2" id="2"/>
          <p:cNvSpPr/>
          <p:nvPr/>
        </p:nvSpPr>
        <p:spPr>
          <a:xfrm flipH="false" flipV="false" rot="0">
            <a:off x="0" y="0"/>
            <a:ext cx="18288000" cy="10287000"/>
          </a:xfrm>
          <a:custGeom>
            <a:avLst/>
            <a:gdLst/>
            <a:ahLst/>
            <a:cxnLst/>
            <a:rect r="r" b="b" t="t" l="l"/>
            <a:pathLst>
              <a:path h="10287000" w="18288000">
                <a:moveTo>
                  <a:pt x="0" y="0"/>
                </a:moveTo>
                <a:lnTo>
                  <a:pt x="18288000" y="0"/>
                </a:lnTo>
                <a:lnTo>
                  <a:pt x="18288000" y="10287000"/>
                </a:lnTo>
                <a:lnTo>
                  <a:pt x="0" y="10287000"/>
                </a:lnTo>
                <a:lnTo>
                  <a:pt x="0" y="0"/>
                </a:lnTo>
                <a:close/>
              </a:path>
            </a:pathLst>
          </a:custGeom>
          <a:blipFill>
            <a:blip r:embed="rId2"/>
            <a:stretch>
              <a:fillRect l="0" t="0" r="0" b="0"/>
            </a:stretch>
          </a:blipFill>
        </p:spPr>
      </p:sp>
      <p:sp>
        <p:nvSpPr>
          <p:cNvPr name="Freeform 3" id="3"/>
          <p:cNvSpPr/>
          <p:nvPr/>
        </p:nvSpPr>
        <p:spPr>
          <a:xfrm flipH="false" flipV="false" rot="0">
            <a:off x="6336134" y="5513264"/>
            <a:ext cx="5615732" cy="4114800"/>
          </a:xfrm>
          <a:custGeom>
            <a:avLst/>
            <a:gdLst/>
            <a:ahLst/>
            <a:cxnLst/>
            <a:rect r="r" b="b" t="t" l="l"/>
            <a:pathLst>
              <a:path h="4114800" w="5615732">
                <a:moveTo>
                  <a:pt x="0" y="0"/>
                </a:moveTo>
                <a:lnTo>
                  <a:pt x="5615732" y="0"/>
                </a:lnTo>
                <a:lnTo>
                  <a:pt x="5615732"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l="0" t="0" r="0" b="0"/>
            </a:stretch>
          </a:blipFill>
        </p:spPr>
      </p:sp>
      <p:sp>
        <p:nvSpPr>
          <p:cNvPr name="TextBox 4" id="4"/>
          <p:cNvSpPr txBox="true"/>
          <p:nvPr/>
        </p:nvSpPr>
        <p:spPr>
          <a:xfrm rot="0">
            <a:off x="2470233" y="2804457"/>
            <a:ext cx="13347534" cy="1042239"/>
          </a:xfrm>
          <a:prstGeom prst="rect">
            <a:avLst/>
          </a:prstGeom>
        </p:spPr>
        <p:txBody>
          <a:bodyPr anchor="t" rtlCol="false" tIns="0" lIns="0" bIns="0" rIns="0">
            <a:spAutoFit/>
          </a:bodyPr>
          <a:lstStyle/>
          <a:p>
            <a:pPr algn="ctr">
              <a:lnSpc>
                <a:spcPts val="8005"/>
              </a:lnSpc>
            </a:pPr>
            <a:r>
              <a:rPr lang="en-US" sz="7697" spc="1778">
                <a:solidFill>
                  <a:srgbClr val="000000"/>
                </a:solidFill>
                <a:latin typeface="TT Corals"/>
              </a:rPr>
              <a:t>ATELIER D’ANALYSE</a:t>
            </a:r>
          </a:p>
        </p:txBody>
      </p:sp>
    </p:spTree>
  </p:cSld>
  <p:clrMapOvr>
    <a:masterClrMapping/>
  </p:clrMapOvr>
</p:sld>
</file>

<file path=ppt/slides/slide26.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Freeform 2" id="2"/>
          <p:cNvSpPr/>
          <p:nvPr/>
        </p:nvSpPr>
        <p:spPr>
          <a:xfrm flipH="false" flipV="false" rot="0">
            <a:off x="0" y="0"/>
            <a:ext cx="18288000" cy="10287000"/>
          </a:xfrm>
          <a:custGeom>
            <a:avLst/>
            <a:gdLst/>
            <a:ahLst/>
            <a:cxnLst/>
            <a:rect r="r" b="b" t="t" l="l"/>
            <a:pathLst>
              <a:path h="10287000" w="18288000">
                <a:moveTo>
                  <a:pt x="0" y="0"/>
                </a:moveTo>
                <a:lnTo>
                  <a:pt x="18288000" y="0"/>
                </a:lnTo>
                <a:lnTo>
                  <a:pt x="18288000" y="10287000"/>
                </a:lnTo>
                <a:lnTo>
                  <a:pt x="0" y="10287000"/>
                </a:lnTo>
                <a:lnTo>
                  <a:pt x="0" y="0"/>
                </a:lnTo>
                <a:close/>
              </a:path>
            </a:pathLst>
          </a:custGeom>
          <a:blipFill>
            <a:blip r:embed="rId2"/>
            <a:stretch>
              <a:fillRect l="0" t="0" r="0" b="0"/>
            </a:stretch>
          </a:blipFill>
        </p:spPr>
      </p:sp>
      <p:sp>
        <p:nvSpPr>
          <p:cNvPr name="Freeform 3" id="3"/>
          <p:cNvSpPr/>
          <p:nvPr/>
        </p:nvSpPr>
        <p:spPr>
          <a:xfrm flipH="false" flipV="false" rot="1922220">
            <a:off x="1889357" y="3086100"/>
            <a:ext cx="3029989" cy="4114800"/>
          </a:xfrm>
          <a:custGeom>
            <a:avLst/>
            <a:gdLst/>
            <a:ahLst/>
            <a:cxnLst/>
            <a:rect r="r" b="b" t="t" l="l"/>
            <a:pathLst>
              <a:path h="4114800" w="3029989">
                <a:moveTo>
                  <a:pt x="0" y="0"/>
                </a:moveTo>
                <a:lnTo>
                  <a:pt x="3029990" y="0"/>
                </a:lnTo>
                <a:lnTo>
                  <a:pt x="3029990"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l="0" t="0" r="0" b="0"/>
            </a:stretch>
          </a:blipFill>
        </p:spPr>
      </p:sp>
      <p:sp>
        <p:nvSpPr>
          <p:cNvPr name="TextBox 4" id="4"/>
          <p:cNvSpPr txBox="true"/>
          <p:nvPr/>
        </p:nvSpPr>
        <p:spPr>
          <a:xfrm rot="0">
            <a:off x="6290440" y="2203450"/>
            <a:ext cx="10968860" cy="5784850"/>
          </a:xfrm>
          <a:prstGeom prst="rect">
            <a:avLst/>
          </a:prstGeom>
        </p:spPr>
        <p:txBody>
          <a:bodyPr anchor="t" rtlCol="false" tIns="0" lIns="0" bIns="0" rIns="0">
            <a:spAutoFit/>
          </a:bodyPr>
          <a:lstStyle/>
          <a:p>
            <a:pPr algn="just">
              <a:lnSpc>
                <a:spcPts val="7699"/>
              </a:lnSpc>
            </a:pPr>
            <a:r>
              <a:rPr lang="en-US" sz="5499">
                <a:solidFill>
                  <a:srgbClr val="000000"/>
                </a:solidFill>
                <a:latin typeface="TT Corals"/>
              </a:rPr>
              <a:t>Note : Vous devez remplir le formalisme de cacahuète en suivant les étapes notées dans le cadre :</a:t>
            </a:r>
          </a:p>
          <a:p>
            <a:pPr algn="just">
              <a:lnSpc>
                <a:spcPts val="7699"/>
              </a:lnSpc>
            </a:pPr>
          </a:p>
          <a:p>
            <a:pPr algn="just">
              <a:lnSpc>
                <a:spcPts val="7699"/>
              </a:lnSpc>
            </a:pPr>
            <a:r>
              <a:rPr lang="en-US" sz="5499">
                <a:solidFill>
                  <a:srgbClr val="000000"/>
                </a:solidFill>
                <a:latin typeface="TT Corals"/>
              </a:rPr>
              <a:t>“</a:t>
            </a:r>
            <a:r>
              <a:rPr lang="en-US" sz="5499">
                <a:solidFill>
                  <a:srgbClr val="000000"/>
                </a:solidFill>
                <a:latin typeface="TT Corals Italics"/>
              </a:rPr>
              <a:t>Annoter</a:t>
            </a:r>
            <a:r>
              <a:rPr lang="en-US" sz="5499">
                <a:solidFill>
                  <a:srgbClr val="000000"/>
                </a:solidFill>
                <a:latin typeface="TT Corals"/>
              </a:rPr>
              <a:t>” = sur le schéma de cacahuète</a:t>
            </a:r>
          </a:p>
          <a:p>
            <a:pPr algn="just">
              <a:lnSpc>
                <a:spcPts val="7699"/>
              </a:lnSpc>
              <a:spcBef>
                <a:spcPct val="0"/>
              </a:spcBef>
            </a:pPr>
            <a:r>
              <a:rPr lang="en-US" sz="5499">
                <a:solidFill>
                  <a:srgbClr val="000000"/>
                </a:solidFill>
                <a:latin typeface="TT Corals"/>
              </a:rPr>
              <a:t>Sinon, remplir dans le cadre</a:t>
            </a:r>
          </a:p>
        </p:txBody>
      </p:sp>
    </p:spTree>
  </p:cSld>
  <p:clrMapOvr>
    <a:masterClrMapping/>
  </p:clrMapOvr>
</p:sld>
</file>

<file path=ppt/slides/slide27.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Freeform 2" id="2"/>
          <p:cNvSpPr/>
          <p:nvPr/>
        </p:nvSpPr>
        <p:spPr>
          <a:xfrm flipH="false" flipV="false" rot="0">
            <a:off x="0" y="0"/>
            <a:ext cx="18288000" cy="10287000"/>
          </a:xfrm>
          <a:custGeom>
            <a:avLst/>
            <a:gdLst/>
            <a:ahLst/>
            <a:cxnLst/>
            <a:rect r="r" b="b" t="t" l="l"/>
            <a:pathLst>
              <a:path h="10287000" w="18288000">
                <a:moveTo>
                  <a:pt x="0" y="0"/>
                </a:moveTo>
                <a:lnTo>
                  <a:pt x="18288000" y="0"/>
                </a:lnTo>
                <a:lnTo>
                  <a:pt x="18288000" y="10287000"/>
                </a:lnTo>
                <a:lnTo>
                  <a:pt x="0" y="10287000"/>
                </a:lnTo>
                <a:lnTo>
                  <a:pt x="0" y="0"/>
                </a:lnTo>
                <a:close/>
              </a:path>
            </a:pathLst>
          </a:custGeom>
          <a:blipFill>
            <a:blip r:embed="rId2"/>
            <a:stretch>
              <a:fillRect l="0" t="0" r="0" b="0"/>
            </a:stretch>
          </a:blipFill>
        </p:spPr>
      </p:sp>
      <p:sp>
        <p:nvSpPr>
          <p:cNvPr name="Freeform 3" id="3"/>
          <p:cNvSpPr/>
          <p:nvPr/>
        </p:nvSpPr>
        <p:spPr>
          <a:xfrm flipH="false" flipV="false" rot="1922220">
            <a:off x="1889357" y="3086100"/>
            <a:ext cx="3029989" cy="4114800"/>
          </a:xfrm>
          <a:custGeom>
            <a:avLst/>
            <a:gdLst/>
            <a:ahLst/>
            <a:cxnLst/>
            <a:rect r="r" b="b" t="t" l="l"/>
            <a:pathLst>
              <a:path h="4114800" w="3029989">
                <a:moveTo>
                  <a:pt x="0" y="0"/>
                </a:moveTo>
                <a:lnTo>
                  <a:pt x="3029990" y="0"/>
                </a:lnTo>
                <a:lnTo>
                  <a:pt x="3029990"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l="0" t="0" r="0" b="0"/>
            </a:stretch>
          </a:blipFill>
        </p:spPr>
      </p:sp>
      <p:sp>
        <p:nvSpPr>
          <p:cNvPr name="TextBox 4" id="4"/>
          <p:cNvSpPr txBox="true"/>
          <p:nvPr/>
        </p:nvSpPr>
        <p:spPr>
          <a:xfrm rot="0">
            <a:off x="6290440" y="1717675"/>
            <a:ext cx="10968860" cy="6756400"/>
          </a:xfrm>
          <a:prstGeom prst="rect">
            <a:avLst/>
          </a:prstGeom>
        </p:spPr>
        <p:txBody>
          <a:bodyPr anchor="t" rtlCol="false" tIns="0" lIns="0" bIns="0" rIns="0">
            <a:spAutoFit/>
          </a:bodyPr>
          <a:lstStyle/>
          <a:p>
            <a:pPr algn="l">
              <a:lnSpc>
                <a:spcPts val="7699"/>
              </a:lnSpc>
            </a:pPr>
            <a:r>
              <a:rPr lang="en-US" sz="5499">
                <a:solidFill>
                  <a:srgbClr val="000000"/>
                </a:solidFill>
                <a:latin typeface="TT Corals"/>
              </a:rPr>
              <a:t>Note : Nous sommes dans une situation d’insatisfaction de la part de l’ARC ; il s’agit donc d’utiliser l’outil Transduction pour mettre au jour une transduction mal-opérante </a:t>
            </a:r>
          </a:p>
          <a:p>
            <a:pPr algn="l">
              <a:lnSpc>
                <a:spcPts val="7699"/>
              </a:lnSpc>
            </a:pPr>
          </a:p>
          <a:p>
            <a:pPr algn="l">
              <a:lnSpc>
                <a:spcPts val="7699"/>
              </a:lnSpc>
              <a:spcBef>
                <a:spcPct val="0"/>
              </a:spcBef>
            </a:pPr>
            <a:r>
              <a:rPr lang="en-US" sz="5499">
                <a:solidFill>
                  <a:srgbClr val="000000"/>
                </a:solidFill>
                <a:latin typeface="TT Corals Italics"/>
              </a:rPr>
              <a:t>cf. </a:t>
            </a:r>
            <a:r>
              <a:rPr lang="en-US" sz="5499">
                <a:solidFill>
                  <a:srgbClr val="000000"/>
                </a:solidFill>
                <a:latin typeface="TT Corals"/>
              </a:rPr>
              <a:t>le cas du commis de cuisine</a:t>
            </a:r>
          </a:p>
        </p:txBody>
      </p:sp>
    </p:spTree>
  </p:cSld>
  <p:clrMapOvr>
    <a:masterClrMapping/>
  </p:clrMapOvr>
</p:sld>
</file>

<file path=ppt/slides/slide28.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Freeform 2" id="2"/>
          <p:cNvSpPr/>
          <p:nvPr/>
        </p:nvSpPr>
        <p:spPr>
          <a:xfrm flipH="false" flipV="false" rot="0">
            <a:off x="0" y="0"/>
            <a:ext cx="18288000" cy="10287000"/>
          </a:xfrm>
          <a:custGeom>
            <a:avLst/>
            <a:gdLst/>
            <a:ahLst/>
            <a:cxnLst/>
            <a:rect r="r" b="b" t="t" l="l"/>
            <a:pathLst>
              <a:path h="10287000" w="18288000">
                <a:moveTo>
                  <a:pt x="0" y="0"/>
                </a:moveTo>
                <a:lnTo>
                  <a:pt x="18288000" y="0"/>
                </a:lnTo>
                <a:lnTo>
                  <a:pt x="18288000" y="10287000"/>
                </a:lnTo>
                <a:lnTo>
                  <a:pt x="0" y="10287000"/>
                </a:lnTo>
                <a:lnTo>
                  <a:pt x="0" y="0"/>
                </a:lnTo>
                <a:close/>
              </a:path>
            </a:pathLst>
          </a:custGeom>
          <a:blipFill>
            <a:blip r:embed="rId2"/>
            <a:stretch>
              <a:fillRect l="0" t="0" r="0" b="0"/>
            </a:stretch>
          </a:blipFill>
        </p:spPr>
      </p:sp>
      <p:sp>
        <p:nvSpPr>
          <p:cNvPr name="TextBox 3" id="3"/>
          <p:cNvSpPr txBox="true"/>
          <p:nvPr/>
        </p:nvSpPr>
        <p:spPr>
          <a:xfrm rot="0">
            <a:off x="510188" y="312069"/>
            <a:ext cx="17267625" cy="2524760"/>
          </a:xfrm>
          <a:prstGeom prst="rect">
            <a:avLst/>
          </a:prstGeom>
        </p:spPr>
        <p:txBody>
          <a:bodyPr anchor="t" rtlCol="false" tIns="0" lIns="0" bIns="0" rIns="0">
            <a:spAutoFit/>
          </a:bodyPr>
          <a:lstStyle/>
          <a:p>
            <a:pPr algn="l">
              <a:lnSpc>
                <a:spcPts val="1679"/>
              </a:lnSpc>
            </a:pPr>
          </a:p>
          <a:p>
            <a:pPr algn="just" marL="971547" indent="-485773" lvl="1">
              <a:lnSpc>
                <a:spcPts val="6299"/>
              </a:lnSpc>
              <a:buFont typeface="Arial"/>
              <a:buChar char="•"/>
            </a:pPr>
            <a:r>
              <a:rPr lang="en-US" sz="4499">
                <a:solidFill>
                  <a:srgbClr val="000000"/>
                </a:solidFill>
                <a:latin typeface="TT Corals"/>
              </a:rPr>
              <a:t>Quelles sont les entités convoquée et qui doivent s’individuer ? </a:t>
            </a:r>
          </a:p>
          <a:p>
            <a:pPr algn="just" marL="971547" indent="-485773" lvl="1">
              <a:lnSpc>
                <a:spcPts val="6299"/>
              </a:lnSpc>
              <a:buFont typeface="Arial"/>
              <a:buChar char="•"/>
            </a:pPr>
            <a:r>
              <a:rPr lang="en-US" sz="4499">
                <a:solidFill>
                  <a:srgbClr val="000000"/>
                </a:solidFill>
                <a:latin typeface="TT Corals"/>
              </a:rPr>
              <a:t>Quels sont les « potentiels d'être » qu'ils apportent ?</a:t>
            </a:r>
          </a:p>
          <a:p>
            <a:pPr algn="just">
              <a:lnSpc>
                <a:spcPts val="5599"/>
              </a:lnSpc>
            </a:pPr>
          </a:p>
        </p:txBody>
      </p:sp>
      <p:sp>
        <p:nvSpPr>
          <p:cNvPr name="Freeform 4" id="4"/>
          <p:cNvSpPr/>
          <p:nvPr/>
        </p:nvSpPr>
        <p:spPr>
          <a:xfrm flipH="false" flipV="false" rot="0">
            <a:off x="510188" y="2154840"/>
            <a:ext cx="17436969" cy="6361893"/>
          </a:xfrm>
          <a:custGeom>
            <a:avLst/>
            <a:gdLst/>
            <a:ahLst/>
            <a:cxnLst/>
            <a:rect r="r" b="b" t="t" l="l"/>
            <a:pathLst>
              <a:path h="6361893" w="17436969">
                <a:moveTo>
                  <a:pt x="0" y="0"/>
                </a:moveTo>
                <a:lnTo>
                  <a:pt x="17436968" y="0"/>
                </a:lnTo>
                <a:lnTo>
                  <a:pt x="17436968" y="6361892"/>
                </a:lnTo>
                <a:lnTo>
                  <a:pt x="0" y="6361892"/>
                </a:lnTo>
                <a:lnTo>
                  <a:pt x="0" y="0"/>
                </a:lnTo>
                <a:close/>
              </a:path>
            </a:pathLst>
          </a:custGeom>
          <a:blipFill>
            <a:blip r:embed="rId3"/>
            <a:stretch>
              <a:fillRect l="-369" t="-8892" r="-317" b="0"/>
            </a:stretch>
          </a:blipFill>
        </p:spPr>
      </p:sp>
      <p:sp>
        <p:nvSpPr>
          <p:cNvPr name="AutoShape 5" id="5"/>
          <p:cNvSpPr/>
          <p:nvPr/>
        </p:nvSpPr>
        <p:spPr>
          <a:xfrm flipH="true">
            <a:off x="13053615" y="2667674"/>
            <a:ext cx="772321" cy="2584514"/>
          </a:xfrm>
          <a:prstGeom prst="line">
            <a:avLst/>
          </a:prstGeom>
          <a:ln cap="flat" w="85725">
            <a:solidFill>
              <a:srgbClr val="00D6BC"/>
            </a:solidFill>
            <a:prstDash val="solid"/>
            <a:headEnd type="none" len="sm" w="sm"/>
            <a:tailEnd type="arrow" len="sm" w="med"/>
          </a:ln>
        </p:spPr>
      </p:sp>
      <p:sp>
        <p:nvSpPr>
          <p:cNvPr name="AutoShape 6" id="6"/>
          <p:cNvSpPr/>
          <p:nvPr/>
        </p:nvSpPr>
        <p:spPr>
          <a:xfrm>
            <a:off x="14812194" y="3230453"/>
            <a:ext cx="1670766" cy="0"/>
          </a:xfrm>
          <a:prstGeom prst="line">
            <a:avLst/>
          </a:prstGeom>
          <a:ln cap="flat" w="38100">
            <a:solidFill>
              <a:srgbClr val="00D6BC"/>
            </a:solidFill>
            <a:prstDash val="solid"/>
            <a:headEnd type="none" len="sm" w="sm"/>
            <a:tailEnd type="none" len="sm" w="sm"/>
          </a:ln>
        </p:spPr>
      </p:sp>
      <p:grpSp>
        <p:nvGrpSpPr>
          <p:cNvPr name="Group 7" id="7"/>
          <p:cNvGrpSpPr/>
          <p:nvPr/>
        </p:nvGrpSpPr>
        <p:grpSpPr>
          <a:xfrm rot="0">
            <a:off x="11410732" y="4613568"/>
            <a:ext cx="1193458" cy="1277241"/>
            <a:chOff x="0" y="0"/>
            <a:chExt cx="314326" cy="336393"/>
          </a:xfrm>
        </p:grpSpPr>
        <p:sp>
          <p:nvSpPr>
            <p:cNvPr name="Freeform 8" id="8"/>
            <p:cNvSpPr/>
            <p:nvPr/>
          </p:nvSpPr>
          <p:spPr>
            <a:xfrm flipH="false" flipV="false" rot="0">
              <a:off x="0" y="0"/>
              <a:ext cx="314326" cy="336393"/>
            </a:xfrm>
            <a:custGeom>
              <a:avLst/>
              <a:gdLst/>
              <a:ahLst/>
              <a:cxnLst/>
              <a:rect r="r" b="b" t="t" l="l"/>
              <a:pathLst>
                <a:path h="336393" w="314326">
                  <a:moveTo>
                    <a:pt x="0" y="0"/>
                  </a:moveTo>
                  <a:lnTo>
                    <a:pt x="314326" y="0"/>
                  </a:lnTo>
                  <a:lnTo>
                    <a:pt x="314326" y="336393"/>
                  </a:lnTo>
                  <a:lnTo>
                    <a:pt x="0" y="336393"/>
                  </a:lnTo>
                  <a:close/>
                </a:path>
              </a:pathLst>
            </a:custGeom>
            <a:solidFill>
              <a:srgbClr val="00D6BC">
                <a:alpha val="53725"/>
              </a:srgbClr>
            </a:solidFill>
          </p:spPr>
        </p:sp>
        <p:sp>
          <p:nvSpPr>
            <p:cNvPr name="TextBox 9" id="9"/>
            <p:cNvSpPr txBox="true"/>
            <p:nvPr/>
          </p:nvSpPr>
          <p:spPr>
            <a:xfrm>
              <a:off x="0" y="-38100"/>
              <a:ext cx="314326" cy="374493"/>
            </a:xfrm>
            <a:prstGeom prst="rect">
              <a:avLst/>
            </a:prstGeom>
          </p:spPr>
          <p:txBody>
            <a:bodyPr anchor="ctr" rtlCol="false" tIns="50800" lIns="50800" bIns="50800" rIns="50800"/>
            <a:lstStyle/>
            <a:p>
              <a:pPr algn="ctr">
                <a:lnSpc>
                  <a:spcPts val="2659"/>
                </a:lnSpc>
              </a:pPr>
            </a:p>
          </p:txBody>
        </p:sp>
      </p:grpSp>
      <p:sp>
        <p:nvSpPr>
          <p:cNvPr name="TextBox 10" id="10"/>
          <p:cNvSpPr txBox="true"/>
          <p:nvPr/>
        </p:nvSpPr>
        <p:spPr>
          <a:xfrm rot="0">
            <a:off x="13825936" y="2457256"/>
            <a:ext cx="3716020" cy="373212"/>
          </a:xfrm>
          <a:prstGeom prst="rect">
            <a:avLst/>
          </a:prstGeom>
        </p:spPr>
        <p:txBody>
          <a:bodyPr anchor="t" rtlCol="false" tIns="0" lIns="0" bIns="0" rIns="0">
            <a:spAutoFit/>
          </a:bodyPr>
          <a:lstStyle/>
          <a:p>
            <a:pPr algn="ctr">
              <a:lnSpc>
                <a:spcPts val="3054"/>
              </a:lnSpc>
              <a:spcBef>
                <a:spcPct val="0"/>
              </a:spcBef>
            </a:pPr>
            <a:r>
              <a:rPr lang="en-US" sz="2181">
                <a:solidFill>
                  <a:srgbClr val="00D6BC"/>
                </a:solidFill>
                <a:latin typeface="TT Corals Bold"/>
              </a:rPr>
              <a:t>    </a:t>
            </a:r>
            <a:r>
              <a:rPr lang="en-US" sz="2181">
                <a:solidFill>
                  <a:srgbClr val="00D6BC"/>
                </a:solidFill>
                <a:latin typeface="TT Corals Bold"/>
              </a:rPr>
              <a:t>Degré de liberté d’individuation</a:t>
            </a:r>
          </a:p>
        </p:txBody>
      </p:sp>
      <p:sp>
        <p:nvSpPr>
          <p:cNvPr name="TextBox 11" id="11"/>
          <p:cNvSpPr txBox="true"/>
          <p:nvPr/>
        </p:nvSpPr>
        <p:spPr>
          <a:xfrm rot="0">
            <a:off x="14432654" y="2553374"/>
            <a:ext cx="245269" cy="1028700"/>
          </a:xfrm>
          <a:prstGeom prst="rect">
            <a:avLst/>
          </a:prstGeom>
        </p:spPr>
        <p:txBody>
          <a:bodyPr anchor="t" rtlCol="false" tIns="0" lIns="0" bIns="0" rIns="0">
            <a:spAutoFit/>
          </a:bodyPr>
          <a:lstStyle/>
          <a:p>
            <a:pPr algn="ctr">
              <a:lnSpc>
                <a:spcPts val="8400"/>
              </a:lnSpc>
            </a:pPr>
            <a:r>
              <a:rPr lang="en-US" sz="6000">
                <a:solidFill>
                  <a:srgbClr val="00D6BC"/>
                </a:solidFill>
                <a:latin typeface="Open Sans Bold"/>
              </a:rPr>
              <a:t>-</a:t>
            </a:r>
          </a:p>
        </p:txBody>
      </p:sp>
      <p:sp>
        <p:nvSpPr>
          <p:cNvPr name="TextBox 12" id="12"/>
          <p:cNvSpPr txBox="true"/>
          <p:nvPr/>
        </p:nvSpPr>
        <p:spPr>
          <a:xfrm rot="0">
            <a:off x="16616310" y="2810083"/>
            <a:ext cx="318929" cy="755014"/>
          </a:xfrm>
          <a:prstGeom prst="rect">
            <a:avLst/>
          </a:prstGeom>
        </p:spPr>
        <p:txBody>
          <a:bodyPr anchor="t" rtlCol="false" tIns="0" lIns="0" bIns="0" rIns="0">
            <a:spAutoFit/>
          </a:bodyPr>
          <a:lstStyle/>
          <a:p>
            <a:pPr algn="ctr">
              <a:lnSpc>
                <a:spcPts val="6160"/>
              </a:lnSpc>
            </a:pPr>
            <a:r>
              <a:rPr lang="en-US" sz="4400">
                <a:solidFill>
                  <a:srgbClr val="00D6BC"/>
                </a:solidFill>
                <a:latin typeface="Open Sans Bold"/>
              </a:rPr>
              <a:t>+</a:t>
            </a:r>
          </a:p>
        </p:txBody>
      </p:sp>
      <p:grpSp>
        <p:nvGrpSpPr>
          <p:cNvPr name="Group 13" id="13"/>
          <p:cNvGrpSpPr/>
          <p:nvPr/>
        </p:nvGrpSpPr>
        <p:grpSpPr>
          <a:xfrm rot="0">
            <a:off x="5503816" y="4697166"/>
            <a:ext cx="1193458" cy="1277241"/>
            <a:chOff x="0" y="0"/>
            <a:chExt cx="314326" cy="336393"/>
          </a:xfrm>
        </p:grpSpPr>
        <p:sp>
          <p:nvSpPr>
            <p:cNvPr name="Freeform 14" id="14"/>
            <p:cNvSpPr/>
            <p:nvPr/>
          </p:nvSpPr>
          <p:spPr>
            <a:xfrm flipH="false" flipV="false" rot="0">
              <a:off x="0" y="0"/>
              <a:ext cx="314326" cy="336393"/>
            </a:xfrm>
            <a:custGeom>
              <a:avLst/>
              <a:gdLst/>
              <a:ahLst/>
              <a:cxnLst/>
              <a:rect r="r" b="b" t="t" l="l"/>
              <a:pathLst>
                <a:path h="336393" w="314326">
                  <a:moveTo>
                    <a:pt x="0" y="0"/>
                  </a:moveTo>
                  <a:lnTo>
                    <a:pt x="314326" y="0"/>
                  </a:lnTo>
                  <a:lnTo>
                    <a:pt x="314326" y="336393"/>
                  </a:lnTo>
                  <a:lnTo>
                    <a:pt x="0" y="336393"/>
                  </a:lnTo>
                  <a:close/>
                </a:path>
              </a:pathLst>
            </a:custGeom>
            <a:solidFill>
              <a:srgbClr val="00D6BC">
                <a:alpha val="53725"/>
              </a:srgbClr>
            </a:solidFill>
          </p:spPr>
        </p:sp>
        <p:sp>
          <p:nvSpPr>
            <p:cNvPr name="TextBox 15" id="15"/>
            <p:cNvSpPr txBox="true"/>
            <p:nvPr/>
          </p:nvSpPr>
          <p:spPr>
            <a:xfrm>
              <a:off x="0" y="-38100"/>
              <a:ext cx="314326" cy="374493"/>
            </a:xfrm>
            <a:prstGeom prst="rect">
              <a:avLst/>
            </a:prstGeom>
          </p:spPr>
          <p:txBody>
            <a:bodyPr anchor="ctr" rtlCol="false" tIns="50800" lIns="50800" bIns="50800" rIns="50800"/>
            <a:lstStyle/>
            <a:p>
              <a:pPr algn="ctr">
                <a:lnSpc>
                  <a:spcPts val="2659"/>
                </a:lnSpc>
              </a:pPr>
            </a:p>
          </p:txBody>
        </p:sp>
      </p:grpSp>
    </p:spTree>
  </p:cSld>
  <p:clrMapOvr>
    <a:masterClrMapping/>
  </p:clrMapOvr>
</p:sld>
</file>

<file path=ppt/slides/slide29.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Freeform 2" id="2"/>
          <p:cNvSpPr/>
          <p:nvPr/>
        </p:nvSpPr>
        <p:spPr>
          <a:xfrm flipH="false" flipV="false" rot="0">
            <a:off x="0" y="0"/>
            <a:ext cx="18288000" cy="10287000"/>
          </a:xfrm>
          <a:custGeom>
            <a:avLst/>
            <a:gdLst/>
            <a:ahLst/>
            <a:cxnLst/>
            <a:rect r="r" b="b" t="t" l="l"/>
            <a:pathLst>
              <a:path h="10287000" w="18288000">
                <a:moveTo>
                  <a:pt x="0" y="0"/>
                </a:moveTo>
                <a:lnTo>
                  <a:pt x="18288000" y="0"/>
                </a:lnTo>
                <a:lnTo>
                  <a:pt x="18288000" y="10287000"/>
                </a:lnTo>
                <a:lnTo>
                  <a:pt x="0" y="10287000"/>
                </a:lnTo>
                <a:lnTo>
                  <a:pt x="0" y="0"/>
                </a:lnTo>
                <a:close/>
              </a:path>
            </a:pathLst>
          </a:custGeom>
          <a:blipFill>
            <a:blip r:embed="rId2"/>
            <a:stretch>
              <a:fillRect l="0" t="0" r="0" b="0"/>
            </a:stretch>
          </a:blipFill>
        </p:spPr>
      </p:sp>
      <p:sp>
        <p:nvSpPr>
          <p:cNvPr name="TextBox 3" id="3"/>
          <p:cNvSpPr txBox="true"/>
          <p:nvPr/>
        </p:nvSpPr>
        <p:spPr>
          <a:xfrm rot="0">
            <a:off x="510188" y="374056"/>
            <a:ext cx="17267625" cy="3305810"/>
          </a:xfrm>
          <a:prstGeom prst="rect">
            <a:avLst/>
          </a:prstGeom>
        </p:spPr>
        <p:txBody>
          <a:bodyPr anchor="t" rtlCol="false" tIns="0" lIns="0" bIns="0" rIns="0">
            <a:spAutoFit/>
          </a:bodyPr>
          <a:lstStyle/>
          <a:p>
            <a:pPr algn="just" marL="1122679" indent="-561340" lvl="1">
              <a:lnSpc>
                <a:spcPts val="7279"/>
              </a:lnSpc>
              <a:buFont typeface="Arial"/>
              <a:buChar char="•"/>
            </a:pPr>
            <a:r>
              <a:rPr lang="en-US" sz="5199">
                <a:solidFill>
                  <a:srgbClr val="000000"/>
                </a:solidFill>
                <a:latin typeface="TT Corals"/>
              </a:rPr>
              <a:t>Quel est l’opérateur de la transduction ?</a:t>
            </a:r>
          </a:p>
          <a:p>
            <a:pPr algn="just" marL="1122679" indent="-561340" lvl="1">
              <a:lnSpc>
                <a:spcPts val="7279"/>
              </a:lnSpc>
              <a:buFont typeface="Arial"/>
              <a:buChar char="•"/>
            </a:pPr>
            <a:r>
              <a:rPr lang="en-US" sz="5199">
                <a:solidFill>
                  <a:srgbClr val="000000"/>
                </a:solidFill>
                <a:latin typeface="TT Corals"/>
              </a:rPr>
              <a:t>Quelles sont les opérations/activités individuantes ?</a:t>
            </a:r>
          </a:p>
          <a:p>
            <a:pPr algn="just">
              <a:lnSpc>
                <a:spcPts val="5599"/>
              </a:lnSpc>
            </a:pPr>
          </a:p>
          <a:p>
            <a:pPr algn="just">
              <a:lnSpc>
                <a:spcPts val="5599"/>
              </a:lnSpc>
            </a:pPr>
          </a:p>
        </p:txBody>
      </p:sp>
      <p:sp>
        <p:nvSpPr>
          <p:cNvPr name="Freeform 4" id="4"/>
          <p:cNvSpPr/>
          <p:nvPr/>
        </p:nvSpPr>
        <p:spPr>
          <a:xfrm flipH="false" flipV="false" rot="0">
            <a:off x="510188" y="3116229"/>
            <a:ext cx="16941275" cy="6142071"/>
          </a:xfrm>
          <a:custGeom>
            <a:avLst/>
            <a:gdLst/>
            <a:ahLst/>
            <a:cxnLst/>
            <a:rect r="r" b="b" t="t" l="l"/>
            <a:pathLst>
              <a:path h="6142071" w="16941275">
                <a:moveTo>
                  <a:pt x="0" y="0"/>
                </a:moveTo>
                <a:lnTo>
                  <a:pt x="16941275" y="0"/>
                </a:lnTo>
                <a:lnTo>
                  <a:pt x="16941275" y="6142071"/>
                </a:lnTo>
                <a:lnTo>
                  <a:pt x="0" y="6142071"/>
                </a:lnTo>
                <a:lnTo>
                  <a:pt x="0" y="0"/>
                </a:lnTo>
                <a:close/>
              </a:path>
            </a:pathLst>
          </a:custGeom>
          <a:blipFill>
            <a:blip r:embed="rId3"/>
            <a:stretch>
              <a:fillRect l="-52" t="-8892" r="0" b="0"/>
            </a:stretch>
          </a:blipFill>
        </p:spPr>
      </p:sp>
      <p:grpSp>
        <p:nvGrpSpPr>
          <p:cNvPr name="Group 5" id="5"/>
          <p:cNvGrpSpPr/>
          <p:nvPr/>
        </p:nvGrpSpPr>
        <p:grpSpPr>
          <a:xfrm rot="0">
            <a:off x="11090626" y="5454524"/>
            <a:ext cx="1543050" cy="1014877"/>
            <a:chOff x="0" y="0"/>
            <a:chExt cx="406400" cy="267293"/>
          </a:xfrm>
        </p:grpSpPr>
        <p:sp>
          <p:nvSpPr>
            <p:cNvPr name="Freeform 6" id="6"/>
            <p:cNvSpPr/>
            <p:nvPr/>
          </p:nvSpPr>
          <p:spPr>
            <a:xfrm flipH="false" flipV="false" rot="0">
              <a:off x="0" y="0"/>
              <a:ext cx="406400" cy="267293"/>
            </a:xfrm>
            <a:custGeom>
              <a:avLst/>
              <a:gdLst/>
              <a:ahLst/>
              <a:cxnLst/>
              <a:rect r="r" b="b" t="t" l="l"/>
              <a:pathLst>
                <a:path h="267293" w="406400">
                  <a:moveTo>
                    <a:pt x="0" y="0"/>
                  </a:moveTo>
                  <a:lnTo>
                    <a:pt x="406400" y="0"/>
                  </a:lnTo>
                  <a:lnTo>
                    <a:pt x="406400" y="267293"/>
                  </a:lnTo>
                  <a:lnTo>
                    <a:pt x="0" y="267293"/>
                  </a:lnTo>
                  <a:close/>
                </a:path>
              </a:pathLst>
            </a:custGeom>
            <a:solidFill>
              <a:srgbClr val="FFFFFF"/>
            </a:solidFill>
          </p:spPr>
        </p:sp>
        <p:sp>
          <p:nvSpPr>
            <p:cNvPr name="TextBox 7" id="7"/>
            <p:cNvSpPr txBox="true"/>
            <p:nvPr/>
          </p:nvSpPr>
          <p:spPr>
            <a:xfrm>
              <a:off x="0" y="-38100"/>
              <a:ext cx="406400" cy="305393"/>
            </a:xfrm>
            <a:prstGeom prst="rect">
              <a:avLst/>
            </a:prstGeom>
          </p:spPr>
          <p:txBody>
            <a:bodyPr anchor="ctr" rtlCol="false" tIns="50800" lIns="50800" bIns="50800" rIns="50800"/>
            <a:lstStyle/>
            <a:p>
              <a:pPr algn="ctr">
                <a:lnSpc>
                  <a:spcPts val="2659"/>
                </a:lnSpc>
              </a:pPr>
              <a:r>
                <a:rPr lang="en-US" sz="1899">
                  <a:solidFill>
                    <a:srgbClr val="FFFFFF"/>
                  </a:solidFill>
                  <a:latin typeface="Open Sans"/>
                </a:rPr>
                <a:t>Aire</a:t>
              </a:r>
            </a:p>
          </p:txBody>
        </p:sp>
      </p:grpSp>
      <p:grpSp>
        <p:nvGrpSpPr>
          <p:cNvPr name="Group 8" id="8"/>
          <p:cNvGrpSpPr/>
          <p:nvPr/>
        </p:nvGrpSpPr>
        <p:grpSpPr>
          <a:xfrm rot="0">
            <a:off x="5310277" y="5454524"/>
            <a:ext cx="1543050" cy="1014877"/>
            <a:chOff x="0" y="0"/>
            <a:chExt cx="406400" cy="267293"/>
          </a:xfrm>
        </p:grpSpPr>
        <p:sp>
          <p:nvSpPr>
            <p:cNvPr name="Freeform 9" id="9"/>
            <p:cNvSpPr/>
            <p:nvPr/>
          </p:nvSpPr>
          <p:spPr>
            <a:xfrm flipH="false" flipV="false" rot="0">
              <a:off x="0" y="0"/>
              <a:ext cx="406400" cy="267293"/>
            </a:xfrm>
            <a:custGeom>
              <a:avLst/>
              <a:gdLst/>
              <a:ahLst/>
              <a:cxnLst/>
              <a:rect r="r" b="b" t="t" l="l"/>
              <a:pathLst>
                <a:path h="267293" w="406400">
                  <a:moveTo>
                    <a:pt x="0" y="0"/>
                  </a:moveTo>
                  <a:lnTo>
                    <a:pt x="406400" y="0"/>
                  </a:lnTo>
                  <a:lnTo>
                    <a:pt x="406400" y="267293"/>
                  </a:lnTo>
                  <a:lnTo>
                    <a:pt x="0" y="267293"/>
                  </a:lnTo>
                  <a:close/>
                </a:path>
              </a:pathLst>
            </a:custGeom>
            <a:solidFill>
              <a:srgbClr val="FFFFFF"/>
            </a:solidFill>
          </p:spPr>
        </p:sp>
        <p:sp>
          <p:nvSpPr>
            <p:cNvPr name="TextBox 10" id="10"/>
            <p:cNvSpPr txBox="true"/>
            <p:nvPr/>
          </p:nvSpPr>
          <p:spPr>
            <a:xfrm>
              <a:off x="0" y="-38100"/>
              <a:ext cx="406400" cy="305393"/>
            </a:xfrm>
            <a:prstGeom prst="rect">
              <a:avLst/>
            </a:prstGeom>
          </p:spPr>
          <p:txBody>
            <a:bodyPr anchor="ctr" rtlCol="false" tIns="50800" lIns="50800" bIns="50800" rIns="50800"/>
            <a:lstStyle/>
            <a:p>
              <a:pPr algn="ctr">
                <a:lnSpc>
                  <a:spcPts val="2659"/>
                </a:lnSpc>
              </a:pPr>
              <a:r>
                <a:rPr lang="en-US" sz="1899">
                  <a:solidFill>
                    <a:srgbClr val="FFFFFF"/>
                  </a:solidFill>
                  <a:latin typeface="Open Sans"/>
                </a:rPr>
                <a:t>Aire</a:t>
              </a:r>
            </a:p>
          </p:txBody>
        </p:sp>
      </p:grpSp>
      <p:sp>
        <p:nvSpPr>
          <p:cNvPr name="TextBox 11" id="11"/>
          <p:cNvSpPr txBox="true"/>
          <p:nvPr/>
        </p:nvSpPr>
        <p:spPr>
          <a:xfrm rot="0">
            <a:off x="11240474" y="5416815"/>
            <a:ext cx="764223" cy="662939"/>
          </a:xfrm>
          <a:prstGeom prst="rect">
            <a:avLst/>
          </a:prstGeom>
        </p:spPr>
        <p:txBody>
          <a:bodyPr anchor="t" rtlCol="false" tIns="0" lIns="0" bIns="0" rIns="0">
            <a:spAutoFit/>
          </a:bodyPr>
          <a:lstStyle/>
          <a:p>
            <a:pPr algn="ctr">
              <a:lnSpc>
                <a:spcPts val="5460"/>
              </a:lnSpc>
            </a:pPr>
            <a:r>
              <a:rPr lang="en-US" sz="3900">
                <a:solidFill>
                  <a:srgbClr val="000000"/>
                </a:solidFill>
                <a:latin typeface="Open Sans Bold"/>
              </a:rPr>
              <a:t>TdJ</a:t>
            </a:r>
          </a:p>
        </p:txBody>
      </p:sp>
      <p:sp>
        <p:nvSpPr>
          <p:cNvPr name="TextBox 12" id="12"/>
          <p:cNvSpPr txBox="true"/>
          <p:nvPr/>
        </p:nvSpPr>
        <p:spPr>
          <a:xfrm rot="0">
            <a:off x="5495342" y="5508890"/>
            <a:ext cx="1730692" cy="497839"/>
          </a:xfrm>
          <a:prstGeom prst="rect">
            <a:avLst/>
          </a:prstGeom>
        </p:spPr>
        <p:txBody>
          <a:bodyPr anchor="t" rtlCol="false" tIns="0" lIns="0" bIns="0" rIns="0">
            <a:spAutoFit/>
          </a:bodyPr>
          <a:lstStyle/>
          <a:p>
            <a:pPr algn="ctr">
              <a:lnSpc>
                <a:spcPts val="4060"/>
              </a:lnSpc>
            </a:pPr>
            <a:r>
              <a:rPr lang="en-US" sz="2900">
                <a:solidFill>
                  <a:srgbClr val="000000"/>
                </a:solidFill>
                <a:latin typeface="Open Sans Bold"/>
              </a:rPr>
              <a:t>Enfant v1</a:t>
            </a:r>
          </a:p>
        </p:txBody>
      </p:sp>
      <p:grpSp>
        <p:nvGrpSpPr>
          <p:cNvPr name="Group 13" id="13"/>
          <p:cNvGrpSpPr/>
          <p:nvPr/>
        </p:nvGrpSpPr>
        <p:grpSpPr>
          <a:xfrm rot="0">
            <a:off x="7750053" y="4603406"/>
            <a:ext cx="2416256" cy="2522683"/>
            <a:chOff x="0" y="0"/>
            <a:chExt cx="636380" cy="664410"/>
          </a:xfrm>
        </p:grpSpPr>
        <p:sp>
          <p:nvSpPr>
            <p:cNvPr name="Freeform 14" id="14"/>
            <p:cNvSpPr/>
            <p:nvPr/>
          </p:nvSpPr>
          <p:spPr>
            <a:xfrm flipH="false" flipV="false" rot="0">
              <a:off x="0" y="0"/>
              <a:ext cx="636380" cy="664410"/>
            </a:xfrm>
            <a:custGeom>
              <a:avLst/>
              <a:gdLst/>
              <a:ahLst/>
              <a:cxnLst/>
              <a:rect r="r" b="b" t="t" l="l"/>
              <a:pathLst>
                <a:path h="664410" w="636380">
                  <a:moveTo>
                    <a:pt x="0" y="0"/>
                  </a:moveTo>
                  <a:lnTo>
                    <a:pt x="636380" y="0"/>
                  </a:lnTo>
                  <a:lnTo>
                    <a:pt x="636380" y="664410"/>
                  </a:lnTo>
                  <a:lnTo>
                    <a:pt x="0" y="664410"/>
                  </a:lnTo>
                  <a:close/>
                </a:path>
              </a:pathLst>
            </a:custGeom>
            <a:solidFill>
              <a:srgbClr val="00D6BC">
                <a:alpha val="53725"/>
              </a:srgbClr>
            </a:solidFill>
          </p:spPr>
        </p:sp>
        <p:sp>
          <p:nvSpPr>
            <p:cNvPr name="TextBox 15" id="15"/>
            <p:cNvSpPr txBox="true"/>
            <p:nvPr/>
          </p:nvSpPr>
          <p:spPr>
            <a:xfrm>
              <a:off x="0" y="-38100"/>
              <a:ext cx="636380" cy="702510"/>
            </a:xfrm>
            <a:prstGeom prst="rect">
              <a:avLst/>
            </a:prstGeom>
          </p:spPr>
          <p:txBody>
            <a:bodyPr anchor="ctr" rtlCol="false" tIns="50800" lIns="50800" bIns="50800" rIns="50800"/>
            <a:lstStyle/>
            <a:p>
              <a:pPr algn="ctr">
                <a:lnSpc>
                  <a:spcPts val="2659"/>
                </a:lnSpc>
              </a:pPr>
            </a:p>
          </p:txBody>
        </p:sp>
      </p:grpSp>
    </p:spTree>
  </p:cSld>
  <p:clrMapOvr>
    <a:masterClrMapping/>
  </p:clrMapOvr>
</p:sld>
</file>

<file path=ppt/slides/slide3.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Freeform 2" id="2"/>
          <p:cNvSpPr/>
          <p:nvPr/>
        </p:nvSpPr>
        <p:spPr>
          <a:xfrm flipH="false" flipV="false" rot="0">
            <a:off x="0" y="0"/>
            <a:ext cx="18288000" cy="10287000"/>
          </a:xfrm>
          <a:custGeom>
            <a:avLst/>
            <a:gdLst/>
            <a:ahLst/>
            <a:cxnLst/>
            <a:rect r="r" b="b" t="t" l="l"/>
            <a:pathLst>
              <a:path h="10287000" w="18288000">
                <a:moveTo>
                  <a:pt x="0" y="0"/>
                </a:moveTo>
                <a:lnTo>
                  <a:pt x="18288000" y="0"/>
                </a:lnTo>
                <a:lnTo>
                  <a:pt x="18288000" y="10287000"/>
                </a:lnTo>
                <a:lnTo>
                  <a:pt x="0" y="10287000"/>
                </a:lnTo>
                <a:lnTo>
                  <a:pt x="0" y="0"/>
                </a:lnTo>
                <a:close/>
              </a:path>
            </a:pathLst>
          </a:custGeom>
          <a:blipFill>
            <a:blip r:embed="rId2"/>
            <a:stretch>
              <a:fillRect l="0" t="0" r="0" b="0"/>
            </a:stretch>
          </a:blipFill>
        </p:spPr>
      </p:sp>
      <p:sp>
        <p:nvSpPr>
          <p:cNvPr name="Freeform 3" id="3"/>
          <p:cNvSpPr/>
          <p:nvPr/>
        </p:nvSpPr>
        <p:spPr>
          <a:xfrm flipH="false" flipV="false" rot="0">
            <a:off x="444509" y="567834"/>
            <a:ext cx="5930195" cy="4575666"/>
          </a:xfrm>
          <a:custGeom>
            <a:avLst/>
            <a:gdLst/>
            <a:ahLst/>
            <a:cxnLst/>
            <a:rect r="r" b="b" t="t" l="l"/>
            <a:pathLst>
              <a:path h="4575666" w="5930195">
                <a:moveTo>
                  <a:pt x="0" y="0"/>
                </a:moveTo>
                <a:lnTo>
                  <a:pt x="5930195" y="0"/>
                </a:lnTo>
                <a:lnTo>
                  <a:pt x="5930195" y="4575666"/>
                </a:lnTo>
                <a:lnTo>
                  <a:pt x="0" y="4575666"/>
                </a:lnTo>
                <a:lnTo>
                  <a:pt x="0" y="0"/>
                </a:lnTo>
                <a:close/>
              </a:path>
            </a:pathLst>
          </a:custGeom>
          <a:blipFill>
            <a:blip r:embed="rId3"/>
            <a:stretch>
              <a:fillRect l="0" t="0" r="0" b="0"/>
            </a:stretch>
          </a:blipFill>
        </p:spPr>
      </p:sp>
      <p:sp>
        <p:nvSpPr>
          <p:cNvPr name="TextBox 4" id="4"/>
          <p:cNvSpPr txBox="true"/>
          <p:nvPr/>
        </p:nvSpPr>
        <p:spPr>
          <a:xfrm rot="0">
            <a:off x="7070005" y="396384"/>
            <a:ext cx="4784884" cy="1566544"/>
          </a:xfrm>
          <a:prstGeom prst="rect">
            <a:avLst/>
          </a:prstGeom>
        </p:spPr>
        <p:txBody>
          <a:bodyPr anchor="t" rtlCol="false" tIns="0" lIns="0" bIns="0" rIns="0">
            <a:spAutoFit/>
          </a:bodyPr>
          <a:lstStyle/>
          <a:p>
            <a:pPr algn="ctr">
              <a:lnSpc>
                <a:spcPts val="12880"/>
              </a:lnSpc>
            </a:pPr>
            <a:r>
              <a:rPr lang="en-US" sz="9200">
                <a:solidFill>
                  <a:srgbClr val="000000"/>
                </a:solidFill>
                <a:latin typeface="TT Corals Bold"/>
              </a:rPr>
              <a:t>Simondon</a:t>
            </a:r>
          </a:p>
        </p:txBody>
      </p:sp>
      <p:sp>
        <p:nvSpPr>
          <p:cNvPr name="TextBox 5" id="5"/>
          <p:cNvSpPr txBox="true"/>
          <p:nvPr/>
        </p:nvSpPr>
        <p:spPr>
          <a:xfrm rot="0">
            <a:off x="7070005" y="1886729"/>
            <a:ext cx="11036419" cy="1384300"/>
          </a:xfrm>
          <a:prstGeom prst="rect">
            <a:avLst/>
          </a:prstGeom>
        </p:spPr>
        <p:txBody>
          <a:bodyPr anchor="t" rtlCol="false" tIns="0" lIns="0" bIns="0" rIns="0">
            <a:spAutoFit/>
          </a:bodyPr>
          <a:lstStyle/>
          <a:p>
            <a:pPr algn="l">
              <a:lnSpc>
                <a:spcPts val="5599"/>
              </a:lnSpc>
            </a:pPr>
            <a:r>
              <a:rPr lang="en-US" sz="3999">
                <a:solidFill>
                  <a:srgbClr val="000000"/>
                </a:solidFill>
                <a:latin typeface="TT Corals Bold Italics"/>
              </a:rPr>
              <a:t>L’individuation à la lumière des notions de forme et d’information, 1964</a:t>
            </a:r>
          </a:p>
        </p:txBody>
      </p:sp>
      <p:sp>
        <p:nvSpPr>
          <p:cNvPr name="TextBox 6" id="6"/>
          <p:cNvSpPr txBox="true"/>
          <p:nvPr/>
        </p:nvSpPr>
        <p:spPr>
          <a:xfrm rot="0">
            <a:off x="6751558" y="3433118"/>
            <a:ext cx="10206662" cy="3792855"/>
          </a:xfrm>
          <a:prstGeom prst="rect">
            <a:avLst/>
          </a:prstGeom>
        </p:spPr>
        <p:txBody>
          <a:bodyPr anchor="t" rtlCol="false" tIns="0" lIns="0" bIns="0" rIns="0">
            <a:spAutoFit/>
          </a:bodyPr>
          <a:lstStyle/>
          <a:p>
            <a:pPr algn="just" marL="863599" indent="-431800" lvl="1">
              <a:lnSpc>
                <a:spcPts val="5599"/>
              </a:lnSpc>
              <a:buFont typeface="Arial"/>
              <a:buChar char="•"/>
            </a:pPr>
            <a:r>
              <a:rPr lang="en-US" sz="3999">
                <a:solidFill>
                  <a:srgbClr val="000000"/>
                </a:solidFill>
                <a:latin typeface="TT Corals Italics"/>
              </a:rPr>
              <a:t>hylémorphisme </a:t>
            </a:r>
            <a:r>
              <a:rPr lang="en-US" sz="3999">
                <a:solidFill>
                  <a:srgbClr val="000000"/>
                </a:solidFill>
                <a:latin typeface="TT Corals"/>
              </a:rPr>
              <a:t>et </a:t>
            </a:r>
            <a:r>
              <a:rPr lang="en-US" sz="3999">
                <a:solidFill>
                  <a:srgbClr val="000000"/>
                </a:solidFill>
                <a:latin typeface="TT Corals Italics"/>
              </a:rPr>
              <a:t>substantialisme </a:t>
            </a:r>
            <a:r>
              <a:rPr lang="en-US" sz="3999">
                <a:solidFill>
                  <a:srgbClr val="000000"/>
                </a:solidFill>
                <a:latin typeface="TT Corals"/>
              </a:rPr>
              <a:t>: partent de l’individu déjà constitué pour penser le pré-individu, ce qui va à rebours du processus d’individuation</a:t>
            </a:r>
          </a:p>
          <a:p>
            <a:pPr algn="l">
              <a:lnSpc>
                <a:spcPts val="7840"/>
              </a:lnSpc>
              <a:spcBef>
                <a:spcPct val="0"/>
              </a:spcBef>
            </a:pPr>
          </a:p>
        </p:txBody>
      </p:sp>
      <p:sp>
        <p:nvSpPr>
          <p:cNvPr name="TextBox 7" id="7"/>
          <p:cNvSpPr txBox="true"/>
          <p:nvPr/>
        </p:nvSpPr>
        <p:spPr>
          <a:xfrm rot="0">
            <a:off x="444509" y="6426704"/>
            <a:ext cx="16814791" cy="4221480"/>
          </a:xfrm>
          <a:prstGeom prst="rect">
            <a:avLst/>
          </a:prstGeom>
        </p:spPr>
        <p:txBody>
          <a:bodyPr anchor="t" rtlCol="false" tIns="0" lIns="0" bIns="0" rIns="0">
            <a:spAutoFit/>
          </a:bodyPr>
          <a:lstStyle/>
          <a:p>
            <a:pPr algn="just" marL="863599" indent="-431800" lvl="1">
              <a:lnSpc>
                <a:spcPts val="5599"/>
              </a:lnSpc>
              <a:buFont typeface="Arial"/>
              <a:buChar char="•"/>
            </a:pPr>
            <a:r>
              <a:rPr lang="en-US" sz="3999">
                <a:solidFill>
                  <a:srgbClr val="000000"/>
                </a:solidFill>
                <a:latin typeface="TT Corals"/>
              </a:rPr>
              <a:t>propose de penser des êtres pré-individuels avec charge potentielle, comme une “</a:t>
            </a:r>
            <a:r>
              <a:rPr lang="en-US" sz="3999">
                <a:solidFill>
                  <a:srgbClr val="000000"/>
                </a:solidFill>
                <a:latin typeface="TT Corals Bold"/>
              </a:rPr>
              <a:t>unité transductive</a:t>
            </a:r>
            <a:r>
              <a:rPr lang="en-US" sz="3999">
                <a:solidFill>
                  <a:srgbClr val="000000"/>
                </a:solidFill>
                <a:latin typeface="TT Corals"/>
              </a:rPr>
              <a:t>” = permet de voir l’individu comme un </a:t>
            </a:r>
            <a:r>
              <a:rPr lang="en-US" sz="3999">
                <a:solidFill>
                  <a:srgbClr val="000000"/>
                </a:solidFill>
                <a:latin typeface="TT Corals Bold"/>
              </a:rPr>
              <a:t>devenir permanent</a:t>
            </a:r>
          </a:p>
          <a:p>
            <a:pPr algn="just">
              <a:lnSpc>
                <a:spcPts val="3220"/>
              </a:lnSpc>
            </a:pPr>
          </a:p>
          <a:p>
            <a:pPr algn="just" marL="863599" indent="-431800" lvl="1">
              <a:lnSpc>
                <a:spcPts val="5599"/>
              </a:lnSpc>
              <a:buFont typeface="Arial"/>
              <a:buChar char="•"/>
            </a:pPr>
            <a:r>
              <a:rPr lang="en-US" sz="3999">
                <a:solidFill>
                  <a:srgbClr val="000000"/>
                </a:solidFill>
                <a:latin typeface="TT Corals Bold"/>
              </a:rPr>
              <a:t>transduction = co-avènement</a:t>
            </a:r>
            <a:r>
              <a:rPr lang="en-US" sz="3999">
                <a:solidFill>
                  <a:srgbClr val="000000"/>
                </a:solidFill>
                <a:latin typeface="TT Corals"/>
              </a:rPr>
              <a:t> de </a:t>
            </a:r>
            <a:r>
              <a:rPr lang="en-US" sz="3999">
                <a:solidFill>
                  <a:srgbClr val="000000"/>
                </a:solidFill>
                <a:latin typeface="TT Corals Italics"/>
              </a:rPr>
              <a:t>n </a:t>
            </a:r>
            <a:r>
              <a:rPr lang="en-US" sz="3999">
                <a:solidFill>
                  <a:srgbClr val="000000"/>
                </a:solidFill>
                <a:latin typeface="TT Corals"/>
              </a:rPr>
              <a:t>individus qui passent d’un état d’inachèvement à un état de plus grande complétude</a:t>
            </a:r>
          </a:p>
          <a:p>
            <a:pPr algn="l">
              <a:lnSpc>
                <a:spcPts val="7840"/>
              </a:lnSpc>
              <a:spcBef>
                <a:spcPct val="0"/>
              </a:spcBef>
            </a:pPr>
          </a:p>
        </p:txBody>
      </p:sp>
    </p:spTree>
  </p:cSld>
  <p:clrMapOvr>
    <a:masterClrMapping/>
  </p:clrMapOvr>
</p:sld>
</file>

<file path=ppt/slides/slide30.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Freeform 2" id="2"/>
          <p:cNvSpPr/>
          <p:nvPr/>
        </p:nvSpPr>
        <p:spPr>
          <a:xfrm flipH="false" flipV="false" rot="0">
            <a:off x="0" y="0"/>
            <a:ext cx="18288000" cy="10287000"/>
          </a:xfrm>
          <a:custGeom>
            <a:avLst/>
            <a:gdLst/>
            <a:ahLst/>
            <a:cxnLst/>
            <a:rect r="r" b="b" t="t" l="l"/>
            <a:pathLst>
              <a:path h="10287000" w="18288000">
                <a:moveTo>
                  <a:pt x="0" y="0"/>
                </a:moveTo>
                <a:lnTo>
                  <a:pt x="18288000" y="0"/>
                </a:lnTo>
                <a:lnTo>
                  <a:pt x="18288000" y="10287000"/>
                </a:lnTo>
                <a:lnTo>
                  <a:pt x="0" y="10287000"/>
                </a:lnTo>
                <a:lnTo>
                  <a:pt x="0" y="0"/>
                </a:lnTo>
                <a:close/>
              </a:path>
            </a:pathLst>
          </a:custGeom>
          <a:blipFill>
            <a:blip r:embed="rId2"/>
            <a:stretch>
              <a:fillRect l="0" t="0" r="0" b="0"/>
            </a:stretch>
          </a:blipFill>
        </p:spPr>
      </p:sp>
      <p:sp>
        <p:nvSpPr>
          <p:cNvPr name="Freeform 3" id="3"/>
          <p:cNvSpPr/>
          <p:nvPr/>
        </p:nvSpPr>
        <p:spPr>
          <a:xfrm flipH="false" flipV="false" rot="0">
            <a:off x="6747950" y="5812173"/>
            <a:ext cx="7784090" cy="3927267"/>
          </a:xfrm>
          <a:custGeom>
            <a:avLst/>
            <a:gdLst/>
            <a:ahLst/>
            <a:cxnLst/>
            <a:rect r="r" b="b" t="t" l="l"/>
            <a:pathLst>
              <a:path h="3927267" w="7784090">
                <a:moveTo>
                  <a:pt x="0" y="0"/>
                </a:moveTo>
                <a:lnTo>
                  <a:pt x="7784090" y="0"/>
                </a:lnTo>
                <a:lnTo>
                  <a:pt x="7784090" y="3927267"/>
                </a:lnTo>
                <a:lnTo>
                  <a:pt x="0" y="3927267"/>
                </a:lnTo>
                <a:lnTo>
                  <a:pt x="0" y="0"/>
                </a:lnTo>
                <a:close/>
              </a:path>
            </a:pathLst>
          </a:custGeom>
          <a:blipFill>
            <a:blip r:embed="rId3"/>
            <a:stretch>
              <a:fillRect l="0" t="0" r="0" b="0"/>
            </a:stretch>
          </a:blipFill>
        </p:spPr>
      </p:sp>
      <p:sp>
        <p:nvSpPr>
          <p:cNvPr name="Freeform 4" id="4"/>
          <p:cNvSpPr/>
          <p:nvPr/>
        </p:nvSpPr>
        <p:spPr>
          <a:xfrm flipH="false" flipV="false" rot="0">
            <a:off x="674840" y="1587932"/>
            <a:ext cx="10888635" cy="3769592"/>
          </a:xfrm>
          <a:custGeom>
            <a:avLst/>
            <a:gdLst/>
            <a:ahLst/>
            <a:cxnLst/>
            <a:rect r="r" b="b" t="t" l="l"/>
            <a:pathLst>
              <a:path h="3769592" w="10888635">
                <a:moveTo>
                  <a:pt x="0" y="0"/>
                </a:moveTo>
                <a:lnTo>
                  <a:pt x="10888635" y="0"/>
                </a:lnTo>
                <a:lnTo>
                  <a:pt x="10888635" y="3769592"/>
                </a:lnTo>
                <a:lnTo>
                  <a:pt x="0" y="3769592"/>
                </a:lnTo>
                <a:lnTo>
                  <a:pt x="0" y="0"/>
                </a:lnTo>
                <a:close/>
              </a:path>
            </a:pathLst>
          </a:custGeom>
          <a:blipFill>
            <a:blip r:embed="rId4"/>
            <a:stretch>
              <a:fillRect l="0" t="0" r="0" b="0"/>
            </a:stretch>
          </a:blipFill>
        </p:spPr>
      </p:sp>
      <p:sp>
        <p:nvSpPr>
          <p:cNvPr name="TextBox 5" id="5"/>
          <p:cNvSpPr txBox="true"/>
          <p:nvPr/>
        </p:nvSpPr>
        <p:spPr>
          <a:xfrm rot="0">
            <a:off x="674840" y="650875"/>
            <a:ext cx="11036419" cy="679450"/>
          </a:xfrm>
          <a:prstGeom prst="rect">
            <a:avLst/>
          </a:prstGeom>
        </p:spPr>
        <p:txBody>
          <a:bodyPr anchor="t" rtlCol="false" tIns="0" lIns="0" bIns="0" rIns="0">
            <a:spAutoFit/>
          </a:bodyPr>
          <a:lstStyle/>
          <a:p>
            <a:pPr algn="l">
              <a:lnSpc>
                <a:spcPts val="5599"/>
              </a:lnSpc>
            </a:pPr>
            <a:r>
              <a:rPr lang="en-US" sz="3999">
                <a:solidFill>
                  <a:srgbClr val="000000"/>
                </a:solidFill>
                <a:latin typeface="TT Corals Bold Italics"/>
              </a:rPr>
              <a:t>Correction – explicitation de transduction : </a:t>
            </a:r>
          </a:p>
        </p:txBody>
      </p:sp>
    </p:spTree>
  </p:cSld>
  <p:clrMapOvr>
    <a:masterClrMapping/>
  </p:clrMapOvr>
</p:sld>
</file>

<file path=ppt/slides/slide31.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Freeform 2" id="2"/>
          <p:cNvSpPr/>
          <p:nvPr/>
        </p:nvSpPr>
        <p:spPr>
          <a:xfrm flipH="false" flipV="false" rot="0">
            <a:off x="0" y="0"/>
            <a:ext cx="18288000" cy="10287000"/>
          </a:xfrm>
          <a:custGeom>
            <a:avLst/>
            <a:gdLst/>
            <a:ahLst/>
            <a:cxnLst/>
            <a:rect r="r" b="b" t="t" l="l"/>
            <a:pathLst>
              <a:path h="10287000" w="18288000">
                <a:moveTo>
                  <a:pt x="0" y="0"/>
                </a:moveTo>
                <a:lnTo>
                  <a:pt x="18288000" y="0"/>
                </a:lnTo>
                <a:lnTo>
                  <a:pt x="18288000" y="10287000"/>
                </a:lnTo>
                <a:lnTo>
                  <a:pt x="0" y="10287000"/>
                </a:lnTo>
                <a:lnTo>
                  <a:pt x="0" y="0"/>
                </a:lnTo>
                <a:close/>
              </a:path>
            </a:pathLst>
          </a:custGeom>
          <a:blipFill>
            <a:blip r:embed="rId2"/>
            <a:stretch>
              <a:fillRect l="0" t="0" r="0" b="0"/>
            </a:stretch>
          </a:blipFill>
        </p:spPr>
      </p:sp>
      <p:sp>
        <p:nvSpPr>
          <p:cNvPr name="TextBox 3" id="3"/>
          <p:cNvSpPr txBox="true"/>
          <p:nvPr/>
        </p:nvSpPr>
        <p:spPr>
          <a:xfrm rot="0">
            <a:off x="510188" y="412425"/>
            <a:ext cx="17267625" cy="1642110"/>
          </a:xfrm>
          <a:prstGeom prst="rect">
            <a:avLst/>
          </a:prstGeom>
        </p:spPr>
        <p:txBody>
          <a:bodyPr anchor="t" rtlCol="false" tIns="0" lIns="0" bIns="0" rIns="0">
            <a:spAutoFit/>
          </a:bodyPr>
          <a:lstStyle/>
          <a:p>
            <a:pPr algn="just" marL="1122679" indent="-561340" lvl="1">
              <a:lnSpc>
                <a:spcPts val="7279"/>
              </a:lnSpc>
              <a:buFont typeface="Arial"/>
              <a:buChar char="•"/>
            </a:pPr>
            <a:r>
              <a:rPr lang="en-US" sz="5199">
                <a:solidFill>
                  <a:srgbClr val="000000"/>
                </a:solidFill>
                <a:latin typeface="TT Corals"/>
              </a:rPr>
              <a:t>Quel est le résultat ? Y-a-t-il accroissement d'être ou non ?</a:t>
            </a:r>
          </a:p>
          <a:p>
            <a:pPr algn="just">
              <a:lnSpc>
                <a:spcPts val="5599"/>
              </a:lnSpc>
            </a:pPr>
          </a:p>
        </p:txBody>
      </p:sp>
      <p:sp>
        <p:nvSpPr>
          <p:cNvPr name="Freeform 4" id="4"/>
          <p:cNvSpPr/>
          <p:nvPr/>
        </p:nvSpPr>
        <p:spPr>
          <a:xfrm flipH="false" flipV="false" rot="0">
            <a:off x="673363" y="3116229"/>
            <a:ext cx="16941275" cy="6142071"/>
          </a:xfrm>
          <a:custGeom>
            <a:avLst/>
            <a:gdLst/>
            <a:ahLst/>
            <a:cxnLst/>
            <a:rect r="r" b="b" t="t" l="l"/>
            <a:pathLst>
              <a:path h="6142071" w="16941275">
                <a:moveTo>
                  <a:pt x="0" y="0"/>
                </a:moveTo>
                <a:lnTo>
                  <a:pt x="16941274" y="0"/>
                </a:lnTo>
                <a:lnTo>
                  <a:pt x="16941274" y="6142071"/>
                </a:lnTo>
                <a:lnTo>
                  <a:pt x="0" y="6142071"/>
                </a:lnTo>
                <a:lnTo>
                  <a:pt x="0" y="0"/>
                </a:lnTo>
                <a:close/>
              </a:path>
            </a:pathLst>
          </a:custGeom>
          <a:blipFill>
            <a:blip r:embed="rId3"/>
            <a:stretch>
              <a:fillRect l="-52" t="-8892" r="0" b="0"/>
            </a:stretch>
          </a:blipFill>
        </p:spPr>
      </p:sp>
      <p:grpSp>
        <p:nvGrpSpPr>
          <p:cNvPr name="Group 5" id="5"/>
          <p:cNvGrpSpPr/>
          <p:nvPr/>
        </p:nvGrpSpPr>
        <p:grpSpPr>
          <a:xfrm rot="0">
            <a:off x="1028700" y="7343535"/>
            <a:ext cx="2416256" cy="1038448"/>
            <a:chOff x="0" y="0"/>
            <a:chExt cx="636380" cy="273501"/>
          </a:xfrm>
        </p:grpSpPr>
        <p:sp>
          <p:nvSpPr>
            <p:cNvPr name="Freeform 6" id="6"/>
            <p:cNvSpPr/>
            <p:nvPr/>
          </p:nvSpPr>
          <p:spPr>
            <a:xfrm flipH="false" flipV="false" rot="0">
              <a:off x="0" y="0"/>
              <a:ext cx="636380" cy="273501"/>
            </a:xfrm>
            <a:custGeom>
              <a:avLst/>
              <a:gdLst/>
              <a:ahLst/>
              <a:cxnLst/>
              <a:rect r="r" b="b" t="t" l="l"/>
              <a:pathLst>
                <a:path h="273501" w="636380">
                  <a:moveTo>
                    <a:pt x="0" y="0"/>
                  </a:moveTo>
                  <a:lnTo>
                    <a:pt x="636380" y="0"/>
                  </a:lnTo>
                  <a:lnTo>
                    <a:pt x="636380" y="273501"/>
                  </a:lnTo>
                  <a:lnTo>
                    <a:pt x="0" y="273501"/>
                  </a:lnTo>
                  <a:close/>
                </a:path>
              </a:pathLst>
            </a:custGeom>
            <a:solidFill>
              <a:srgbClr val="00D6BC">
                <a:alpha val="53725"/>
              </a:srgbClr>
            </a:solidFill>
          </p:spPr>
        </p:sp>
        <p:sp>
          <p:nvSpPr>
            <p:cNvPr name="TextBox 7" id="7"/>
            <p:cNvSpPr txBox="true"/>
            <p:nvPr/>
          </p:nvSpPr>
          <p:spPr>
            <a:xfrm>
              <a:off x="0" y="-38100"/>
              <a:ext cx="636380" cy="311601"/>
            </a:xfrm>
            <a:prstGeom prst="rect">
              <a:avLst/>
            </a:prstGeom>
          </p:spPr>
          <p:txBody>
            <a:bodyPr anchor="ctr" rtlCol="false" tIns="50800" lIns="50800" bIns="50800" rIns="50800"/>
            <a:lstStyle/>
            <a:p>
              <a:pPr algn="ctr">
                <a:lnSpc>
                  <a:spcPts val="2659"/>
                </a:lnSpc>
              </a:pPr>
            </a:p>
          </p:txBody>
        </p:sp>
      </p:grpSp>
      <p:grpSp>
        <p:nvGrpSpPr>
          <p:cNvPr name="Group 8" id="8"/>
          <p:cNvGrpSpPr/>
          <p:nvPr/>
        </p:nvGrpSpPr>
        <p:grpSpPr>
          <a:xfrm rot="0">
            <a:off x="14843044" y="7343535"/>
            <a:ext cx="2416256" cy="1038448"/>
            <a:chOff x="0" y="0"/>
            <a:chExt cx="636380" cy="273501"/>
          </a:xfrm>
        </p:grpSpPr>
        <p:sp>
          <p:nvSpPr>
            <p:cNvPr name="Freeform 9" id="9"/>
            <p:cNvSpPr/>
            <p:nvPr/>
          </p:nvSpPr>
          <p:spPr>
            <a:xfrm flipH="false" flipV="false" rot="0">
              <a:off x="0" y="0"/>
              <a:ext cx="636380" cy="273501"/>
            </a:xfrm>
            <a:custGeom>
              <a:avLst/>
              <a:gdLst/>
              <a:ahLst/>
              <a:cxnLst/>
              <a:rect r="r" b="b" t="t" l="l"/>
              <a:pathLst>
                <a:path h="273501" w="636380">
                  <a:moveTo>
                    <a:pt x="0" y="0"/>
                  </a:moveTo>
                  <a:lnTo>
                    <a:pt x="636380" y="0"/>
                  </a:lnTo>
                  <a:lnTo>
                    <a:pt x="636380" y="273501"/>
                  </a:lnTo>
                  <a:lnTo>
                    <a:pt x="0" y="273501"/>
                  </a:lnTo>
                  <a:close/>
                </a:path>
              </a:pathLst>
            </a:custGeom>
            <a:solidFill>
              <a:srgbClr val="00D6BC">
                <a:alpha val="53725"/>
              </a:srgbClr>
            </a:solidFill>
          </p:spPr>
        </p:sp>
        <p:sp>
          <p:nvSpPr>
            <p:cNvPr name="TextBox 10" id="10"/>
            <p:cNvSpPr txBox="true"/>
            <p:nvPr/>
          </p:nvSpPr>
          <p:spPr>
            <a:xfrm>
              <a:off x="0" y="-38100"/>
              <a:ext cx="636380" cy="311601"/>
            </a:xfrm>
            <a:prstGeom prst="rect">
              <a:avLst/>
            </a:prstGeom>
          </p:spPr>
          <p:txBody>
            <a:bodyPr anchor="ctr" rtlCol="false" tIns="50800" lIns="50800" bIns="50800" rIns="50800"/>
            <a:lstStyle/>
            <a:p>
              <a:pPr algn="ctr">
                <a:lnSpc>
                  <a:spcPts val="2659"/>
                </a:lnSpc>
              </a:pPr>
            </a:p>
          </p:txBody>
        </p:sp>
      </p:grpSp>
    </p:spTree>
  </p:cSld>
  <p:clrMapOvr>
    <a:masterClrMapping/>
  </p:clrMapOvr>
</p:sld>
</file>

<file path=ppt/slides/slide32.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Freeform 2" id="2"/>
          <p:cNvSpPr/>
          <p:nvPr/>
        </p:nvSpPr>
        <p:spPr>
          <a:xfrm flipH="false" flipV="false" rot="0">
            <a:off x="0" y="0"/>
            <a:ext cx="18288000" cy="10287000"/>
          </a:xfrm>
          <a:custGeom>
            <a:avLst/>
            <a:gdLst/>
            <a:ahLst/>
            <a:cxnLst/>
            <a:rect r="r" b="b" t="t" l="l"/>
            <a:pathLst>
              <a:path h="10287000" w="18288000">
                <a:moveTo>
                  <a:pt x="0" y="0"/>
                </a:moveTo>
                <a:lnTo>
                  <a:pt x="18288000" y="0"/>
                </a:lnTo>
                <a:lnTo>
                  <a:pt x="18288000" y="10287000"/>
                </a:lnTo>
                <a:lnTo>
                  <a:pt x="0" y="10287000"/>
                </a:lnTo>
                <a:lnTo>
                  <a:pt x="0" y="0"/>
                </a:lnTo>
                <a:close/>
              </a:path>
            </a:pathLst>
          </a:custGeom>
          <a:blipFill>
            <a:blip r:embed="rId2"/>
            <a:stretch>
              <a:fillRect l="0" t="0" r="0" b="0"/>
            </a:stretch>
          </a:blipFill>
        </p:spPr>
      </p:sp>
      <p:sp>
        <p:nvSpPr>
          <p:cNvPr name="Freeform 3" id="3"/>
          <p:cNvSpPr/>
          <p:nvPr/>
        </p:nvSpPr>
        <p:spPr>
          <a:xfrm flipH="false" flipV="false" rot="0">
            <a:off x="674840" y="1527577"/>
            <a:ext cx="10637097" cy="6107013"/>
          </a:xfrm>
          <a:custGeom>
            <a:avLst/>
            <a:gdLst/>
            <a:ahLst/>
            <a:cxnLst/>
            <a:rect r="r" b="b" t="t" l="l"/>
            <a:pathLst>
              <a:path h="6107013" w="10637097">
                <a:moveTo>
                  <a:pt x="0" y="0"/>
                </a:moveTo>
                <a:lnTo>
                  <a:pt x="10637097" y="0"/>
                </a:lnTo>
                <a:lnTo>
                  <a:pt x="10637097" y="6107013"/>
                </a:lnTo>
                <a:lnTo>
                  <a:pt x="0" y="6107013"/>
                </a:lnTo>
                <a:lnTo>
                  <a:pt x="0" y="0"/>
                </a:lnTo>
                <a:close/>
              </a:path>
            </a:pathLst>
          </a:custGeom>
          <a:blipFill>
            <a:blip r:embed="rId3"/>
            <a:stretch>
              <a:fillRect l="0" t="0" r="0" b="0"/>
            </a:stretch>
          </a:blipFill>
        </p:spPr>
      </p:sp>
      <p:sp>
        <p:nvSpPr>
          <p:cNvPr name="Freeform 4" id="4"/>
          <p:cNvSpPr/>
          <p:nvPr/>
        </p:nvSpPr>
        <p:spPr>
          <a:xfrm flipH="false" flipV="false" rot="0">
            <a:off x="8998592" y="6389475"/>
            <a:ext cx="8260708" cy="3616216"/>
          </a:xfrm>
          <a:custGeom>
            <a:avLst/>
            <a:gdLst/>
            <a:ahLst/>
            <a:cxnLst/>
            <a:rect r="r" b="b" t="t" l="l"/>
            <a:pathLst>
              <a:path h="3616216" w="8260708">
                <a:moveTo>
                  <a:pt x="0" y="0"/>
                </a:moveTo>
                <a:lnTo>
                  <a:pt x="8260708" y="0"/>
                </a:lnTo>
                <a:lnTo>
                  <a:pt x="8260708" y="3616216"/>
                </a:lnTo>
                <a:lnTo>
                  <a:pt x="0" y="3616216"/>
                </a:lnTo>
                <a:lnTo>
                  <a:pt x="0" y="0"/>
                </a:lnTo>
                <a:close/>
              </a:path>
            </a:pathLst>
          </a:custGeom>
          <a:blipFill>
            <a:blip r:embed="rId4"/>
            <a:stretch>
              <a:fillRect l="0" t="0" r="0" b="0"/>
            </a:stretch>
          </a:blipFill>
        </p:spPr>
      </p:sp>
      <p:sp>
        <p:nvSpPr>
          <p:cNvPr name="TextBox 5" id="5"/>
          <p:cNvSpPr txBox="true"/>
          <p:nvPr/>
        </p:nvSpPr>
        <p:spPr>
          <a:xfrm rot="0">
            <a:off x="674840" y="650875"/>
            <a:ext cx="11036419" cy="679450"/>
          </a:xfrm>
          <a:prstGeom prst="rect">
            <a:avLst/>
          </a:prstGeom>
        </p:spPr>
        <p:txBody>
          <a:bodyPr anchor="t" rtlCol="false" tIns="0" lIns="0" bIns="0" rIns="0">
            <a:spAutoFit/>
          </a:bodyPr>
          <a:lstStyle/>
          <a:p>
            <a:pPr algn="l">
              <a:lnSpc>
                <a:spcPts val="5599"/>
              </a:lnSpc>
            </a:pPr>
            <a:r>
              <a:rPr lang="en-US" sz="3999">
                <a:solidFill>
                  <a:srgbClr val="000000"/>
                </a:solidFill>
                <a:latin typeface="TT Corals Bold Italics"/>
              </a:rPr>
              <a:t>Correction – explicitation de transduction : </a:t>
            </a:r>
          </a:p>
        </p:txBody>
      </p:sp>
    </p:spTree>
  </p:cSld>
  <p:clrMapOvr>
    <a:masterClrMapping/>
  </p:clrMapOvr>
</p:sld>
</file>

<file path=ppt/slides/slide33.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Freeform 2" id="2"/>
          <p:cNvSpPr/>
          <p:nvPr/>
        </p:nvSpPr>
        <p:spPr>
          <a:xfrm flipH="false" flipV="false" rot="0">
            <a:off x="0" y="0"/>
            <a:ext cx="18288000" cy="10287000"/>
          </a:xfrm>
          <a:custGeom>
            <a:avLst/>
            <a:gdLst/>
            <a:ahLst/>
            <a:cxnLst/>
            <a:rect r="r" b="b" t="t" l="l"/>
            <a:pathLst>
              <a:path h="10287000" w="18288000">
                <a:moveTo>
                  <a:pt x="0" y="0"/>
                </a:moveTo>
                <a:lnTo>
                  <a:pt x="18288000" y="0"/>
                </a:lnTo>
                <a:lnTo>
                  <a:pt x="18288000" y="10287000"/>
                </a:lnTo>
                <a:lnTo>
                  <a:pt x="0" y="10287000"/>
                </a:lnTo>
                <a:lnTo>
                  <a:pt x="0" y="0"/>
                </a:lnTo>
                <a:close/>
              </a:path>
            </a:pathLst>
          </a:custGeom>
          <a:blipFill>
            <a:blip r:embed="rId2"/>
            <a:stretch>
              <a:fillRect l="0" t="0" r="0" b="0"/>
            </a:stretch>
          </a:blipFill>
        </p:spPr>
      </p:sp>
      <p:sp>
        <p:nvSpPr>
          <p:cNvPr name="TextBox 3" id="3"/>
          <p:cNvSpPr txBox="true"/>
          <p:nvPr/>
        </p:nvSpPr>
        <p:spPr>
          <a:xfrm rot="0">
            <a:off x="1235441" y="1745299"/>
            <a:ext cx="16023859" cy="6691626"/>
          </a:xfrm>
          <a:prstGeom prst="rect">
            <a:avLst/>
          </a:prstGeom>
        </p:spPr>
        <p:txBody>
          <a:bodyPr anchor="t" rtlCol="false" tIns="0" lIns="0" bIns="0" rIns="0">
            <a:spAutoFit/>
          </a:bodyPr>
          <a:lstStyle/>
          <a:p>
            <a:pPr algn="ctr">
              <a:lnSpc>
                <a:spcPts val="7000"/>
              </a:lnSpc>
            </a:pPr>
          </a:p>
          <a:p>
            <a:pPr algn="ctr">
              <a:lnSpc>
                <a:spcPts val="7000"/>
              </a:lnSpc>
            </a:pPr>
            <a:r>
              <a:rPr lang="en-US" sz="5000">
                <a:solidFill>
                  <a:srgbClr val="000000"/>
                </a:solidFill>
                <a:latin typeface="TT Corals Italics"/>
              </a:rPr>
              <a:t> Et si il y avait eu transduction ?</a:t>
            </a:r>
          </a:p>
          <a:p>
            <a:pPr algn="ctr">
              <a:lnSpc>
                <a:spcPts val="7000"/>
              </a:lnSpc>
            </a:pPr>
          </a:p>
          <a:p>
            <a:pPr algn="ctr">
              <a:lnSpc>
                <a:spcPts val="7000"/>
              </a:lnSpc>
            </a:pPr>
            <a:r>
              <a:rPr lang="en-US" sz="5000">
                <a:solidFill>
                  <a:srgbClr val="000000"/>
                </a:solidFill>
                <a:latin typeface="TT Corals"/>
              </a:rPr>
              <a:t>⇒ Revoyez/anotez dans une autre couleur la cacahuète transduction et l’explicitation de transduction pour représenter le cas d’une transduction fonctionnante </a:t>
            </a:r>
          </a:p>
          <a:p>
            <a:pPr algn="ctr">
              <a:lnSpc>
                <a:spcPts val="11340"/>
              </a:lnSpc>
              <a:spcBef>
                <a:spcPct val="0"/>
              </a:spcBef>
            </a:pPr>
          </a:p>
        </p:txBody>
      </p:sp>
    </p:spTree>
  </p:cSld>
  <p:clrMapOvr>
    <a:masterClrMapping/>
  </p:clrMapOvr>
</p:sld>
</file>

<file path=ppt/slides/slide34.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Freeform 2" id="2"/>
          <p:cNvSpPr/>
          <p:nvPr/>
        </p:nvSpPr>
        <p:spPr>
          <a:xfrm flipH="false" flipV="false" rot="0">
            <a:off x="0" y="0"/>
            <a:ext cx="18288000" cy="10287000"/>
          </a:xfrm>
          <a:custGeom>
            <a:avLst/>
            <a:gdLst/>
            <a:ahLst/>
            <a:cxnLst/>
            <a:rect r="r" b="b" t="t" l="l"/>
            <a:pathLst>
              <a:path h="10287000" w="18288000">
                <a:moveTo>
                  <a:pt x="0" y="0"/>
                </a:moveTo>
                <a:lnTo>
                  <a:pt x="18288000" y="0"/>
                </a:lnTo>
                <a:lnTo>
                  <a:pt x="18288000" y="10287000"/>
                </a:lnTo>
                <a:lnTo>
                  <a:pt x="0" y="10287000"/>
                </a:lnTo>
                <a:lnTo>
                  <a:pt x="0" y="0"/>
                </a:lnTo>
                <a:close/>
              </a:path>
            </a:pathLst>
          </a:custGeom>
          <a:blipFill>
            <a:blip r:embed="rId2"/>
            <a:stretch>
              <a:fillRect l="0" t="0" r="0" b="0"/>
            </a:stretch>
          </a:blipFill>
        </p:spPr>
      </p:sp>
      <p:sp>
        <p:nvSpPr>
          <p:cNvPr name="Freeform 3" id="3"/>
          <p:cNvSpPr/>
          <p:nvPr/>
        </p:nvSpPr>
        <p:spPr>
          <a:xfrm flipH="false" flipV="false" rot="0">
            <a:off x="1028700" y="3846103"/>
            <a:ext cx="15617068" cy="5927979"/>
          </a:xfrm>
          <a:custGeom>
            <a:avLst/>
            <a:gdLst/>
            <a:ahLst/>
            <a:cxnLst/>
            <a:rect r="r" b="b" t="t" l="l"/>
            <a:pathLst>
              <a:path h="5927979" w="15617068">
                <a:moveTo>
                  <a:pt x="0" y="0"/>
                </a:moveTo>
                <a:lnTo>
                  <a:pt x="15617068" y="0"/>
                </a:lnTo>
                <a:lnTo>
                  <a:pt x="15617068" y="5927979"/>
                </a:lnTo>
                <a:lnTo>
                  <a:pt x="0" y="5927979"/>
                </a:lnTo>
                <a:lnTo>
                  <a:pt x="0" y="0"/>
                </a:lnTo>
                <a:close/>
              </a:path>
            </a:pathLst>
          </a:custGeom>
          <a:blipFill>
            <a:blip r:embed="rId3"/>
            <a:stretch>
              <a:fillRect l="0" t="0" r="0" b="0"/>
            </a:stretch>
          </a:blipFill>
        </p:spPr>
      </p:sp>
      <p:sp>
        <p:nvSpPr>
          <p:cNvPr name="TextBox 4" id="4"/>
          <p:cNvSpPr txBox="true"/>
          <p:nvPr/>
        </p:nvSpPr>
        <p:spPr>
          <a:xfrm rot="0">
            <a:off x="674840" y="650875"/>
            <a:ext cx="11036419" cy="679450"/>
          </a:xfrm>
          <a:prstGeom prst="rect">
            <a:avLst/>
          </a:prstGeom>
        </p:spPr>
        <p:txBody>
          <a:bodyPr anchor="t" rtlCol="false" tIns="0" lIns="0" bIns="0" rIns="0">
            <a:spAutoFit/>
          </a:bodyPr>
          <a:lstStyle/>
          <a:p>
            <a:pPr algn="l">
              <a:lnSpc>
                <a:spcPts val="5599"/>
              </a:lnSpc>
            </a:pPr>
            <a:r>
              <a:rPr lang="en-US" sz="3999">
                <a:solidFill>
                  <a:srgbClr val="000000"/>
                </a:solidFill>
                <a:latin typeface="TT Corals Bold Italics"/>
              </a:rPr>
              <a:t>Correction – transduction satisfaisante : </a:t>
            </a:r>
          </a:p>
        </p:txBody>
      </p:sp>
    </p:spTree>
  </p:cSld>
  <p:clrMapOvr>
    <a:masterClrMapping/>
  </p:clrMapOvr>
</p:sld>
</file>

<file path=ppt/slides/slide35.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Freeform 2" id="2"/>
          <p:cNvSpPr/>
          <p:nvPr/>
        </p:nvSpPr>
        <p:spPr>
          <a:xfrm flipH="false" flipV="false" rot="-63004">
            <a:off x="-92725" y="-166710"/>
            <a:ext cx="18473450" cy="10620421"/>
          </a:xfrm>
          <a:custGeom>
            <a:avLst/>
            <a:gdLst/>
            <a:ahLst/>
            <a:cxnLst/>
            <a:rect r="r" b="b" t="t" l="l"/>
            <a:pathLst>
              <a:path h="10620421" w="18473450">
                <a:moveTo>
                  <a:pt x="188521" y="0"/>
                </a:moveTo>
                <a:lnTo>
                  <a:pt x="18473450" y="335148"/>
                </a:lnTo>
                <a:lnTo>
                  <a:pt x="18284929" y="10620420"/>
                </a:lnTo>
                <a:lnTo>
                  <a:pt x="0" y="10285272"/>
                </a:lnTo>
                <a:lnTo>
                  <a:pt x="188521" y="0"/>
                </a:lnTo>
                <a:close/>
              </a:path>
            </a:pathLst>
          </a:custGeom>
          <a:blipFill>
            <a:blip r:embed="rId2"/>
            <a:stretch>
              <a:fillRect l="-1102" t="0" r="-1102" b="0"/>
            </a:stretch>
          </a:blipFill>
        </p:spPr>
      </p:sp>
      <p:sp>
        <p:nvSpPr>
          <p:cNvPr name="TextBox 3" id="3"/>
          <p:cNvSpPr txBox="true"/>
          <p:nvPr/>
        </p:nvSpPr>
        <p:spPr>
          <a:xfrm rot="0">
            <a:off x="3258983" y="3519106"/>
            <a:ext cx="12723011" cy="4023487"/>
          </a:xfrm>
          <a:prstGeom prst="rect">
            <a:avLst/>
          </a:prstGeom>
        </p:spPr>
        <p:txBody>
          <a:bodyPr anchor="t" rtlCol="false" tIns="0" lIns="0" bIns="0" rIns="0">
            <a:spAutoFit/>
          </a:bodyPr>
          <a:lstStyle/>
          <a:p>
            <a:pPr algn="ctr">
              <a:lnSpc>
                <a:spcPts val="8357"/>
              </a:lnSpc>
            </a:pPr>
            <a:r>
              <a:rPr lang="en-US" sz="5969">
                <a:solidFill>
                  <a:srgbClr val="000000"/>
                </a:solidFill>
                <a:latin typeface="TT Corals Bold"/>
              </a:rPr>
              <a:t>La préhension du monde, c'est l'appréhension du monde.</a:t>
            </a:r>
          </a:p>
          <a:p>
            <a:pPr algn="ctr">
              <a:lnSpc>
                <a:spcPts val="8357"/>
              </a:lnSpc>
            </a:pPr>
          </a:p>
          <a:p>
            <a:pPr algn="ctr">
              <a:lnSpc>
                <a:spcPts val="6958"/>
              </a:lnSpc>
              <a:spcBef>
                <a:spcPct val="0"/>
              </a:spcBef>
            </a:pPr>
            <a:r>
              <a:rPr lang="en-US" sz="4970">
                <a:solidFill>
                  <a:srgbClr val="000000"/>
                </a:solidFill>
                <a:latin typeface="TT Corals"/>
              </a:rPr>
              <a:t>d’après </a:t>
            </a:r>
            <a:r>
              <a:rPr lang="en-US" sz="4970">
                <a:solidFill>
                  <a:srgbClr val="000000"/>
                </a:solidFill>
                <a:latin typeface="TT Corals"/>
              </a:rPr>
              <a:t>André Leroi-Gourhan</a:t>
            </a:r>
          </a:p>
        </p:txBody>
      </p:sp>
      <p:sp>
        <p:nvSpPr>
          <p:cNvPr name="TextBox 4" id="4"/>
          <p:cNvSpPr txBox="true"/>
          <p:nvPr/>
        </p:nvSpPr>
        <p:spPr>
          <a:xfrm rot="0">
            <a:off x="1311373" y="713095"/>
            <a:ext cx="15665255" cy="716934"/>
          </a:xfrm>
          <a:prstGeom prst="rect">
            <a:avLst/>
          </a:prstGeom>
        </p:spPr>
        <p:txBody>
          <a:bodyPr anchor="t" rtlCol="false" tIns="0" lIns="0" bIns="0" rIns="0">
            <a:spAutoFit/>
          </a:bodyPr>
          <a:lstStyle/>
          <a:p>
            <a:pPr algn="ctr">
              <a:lnSpc>
                <a:spcPts val="5493"/>
              </a:lnSpc>
            </a:pPr>
            <a:r>
              <a:rPr lang="en-US" sz="5282" spc="1220">
                <a:solidFill>
                  <a:srgbClr val="000000"/>
                </a:solidFill>
                <a:latin typeface="TT Corals"/>
              </a:rPr>
              <a:t>INSPIRATIONAL QUOTE OF THE DAY:</a:t>
            </a:r>
          </a:p>
        </p:txBody>
      </p:sp>
      <p:sp>
        <p:nvSpPr>
          <p:cNvPr name="TextBox 5" id="5"/>
          <p:cNvSpPr txBox="true"/>
          <p:nvPr/>
        </p:nvSpPr>
        <p:spPr>
          <a:xfrm rot="0">
            <a:off x="-3102523" y="-315605"/>
            <a:ext cx="12723011" cy="8559799"/>
          </a:xfrm>
          <a:prstGeom prst="rect">
            <a:avLst/>
          </a:prstGeom>
        </p:spPr>
        <p:txBody>
          <a:bodyPr anchor="t" rtlCol="false" tIns="0" lIns="0" bIns="0" rIns="0">
            <a:spAutoFit/>
          </a:bodyPr>
          <a:lstStyle/>
          <a:p>
            <a:pPr algn="ctr">
              <a:lnSpc>
                <a:spcPts val="70000"/>
              </a:lnSpc>
            </a:pPr>
            <a:r>
              <a:rPr lang="en-US" sz="50000">
                <a:solidFill>
                  <a:srgbClr val="76586D"/>
                </a:solidFill>
                <a:latin typeface="Noto Serif Display ExtraCondensed Bold"/>
              </a:rPr>
              <a:t>“</a:t>
            </a:r>
          </a:p>
        </p:txBody>
      </p:sp>
    </p:spTree>
  </p:cSld>
  <p:clrMapOvr>
    <a:masterClrMapping/>
  </p:clrMapOvr>
</p:sld>
</file>

<file path=ppt/slides/slide36.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Freeform 2" id="2"/>
          <p:cNvSpPr/>
          <p:nvPr/>
        </p:nvSpPr>
        <p:spPr>
          <a:xfrm flipH="false" flipV="false" rot="0">
            <a:off x="0" y="0"/>
            <a:ext cx="18288000" cy="10287000"/>
          </a:xfrm>
          <a:custGeom>
            <a:avLst/>
            <a:gdLst/>
            <a:ahLst/>
            <a:cxnLst/>
            <a:rect r="r" b="b" t="t" l="l"/>
            <a:pathLst>
              <a:path h="10287000" w="18288000">
                <a:moveTo>
                  <a:pt x="0" y="0"/>
                </a:moveTo>
                <a:lnTo>
                  <a:pt x="18288000" y="0"/>
                </a:lnTo>
                <a:lnTo>
                  <a:pt x="18288000" y="10287000"/>
                </a:lnTo>
                <a:lnTo>
                  <a:pt x="0" y="10287000"/>
                </a:lnTo>
                <a:lnTo>
                  <a:pt x="0" y="0"/>
                </a:lnTo>
                <a:close/>
              </a:path>
            </a:pathLst>
          </a:custGeom>
          <a:blipFill>
            <a:blip r:embed="rId2"/>
            <a:stretch>
              <a:fillRect l="0" t="-844" r="-11619" b="-10775"/>
            </a:stretch>
          </a:blipFill>
        </p:spPr>
      </p:sp>
      <p:sp>
        <p:nvSpPr>
          <p:cNvPr name="Freeform 3" id="3"/>
          <p:cNvSpPr/>
          <p:nvPr/>
        </p:nvSpPr>
        <p:spPr>
          <a:xfrm flipH="false" flipV="false" rot="0">
            <a:off x="7272955" y="5893894"/>
            <a:ext cx="3059915" cy="4114800"/>
          </a:xfrm>
          <a:custGeom>
            <a:avLst/>
            <a:gdLst/>
            <a:ahLst/>
            <a:cxnLst/>
            <a:rect r="r" b="b" t="t" l="l"/>
            <a:pathLst>
              <a:path h="4114800" w="3059915">
                <a:moveTo>
                  <a:pt x="0" y="0"/>
                </a:moveTo>
                <a:lnTo>
                  <a:pt x="3059914" y="0"/>
                </a:lnTo>
                <a:lnTo>
                  <a:pt x="3059914"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l="0" t="0" r="0" b="0"/>
            </a:stretch>
          </a:blipFill>
        </p:spPr>
      </p:sp>
      <p:sp>
        <p:nvSpPr>
          <p:cNvPr name="TextBox 4" id="4"/>
          <p:cNvSpPr txBox="true"/>
          <p:nvPr/>
        </p:nvSpPr>
        <p:spPr>
          <a:xfrm rot="0">
            <a:off x="2470233" y="2163196"/>
            <a:ext cx="13347534" cy="2051889"/>
          </a:xfrm>
          <a:prstGeom prst="rect">
            <a:avLst/>
          </a:prstGeom>
        </p:spPr>
        <p:txBody>
          <a:bodyPr anchor="t" rtlCol="false" tIns="0" lIns="0" bIns="0" rIns="0">
            <a:spAutoFit/>
          </a:bodyPr>
          <a:lstStyle/>
          <a:p>
            <a:pPr algn="ctr">
              <a:lnSpc>
                <a:spcPts val="8005"/>
              </a:lnSpc>
            </a:pPr>
            <a:r>
              <a:rPr lang="en-US" sz="7697" spc="1778">
                <a:solidFill>
                  <a:srgbClr val="000000"/>
                </a:solidFill>
                <a:latin typeface="TT Corals"/>
              </a:rPr>
              <a:t>ATELIER DE PROBLÉMATISATION</a:t>
            </a:r>
          </a:p>
        </p:txBody>
      </p:sp>
    </p:spTree>
  </p:cSld>
  <p:clrMapOvr>
    <a:masterClrMapping/>
  </p:clrMapOvr>
</p:sld>
</file>

<file path=ppt/slides/slide37.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Freeform 2" id="2"/>
          <p:cNvSpPr/>
          <p:nvPr/>
        </p:nvSpPr>
        <p:spPr>
          <a:xfrm flipH="false" flipV="false" rot="0">
            <a:off x="0" y="0"/>
            <a:ext cx="18288000" cy="10287000"/>
          </a:xfrm>
          <a:custGeom>
            <a:avLst/>
            <a:gdLst/>
            <a:ahLst/>
            <a:cxnLst/>
            <a:rect r="r" b="b" t="t" l="l"/>
            <a:pathLst>
              <a:path h="10287000" w="18288000">
                <a:moveTo>
                  <a:pt x="0" y="0"/>
                </a:moveTo>
                <a:lnTo>
                  <a:pt x="18288000" y="0"/>
                </a:lnTo>
                <a:lnTo>
                  <a:pt x="18288000" y="10287000"/>
                </a:lnTo>
                <a:lnTo>
                  <a:pt x="0" y="10287000"/>
                </a:lnTo>
                <a:lnTo>
                  <a:pt x="0" y="0"/>
                </a:lnTo>
                <a:close/>
              </a:path>
            </a:pathLst>
          </a:custGeom>
          <a:blipFill>
            <a:blip r:embed="rId2"/>
            <a:stretch>
              <a:fillRect l="0" t="-844" r="-11619" b="-10775"/>
            </a:stretch>
          </a:blipFill>
        </p:spPr>
      </p:sp>
      <p:sp>
        <p:nvSpPr>
          <p:cNvPr name="TextBox 3" id="3"/>
          <p:cNvSpPr txBox="true"/>
          <p:nvPr/>
        </p:nvSpPr>
        <p:spPr>
          <a:xfrm rot="0">
            <a:off x="851770" y="4074713"/>
            <a:ext cx="15779410" cy="2785551"/>
          </a:xfrm>
          <a:prstGeom prst="rect">
            <a:avLst/>
          </a:prstGeom>
        </p:spPr>
        <p:txBody>
          <a:bodyPr anchor="t" rtlCol="false" tIns="0" lIns="0" bIns="0" rIns="0">
            <a:spAutoFit/>
          </a:bodyPr>
          <a:lstStyle/>
          <a:p>
            <a:pPr algn="l">
              <a:lnSpc>
                <a:spcPts val="1507"/>
              </a:lnSpc>
            </a:pPr>
          </a:p>
          <a:p>
            <a:pPr algn="l" marL="774800" indent="-387400" lvl="1">
              <a:lnSpc>
                <a:spcPts val="5024"/>
              </a:lnSpc>
              <a:buFont typeface="Arial"/>
              <a:buChar char="•"/>
            </a:pPr>
            <a:r>
              <a:rPr lang="en-US" sz="3588">
                <a:solidFill>
                  <a:srgbClr val="000000"/>
                </a:solidFill>
                <a:latin typeface="TT Corals"/>
              </a:rPr>
              <a:t>Axe 1 : </a:t>
            </a:r>
          </a:p>
          <a:p>
            <a:pPr algn="l" marL="774800" indent="-387400" lvl="1">
              <a:lnSpc>
                <a:spcPts val="5024"/>
              </a:lnSpc>
              <a:buFont typeface="Arial"/>
              <a:buChar char="•"/>
            </a:pPr>
            <a:r>
              <a:rPr lang="en-US" sz="3588">
                <a:solidFill>
                  <a:srgbClr val="000000"/>
                </a:solidFill>
                <a:latin typeface="TT Corals"/>
              </a:rPr>
              <a:t>Axe 2 : </a:t>
            </a:r>
          </a:p>
          <a:p>
            <a:pPr algn="l" marL="774800" indent="-387400" lvl="1">
              <a:lnSpc>
                <a:spcPts val="5024"/>
              </a:lnSpc>
              <a:buFont typeface="Arial"/>
              <a:buChar char="•"/>
            </a:pPr>
            <a:r>
              <a:rPr lang="en-US" sz="3588">
                <a:solidFill>
                  <a:srgbClr val="000000"/>
                </a:solidFill>
                <a:latin typeface="TT Corals"/>
              </a:rPr>
              <a:t>...</a:t>
            </a:r>
          </a:p>
          <a:p>
            <a:pPr algn="l" marL="774800" indent="-387400" lvl="1">
              <a:lnSpc>
                <a:spcPts val="5024"/>
              </a:lnSpc>
              <a:buFont typeface="Arial"/>
              <a:buChar char="•"/>
            </a:pPr>
            <a:r>
              <a:rPr lang="en-US" sz="3588">
                <a:solidFill>
                  <a:srgbClr val="000000"/>
                </a:solidFill>
                <a:latin typeface="TT Corals"/>
              </a:rPr>
              <a:t>Axe </a:t>
            </a:r>
            <a:r>
              <a:rPr lang="en-US" sz="3588">
                <a:solidFill>
                  <a:srgbClr val="000000"/>
                </a:solidFill>
                <a:latin typeface="TT Corals Italics"/>
              </a:rPr>
              <a:t>n </a:t>
            </a:r>
            <a:r>
              <a:rPr lang="en-US" sz="3588">
                <a:solidFill>
                  <a:srgbClr val="000000"/>
                </a:solidFill>
                <a:latin typeface="TT Corals"/>
              </a:rPr>
              <a:t>:</a:t>
            </a:r>
          </a:p>
        </p:txBody>
      </p:sp>
      <p:grpSp>
        <p:nvGrpSpPr>
          <p:cNvPr name="Group 4" id="4"/>
          <p:cNvGrpSpPr/>
          <p:nvPr/>
        </p:nvGrpSpPr>
        <p:grpSpPr>
          <a:xfrm rot="0">
            <a:off x="2151446" y="8351457"/>
            <a:ext cx="13997189" cy="1506753"/>
            <a:chOff x="0" y="0"/>
            <a:chExt cx="18662918" cy="2009005"/>
          </a:xfrm>
        </p:grpSpPr>
        <p:grpSp>
          <p:nvGrpSpPr>
            <p:cNvPr name="Group 5" id="5"/>
            <p:cNvGrpSpPr/>
            <p:nvPr/>
          </p:nvGrpSpPr>
          <p:grpSpPr>
            <a:xfrm rot="0">
              <a:off x="0" y="0"/>
              <a:ext cx="18662918" cy="2009005"/>
              <a:chOff x="0" y="0"/>
              <a:chExt cx="3686502" cy="396840"/>
            </a:xfrm>
          </p:grpSpPr>
          <p:sp>
            <p:nvSpPr>
              <p:cNvPr name="Freeform 6" id="6"/>
              <p:cNvSpPr/>
              <p:nvPr/>
            </p:nvSpPr>
            <p:spPr>
              <a:xfrm flipH="false" flipV="false" rot="0">
                <a:off x="0" y="0"/>
                <a:ext cx="3686502" cy="396840"/>
              </a:xfrm>
              <a:custGeom>
                <a:avLst/>
                <a:gdLst/>
                <a:ahLst/>
                <a:cxnLst/>
                <a:rect r="r" b="b" t="t" l="l"/>
                <a:pathLst>
                  <a:path h="396840" w="3686502">
                    <a:moveTo>
                      <a:pt x="11615" y="0"/>
                    </a:moveTo>
                    <a:lnTo>
                      <a:pt x="3674887" y="0"/>
                    </a:lnTo>
                    <a:cubicBezTo>
                      <a:pt x="3681302" y="0"/>
                      <a:pt x="3686502" y="5200"/>
                      <a:pt x="3686502" y="11615"/>
                    </a:cubicBezTo>
                    <a:lnTo>
                      <a:pt x="3686502" y="385225"/>
                    </a:lnTo>
                    <a:cubicBezTo>
                      <a:pt x="3686502" y="391640"/>
                      <a:pt x="3681302" y="396840"/>
                      <a:pt x="3674887" y="396840"/>
                    </a:cubicBezTo>
                    <a:lnTo>
                      <a:pt x="11615" y="396840"/>
                    </a:lnTo>
                    <a:cubicBezTo>
                      <a:pt x="5200" y="396840"/>
                      <a:pt x="0" y="391640"/>
                      <a:pt x="0" y="385225"/>
                    </a:cubicBezTo>
                    <a:lnTo>
                      <a:pt x="0" y="11615"/>
                    </a:lnTo>
                    <a:cubicBezTo>
                      <a:pt x="0" y="5200"/>
                      <a:pt x="5200" y="0"/>
                      <a:pt x="11615" y="0"/>
                    </a:cubicBezTo>
                    <a:close/>
                  </a:path>
                </a:pathLst>
              </a:custGeom>
              <a:solidFill>
                <a:srgbClr val="000000">
                  <a:alpha val="0"/>
                </a:srgbClr>
              </a:solidFill>
              <a:ln w="28575" cap="rnd">
                <a:solidFill>
                  <a:srgbClr val="000000"/>
                </a:solidFill>
                <a:prstDash val="solid"/>
                <a:round/>
              </a:ln>
            </p:spPr>
          </p:sp>
          <p:sp>
            <p:nvSpPr>
              <p:cNvPr name="TextBox 7" id="7"/>
              <p:cNvSpPr txBox="true"/>
              <p:nvPr/>
            </p:nvSpPr>
            <p:spPr>
              <a:xfrm>
                <a:off x="0" y="-38100"/>
                <a:ext cx="3686502" cy="434940"/>
              </a:xfrm>
              <a:prstGeom prst="rect">
                <a:avLst/>
              </a:prstGeom>
            </p:spPr>
            <p:txBody>
              <a:bodyPr anchor="ctr" rtlCol="false" tIns="50800" lIns="50800" bIns="50800" rIns="50800"/>
              <a:lstStyle/>
              <a:p>
                <a:pPr algn="ctr">
                  <a:lnSpc>
                    <a:spcPts val="2659"/>
                  </a:lnSpc>
                </a:pPr>
              </a:p>
            </p:txBody>
          </p:sp>
        </p:grpSp>
        <p:sp>
          <p:nvSpPr>
            <p:cNvPr name="TextBox 8" id="8"/>
            <p:cNvSpPr txBox="true"/>
            <p:nvPr/>
          </p:nvSpPr>
          <p:spPr>
            <a:xfrm rot="0">
              <a:off x="0" y="120689"/>
              <a:ext cx="18662918" cy="1700951"/>
            </a:xfrm>
            <a:prstGeom prst="rect">
              <a:avLst/>
            </a:prstGeom>
          </p:spPr>
          <p:txBody>
            <a:bodyPr anchor="t" rtlCol="false" tIns="0" lIns="0" bIns="0" rIns="0">
              <a:spAutoFit/>
            </a:bodyPr>
            <a:lstStyle/>
            <a:p>
              <a:pPr algn="ctr">
                <a:lnSpc>
                  <a:spcPts val="5247"/>
                </a:lnSpc>
                <a:spcBef>
                  <a:spcPct val="0"/>
                </a:spcBef>
              </a:pPr>
              <a:r>
                <a:rPr lang="en-US" sz="3748">
                  <a:solidFill>
                    <a:srgbClr val="000000"/>
                  </a:solidFill>
                  <a:latin typeface="TT Corals Bold"/>
                </a:rPr>
                <a:t>⇒ </a:t>
              </a:r>
              <a:r>
                <a:rPr lang="en-US" sz="3748">
                  <a:solidFill>
                    <a:srgbClr val="000000"/>
                  </a:solidFill>
                  <a:latin typeface="TT Corals Bold"/>
                </a:rPr>
                <a:t>Il se produit donc (systématiquement) </a:t>
              </a:r>
              <a:r>
                <a:rPr lang="en-US" sz="3748">
                  <a:solidFill>
                    <a:srgbClr val="000000"/>
                  </a:solidFill>
                  <a:latin typeface="TT Corals"/>
                </a:rPr>
                <a:t>que les TdJ à Compiègne sont sursécurisés, trop déterminés, et limitent le  jouer </a:t>
              </a:r>
            </a:p>
          </p:txBody>
        </p:sp>
      </p:grpSp>
      <p:sp>
        <p:nvSpPr>
          <p:cNvPr name="TextBox 9" id="9"/>
          <p:cNvSpPr txBox="true"/>
          <p:nvPr/>
        </p:nvSpPr>
        <p:spPr>
          <a:xfrm rot="0">
            <a:off x="674840" y="650875"/>
            <a:ext cx="11036419" cy="679450"/>
          </a:xfrm>
          <a:prstGeom prst="rect">
            <a:avLst/>
          </a:prstGeom>
        </p:spPr>
        <p:txBody>
          <a:bodyPr anchor="t" rtlCol="false" tIns="0" lIns="0" bIns="0" rIns="0">
            <a:spAutoFit/>
          </a:bodyPr>
          <a:lstStyle/>
          <a:p>
            <a:pPr algn="l">
              <a:lnSpc>
                <a:spcPts val="5599"/>
              </a:lnSpc>
            </a:pPr>
            <a:r>
              <a:rPr lang="en-US" sz="3999">
                <a:solidFill>
                  <a:srgbClr val="000000"/>
                </a:solidFill>
                <a:latin typeface="TT Corals Bold Italics"/>
              </a:rPr>
              <a:t>Mini-ACPb :</a:t>
            </a:r>
          </a:p>
        </p:txBody>
      </p:sp>
      <p:grpSp>
        <p:nvGrpSpPr>
          <p:cNvPr name="Group 10" id="10"/>
          <p:cNvGrpSpPr/>
          <p:nvPr/>
        </p:nvGrpSpPr>
        <p:grpSpPr>
          <a:xfrm rot="0">
            <a:off x="674840" y="1806973"/>
            <a:ext cx="2953211" cy="1142350"/>
            <a:chOff x="0" y="0"/>
            <a:chExt cx="3937615" cy="1523133"/>
          </a:xfrm>
        </p:grpSpPr>
        <p:grpSp>
          <p:nvGrpSpPr>
            <p:cNvPr name="Group 11" id="11"/>
            <p:cNvGrpSpPr/>
            <p:nvPr/>
          </p:nvGrpSpPr>
          <p:grpSpPr>
            <a:xfrm rot="0">
              <a:off x="0" y="0"/>
              <a:ext cx="3937615" cy="1523133"/>
              <a:chOff x="0" y="0"/>
              <a:chExt cx="777801" cy="300866"/>
            </a:xfrm>
          </p:grpSpPr>
          <p:sp>
            <p:nvSpPr>
              <p:cNvPr name="Freeform 12" id="12"/>
              <p:cNvSpPr/>
              <p:nvPr/>
            </p:nvSpPr>
            <p:spPr>
              <a:xfrm flipH="false" flipV="false" rot="0">
                <a:off x="0" y="0"/>
                <a:ext cx="777801" cy="300866"/>
              </a:xfrm>
              <a:custGeom>
                <a:avLst/>
                <a:gdLst/>
                <a:ahLst/>
                <a:cxnLst/>
                <a:rect r="r" b="b" t="t" l="l"/>
                <a:pathLst>
                  <a:path h="300866" w="777801">
                    <a:moveTo>
                      <a:pt x="55052" y="0"/>
                    </a:moveTo>
                    <a:lnTo>
                      <a:pt x="722748" y="0"/>
                    </a:lnTo>
                    <a:cubicBezTo>
                      <a:pt x="737349" y="0"/>
                      <a:pt x="751352" y="5800"/>
                      <a:pt x="761676" y="16124"/>
                    </a:cubicBezTo>
                    <a:cubicBezTo>
                      <a:pt x="772000" y="26449"/>
                      <a:pt x="777801" y="40451"/>
                      <a:pt x="777801" y="55052"/>
                    </a:cubicBezTo>
                    <a:lnTo>
                      <a:pt x="777801" y="245814"/>
                    </a:lnTo>
                    <a:cubicBezTo>
                      <a:pt x="777801" y="276218"/>
                      <a:pt x="753153" y="300866"/>
                      <a:pt x="722748" y="300866"/>
                    </a:cubicBezTo>
                    <a:lnTo>
                      <a:pt x="55052" y="300866"/>
                    </a:lnTo>
                    <a:cubicBezTo>
                      <a:pt x="40451" y="300866"/>
                      <a:pt x="26449" y="295066"/>
                      <a:pt x="16124" y="284741"/>
                    </a:cubicBezTo>
                    <a:cubicBezTo>
                      <a:pt x="5800" y="274417"/>
                      <a:pt x="0" y="260414"/>
                      <a:pt x="0" y="245814"/>
                    </a:cubicBezTo>
                    <a:lnTo>
                      <a:pt x="0" y="55052"/>
                    </a:lnTo>
                    <a:cubicBezTo>
                      <a:pt x="0" y="40451"/>
                      <a:pt x="5800" y="26449"/>
                      <a:pt x="16124" y="16124"/>
                    </a:cubicBezTo>
                    <a:cubicBezTo>
                      <a:pt x="26449" y="5800"/>
                      <a:pt x="40451" y="0"/>
                      <a:pt x="55052" y="0"/>
                    </a:cubicBezTo>
                    <a:close/>
                  </a:path>
                </a:pathLst>
              </a:custGeom>
              <a:solidFill>
                <a:srgbClr val="000000">
                  <a:alpha val="0"/>
                </a:srgbClr>
              </a:solidFill>
              <a:ln w="28575" cap="rnd">
                <a:solidFill>
                  <a:srgbClr val="000000"/>
                </a:solidFill>
                <a:prstDash val="solid"/>
                <a:round/>
              </a:ln>
            </p:spPr>
          </p:sp>
          <p:sp>
            <p:nvSpPr>
              <p:cNvPr name="TextBox 13" id="13"/>
              <p:cNvSpPr txBox="true"/>
              <p:nvPr/>
            </p:nvSpPr>
            <p:spPr>
              <a:xfrm>
                <a:off x="0" y="-38100"/>
                <a:ext cx="777801" cy="338966"/>
              </a:xfrm>
              <a:prstGeom prst="rect">
                <a:avLst/>
              </a:prstGeom>
            </p:spPr>
            <p:txBody>
              <a:bodyPr anchor="ctr" rtlCol="false" tIns="50800" lIns="50800" bIns="50800" rIns="50800"/>
              <a:lstStyle/>
              <a:p>
                <a:pPr algn="ctr">
                  <a:lnSpc>
                    <a:spcPts val="2659"/>
                  </a:lnSpc>
                </a:pPr>
              </a:p>
            </p:txBody>
          </p:sp>
        </p:grpSp>
        <p:sp>
          <p:nvSpPr>
            <p:cNvPr name="TextBox 14" id="14"/>
            <p:cNvSpPr txBox="true"/>
            <p:nvPr/>
          </p:nvSpPr>
          <p:spPr>
            <a:xfrm rot="0">
              <a:off x="235907" y="318056"/>
              <a:ext cx="3465802" cy="820346"/>
            </a:xfrm>
            <a:prstGeom prst="rect">
              <a:avLst/>
            </a:prstGeom>
          </p:spPr>
          <p:txBody>
            <a:bodyPr anchor="t" rtlCol="false" tIns="0" lIns="0" bIns="0" rIns="0">
              <a:spAutoFit/>
            </a:bodyPr>
            <a:lstStyle/>
            <a:p>
              <a:pPr algn="ctr">
                <a:lnSpc>
                  <a:spcPts val="5247"/>
                </a:lnSpc>
                <a:spcBef>
                  <a:spcPct val="0"/>
                </a:spcBef>
              </a:pPr>
              <a:r>
                <a:rPr lang="en-US" sz="3748">
                  <a:solidFill>
                    <a:srgbClr val="000000"/>
                  </a:solidFill>
                  <a:latin typeface="TT Corals Bold"/>
                </a:rPr>
                <a:t>Parce que...</a:t>
              </a:r>
            </a:p>
          </p:txBody>
        </p:sp>
      </p:grpSp>
    </p:spTree>
  </p:cSld>
  <p:clrMapOvr>
    <a:masterClrMapping/>
  </p:clrMapOvr>
</p:sld>
</file>

<file path=ppt/slides/slide38.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Freeform 2" id="2"/>
          <p:cNvSpPr/>
          <p:nvPr/>
        </p:nvSpPr>
        <p:spPr>
          <a:xfrm flipH="false" flipV="false" rot="0">
            <a:off x="0" y="0"/>
            <a:ext cx="18288000" cy="10287000"/>
          </a:xfrm>
          <a:custGeom>
            <a:avLst/>
            <a:gdLst/>
            <a:ahLst/>
            <a:cxnLst/>
            <a:rect r="r" b="b" t="t" l="l"/>
            <a:pathLst>
              <a:path h="10287000" w="18288000">
                <a:moveTo>
                  <a:pt x="0" y="0"/>
                </a:moveTo>
                <a:lnTo>
                  <a:pt x="18288000" y="0"/>
                </a:lnTo>
                <a:lnTo>
                  <a:pt x="18288000" y="10287000"/>
                </a:lnTo>
                <a:lnTo>
                  <a:pt x="0" y="10287000"/>
                </a:lnTo>
                <a:lnTo>
                  <a:pt x="0" y="0"/>
                </a:lnTo>
                <a:close/>
              </a:path>
            </a:pathLst>
          </a:custGeom>
          <a:blipFill>
            <a:blip r:embed="rId2"/>
            <a:stretch>
              <a:fillRect l="0" t="-844" r="-11619" b="-10775"/>
            </a:stretch>
          </a:blipFill>
        </p:spPr>
      </p:sp>
      <p:sp>
        <p:nvSpPr>
          <p:cNvPr name="TextBox 3" id="3"/>
          <p:cNvSpPr txBox="true"/>
          <p:nvPr/>
        </p:nvSpPr>
        <p:spPr>
          <a:xfrm rot="0">
            <a:off x="851770" y="2859746"/>
            <a:ext cx="15779410" cy="5213968"/>
          </a:xfrm>
          <a:prstGeom prst="rect">
            <a:avLst/>
          </a:prstGeom>
        </p:spPr>
        <p:txBody>
          <a:bodyPr anchor="t" rtlCol="false" tIns="0" lIns="0" bIns="0" rIns="0">
            <a:spAutoFit/>
          </a:bodyPr>
          <a:lstStyle/>
          <a:p>
            <a:pPr algn="l" marL="774800" indent="-387400" lvl="1">
              <a:lnSpc>
                <a:spcPts val="5024"/>
              </a:lnSpc>
              <a:buFont typeface="Arial"/>
              <a:buChar char="•"/>
            </a:pPr>
            <a:r>
              <a:rPr lang="en-US" sz="3588">
                <a:solidFill>
                  <a:srgbClr val="000000"/>
                </a:solidFill>
                <a:latin typeface="TT Corals"/>
              </a:rPr>
              <a:t>Rapport au risque modifié </a:t>
            </a:r>
          </a:p>
          <a:p>
            <a:pPr algn="l" marL="1549599" indent="-516533" lvl="2">
              <a:lnSpc>
                <a:spcPts val="5024"/>
              </a:lnSpc>
              <a:buFont typeface="Arial"/>
              <a:buChar char="⚬"/>
            </a:pPr>
            <a:r>
              <a:rPr lang="en-US" sz="3588">
                <a:solidFill>
                  <a:srgbClr val="000000"/>
                </a:solidFill>
                <a:latin typeface="TT Corals"/>
              </a:rPr>
              <a:t>Normes de sécurités de +/+ strictes</a:t>
            </a:r>
          </a:p>
          <a:p>
            <a:pPr algn="l" marL="774800" indent="-387400" lvl="1">
              <a:lnSpc>
                <a:spcPts val="5024"/>
              </a:lnSpc>
              <a:buFont typeface="Arial"/>
              <a:buChar char="•"/>
            </a:pPr>
            <a:r>
              <a:rPr lang="en-US" sz="3588">
                <a:solidFill>
                  <a:srgbClr val="000000"/>
                </a:solidFill>
                <a:latin typeface="TT Corals"/>
              </a:rPr>
              <a:t>Conception de l'enfance changée : Enfant vu comme un être fragile incapable de gérer lui-même un risque</a:t>
            </a:r>
          </a:p>
          <a:p>
            <a:pPr algn="l" marL="1549599" indent="-516533" lvl="2">
              <a:lnSpc>
                <a:spcPts val="5024"/>
              </a:lnSpc>
              <a:buFont typeface="Arial"/>
              <a:buChar char="⚬"/>
            </a:pPr>
            <a:r>
              <a:rPr lang="en-US" sz="3588">
                <a:solidFill>
                  <a:srgbClr val="000000"/>
                </a:solidFill>
                <a:latin typeface="TT Corals"/>
              </a:rPr>
              <a:t>Présence de parents mais pas de personnel formé</a:t>
            </a:r>
          </a:p>
          <a:p>
            <a:pPr algn="l" marL="774800" indent="-387400" lvl="1">
              <a:lnSpc>
                <a:spcPts val="5024"/>
              </a:lnSpc>
              <a:buFont typeface="Arial"/>
              <a:buChar char="•"/>
            </a:pPr>
            <a:r>
              <a:rPr lang="en-US" sz="3588">
                <a:solidFill>
                  <a:srgbClr val="000000"/>
                </a:solidFill>
                <a:latin typeface="TT Corals"/>
              </a:rPr>
              <a:t>Industrialisation et standardisation de la production de terrain de jeu, sur catalogue</a:t>
            </a:r>
          </a:p>
          <a:p>
            <a:pPr algn="l" marL="1549599" indent="-516533" lvl="2">
              <a:lnSpc>
                <a:spcPts val="5024"/>
              </a:lnSpc>
              <a:buFont typeface="Arial"/>
              <a:buChar char="⚬"/>
            </a:pPr>
            <a:r>
              <a:rPr lang="en-US" sz="3588">
                <a:solidFill>
                  <a:srgbClr val="000000"/>
                </a:solidFill>
                <a:latin typeface="TT Corals"/>
              </a:rPr>
              <a:t>Réponse aux réglementations et exigences d’assurances</a:t>
            </a:r>
          </a:p>
          <a:p>
            <a:pPr algn="l" marL="1549599" indent="-516533" lvl="2">
              <a:lnSpc>
                <a:spcPts val="5024"/>
              </a:lnSpc>
              <a:buFont typeface="Arial"/>
              <a:buChar char="⚬"/>
            </a:pPr>
            <a:r>
              <a:rPr lang="en-US" sz="3588">
                <a:solidFill>
                  <a:srgbClr val="000000"/>
                </a:solidFill>
                <a:latin typeface="TT Corals"/>
              </a:rPr>
              <a:t>Choix de facilité</a:t>
            </a:r>
          </a:p>
        </p:txBody>
      </p:sp>
      <p:grpSp>
        <p:nvGrpSpPr>
          <p:cNvPr name="Group 4" id="4"/>
          <p:cNvGrpSpPr/>
          <p:nvPr/>
        </p:nvGrpSpPr>
        <p:grpSpPr>
          <a:xfrm rot="0">
            <a:off x="10504234" y="3078821"/>
            <a:ext cx="2414051" cy="975198"/>
            <a:chOff x="0" y="0"/>
            <a:chExt cx="635799" cy="256842"/>
          </a:xfrm>
        </p:grpSpPr>
        <p:sp>
          <p:nvSpPr>
            <p:cNvPr name="Freeform 5" id="5"/>
            <p:cNvSpPr/>
            <p:nvPr/>
          </p:nvSpPr>
          <p:spPr>
            <a:xfrm flipH="false" flipV="false" rot="0">
              <a:off x="0" y="0"/>
              <a:ext cx="635799" cy="256842"/>
            </a:xfrm>
            <a:custGeom>
              <a:avLst/>
              <a:gdLst/>
              <a:ahLst/>
              <a:cxnLst/>
              <a:rect r="r" b="b" t="t" l="l"/>
              <a:pathLst>
                <a:path h="256842" w="635799">
                  <a:moveTo>
                    <a:pt x="128421" y="0"/>
                  </a:moveTo>
                  <a:lnTo>
                    <a:pt x="507378" y="0"/>
                  </a:lnTo>
                  <a:cubicBezTo>
                    <a:pt x="578303" y="0"/>
                    <a:pt x="635799" y="57496"/>
                    <a:pt x="635799" y="128421"/>
                  </a:cubicBezTo>
                  <a:lnTo>
                    <a:pt x="635799" y="128421"/>
                  </a:lnTo>
                  <a:cubicBezTo>
                    <a:pt x="635799" y="162481"/>
                    <a:pt x="622269" y="195145"/>
                    <a:pt x="598186" y="219229"/>
                  </a:cubicBezTo>
                  <a:cubicBezTo>
                    <a:pt x="574102" y="243312"/>
                    <a:pt x="541438" y="256842"/>
                    <a:pt x="507378" y="256842"/>
                  </a:cubicBezTo>
                  <a:lnTo>
                    <a:pt x="128421" y="256842"/>
                  </a:lnTo>
                  <a:cubicBezTo>
                    <a:pt x="94362" y="256842"/>
                    <a:pt x="61697" y="243312"/>
                    <a:pt x="37614" y="219229"/>
                  </a:cubicBezTo>
                  <a:cubicBezTo>
                    <a:pt x="13530" y="195145"/>
                    <a:pt x="0" y="162481"/>
                    <a:pt x="0" y="128421"/>
                  </a:cubicBezTo>
                  <a:lnTo>
                    <a:pt x="0" y="128421"/>
                  </a:lnTo>
                  <a:cubicBezTo>
                    <a:pt x="0" y="94362"/>
                    <a:pt x="13530" y="61697"/>
                    <a:pt x="37614" y="37614"/>
                  </a:cubicBezTo>
                  <a:cubicBezTo>
                    <a:pt x="61697" y="13530"/>
                    <a:pt x="94362" y="0"/>
                    <a:pt x="128421" y="0"/>
                  </a:cubicBezTo>
                  <a:close/>
                </a:path>
              </a:pathLst>
            </a:custGeom>
            <a:solidFill>
              <a:srgbClr val="449281"/>
            </a:solidFill>
          </p:spPr>
        </p:sp>
        <p:sp>
          <p:nvSpPr>
            <p:cNvPr name="TextBox 6" id="6"/>
            <p:cNvSpPr txBox="true"/>
            <p:nvPr/>
          </p:nvSpPr>
          <p:spPr>
            <a:xfrm>
              <a:off x="0" y="-38100"/>
              <a:ext cx="635799" cy="294942"/>
            </a:xfrm>
            <a:prstGeom prst="rect">
              <a:avLst/>
            </a:prstGeom>
          </p:spPr>
          <p:txBody>
            <a:bodyPr anchor="ctr" rtlCol="false" tIns="50800" lIns="50800" bIns="50800" rIns="50800"/>
            <a:lstStyle/>
            <a:p>
              <a:pPr algn="ctr">
                <a:lnSpc>
                  <a:spcPts val="2799"/>
                </a:lnSpc>
              </a:pPr>
              <a:r>
                <a:rPr lang="en-US" sz="1999">
                  <a:solidFill>
                    <a:srgbClr val="FFFFFF"/>
                  </a:solidFill>
                  <a:latin typeface="TT Corals Bold"/>
                </a:rPr>
                <a:t>Réglementation =&gt; UE/Gouv.</a:t>
              </a:r>
            </a:p>
          </p:txBody>
        </p:sp>
      </p:grpSp>
      <p:grpSp>
        <p:nvGrpSpPr>
          <p:cNvPr name="Group 7" id="7"/>
          <p:cNvGrpSpPr/>
          <p:nvPr/>
        </p:nvGrpSpPr>
        <p:grpSpPr>
          <a:xfrm rot="0">
            <a:off x="2151446" y="8351457"/>
            <a:ext cx="13997189" cy="1506753"/>
            <a:chOff x="0" y="0"/>
            <a:chExt cx="18662918" cy="2009005"/>
          </a:xfrm>
        </p:grpSpPr>
        <p:grpSp>
          <p:nvGrpSpPr>
            <p:cNvPr name="Group 8" id="8"/>
            <p:cNvGrpSpPr/>
            <p:nvPr/>
          </p:nvGrpSpPr>
          <p:grpSpPr>
            <a:xfrm rot="0">
              <a:off x="0" y="0"/>
              <a:ext cx="18662918" cy="2009005"/>
              <a:chOff x="0" y="0"/>
              <a:chExt cx="3686502" cy="396840"/>
            </a:xfrm>
          </p:grpSpPr>
          <p:sp>
            <p:nvSpPr>
              <p:cNvPr name="Freeform 9" id="9"/>
              <p:cNvSpPr/>
              <p:nvPr/>
            </p:nvSpPr>
            <p:spPr>
              <a:xfrm flipH="false" flipV="false" rot="0">
                <a:off x="0" y="0"/>
                <a:ext cx="3686502" cy="396840"/>
              </a:xfrm>
              <a:custGeom>
                <a:avLst/>
                <a:gdLst/>
                <a:ahLst/>
                <a:cxnLst/>
                <a:rect r="r" b="b" t="t" l="l"/>
                <a:pathLst>
                  <a:path h="396840" w="3686502">
                    <a:moveTo>
                      <a:pt x="11615" y="0"/>
                    </a:moveTo>
                    <a:lnTo>
                      <a:pt x="3674887" y="0"/>
                    </a:lnTo>
                    <a:cubicBezTo>
                      <a:pt x="3681302" y="0"/>
                      <a:pt x="3686502" y="5200"/>
                      <a:pt x="3686502" y="11615"/>
                    </a:cubicBezTo>
                    <a:lnTo>
                      <a:pt x="3686502" y="385225"/>
                    </a:lnTo>
                    <a:cubicBezTo>
                      <a:pt x="3686502" y="391640"/>
                      <a:pt x="3681302" y="396840"/>
                      <a:pt x="3674887" y="396840"/>
                    </a:cubicBezTo>
                    <a:lnTo>
                      <a:pt x="11615" y="396840"/>
                    </a:lnTo>
                    <a:cubicBezTo>
                      <a:pt x="5200" y="396840"/>
                      <a:pt x="0" y="391640"/>
                      <a:pt x="0" y="385225"/>
                    </a:cubicBezTo>
                    <a:lnTo>
                      <a:pt x="0" y="11615"/>
                    </a:lnTo>
                    <a:cubicBezTo>
                      <a:pt x="0" y="5200"/>
                      <a:pt x="5200" y="0"/>
                      <a:pt x="11615" y="0"/>
                    </a:cubicBezTo>
                    <a:close/>
                  </a:path>
                </a:pathLst>
              </a:custGeom>
              <a:solidFill>
                <a:srgbClr val="000000">
                  <a:alpha val="0"/>
                </a:srgbClr>
              </a:solidFill>
              <a:ln w="28575" cap="rnd">
                <a:solidFill>
                  <a:srgbClr val="000000"/>
                </a:solidFill>
                <a:prstDash val="solid"/>
                <a:round/>
              </a:ln>
            </p:spPr>
          </p:sp>
          <p:sp>
            <p:nvSpPr>
              <p:cNvPr name="TextBox 10" id="10"/>
              <p:cNvSpPr txBox="true"/>
              <p:nvPr/>
            </p:nvSpPr>
            <p:spPr>
              <a:xfrm>
                <a:off x="0" y="-38100"/>
                <a:ext cx="3686502" cy="434940"/>
              </a:xfrm>
              <a:prstGeom prst="rect">
                <a:avLst/>
              </a:prstGeom>
            </p:spPr>
            <p:txBody>
              <a:bodyPr anchor="ctr" rtlCol="false" tIns="50800" lIns="50800" bIns="50800" rIns="50800"/>
              <a:lstStyle/>
              <a:p>
                <a:pPr algn="ctr">
                  <a:lnSpc>
                    <a:spcPts val="2659"/>
                  </a:lnSpc>
                </a:pPr>
              </a:p>
            </p:txBody>
          </p:sp>
        </p:grpSp>
        <p:sp>
          <p:nvSpPr>
            <p:cNvPr name="TextBox 11" id="11"/>
            <p:cNvSpPr txBox="true"/>
            <p:nvPr/>
          </p:nvSpPr>
          <p:spPr>
            <a:xfrm rot="0">
              <a:off x="0" y="120689"/>
              <a:ext cx="18662918" cy="1700951"/>
            </a:xfrm>
            <a:prstGeom prst="rect">
              <a:avLst/>
            </a:prstGeom>
          </p:spPr>
          <p:txBody>
            <a:bodyPr anchor="t" rtlCol="false" tIns="0" lIns="0" bIns="0" rIns="0">
              <a:spAutoFit/>
            </a:bodyPr>
            <a:lstStyle/>
            <a:p>
              <a:pPr algn="ctr">
                <a:lnSpc>
                  <a:spcPts val="5247"/>
                </a:lnSpc>
                <a:spcBef>
                  <a:spcPct val="0"/>
                </a:spcBef>
              </a:pPr>
              <a:r>
                <a:rPr lang="en-US" sz="3748">
                  <a:solidFill>
                    <a:srgbClr val="000000"/>
                  </a:solidFill>
                  <a:latin typeface="TT Corals Bold"/>
                </a:rPr>
                <a:t>⇒ </a:t>
              </a:r>
              <a:r>
                <a:rPr lang="en-US" sz="3748">
                  <a:solidFill>
                    <a:srgbClr val="000000"/>
                  </a:solidFill>
                  <a:latin typeface="TT Corals Bold"/>
                </a:rPr>
                <a:t>Il se produit donc (systématiquement) </a:t>
              </a:r>
              <a:r>
                <a:rPr lang="en-US" sz="3748">
                  <a:solidFill>
                    <a:srgbClr val="000000"/>
                  </a:solidFill>
                  <a:latin typeface="TT Corals"/>
                </a:rPr>
                <a:t>que les TdJ à Compiègne sont sursécurisés, trop déterminés, et limitent le  jouer </a:t>
              </a:r>
            </a:p>
          </p:txBody>
        </p:sp>
      </p:grpSp>
      <p:sp>
        <p:nvSpPr>
          <p:cNvPr name="TextBox 12" id="12"/>
          <p:cNvSpPr txBox="true"/>
          <p:nvPr/>
        </p:nvSpPr>
        <p:spPr>
          <a:xfrm rot="0">
            <a:off x="674840" y="650875"/>
            <a:ext cx="11036419" cy="679450"/>
          </a:xfrm>
          <a:prstGeom prst="rect">
            <a:avLst/>
          </a:prstGeom>
        </p:spPr>
        <p:txBody>
          <a:bodyPr anchor="t" rtlCol="false" tIns="0" lIns="0" bIns="0" rIns="0">
            <a:spAutoFit/>
          </a:bodyPr>
          <a:lstStyle/>
          <a:p>
            <a:pPr algn="l">
              <a:lnSpc>
                <a:spcPts val="5599"/>
              </a:lnSpc>
            </a:pPr>
            <a:r>
              <a:rPr lang="en-US" sz="3999">
                <a:solidFill>
                  <a:srgbClr val="000000"/>
                </a:solidFill>
                <a:latin typeface="TT Corals Bold Italics"/>
              </a:rPr>
              <a:t>Mini-ACPb : Proposition de correction</a:t>
            </a:r>
          </a:p>
        </p:txBody>
      </p:sp>
      <p:grpSp>
        <p:nvGrpSpPr>
          <p:cNvPr name="Group 13" id="13"/>
          <p:cNvGrpSpPr/>
          <p:nvPr/>
        </p:nvGrpSpPr>
        <p:grpSpPr>
          <a:xfrm rot="0">
            <a:off x="674840" y="1479272"/>
            <a:ext cx="2953211" cy="1142350"/>
            <a:chOff x="0" y="0"/>
            <a:chExt cx="3937615" cy="1523133"/>
          </a:xfrm>
        </p:grpSpPr>
        <p:grpSp>
          <p:nvGrpSpPr>
            <p:cNvPr name="Group 14" id="14"/>
            <p:cNvGrpSpPr/>
            <p:nvPr/>
          </p:nvGrpSpPr>
          <p:grpSpPr>
            <a:xfrm rot="0">
              <a:off x="0" y="0"/>
              <a:ext cx="3937615" cy="1523133"/>
              <a:chOff x="0" y="0"/>
              <a:chExt cx="777801" cy="300866"/>
            </a:xfrm>
          </p:grpSpPr>
          <p:sp>
            <p:nvSpPr>
              <p:cNvPr name="Freeform 15" id="15"/>
              <p:cNvSpPr/>
              <p:nvPr/>
            </p:nvSpPr>
            <p:spPr>
              <a:xfrm flipH="false" flipV="false" rot="0">
                <a:off x="0" y="0"/>
                <a:ext cx="777801" cy="300866"/>
              </a:xfrm>
              <a:custGeom>
                <a:avLst/>
                <a:gdLst/>
                <a:ahLst/>
                <a:cxnLst/>
                <a:rect r="r" b="b" t="t" l="l"/>
                <a:pathLst>
                  <a:path h="300866" w="777801">
                    <a:moveTo>
                      <a:pt x="55052" y="0"/>
                    </a:moveTo>
                    <a:lnTo>
                      <a:pt x="722748" y="0"/>
                    </a:lnTo>
                    <a:cubicBezTo>
                      <a:pt x="737349" y="0"/>
                      <a:pt x="751352" y="5800"/>
                      <a:pt x="761676" y="16124"/>
                    </a:cubicBezTo>
                    <a:cubicBezTo>
                      <a:pt x="772000" y="26449"/>
                      <a:pt x="777801" y="40451"/>
                      <a:pt x="777801" y="55052"/>
                    </a:cubicBezTo>
                    <a:lnTo>
                      <a:pt x="777801" y="245814"/>
                    </a:lnTo>
                    <a:cubicBezTo>
                      <a:pt x="777801" y="276218"/>
                      <a:pt x="753153" y="300866"/>
                      <a:pt x="722748" y="300866"/>
                    </a:cubicBezTo>
                    <a:lnTo>
                      <a:pt x="55052" y="300866"/>
                    </a:lnTo>
                    <a:cubicBezTo>
                      <a:pt x="40451" y="300866"/>
                      <a:pt x="26449" y="295066"/>
                      <a:pt x="16124" y="284741"/>
                    </a:cubicBezTo>
                    <a:cubicBezTo>
                      <a:pt x="5800" y="274417"/>
                      <a:pt x="0" y="260414"/>
                      <a:pt x="0" y="245814"/>
                    </a:cubicBezTo>
                    <a:lnTo>
                      <a:pt x="0" y="55052"/>
                    </a:lnTo>
                    <a:cubicBezTo>
                      <a:pt x="0" y="40451"/>
                      <a:pt x="5800" y="26449"/>
                      <a:pt x="16124" y="16124"/>
                    </a:cubicBezTo>
                    <a:cubicBezTo>
                      <a:pt x="26449" y="5800"/>
                      <a:pt x="40451" y="0"/>
                      <a:pt x="55052" y="0"/>
                    </a:cubicBezTo>
                    <a:close/>
                  </a:path>
                </a:pathLst>
              </a:custGeom>
              <a:solidFill>
                <a:srgbClr val="000000">
                  <a:alpha val="0"/>
                </a:srgbClr>
              </a:solidFill>
              <a:ln w="28575" cap="rnd">
                <a:solidFill>
                  <a:srgbClr val="000000"/>
                </a:solidFill>
                <a:prstDash val="solid"/>
                <a:round/>
              </a:ln>
            </p:spPr>
          </p:sp>
          <p:sp>
            <p:nvSpPr>
              <p:cNvPr name="TextBox 16" id="16"/>
              <p:cNvSpPr txBox="true"/>
              <p:nvPr/>
            </p:nvSpPr>
            <p:spPr>
              <a:xfrm>
                <a:off x="0" y="-38100"/>
                <a:ext cx="777801" cy="338966"/>
              </a:xfrm>
              <a:prstGeom prst="rect">
                <a:avLst/>
              </a:prstGeom>
            </p:spPr>
            <p:txBody>
              <a:bodyPr anchor="ctr" rtlCol="false" tIns="50800" lIns="50800" bIns="50800" rIns="50800"/>
              <a:lstStyle/>
              <a:p>
                <a:pPr algn="ctr">
                  <a:lnSpc>
                    <a:spcPts val="2659"/>
                  </a:lnSpc>
                </a:pPr>
              </a:p>
            </p:txBody>
          </p:sp>
        </p:grpSp>
        <p:sp>
          <p:nvSpPr>
            <p:cNvPr name="TextBox 17" id="17"/>
            <p:cNvSpPr txBox="true"/>
            <p:nvPr/>
          </p:nvSpPr>
          <p:spPr>
            <a:xfrm rot="0">
              <a:off x="235907" y="318056"/>
              <a:ext cx="3465802" cy="820346"/>
            </a:xfrm>
            <a:prstGeom prst="rect">
              <a:avLst/>
            </a:prstGeom>
          </p:spPr>
          <p:txBody>
            <a:bodyPr anchor="t" rtlCol="false" tIns="0" lIns="0" bIns="0" rIns="0">
              <a:spAutoFit/>
            </a:bodyPr>
            <a:lstStyle/>
            <a:p>
              <a:pPr algn="ctr">
                <a:lnSpc>
                  <a:spcPts val="5247"/>
                </a:lnSpc>
                <a:spcBef>
                  <a:spcPct val="0"/>
                </a:spcBef>
              </a:pPr>
              <a:r>
                <a:rPr lang="en-US" sz="3748">
                  <a:solidFill>
                    <a:srgbClr val="000000"/>
                  </a:solidFill>
                  <a:latin typeface="TT Corals Bold"/>
                </a:rPr>
                <a:t>Parce que...</a:t>
              </a:r>
            </a:p>
          </p:txBody>
        </p:sp>
      </p:grpSp>
      <p:grpSp>
        <p:nvGrpSpPr>
          <p:cNvPr name="Group 18" id="18"/>
          <p:cNvGrpSpPr/>
          <p:nvPr/>
        </p:nvGrpSpPr>
        <p:grpSpPr>
          <a:xfrm rot="0">
            <a:off x="12918285" y="4944418"/>
            <a:ext cx="1202347" cy="604268"/>
            <a:chOff x="0" y="0"/>
            <a:chExt cx="316667" cy="159149"/>
          </a:xfrm>
        </p:grpSpPr>
        <p:sp>
          <p:nvSpPr>
            <p:cNvPr name="Freeform 19" id="19"/>
            <p:cNvSpPr/>
            <p:nvPr/>
          </p:nvSpPr>
          <p:spPr>
            <a:xfrm flipH="false" flipV="false" rot="0">
              <a:off x="0" y="0"/>
              <a:ext cx="316667" cy="159149"/>
            </a:xfrm>
            <a:custGeom>
              <a:avLst/>
              <a:gdLst/>
              <a:ahLst/>
              <a:cxnLst/>
              <a:rect r="r" b="b" t="t" l="l"/>
              <a:pathLst>
                <a:path h="159149" w="316667">
                  <a:moveTo>
                    <a:pt x="79574" y="0"/>
                  </a:moveTo>
                  <a:lnTo>
                    <a:pt x="237093" y="0"/>
                  </a:lnTo>
                  <a:cubicBezTo>
                    <a:pt x="258197" y="0"/>
                    <a:pt x="278438" y="8384"/>
                    <a:pt x="293361" y="23307"/>
                  </a:cubicBezTo>
                  <a:cubicBezTo>
                    <a:pt x="308284" y="38230"/>
                    <a:pt x="316667" y="58470"/>
                    <a:pt x="316667" y="79574"/>
                  </a:cubicBezTo>
                  <a:lnTo>
                    <a:pt x="316667" y="79574"/>
                  </a:lnTo>
                  <a:cubicBezTo>
                    <a:pt x="316667" y="100679"/>
                    <a:pt x="308284" y="120919"/>
                    <a:pt x="293361" y="135842"/>
                  </a:cubicBezTo>
                  <a:cubicBezTo>
                    <a:pt x="278438" y="150765"/>
                    <a:pt x="258197" y="159149"/>
                    <a:pt x="237093" y="159149"/>
                  </a:cubicBezTo>
                  <a:lnTo>
                    <a:pt x="79574" y="159149"/>
                  </a:lnTo>
                  <a:cubicBezTo>
                    <a:pt x="58470" y="159149"/>
                    <a:pt x="38230" y="150765"/>
                    <a:pt x="23307" y="135842"/>
                  </a:cubicBezTo>
                  <a:cubicBezTo>
                    <a:pt x="8384" y="120919"/>
                    <a:pt x="0" y="100679"/>
                    <a:pt x="0" y="79574"/>
                  </a:cubicBezTo>
                  <a:lnTo>
                    <a:pt x="0" y="79574"/>
                  </a:lnTo>
                  <a:cubicBezTo>
                    <a:pt x="0" y="58470"/>
                    <a:pt x="8384" y="38230"/>
                    <a:pt x="23307" y="23307"/>
                  </a:cubicBezTo>
                  <a:cubicBezTo>
                    <a:pt x="38230" y="8384"/>
                    <a:pt x="58470" y="0"/>
                    <a:pt x="79574" y="0"/>
                  </a:cubicBezTo>
                  <a:close/>
                </a:path>
              </a:pathLst>
            </a:custGeom>
            <a:solidFill>
              <a:srgbClr val="449281"/>
            </a:solidFill>
          </p:spPr>
        </p:sp>
        <p:sp>
          <p:nvSpPr>
            <p:cNvPr name="TextBox 20" id="20"/>
            <p:cNvSpPr txBox="true"/>
            <p:nvPr/>
          </p:nvSpPr>
          <p:spPr>
            <a:xfrm>
              <a:off x="0" y="-38100"/>
              <a:ext cx="316667" cy="197249"/>
            </a:xfrm>
            <a:prstGeom prst="rect">
              <a:avLst/>
            </a:prstGeom>
          </p:spPr>
          <p:txBody>
            <a:bodyPr anchor="ctr" rtlCol="false" tIns="50800" lIns="50800" bIns="50800" rIns="50800"/>
            <a:lstStyle/>
            <a:p>
              <a:pPr algn="ctr">
                <a:lnSpc>
                  <a:spcPts val="2799"/>
                </a:lnSpc>
              </a:pPr>
              <a:r>
                <a:rPr lang="en-US" sz="1999">
                  <a:solidFill>
                    <a:srgbClr val="FFFFFF"/>
                  </a:solidFill>
                  <a:latin typeface="TT Corals Bold"/>
                </a:rPr>
                <a:t>Parents</a:t>
              </a:r>
            </a:p>
          </p:txBody>
        </p:sp>
      </p:grpSp>
      <p:grpSp>
        <p:nvGrpSpPr>
          <p:cNvPr name="Group 21" id="21"/>
          <p:cNvGrpSpPr/>
          <p:nvPr/>
        </p:nvGrpSpPr>
        <p:grpSpPr>
          <a:xfrm rot="0">
            <a:off x="13859356" y="5246552"/>
            <a:ext cx="1202347" cy="604268"/>
            <a:chOff x="0" y="0"/>
            <a:chExt cx="316667" cy="159149"/>
          </a:xfrm>
        </p:grpSpPr>
        <p:sp>
          <p:nvSpPr>
            <p:cNvPr name="Freeform 22" id="22"/>
            <p:cNvSpPr/>
            <p:nvPr/>
          </p:nvSpPr>
          <p:spPr>
            <a:xfrm flipH="false" flipV="false" rot="0">
              <a:off x="0" y="0"/>
              <a:ext cx="316667" cy="159149"/>
            </a:xfrm>
            <a:custGeom>
              <a:avLst/>
              <a:gdLst/>
              <a:ahLst/>
              <a:cxnLst/>
              <a:rect r="r" b="b" t="t" l="l"/>
              <a:pathLst>
                <a:path h="159149" w="316667">
                  <a:moveTo>
                    <a:pt x="79574" y="0"/>
                  </a:moveTo>
                  <a:lnTo>
                    <a:pt x="237093" y="0"/>
                  </a:lnTo>
                  <a:cubicBezTo>
                    <a:pt x="258197" y="0"/>
                    <a:pt x="278438" y="8384"/>
                    <a:pt x="293361" y="23307"/>
                  </a:cubicBezTo>
                  <a:cubicBezTo>
                    <a:pt x="308284" y="38230"/>
                    <a:pt x="316667" y="58470"/>
                    <a:pt x="316667" y="79574"/>
                  </a:cubicBezTo>
                  <a:lnTo>
                    <a:pt x="316667" y="79574"/>
                  </a:lnTo>
                  <a:cubicBezTo>
                    <a:pt x="316667" y="100679"/>
                    <a:pt x="308284" y="120919"/>
                    <a:pt x="293361" y="135842"/>
                  </a:cubicBezTo>
                  <a:cubicBezTo>
                    <a:pt x="278438" y="150765"/>
                    <a:pt x="258197" y="159149"/>
                    <a:pt x="237093" y="159149"/>
                  </a:cubicBezTo>
                  <a:lnTo>
                    <a:pt x="79574" y="159149"/>
                  </a:lnTo>
                  <a:cubicBezTo>
                    <a:pt x="58470" y="159149"/>
                    <a:pt x="38230" y="150765"/>
                    <a:pt x="23307" y="135842"/>
                  </a:cubicBezTo>
                  <a:cubicBezTo>
                    <a:pt x="8384" y="120919"/>
                    <a:pt x="0" y="100679"/>
                    <a:pt x="0" y="79574"/>
                  </a:cubicBezTo>
                  <a:lnTo>
                    <a:pt x="0" y="79574"/>
                  </a:lnTo>
                  <a:cubicBezTo>
                    <a:pt x="0" y="58470"/>
                    <a:pt x="8384" y="38230"/>
                    <a:pt x="23307" y="23307"/>
                  </a:cubicBezTo>
                  <a:cubicBezTo>
                    <a:pt x="38230" y="8384"/>
                    <a:pt x="58470" y="0"/>
                    <a:pt x="79574" y="0"/>
                  </a:cubicBezTo>
                  <a:close/>
                </a:path>
              </a:pathLst>
            </a:custGeom>
            <a:solidFill>
              <a:srgbClr val="B2CBB3"/>
            </a:solidFill>
          </p:spPr>
        </p:sp>
        <p:sp>
          <p:nvSpPr>
            <p:cNvPr name="TextBox 23" id="23"/>
            <p:cNvSpPr txBox="true"/>
            <p:nvPr/>
          </p:nvSpPr>
          <p:spPr>
            <a:xfrm>
              <a:off x="0" y="-38100"/>
              <a:ext cx="316667" cy="197249"/>
            </a:xfrm>
            <a:prstGeom prst="rect">
              <a:avLst/>
            </a:prstGeom>
          </p:spPr>
          <p:txBody>
            <a:bodyPr anchor="ctr" rtlCol="false" tIns="50800" lIns="50800" bIns="50800" rIns="50800"/>
            <a:lstStyle/>
            <a:p>
              <a:pPr algn="ctr">
                <a:lnSpc>
                  <a:spcPts val="2799"/>
                </a:lnSpc>
              </a:pPr>
              <a:r>
                <a:rPr lang="en-US" sz="1999">
                  <a:solidFill>
                    <a:srgbClr val="FFFFFF"/>
                  </a:solidFill>
                  <a:latin typeface="TT Corals Bold"/>
                </a:rPr>
                <a:t>Mairie</a:t>
              </a:r>
            </a:p>
          </p:txBody>
        </p:sp>
      </p:grpSp>
      <p:grpSp>
        <p:nvGrpSpPr>
          <p:cNvPr name="Group 24" id="24"/>
          <p:cNvGrpSpPr/>
          <p:nvPr/>
        </p:nvGrpSpPr>
        <p:grpSpPr>
          <a:xfrm rot="0">
            <a:off x="12657009" y="6809866"/>
            <a:ext cx="1202347" cy="604268"/>
            <a:chOff x="0" y="0"/>
            <a:chExt cx="316667" cy="159149"/>
          </a:xfrm>
        </p:grpSpPr>
        <p:sp>
          <p:nvSpPr>
            <p:cNvPr name="Freeform 25" id="25"/>
            <p:cNvSpPr/>
            <p:nvPr/>
          </p:nvSpPr>
          <p:spPr>
            <a:xfrm flipH="false" flipV="false" rot="0">
              <a:off x="0" y="0"/>
              <a:ext cx="316667" cy="159149"/>
            </a:xfrm>
            <a:custGeom>
              <a:avLst/>
              <a:gdLst/>
              <a:ahLst/>
              <a:cxnLst/>
              <a:rect r="r" b="b" t="t" l="l"/>
              <a:pathLst>
                <a:path h="159149" w="316667">
                  <a:moveTo>
                    <a:pt x="79574" y="0"/>
                  </a:moveTo>
                  <a:lnTo>
                    <a:pt x="237093" y="0"/>
                  </a:lnTo>
                  <a:cubicBezTo>
                    <a:pt x="258197" y="0"/>
                    <a:pt x="278438" y="8384"/>
                    <a:pt x="293361" y="23307"/>
                  </a:cubicBezTo>
                  <a:cubicBezTo>
                    <a:pt x="308284" y="38230"/>
                    <a:pt x="316667" y="58470"/>
                    <a:pt x="316667" y="79574"/>
                  </a:cubicBezTo>
                  <a:lnTo>
                    <a:pt x="316667" y="79574"/>
                  </a:lnTo>
                  <a:cubicBezTo>
                    <a:pt x="316667" y="100679"/>
                    <a:pt x="308284" y="120919"/>
                    <a:pt x="293361" y="135842"/>
                  </a:cubicBezTo>
                  <a:cubicBezTo>
                    <a:pt x="278438" y="150765"/>
                    <a:pt x="258197" y="159149"/>
                    <a:pt x="237093" y="159149"/>
                  </a:cubicBezTo>
                  <a:lnTo>
                    <a:pt x="79574" y="159149"/>
                  </a:lnTo>
                  <a:cubicBezTo>
                    <a:pt x="58470" y="159149"/>
                    <a:pt x="38230" y="150765"/>
                    <a:pt x="23307" y="135842"/>
                  </a:cubicBezTo>
                  <a:cubicBezTo>
                    <a:pt x="8384" y="120919"/>
                    <a:pt x="0" y="100679"/>
                    <a:pt x="0" y="79574"/>
                  </a:cubicBezTo>
                  <a:lnTo>
                    <a:pt x="0" y="79574"/>
                  </a:lnTo>
                  <a:cubicBezTo>
                    <a:pt x="0" y="58470"/>
                    <a:pt x="8384" y="38230"/>
                    <a:pt x="23307" y="23307"/>
                  </a:cubicBezTo>
                  <a:cubicBezTo>
                    <a:pt x="38230" y="8384"/>
                    <a:pt x="58470" y="0"/>
                    <a:pt x="79574" y="0"/>
                  </a:cubicBezTo>
                  <a:close/>
                </a:path>
              </a:pathLst>
            </a:custGeom>
            <a:solidFill>
              <a:srgbClr val="449281"/>
            </a:solidFill>
          </p:spPr>
        </p:sp>
        <p:sp>
          <p:nvSpPr>
            <p:cNvPr name="TextBox 26" id="26"/>
            <p:cNvSpPr txBox="true"/>
            <p:nvPr/>
          </p:nvSpPr>
          <p:spPr>
            <a:xfrm>
              <a:off x="0" y="-38100"/>
              <a:ext cx="316667" cy="197249"/>
            </a:xfrm>
            <a:prstGeom prst="rect">
              <a:avLst/>
            </a:prstGeom>
          </p:spPr>
          <p:txBody>
            <a:bodyPr anchor="ctr" rtlCol="false" tIns="50800" lIns="50800" bIns="50800" rIns="50800"/>
            <a:lstStyle/>
            <a:p>
              <a:pPr algn="ctr">
                <a:lnSpc>
                  <a:spcPts val="2799"/>
                </a:lnSpc>
              </a:pPr>
              <a:r>
                <a:rPr lang="en-US" sz="1999">
                  <a:solidFill>
                    <a:srgbClr val="FFFFFF"/>
                  </a:solidFill>
                  <a:latin typeface="TT Corals Bold"/>
                </a:rPr>
                <a:t>Mairie</a:t>
              </a:r>
            </a:p>
          </p:txBody>
        </p:sp>
      </p:grpSp>
      <p:grpSp>
        <p:nvGrpSpPr>
          <p:cNvPr name="Group 27" id="27"/>
          <p:cNvGrpSpPr/>
          <p:nvPr/>
        </p:nvGrpSpPr>
        <p:grpSpPr>
          <a:xfrm rot="0">
            <a:off x="8948321" y="7414134"/>
            <a:ext cx="2045900" cy="807720"/>
            <a:chOff x="0" y="0"/>
            <a:chExt cx="538838" cy="212733"/>
          </a:xfrm>
        </p:grpSpPr>
        <p:sp>
          <p:nvSpPr>
            <p:cNvPr name="Freeform 28" id="28"/>
            <p:cNvSpPr/>
            <p:nvPr/>
          </p:nvSpPr>
          <p:spPr>
            <a:xfrm flipH="false" flipV="false" rot="0">
              <a:off x="0" y="0"/>
              <a:ext cx="538838" cy="212733"/>
            </a:xfrm>
            <a:custGeom>
              <a:avLst/>
              <a:gdLst/>
              <a:ahLst/>
              <a:cxnLst/>
              <a:rect r="r" b="b" t="t" l="l"/>
              <a:pathLst>
                <a:path h="212733" w="538838">
                  <a:moveTo>
                    <a:pt x="106366" y="0"/>
                  </a:moveTo>
                  <a:lnTo>
                    <a:pt x="432472" y="0"/>
                  </a:lnTo>
                  <a:cubicBezTo>
                    <a:pt x="491216" y="0"/>
                    <a:pt x="538838" y="47622"/>
                    <a:pt x="538838" y="106366"/>
                  </a:cubicBezTo>
                  <a:lnTo>
                    <a:pt x="538838" y="106366"/>
                  </a:lnTo>
                  <a:cubicBezTo>
                    <a:pt x="538838" y="165111"/>
                    <a:pt x="491216" y="212733"/>
                    <a:pt x="432472" y="212733"/>
                  </a:cubicBezTo>
                  <a:lnTo>
                    <a:pt x="106366" y="212733"/>
                  </a:lnTo>
                  <a:cubicBezTo>
                    <a:pt x="47622" y="212733"/>
                    <a:pt x="0" y="165111"/>
                    <a:pt x="0" y="106366"/>
                  </a:cubicBezTo>
                  <a:lnTo>
                    <a:pt x="0" y="106366"/>
                  </a:lnTo>
                  <a:cubicBezTo>
                    <a:pt x="0" y="47622"/>
                    <a:pt x="47622" y="0"/>
                    <a:pt x="106366" y="0"/>
                  </a:cubicBezTo>
                  <a:close/>
                </a:path>
              </a:pathLst>
            </a:custGeom>
            <a:solidFill>
              <a:srgbClr val="449281"/>
            </a:solidFill>
          </p:spPr>
        </p:sp>
        <p:sp>
          <p:nvSpPr>
            <p:cNvPr name="TextBox 29" id="29"/>
            <p:cNvSpPr txBox="true"/>
            <p:nvPr/>
          </p:nvSpPr>
          <p:spPr>
            <a:xfrm>
              <a:off x="0" y="-38100"/>
              <a:ext cx="538838" cy="250833"/>
            </a:xfrm>
            <a:prstGeom prst="rect">
              <a:avLst/>
            </a:prstGeom>
          </p:spPr>
          <p:txBody>
            <a:bodyPr anchor="ctr" rtlCol="false" tIns="50800" lIns="50800" bIns="50800" rIns="50800"/>
            <a:lstStyle/>
            <a:p>
              <a:pPr algn="ctr">
                <a:lnSpc>
                  <a:spcPts val="2799"/>
                </a:lnSpc>
              </a:pPr>
              <a:r>
                <a:rPr lang="en-US" sz="1999">
                  <a:solidFill>
                    <a:srgbClr val="FFFFFF"/>
                  </a:solidFill>
                  <a:latin typeface="TT Corals Bold"/>
                </a:rPr>
                <a:t>Entreprises conceptrices</a:t>
              </a:r>
            </a:p>
          </p:txBody>
        </p:sp>
      </p:grpSp>
    </p:spTree>
  </p:cSld>
  <p:clrMapOvr>
    <a:masterClrMapping/>
  </p:clrMapOvr>
</p:sld>
</file>

<file path=ppt/slides/slide39.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Freeform 2" id="2"/>
          <p:cNvSpPr/>
          <p:nvPr/>
        </p:nvSpPr>
        <p:spPr>
          <a:xfrm flipH="false" flipV="false" rot="0">
            <a:off x="0" y="0"/>
            <a:ext cx="18288000" cy="10287000"/>
          </a:xfrm>
          <a:custGeom>
            <a:avLst/>
            <a:gdLst/>
            <a:ahLst/>
            <a:cxnLst/>
            <a:rect r="r" b="b" t="t" l="l"/>
            <a:pathLst>
              <a:path h="10287000" w="18288000">
                <a:moveTo>
                  <a:pt x="0" y="0"/>
                </a:moveTo>
                <a:lnTo>
                  <a:pt x="18288000" y="0"/>
                </a:lnTo>
                <a:lnTo>
                  <a:pt x="18288000" y="10287000"/>
                </a:lnTo>
                <a:lnTo>
                  <a:pt x="0" y="10287000"/>
                </a:lnTo>
                <a:lnTo>
                  <a:pt x="0" y="0"/>
                </a:lnTo>
                <a:close/>
              </a:path>
            </a:pathLst>
          </a:custGeom>
          <a:blipFill>
            <a:blip r:embed="rId2"/>
            <a:stretch>
              <a:fillRect l="0" t="-844" r="-11619" b="-10775"/>
            </a:stretch>
          </a:blipFill>
        </p:spPr>
      </p:sp>
      <p:sp>
        <p:nvSpPr>
          <p:cNvPr name="TextBox 3" id="3"/>
          <p:cNvSpPr txBox="true"/>
          <p:nvPr/>
        </p:nvSpPr>
        <p:spPr>
          <a:xfrm rot="0">
            <a:off x="1389895" y="923925"/>
            <a:ext cx="15508210" cy="7899541"/>
          </a:xfrm>
          <a:prstGeom prst="rect">
            <a:avLst/>
          </a:prstGeom>
        </p:spPr>
        <p:txBody>
          <a:bodyPr anchor="t" rtlCol="false" tIns="0" lIns="0" bIns="0" rIns="0">
            <a:spAutoFit/>
          </a:bodyPr>
          <a:lstStyle/>
          <a:p>
            <a:pPr algn="ctr">
              <a:lnSpc>
                <a:spcPts val="8064"/>
              </a:lnSpc>
              <a:spcBef>
                <a:spcPct val="0"/>
              </a:spcBef>
            </a:pPr>
            <a:r>
              <a:rPr lang="en-US" sz="5760">
                <a:solidFill>
                  <a:srgbClr val="000000"/>
                </a:solidFill>
                <a:latin typeface="TT Corals Bold"/>
              </a:rPr>
              <a:t>PROBLÉMATISATION : </a:t>
            </a:r>
          </a:p>
          <a:p>
            <a:pPr algn="ctr">
              <a:lnSpc>
                <a:spcPts val="6524"/>
              </a:lnSpc>
              <a:spcBef>
                <a:spcPct val="0"/>
              </a:spcBef>
            </a:pPr>
          </a:p>
          <a:p>
            <a:pPr algn="ctr">
              <a:lnSpc>
                <a:spcPts val="6524"/>
              </a:lnSpc>
              <a:spcBef>
                <a:spcPct val="0"/>
              </a:spcBef>
            </a:pPr>
          </a:p>
          <a:p>
            <a:pPr algn="ctr">
              <a:lnSpc>
                <a:spcPts val="5219"/>
              </a:lnSpc>
              <a:spcBef>
                <a:spcPct val="0"/>
              </a:spcBef>
            </a:pPr>
            <a:r>
              <a:rPr lang="en-US" sz="3728">
                <a:solidFill>
                  <a:srgbClr val="000000"/>
                </a:solidFill>
                <a:latin typeface="TT Corals Bold"/>
              </a:rPr>
              <a:t>Étant donné que ...</a:t>
            </a:r>
          </a:p>
          <a:p>
            <a:pPr algn="ctr">
              <a:lnSpc>
                <a:spcPts val="5219"/>
              </a:lnSpc>
              <a:spcBef>
                <a:spcPct val="0"/>
              </a:spcBef>
            </a:pPr>
          </a:p>
          <a:p>
            <a:pPr algn="ctr">
              <a:lnSpc>
                <a:spcPts val="5219"/>
              </a:lnSpc>
              <a:spcBef>
                <a:spcPct val="0"/>
              </a:spcBef>
            </a:pPr>
          </a:p>
          <a:p>
            <a:pPr algn="ctr">
              <a:lnSpc>
                <a:spcPts val="5219"/>
              </a:lnSpc>
              <a:spcBef>
                <a:spcPct val="0"/>
              </a:spcBef>
            </a:pPr>
            <a:r>
              <a:rPr lang="en-US" sz="3728">
                <a:solidFill>
                  <a:srgbClr val="000000"/>
                </a:solidFill>
                <a:latin typeface="TT Corals Bold"/>
              </a:rPr>
              <a:t>Comment...</a:t>
            </a:r>
          </a:p>
          <a:p>
            <a:pPr algn="ctr">
              <a:lnSpc>
                <a:spcPts val="5219"/>
              </a:lnSpc>
              <a:spcBef>
                <a:spcPct val="0"/>
              </a:spcBef>
            </a:pPr>
          </a:p>
          <a:p>
            <a:pPr algn="ctr">
              <a:lnSpc>
                <a:spcPts val="5219"/>
              </a:lnSpc>
              <a:spcBef>
                <a:spcPct val="0"/>
              </a:spcBef>
            </a:pPr>
          </a:p>
          <a:p>
            <a:pPr algn="ctr">
              <a:lnSpc>
                <a:spcPts val="5219"/>
              </a:lnSpc>
              <a:spcBef>
                <a:spcPct val="0"/>
              </a:spcBef>
            </a:pPr>
            <a:r>
              <a:rPr lang="en-US" sz="3728">
                <a:solidFill>
                  <a:srgbClr val="000000"/>
                </a:solidFill>
                <a:latin typeface="TT Corals Bold"/>
              </a:rPr>
              <a:t>Alors que...</a:t>
            </a:r>
          </a:p>
          <a:p>
            <a:pPr algn="ctr">
              <a:lnSpc>
                <a:spcPts val="5219"/>
              </a:lnSpc>
              <a:spcBef>
                <a:spcPct val="0"/>
              </a:spcBef>
            </a:pPr>
          </a:p>
        </p:txBody>
      </p:sp>
    </p:spTree>
  </p:cSld>
  <p:clrMapOvr>
    <a:masterClrMapping/>
  </p:clrMapOvr>
</p:sld>
</file>

<file path=ppt/slides/slide4.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Freeform 2" id="2"/>
          <p:cNvSpPr/>
          <p:nvPr/>
        </p:nvSpPr>
        <p:spPr>
          <a:xfrm flipH="false" flipV="false" rot="0">
            <a:off x="0" y="0"/>
            <a:ext cx="18288000" cy="10287000"/>
          </a:xfrm>
          <a:custGeom>
            <a:avLst/>
            <a:gdLst/>
            <a:ahLst/>
            <a:cxnLst/>
            <a:rect r="r" b="b" t="t" l="l"/>
            <a:pathLst>
              <a:path h="10287000" w="18288000">
                <a:moveTo>
                  <a:pt x="0" y="0"/>
                </a:moveTo>
                <a:lnTo>
                  <a:pt x="18288000" y="0"/>
                </a:lnTo>
                <a:lnTo>
                  <a:pt x="18288000" y="10287000"/>
                </a:lnTo>
                <a:lnTo>
                  <a:pt x="0" y="10287000"/>
                </a:lnTo>
                <a:lnTo>
                  <a:pt x="0" y="0"/>
                </a:lnTo>
                <a:close/>
              </a:path>
            </a:pathLst>
          </a:custGeom>
          <a:blipFill>
            <a:blip r:embed="rId2"/>
            <a:stretch>
              <a:fillRect l="0" t="0" r="0" b="0"/>
            </a:stretch>
          </a:blipFill>
        </p:spPr>
      </p:sp>
      <p:sp>
        <p:nvSpPr>
          <p:cNvPr name="TextBox 3" id="3"/>
          <p:cNvSpPr txBox="true"/>
          <p:nvPr/>
        </p:nvSpPr>
        <p:spPr>
          <a:xfrm rot="0">
            <a:off x="2470233" y="3834528"/>
            <a:ext cx="13347534" cy="2051889"/>
          </a:xfrm>
          <a:prstGeom prst="rect">
            <a:avLst/>
          </a:prstGeom>
        </p:spPr>
        <p:txBody>
          <a:bodyPr anchor="t" rtlCol="false" tIns="0" lIns="0" bIns="0" rIns="0">
            <a:spAutoFit/>
          </a:bodyPr>
          <a:lstStyle/>
          <a:p>
            <a:pPr algn="ctr">
              <a:lnSpc>
                <a:spcPts val="8005"/>
              </a:lnSpc>
            </a:pPr>
            <a:r>
              <a:rPr lang="en-US" sz="7697" spc="1778">
                <a:solidFill>
                  <a:srgbClr val="000000"/>
                </a:solidFill>
                <a:latin typeface="TT Corals"/>
              </a:rPr>
              <a:t>OUTIL ET FORMALISME</a:t>
            </a:r>
          </a:p>
        </p:txBody>
      </p:sp>
    </p:spTree>
  </p:cSld>
  <p:clrMapOvr>
    <a:masterClrMapping/>
  </p:clrMapOvr>
</p:sld>
</file>

<file path=ppt/slides/slide40.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Freeform 2" id="2"/>
          <p:cNvSpPr/>
          <p:nvPr/>
        </p:nvSpPr>
        <p:spPr>
          <a:xfrm flipH="false" flipV="false" rot="0">
            <a:off x="0" y="0"/>
            <a:ext cx="18288000" cy="10287000"/>
          </a:xfrm>
          <a:custGeom>
            <a:avLst/>
            <a:gdLst/>
            <a:ahLst/>
            <a:cxnLst/>
            <a:rect r="r" b="b" t="t" l="l"/>
            <a:pathLst>
              <a:path h="10287000" w="18288000">
                <a:moveTo>
                  <a:pt x="0" y="0"/>
                </a:moveTo>
                <a:lnTo>
                  <a:pt x="18288000" y="0"/>
                </a:lnTo>
                <a:lnTo>
                  <a:pt x="18288000" y="10287000"/>
                </a:lnTo>
                <a:lnTo>
                  <a:pt x="0" y="10287000"/>
                </a:lnTo>
                <a:lnTo>
                  <a:pt x="0" y="0"/>
                </a:lnTo>
                <a:close/>
              </a:path>
            </a:pathLst>
          </a:custGeom>
          <a:blipFill>
            <a:blip r:embed="rId2"/>
            <a:stretch>
              <a:fillRect l="0" t="-844" r="-11619" b="-10775"/>
            </a:stretch>
          </a:blipFill>
        </p:spPr>
      </p:sp>
      <p:sp>
        <p:nvSpPr>
          <p:cNvPr name="Freeform 3" id="3"/>
          <p:cNvSpPr/>
          <p:nvPr/>
        </p:nvSpPr>
        <p:spPr>
          <a:xfrm flipH="false" flipV="false" rot="1922220">
            <a:off x="1889357" y="3086100"/>
            <a:ext cx="3029989" cy="4114800"/>
          </a:xfrm>
          <a:custGeom>
            <a:avLst/>
            <a:gdLst/>
            <a:ahLst/>
            <a:cxnLst/>
            <a:rect r="r" b="b" t="t" l="l"/>
            <a:pathLst>
              <a:path h="4114800" w="3029989">
                <a:moveTo>
                  <a:pt x="0" y="0"/>
                </a:moveTo>
                <a:lnTo>
                  <a:pt x="3029990" y="0"/>
                </a:lnTo>
                <a:lnTo>
                  <a:pt x="3029990"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l="0" t="0" r="0" b="0"/>
            </a:stretch>
          </a:blipFill>
        </p:spPr>
      </p:sp>
      <p:sp>
        <p:nvSpPr>
          <p:cNvPr name="TextBox 4" id="4"/>
          <p:cNvSpPr txBox="true"/>
          <p:nvPr/>
        </p:nvSpPr>
        <p:spPr>
          <a:xfrm rot="0">
            <a:off x="5780004" y="1998662"/>
            <a:ext cx="11479296" cy="6194425"/>
          </a:xfrm>
          <a:prstGeom prst="rect">
            <a:avLst/>
          </a:prstGeom>
        </p:spPr>
        <p:txBody>
          <a:bodyPr anchor="t" rtlCol="false" tIns="0" lIns="0" bIns="0" rIns="0">
            <a:spAutoFit/>
          </a:bodyPr>
          <a:lstStyle/>
          <a:p>
            <a:pPr algn="just">
              <a:lnSpc>
                <a:spcPts val="7699"/>
              </a:lnSpc>
            </a:pPr>
            <a:r>
              <a:rPr lang="en-US" sz="5499">
                <a:solidFill>
                  <a:srgbClr val="000000"/>
                </a:solidFill>
                <a:latin typeface="TT Corals"/>
              </a:rPr>
              <a:t>Note : Suggestion pour la problématisation</a:t>
            </a:r>
          </a:p>
          <a:p>
            <a:pPr algn="just">
              <a:lnSpc>
                <a:spcPts val="2380"/>
              </a:lnSpc>
            </a:pPr>
          </a:p>
          <a:p>
            <a:pPr algn="just" marL="1187449" indent="-593725" lvl="1">
              <a:lnSpc>
                <a:spcPts val="7699"/>
              </a:lnSpc>
              <a:buFont typeface="Arial"/>
              <a:buChar char="•"/>
            </a:pPr>
            <a:r>
              <a:rPr lang="en-US" sz="5499">
                <a:solidFill>
                  <a:srgbClr val="000000"/>
                </a:solidFill>
                <a:latin typeface="TT Corals"/>
              </a:rPr>
              <a:t>étant donné que  : [parler des pôles et de leur charge d’être]</a:t>
            </a:r>
          </a:p>
          <a:p>
            <a:pPr algn="just" marL="1187449" indent="-593725" lvl="1">
              <a:lnSpc>
                <a:spcPts val="7699"/>
              </a:lnSpc>
              <a:buFont typeface="Arial"/>
              <a:buChar char="•"/>
            </a:pPr>
            <a:r>
              <a:rPr lang="en-US" sz="5499">
                <a:solidFill>
                  <a:srgbClr val="000000"/>
                </a:solidFill>
                <a:latin typeface="TT Corals"/>
              </a:rPr>
              <a:t>comment : [décrire la transduction opérante souhaitée]</a:t>
            </a:r>
          </a:p>
          <a:p>
            <a:pPr algn="just" marL="1187449" indent="-593725" lvl="1">
              <a:lnSpc>
                <a:spcPts val="7699"/>
              </a:lnSpc>
              <a:buFont typeface="Arial"/>
              <a:buChar char="•"/>
            </a:pPr>
            <a:r>
              <a:rPr lang="en-US" sz="5499">
                <a:solidFill>
                  <a:srgbClr val="000000"/>
                </a:solidFill>
                <a:latin typeface="TT Corals"/>
              </a:rPr>
              <a:t>alors que : [réemployer l’ACPb]</a:t>
            </a:r>
          </a:p>
        </p:txBody>
      </p:sp>
    </p:spTree>
  </p:cSld>
  <p:clrMapOvr>
    <a:masterClrMapping/>
  </p:clrMapOvr>
</p:sld>
</file>

<file path=ppt/slides/slide41.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Freeform 2" id="2"/>
          <p:cNvSpPr/>
          <p:nvPr/>
        </p:nvSpPr>
        <p:spPr>
          <a:xfrm flipH="false" flipV="false" rot="0">
            <a:off x="0" y="0"/>
            <a:ext cx="18288000" cy="10287000"/>
          </a:xfrm>
          <a:custGeom>
            <a:avLst/>
            <a:gdLst/>
            <a:ahLst/>
            <a:cxnLst/>
            <a:rect r="r" b="b" t="t" l="l"/>
            <a:pathLst>
              <a:path h="10287000" w="18288000">
                <a:moveTo>
                  <a:pt x="0" y="0"/>
                </a:moveTo>
                <a:lnTo>
                  <a:pt x="18288000" y="0"/>
                </a:lnTo>
                <a:lnTo>
                  <a:pt x="18288000" y="10287000"/>
                </a:lnTo>
                <a:lnTo>
                  <a:pt x="0" y="10287000"/>
                </a:lnTo>
                <a:lnTo>
                  <a:pt x="0" y="0"/>
                </a:lnTo>
                <a:close/>
              </a:path>
            </a:pathLst>
          </a:custGeom>
          <a:blipFill>
            <a:blip r:embed="rId2"/>
            <a:stretch>
              <a:fillRect l="0" t="-844" r="-11619" b="-10775"/>
            </a:stretch>
          </a:blipFill>
        </p:spPr>
      </p:sp>
      <p:sp>
        <p:nvSpPr>
          <p:cNvPr name="TextBox 3" id="3"/>
          <p:cNvSpPr txBox="true"/>
          <p:nvPr/>
        </p:nvSpPr>
        <p:spPr>
          <a:xfrm rot="0">
            <a:off x="1389895" y="565080"/>
            <a:ext cx="15508210" cy="9709291"/>
          </a:xfrm>
          <a:prstGeom prst="rect">
            <a:avLst/>
          </a:prstGeom>
        </p:spPr>
        <p:txBody>
          <a:bodyPr anchor="t" rtlCol="false" tIns="0" lIns="0" bIns="0" rIns="0">
            <a:spAutoFit/>
          </a:bodyPr>
          <a:lstStyle/>
          <a:p>
            <a:pPr algn="ctr">
              <a:lnSpc>
                <a:spcPts val="8064"/>
              </a:lnSpc>
              <a:spcBef>
                <a:spcPct val="0"/>
              </a:spcBef>
            </a:pPr>
            <a:r>
              <a:rPr lang="en-US" sz="5760">
                <a:solidFill>
                  <a:srgbClr val="000000"/>
                </a:solidFill>
                <a:latin typeface="TT Corals Bold"/>
              </a:rPr>
              <a:t>PROBLÉMATISATION : proposition de correction </a:t>
            </a:r>
          </a:p>
          <a:p>
            <a:pPr algn="ctr">
              <a:lnSpc>
                <a:spcPts val="6524"/>
              </a:lnSpc>
              <a:spcBef>
                <a:spcPct val="0"/>
              </a:spcBef>
            </a:pPr>
          </a:p>
          <a:p>
            <a:pPr algn="ctr">
              <a:lnSpc>
                <a:spcPts val="5219"/>
              </a:lnSpc>
              <a:spcBef>
                <a:spcPct val="0"/>
              </a:spcBef>
            </a:pPr>
            <a:r>
              <a:rPr lang="en-US" sz="3728">
                <a:solidFill>
                  <a:srgbClr val="000000"/>
                </a:solidFill>
                <a:latin typeface="TT Corals Bold"/>
              </a:rPr>
              <a:t>Étant donné que ...</a:t>
            </a:r>
          </a:p>
          <a:p>
            <a:pPr algn="ctr">
              <a:lnSpc>
                <a:spcPts val="5219"/>
              </a:lnSpc>
              <a:spcBef>
                <a:spcPct val="0"/>
              </a:spcBef>
            </a:pPr>
            <a:r>
              <a:rPr lang="en-US" sz="3728">
                <a:solidFill>
                  <a:srgbClr val="000000"/>
                </a:solidFill>
                <a:latin typeface="TT Corals"/>
              </a:rPr>
              <a:t>Le  jeu est  le moment ou se co-inventent l'enfant et le terrain sur lequel celui-ci joue,</a:t>
            </a:r>
          </a:p>
          <a:p>
            <a:pPr algn="ctr">
              <a:lnSpc>
                <a:spcPts val="5219"/>
              </a:lnSpc>
              <a:spcBef>
                <a:spcPct val="0"/>
              </a:spcBef>
            </a:pPr>
          </a:p>
          <a:p>
            <a:pPr algn="ctr">
              <a:lnSpc>
                <a:spcPts val="5219"/>
              </a:lnSpc>
              <a:spcBef>
                <a:spcPct val="0"/>
              </a:spcBef>
            </a:pPr>
            <a:r>
              <a:rPr lang="en-US" sz="3728">
                <a:solidFill>
                  <a:srgbClr val="000000"/>
                </a:solidFill>
                <a:latin typeface="TT Corals Bold"/>
              </a:rPr>
              <a:t>Comment...</a:t>
            </a:r>
          </a:p>
          <a:p>
            <a:pPr algn="ctr">
              <a:lnSpc>
                <a:spcPts val="5219"/>
              </a:lnSpc>
              <a:spcBef>
                <a:spcPct val="0"/>
              </a:spcBef>
            </a:pPr>
            <a:r>
              <a:rPr lang="en-US" sz="3728">
                <a:solidFill>
                  <a:srgbClr val="000000"/>
                </a:solidFill>
                <a:latin typeface="TT Corals"/>
              </a:rPr>
              <a:t>Concevoir un terrain de jeu qui permette cette co-invention, et permette donc à l'enfant de développer ses capacités psycho-motrices, sa créativité et sa prise de risque,</a:t>
            </a:r>
          </a:p>
          <a:p>
            <a:pPr algn="ctr">
              <a:lnSpc>
                <a:spcPts val="5219"/>
              </a:lnSpc>
              <a:spcBef>
                <a:spcPct val="0"/>
              </a:spcBef>
            </a:pPr>
          </a:p>
          <a:p>
            <a:pPr algn="ctr">
              <a:lnSpc>
                <a:spcPts val="5219"/>
              </a:lnSpc>
              <a:spcBef>
                <a:spcPct val="0"/>
              </a:spcBef>
            </a:pPr>
            <a:r>
              <a:rPr lang="en-US" sz="3728">
                <a:solidFill>
                  <a:srgbClr val="000000"/>
                </a:solidFill>
                <a:latin typeface="TT Corals Bold"/>
              </a:rPr>
              <a:t>Alors que...</a:t>
            </a:r>
          </a:p>
          <a:p>
            <a:pPr algn="ctr">
              <a:lnSpc>
                <a:spcPts val="5219"/>
              </a:lnSpc>
              <a:spcBef>
                <a:spcPct val="0"/>
              </a:spcBef>
            </a:pPr>
            <a:r>
              <a:rPr lang="en-US" sz="3728">
                <a:solidFill>
                  <a:srgbClr val="000000"/>
                </a:solidFill>
                <a:latin typeface="TT Corals"/>
              </a:rPr>
              <a:t>Les terrains de jeu sont conçus de façon à être fortement prédéterminés et sursécurisés, empêchant donc à la relation transductive enfant/espace de jeu – au coeur du jeu – de s'opérer ?</a:t>
            </a:r>
          </a:p>
        </p:txBody>
      </p:sp>
    </p:spTree>
  </p:cSld>
  <p:clrMapOvr>
    <a:masterClrMapping/>
  </p:clrMapOvr>
</p:sld>
</file>

<file path=ppt/slides/slide42.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Freeform 2" id="2"/>
          <p:cNvSpPr/>
          <p:nvPr/>
        </p:nvSpPr>
        <p:spPr>
          <a:xfrm flipH="false" flipV="false" rot="0">
            <a:off x="0" y="0"/>
            <a:ext cx="18288000" cy="10287000"/>
          </a:xfrm>
          <a:custGeom>
            <a:avLst/>
            <a:gdLst/>
            <a:ahLst/>
            <a:cxnLst/>
            <a:rect r="r" b="b" t="t" l="l"/>
            <a:pathLst>
              <a:path h="10287000" w="18288000">
                <a:moveTo>
                  <a:pt x="0" y="0"/>
                </a:moveTo>
                <a:lnTo>
                  <a:pt x="18288000" y="0"/>
                </a:lnTo>
                <a:lnTo>
                  <a:pt x="18288000" y="10287000"/>
                </a:lnTo>
                <a:lnTo>
                  <a:pt x="0" y="10287000"/>
                </a:lnTo>
                <a:lnTo>
                  <a:pt x="0" y="0"/>
                </a:lnTo>
                <a:close/>
              </a:path>
            </a:pathLst>
          </a:custGeom>
          <a:blipFill>
            <a:blip r:embed="rId2"/>
            <a:stretch>
              <a:fillRect l="0" t="0" r="0" b="0"/>
            </a:stretch>
          </a:blipFill>
        </p:spPr>
      </p:sp>
      <p:sp>
        <p:nvSpPr>
          <p:cNvPr name="TextBox 3" id="3"/>
          <p:cNvSpPr txBox="true"/>
          <p:nvPr/>
        </p:nvSpPr>
        <p:spPr>
          <a:xfrm rot="0">
            <a:off x="2470233" y="1958544"/>
            <a:ext cx="13347534" cy="2051889"/>
          </a:xfrm>
          <a:prstGeom prst="rect">
            <a:avLst/>
          </a:prstGeom>
        </p:spPr>
        <p:txBody>
          <a:bodyPr anchor="t" rtlCol="false" tIns="0" lIns="0" bIns="0" rIns="0">
            <a:spAutoFit/>
          </a:bodyPr>
          <a:lstStyle/>
          <a:p>
            <a:pPr algn="ctr">
              <a:lnSpc>
                <a:spcPts val="8005"/>
              </a:lnSpc>
            </a:pPr>
            <a:r>
              <a:rPr lang="en-US" sz="7697" spc="1778">
                <a:solidFill>
                  <a:srgbClr val="000000"/>
                </a:solidFill>
                <a:latin typeface="TT Corals"/>
              </a:rPr>
              <a:t>ATELIER D’INVENTION</a:t>
            </a:r>
          </a:p>
        </p:txBody>
      </p:sp>
      <p:sp>
        <p:nvSpPr>
          <p:cNvPr name="Freeform 4" id="4"/>
          <p:cNvSpPr/>
          <p:nvPr/>
        </p:nvSpPr>
        <p:spPr>
          <a:xfrm flipH="false" flipV="false" rot="0">
            <a:off x="6640557" y="5143500"/>
            <a:ext cx="5006886" cy="4615438"/>
          </a:xfrm>
          <a:custGeom>
            <a:avLst/>
            <a:gdLst/>
            <a:ahLst/>
            <a:cxnLst/>
            <a:rect r="r" b="b" t="t" l="l"/>
            <a:pathLst>
              <a:path h="4615438" w="5006886">
                <a:moveTo>
                  <a:pt x="0" y="0"/>
                </a:moveTo>
                <a:lnTo>
                  <a:pt x="5006886" y="0"/>
                </a:lnTo>
                <a:lnTo>
                  <a:pt x="5006886" y="4615438"/>
                </a:lnTo>
                <a:lnTo>
                  <a:pt x="0" y="4615438"/>
                </a:lnTo>
                <a:lnTo>
                  <a:pt x="0" y="0"/>
                </a:lnTo>
                <a:close/>
              </a:path>
            </a:pathLst>
          </a:custGeom>
          <a:blipFill>
            <a:blip r:embed="rId3">
              <a:extLst>
                <a:ext uri="{96DAC541-7B7A-43D3-8B79-37D633B846F1}">
                  <asvg:svgBlip xmlns:asvg="http://schemas.microsoft.com/office/drawing/2016/SVG/main" r:embed="rId4"/>
                </a:ext>
              </a:extLst>
            </a:blip>
            <a:stretch>
              <a:fillRect l="0" t="0" r="0" b="0"/>
            </a:stretch>
          </a:blipFill>
        </p:spPr>
      </p:sp>
    </p:spTree>
  </p:cSld>
  <p:clrMapOvr>
    <a:masterClrMapping/>
  </p:clrMapOvr>
</p:sld>
</file>

<file path=ppt/slides/slide43.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Freeform 2" id="2"/>
          <p:cNvSpPr/>
          <p:nvPr/>
        </p:nvSpPr>
        <p:spPr>
          <a:xfrm flipH="false" flipV="false" rot="0">
            <a:off x="0" y="0"/>
            <a:ext cx="18288000" cy="10287000"/>
          </a:xfrm>
          <a:custGeom>
            <a:avLst/>
            <a:gdLst/>
            <a:ahLst/>
            <a:cxnLst/>
            <a:rect r="r" b="b" t="t" l="l"/>
            <a:pathLst>
              <a:path h="10287000" w="18288000">
                <a:moveTo>
                  <a:pt x="0" y="0"/>
                </a:moveTo>
                <a:lnTo>
                  <a:pt x="18288000" y="0"/>
                </a:lnTo>
                <a:lnTo>
                  <a:pt x="18288000" y="10287000"/>
                </a:lnTo>
                <a:lnTo>
                  <a:pt x="0" y="10287000"/>
                </a:lnTo>
                <a:lnTo>
                  <a:pt x="0" y="0"/>
                </a:lnTo>
                <a:close/>
              </a:path>
            </a:pathLst>
          </a:custGeom>
          <a:blipFill>
            <a:blip r:embed="rId2"/>
            <a:stretch>
              <a:fillRect l="0" t="0" r="0" b="0"/>
            </a:stretch>
          </a:blipFill>
        </p:spPr>
      </p:sp>
      <p:sp>
        <p:nvSpPr>
          <p:cNvPr name="Freeform 3" id="3"/>
          <p:cNvSpPr/>
          <p:nvPr/>
        </p:nvSpPr>
        <p:spPr>
          <a:xfrm flipH="false" flipV="false" rot="0">
            <a:off x="13574115" y="6964556"/>
            <a:ext cx="4590242" cy="3198801"/>
          </a:xfrm>
          <a:custGeom>
            <a:avLst/>
            <a:gdLst/>
            <a:ahLst/>
            <a:cxnLst/>
            <a:rect r="r" b="b" t="t" l="l"/>
            <a:pathLst>
              <a:path h="3198801" w="4590242">
                <a:moveTo>
                  <a:pt x="0" y="0"/>
                </a:moveTo>
                <a:lnTo>
                  <a:pt x="4590242" y="0"/>
                </a:lnTo>
                <a:lnTo>
                  <a:pt x="4590242" y="3198801"/>
                </a:lnTo>
                <a:lnTo>
                  <a:pt x="0" y="3198801"/>
                </a:lnTo>
                <a:lnTo>
                  <a:pt x="0" y="0"/>
                </a:lnTo>
                <a:close/>
              </a:path>
            </a:pathLst>
          </a:custGeom>
          <a:blipFill>
            <a:blip r:embed="rId3"/>
            <a:stretch>
              <a:fillRect l="0" t="0" r="0" b="0"/>
            </a:stretch>
          </a:blipFill>
        </p:spPr>
      </p:sp>
      <p:sp>
        <p:nvSpPr>
          <p:cNvPr name="Freeform 4" id="4"/>
          <p:cNvSpPr/>
          <p:nvPr/>
        </p:nvSpPr>
        <p:spPr>
          <a:xfrm flipH="false" flipV="false" rot="0">
            <a:off x="14267803" y="3737932"/>
            <a:ext cx="3748182" cy="2811137"/>
          </a:xfrm>
          <a:custGeom>
            <a:avLst/>
            <a:gdLst/>
            <a:ahLst/>
            <a:cxnLst/>
            <a:rect r="r" b="b" t="t" l="l"/>
            <a:pathLst>
              <a:path h="2811137" w="3748182">
                <a:moveTo>
                  <a:pt x="0" y="0"/>
                </a:moveTo>
                <a:lnTo>
                  <a:pt x="3748182" y="0"/>
                </a:lnTo>
                <a:lnTo>
                  <a:pt x="3748182" y="2811136"/>
                </a:lnTo>
                <a:lnTo>
                  <a:pt x="0" y="2811136"/>
                </a:lnTo>
                <a:lnTo>
                  <a:pt x="0" y="0"/>
                </a:lnTo>
                <a:close/>
              </a:path>
            </a:pathLst>
          </a:custGeom>
          <a:blipFill>
            <a:blip r:embed="rId4"/>
            <a:stretch>
              <a:fillRect l="0" t="0" r="0" b="0"/>
            </a:stretch>
          </a:blipFill>
        </p:spPr>
      </p:sp>
      <p:sp>
        <p:nvSpPr>
          <p:cNvPr name="TextBox 5" id="5"/>
          <p:cNvSpPr txBox="true"/>
          <p:nvPr/>
        </p:nvSpPr>
        <p:spPr>
          <a:xfrm rot="0">
            <a:off x="445593" y="314063"/>
            <a:ext cx="17353557" cy="986142"/>
          </a:xfrm>
          <a:prstGeom prst="rect">
            <a:avLst/>
          </a:prstGeom>
        </p:spPr>
        <p:txBody>
          <a:bodyPr anchor="t" rtlCol="false" tIns="0" lIns="0" bIns="0" rIns="0">
            <a:spAutoFit/>
          </a:bodyPr>
          <a:lstStyle/>
          <a:p>
            <a:pPr algn="l">
              <a:lnSpc>
                <a:spcPts val="8120"/>
              </a:lnSpc>
            </a:pPr>
            <a:r>
              <a:rPr lang="en-US" sz="5800">
                <a:solidFill>
                  <a:srgbClr val="000000"/>
                </a:solidFill>
                <a:latin typeface="TT Corals Bold"/>
              </a:rPr>
              <a:t>Recherche de solutions pour un terrain de jeu transductif : </a:t>
            </a:r>
          </a:p>
        </p:txBody>
      </p:sp>
      <p:sp>
        <p:nvSpPr>
          <p:cNvPr name="TextBox 6" id="6"/>
          <p:cNvSpPr txBox="true"/>
          <p:nvPr/>
        </p:nvSpPr>
        <p:spPr>
          <a:xfrm rot="0">
            <a:off x="640220" y="4441332"/>
            <a:ext cx="12798125" cy="5392361"/>
          </a:xfrm>
          <a:prstGeom prst="rect">
            <a:avLst/>
          </a:prstGeom>
        </p:spPr>
        <p:txBody>
          <a:bodyPr anchor="t" rtlCol="false" tIns="0" lIns="0" bIns="0" rIns="0">
            <a:spAutoFit/>
          </a:bodyPr>
          <a:lstStyle/>
          <a:p>
            <a:pPr algn="just" marL="663627" indent="-331813" lvl="1">
              <a:lnSpc>
                <a:spcPts val="4303"/>
              </a:lnSpc>
              <a:buFont typeface="Arial"/>
              <a:buChar char="•"/>
            </a:pPr>
            <a:r>
              <a:rPr lang="en-US" sz="3073">
                <a:solidFill>
                  <a:srgbClr val="000000"/>
                </a:solidFill>
                <a:latin typeface="Open Sans Bold"/>
              </a:rPr>
              <a:t>Jeu fonctionnel : </a:t>
            </a:r>
            <a:r>
              <a:rPr lang="en-US" sz="3073">
                <a:solidFill>
                  <a:srgbClr val="000000"/>
                </a:solidFill>
                <a:latin typeface="Open Sans"/>
              </a:rPr>
              <a:t>centré sur le plaisir de la sensation physique procurée par une activité physique (ex : glisser, grimper)</a:t>
            </a:r>
          </a:p>
          <a:p>
            <a:pPr algn="just" marL="663627" indent="-331813" lvl="1">
              <a:lnSpc>
                <a:spcPts val="4303"/>
              </a:lnSpc>
              <a:buFont typeface="Arial"/>
              <a:buChar char="•"/>
            </a:pPr>
            <a:r>
              <a:rPr lang="en-US" sz="3073">
                <a:solidFill>
                  <a:srgbClr val="000000"/>
                </a:solidFill>
                <a:latin typeface="Open Sans Bold"/>
              </a:rPr>
              <a:t>Jeu constructif : </a:t>
            </a:r>
            <a:r>
              <a:rPr lang="en-US" sz="3073">
                <a:solidFill>
                  <a:srgbClr val="000000"/>
                </a:solidFill>
                <a:latin typeface="Open Sans"/>
              </a:rPr>
              <a:t>manipuler des objets pour créer quelque chose (ex : construction)</a:t>
            </a:r>
          </a:p>
          <a:p>
            <a:pPr algn="just" marL="663627" indent="-331813" lvl="1">
              <a:lnSpc>
                <a:spcPts val="4303"/>
              </a:lnSpc>
              <a:buFont typeface="Arial"/>
              <a:buChar char="•"/>
            </a:pPr>
            <a:r>
              <a:rPr lang="en-US" sz="3073">
                <a:solidFill>
                  <a:srgbClr val="000000"/>
                </a:solidFill>
                <a:latin typeface="Open Sans Bold"/>
              </a:rPr>
              <a:t>Jeu exploratoire</a:t>
            </a:r>
            <a:r>
              <a:rPr lang="en-US" sz="3073">
                <a:solidFill>
                  <a:srgbClr val="000000"/>
                </a:solidFill>
                <a:latin typeface="Open Sans"/>
              </a:rPr>
              <a:t> : examen ciblé d’un objet, d’une zone, d’un matériau (ex : transvaser du sable)</a:t>
            </a:r>
          </a:p>
          <a:p>
            <a:pPr algn="just" marL="663627" indent="-331813" lvl="1">
              <a:lnSpc>
                <a:spcPts val="4303"/>
              </a:lnSpc>
              <a:buFont typeface="Arial"/>
              <a:buChar char="•"/>
            </a:pPr>
            <a:r>
              <a:rPr lang="en-US" sz="3073">
                <a:solidFill>
                  <a:srgbClr val="000000"/>
                </a:solidFill>
                <a:latin typeface="Open Sans Bold"/>
              </a:rPr>
              <a:t>Jeu dramatique : </a:t>
            </a:r>
            <a:r>
              <a:rPr lang="en-US" sz="3073">
                <a:solidFill>
                  <a:srgbClr val="000000"/>
                </a:solidFill>
                <a:latin typeface="Open Sans"/>
              </a:rPr>
              <a:t>activité symbolique et de simulation (ex : jouer au docteur, au marchand...)</a:t>
            </a:r>
          </a:p>
          <a:p>
            <a:pPr algn="just" marL="663627" indent="-331813" lvl="1">
              <a:lnSpc>
                <a:spcPts val="4303"/>
              </a:lnSpc>
              <a:buFont typeface="Arial"/>
              <a:buChar char="•"/>
            </a:pPr>
            <a:r>
              <a:rPr lang="en-US" sz="3073">
                <a:solidFill>
                  <a:srgbClr val="000000"/>
                </a:solidFill>
                <a:latin typeface="Open Sans Bold"/>
              </a:rPr>
              <a:t>Jeu universel : </a:t>
            </a:r>
            <a:r>
              <a:rPr lang="en-US" sz="3073">
                <a:solidFill>
                  <a:srgbClr val="000000"/>
                </a:solidFill>
                <a:latin typeface="Open Sans"/>
              </a:rPr>
              <a:t>règles sédimentées et transmises entre générations (ex : jouer à cache-cache, jouer à chat)</a:t>
            </a:r>
          </a:p>
        </p:txBody>
      </p:sp>
      <p:sp>
        <p:nvSpPr>
          <p:cNvPr name="TextBox 7" id="7"/>
          <p:cNvSpPr txBox="true"/>
          <p:nvPr/>
        </p:nvSpPr>
        <p:spPr>
          <a:xfrm rot="0">
            <a:off x="640220" y="2574433"/>
            <a:ext cx="16619080" cy="1581149"/>
          </a:xfrm>
          <a:prstGeom prst="rect">
            <a:avLst/>
          </a:prstGeom>
        </p:spPr>
        <p:txBody>
          <a:bodyPr anchor="t" rtlCol="false" tIns="0" lIns="0" bIns="0" rIns="0">
            <a:spAutoFit/>
          </a:bodyPr>
          <a:lstStyle/>
          <a:p>
            <a:pPr algn="l">
              <a:lnSpc>
                <a:spcPts val="6300"/>
              </a:lnSpc>
              <a:spcBef>
                <a:spcPct val="0"/>
              </a:spcBef>
            </a:pPr>
            <a:r>
              <a:rPr lang="en-US" sz="4500">
                <a:solidFill>
                  <a:srgbClr val="000000"/>
                </a:solidFill>
                <a:latin typeface="TT Corals Bold Italics"/>
              </a:rPr>
              <a:t>⇒ Une piste de recherche parmi d’autres : acteurs, examiner les types de jeu et proposer des solutions qui en prennent soin...</a:t>
            </a:r>
          </a:p>
        </p:txBody>
      </p:sp>
      <p:sp>
        <p:nvSpPr>
          <p:cNvPr name="TextBox 8" id="8"/>
          <p:cNvSpPr txBox="true"/>
          <p:nvPr/>
        </p:nvSpPr>
        <p:spPr>
          <a:xfrm rot="0">
            <a:off x="640220" y="1546795"/>
            <a:ext cx="16619080" cy="781049"/>
          </a:xfrm>
          <a:prstGeom prst="rect">
            <a:avLst/>
          </a:prstGeom>
        </p:spPr>
        <p:txBody>
          <a:bodyPr anchor="t" rtlCol="false" tIns="0" lIns="0" bIns="0" rIns="0">
            <a:spAutoFit/>
          </a:bodyPr>
          <a:lstStyle/>
          <a:p>
            <a:pPr algn="l">
              <a:lnSpc>
                <a:spcPts val="6300"/>
              </a:lnSpc>
              <a:spcBef>
                <a:spcPct val="0"/>
              </a:spcBef>
            </a:pPr>
            <a:r>
              <a:rPr lang="en-US" sz="4500">
                <a:solidFill>
                  <a:srgbClr val="000000"/>
                </a:solidFill>
                <a:latin typeface="TT Corals Bold Italics"/>
              </a:rPr>
              <a:t>⇒ Revoir l’ ACPb</a:t>
            </a:r>
          </a:p>
        </p:txBody>
      </p:sp>
    </p:spTree>
  </p:cSld>
  <p:clrMapOvr>
    <a:masterClrMapping/>
  </p:clrMapOvr>
</p:sld>
</file>

<file path=ppt/slides/slide44.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Freeform 2" id="2"/>
          <p:cNvSpPr/>
          <p:nvPr/>
        </p:nvSpPr>
        <p:spPr>
          <a:xfrm flipH="false" flipV="false" rot="0">
            <a:off x="0" y="0"/>
            <a:ext cx="18288000" cy="10287000"/>
          </a:xfrm>
          <a:custGeom>
            <a:avLst/>
            <a:gdLst/>
            <a:ahLst/>
            <a:cxnLst/>
            <a:rect r="r" b="b" t="t" l="l"/>
            <a:pathLst>
              <a:path h="10287000" w="18288000">
                <a:moveTo>
                  <a:pt x="0" y="0"/>
                </a:moveTo>
                <a:lnTo>
                  <a:pt x="18288000" y="0"/>
                </a:lnTo>
                <a:lnTo>
                  <a:pt x="18288000" y="10287000"/>
                </a:lnTo>
                <a:lnTo>
                  <a:pt x="0" y="10287000"/>
                </a:lnTo>
                <a:lnTo>
                  <a:pt x="0" y="0"/>
                </a:lnTo>
                <a:close/>
              </a:path>
            </a:pathLst>
          </a:custGeom>
          <a:blipFill>
            <a:blip r:embed="rId2"/>
            <a:stretch>
              <a:fillRect l="0" t="0" r="0" b="0"/>
            </a:stretch>
          </a:blipFill>
        </p:spPr>
      </p:sp>
      <p:sp>
        <p:nvSpPr>
          <p:cNvPr name="Freeform 3" id="3"/>
          <p:cNvSpPr/>
          <p:nvPr/>
        </p:nvSpPr>
        <p:spPr>
          <a:xfrm flipH="false" flipV="false" rot="1922220">
            <a:off x="1889357" y="3086100"/>
            <a:ext cx="3029989" cy="4114800"/>
          </a:xfrm>
          <a:custGeom>
            <a:avLst/>
            <a:gdLst/>
            <a:ahLst/>
            <a:cxnLst/>
            <a:rect r="r" b="b" t="t" l="l"/>
            <a:pathLst>
              <a:path h="4114800" w="3029989">
                <a:moveTo>
                  <a:pt x="0" y="0"/>
                </a:moveTo>
                <a:lnTo>
                  <a:pt x="3029990" y="0"/>
                </a:lnTo>
                <a:lnTo>
                  <a:pt x="3029990"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l="0" t="0" r="0" b="0"/>
            </a:stretch>
          </a:blipFill>
        </p:spPr>
      </p:sp>
      <p:sp>
        <p:nvSpPr>
          <p:cNvPr name="TextBox 4" id="4"/>
          <p:cNvSpPr txBox="true"/>
          <p:nvPr/>
        </p:nvSpPr>
        <p:spPr>
          <a:xfrm rot="0">
            <a:off x="5780004" y="1514475"/>
            <a:ext cx="11479296" cy="7172325"/>
          </a:xfrm>
          <a:prstGeom prst="rect">
            <a:avLst/>
          </a:prstGeom>
        </p:spPr>
        <p:txBody>
          <a:bodyPr anchor="t" rtlCol="false" tIns="0" lIns="0" bIns="0" rIns="0">
            <a:spAutoFit/>
          </a:bodyPr>
          <a:lstStyle/>
          <a:p>
            <a:pPr algn="just">
              <a:lnSpc>
                <a:spcPts val="6299"/>
              </a:lnSpc>
            </a:pPr>
            <a:r>
              <a:rPr lang="en-US" sz="4500">
                <a:solidFill>
                  <a:srgbClr val="000000"/>
                </a:solidFill>
                <a:latin typeface="TT Corals"/>
              </a:rPr>
              <a:t>Note : Nous assumons que l’outil Transduction embarque des valeurs, et conduit, à un certain niveau, à décrire une situation de déficit de valeur total. Cependant, au moment de l’invention, il est intéressant de prendre du recul par rapport à l’outil. Par exemple, on peut observer que le TdJ répond au besoin de jeu fonctionnel, mais moins bien à celui de jeu constructif. C’est dans cet état d’esprit lucide et informé qu’il faut aborder l’invention.</a:t>
            </a:r>
          </a:p>
        </p:txBody>
      </p:sp>
    </p:spTree>
  </p:cSld>
  <p:clrMapOvr>
    <a:masterClrMapping/>
  </p:clrMapOvr>
</p:sld>
</file>

<file path=ppt/slides/slide45.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Freeform 2" id="2"/>
          <p:cNvSpPr/>
          <p:nvPr/>
        </p:nvSpPr>
        <p:spPr>
          <a:xfrm flipH="false" flipV="false" rot="0">
            <a:off x="0" y="0"/>
            <a:ext cx="18288000" cy="10287000"/>
          </a:xfrm>
          <a:custGeom>
            <a:avLst/>
            <a:gdLst/>
            <a:ahLst/>
            <a:cxnLst/>
            <a:rect r="r" b="b" t="t" l="l"/>
            <a:pathLst>
              <a:path h="10287000" w="18288000">
                <a:moveTo>
                  <a:pt x="0" y="0"/>
                </a:moveTo>
                <a:lnTo>
                  <a:pt x="18288000" y="0"/>
                </a:lnTo>
                <a:lnTo>
                  <a:pt x="18288000" y="10287000"/>
                </a:lnTo>
                <a:lnTo>
                  <a:pt x="0" y="10287000"/>
                </a:lnTo>
                <a:lnTo>
                  <a:pt x="0" y="0"/>
                </a:lnTo>
                <a:close/>
              </a:path>
            </a:pathLst>
          </a:custGeom>
          <a:blipFill>
            <a:blip r:embed="rId2"/>
            <a:stretch>
              <a:fillRect l="0" t="0" r="0" b="0"/>
            </a:stretch>
          </a:blipFill>
        </p:spPr>
      </p:sp>
      <p:sp>
        <p:nvSpPr>
          <p:cNvPr name="TextBox 3" id="3"/>
          <p:cNvSpPr txBox="true"/>
          <p:nvPr/>
        </p:nvSpPr>
        <p:spPr>
          <a:xfrm rot="0">
            <a:off x="5331904" y="3892232"/>
            <a:ext cx="8369877" cy="4023487"/>
          </a:xfrm>
          <a:prstGeom prst="rect">
            <a:avLst/>
          </a:prstGeom>
        </p:spPr>
        <p:txBody>
          <a:bodyPr anchor="t" rtlCol="false" tIns="0" lIns="0" bIns="0" rIns="0">
            <a:spAutoFit/>
          </a:bodyPr>
          <a:lstStyle/>
          <a:p>
            <a:pPr algn="ctr">
              <a:lnSpc>
                <a:spcPts val="8357"/>
              </a:lnSpc>
            </a:pPr>
            <a:r>
              <a:rPr lang="en-US" sz="5969">
                <a:solidFill>
                  <a:srgbClr val="000000"/>
                </a:solidFill>
                <a:latin typeface="TT Corals Bold"/>
              </a:rPr>
              <a:t>Des pistes, idées ou inventions à partager ?</a:t>
            </a:r>
          </a:p>
          <a:p>
            <a:pPr algn="ctr">
              <a:lnSpc>
                <a:spcPts val="8357"/>
              </a:lnSpc>
            </a:pPr>
          </a:p>
          <a:p>
            <a:pPr algn="ctr">
              <a:lnSpc>
                <a:spcPts val="6958"/>
              </a:lnSpc>
              <a:spcBef>
                <a:spcPct val="0"/>
              </a:spcBef>
            </a:pPr>
          </a:p>
        </p:txBody>
      </p:sp>
      <p:sp>
        <p:nvSpPr>
          <p:cNvPr name="TextBox 4" id="4"/>
          <p:cNvSpPr txBox="true"/>
          <p:nvPr/>
        </p:nvSpPr>
        <p:spPr>
          <a:xfrm rot="0">
            <a:off x="934443" y="588581"/>
            <a:ext cx="17353557" cy="1394452"/>
          </a:xfrm>
          <a:prstGeom prst="rect">
            <a:avLst/>
          </a:prstGeom>
        </p:spPr>
        <p:txBody>
          <a:bodyPr anchor="t" rtlCol="false" tIns="0" lIns="0" bIns="0" rIns="0">
            <a:spAutoFit/>
          </a:bodyPr>
          <a:lstStyle/>
          <a:p>
            <a:pPr algn="l">
              <a:lnSpc>
                <a:spcPts val="11340"/>
              </a:lnSpc>
            </a:pPr>
            <a:r>
              <a:rPr lang="en-US" sz="8100">
                <a:solidFill>
                  <a:srgbClr val="000000"/>
                </a:solidFill>
                <a:latin typeface="TT Corals Bold"/>
              </a:rPr>
              <a:t>Mise en commun :</a:t>
            </a:r>
          </a:p>
        </p:txBody>
      </p:sp>
    </p:spTree>
  </p:cSld>
  <p:clrMapOvr>
    <a:masterClrMapping/>
  </p:clrMapOvr>
</p:sld>
</file>

<file path=ppt/slides/slide46.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Freeform 2" id="2"/>
          <p:cNvSpPr/>
          <p:nvPr/>
        </p:nvSpPr>
        <p:spPr>
          <a:xfrm flipH="false" flipV="false" rot="0">
            <a:off x="0" y="0"/>
            <a:ext cx="18288000" cy="10287000"/>
          </a:xfrm>
          <a:custGeom>
            <a:avLst/>
            <a:gdLst/>
            <a:ahLst/>
            <a:cxnLst/>
            <a:rect r="r" b="b" t="t" l="l"/>
            <a:pathLst>
              <a:path h="10287000" w="18288000">
                <a:moveTo>
                  <a:pt x="0" y="0"/>
                </a:moveTo>
                <a:lnTo>
                  <a:pt x="18288000" y="0"/>
                </a:lnTo>
                <a:lnTo>
                  <a:pt x="18288000" y="10287000"/>
                </a:lnTo>
                <a:lnTo>
                  <a:pt x="0" y="10287000"/>
                </a:lnTo>
                <a:lnTo>
                  <a:pt x="0" y="0"/>
                </a:lnTo>
                <a:close/>
              </a:path>
            </a:pathLst>
          </a:custGeom>
          <a:blipFill>
            <a:blip r:embed="rId2"/>
            <a:stretch>
              <a:fillRect l="0" t="0" r="0" b="0"/>
            </a:stretch>
          </a:blipFill>
        </p:spPr>
      </p:sp>
      <p:grpSp>
        <p:nvGrpSpPr>
          <p:cNvPr name="Group 3" id="3"/>
          <p:cNvGrpSpPr/>
          <p:nvPr/>
        </p:nvGrpSpPr>
        <p:grpSpPr>
          <a:xfrm rot="0">
            <a:off x="379832" y="5143500"/>
            <a:ext cx="17743027" cy="1543050"/>
            <a:chOff x="0" y="0"/>
            <a:chExt cx="4673061" cy="406400"/>
          </a:xfrm>
        </p:grpSpPr>
        <p:sp>
          <p:nvSpPr>
            <p:cNvPr name="Freeform 4" id="4"/>
            <p:cNvSpPr/>
            <p:nvPr/>
          </p:nvSpPr>
          <p:spPr>
            <a:xfrm flipH="false" flipV="false" rot="0">
              <a:off x="0" y="0"/>
              <a:ext cx="4673060" cy="406400"/>
            </a:xfrm>
            <a:custGeom>
              <a:avLst/>
              <a:gdLst/>
              <a:ahLst/>
              <a:cxnLst/>
              <a:rect r="r" b="b" t="t" l="l"/>
              <a:pathLst>
                <a:path h="406400" w="4673060">
                  <a:moveTo>
                    <a:pt x="0" y="0"/>
                  </a:moveTo>
                  <a:lnTo>
                    <a:pt x="4469860" y="0"/>
                  </a:lnTo>
                  <a:lnTo>
                    <a:pt x="4673060" y="203200"/>
                  </a:lnTo>
                  <a:lnTo>
                    <a:pt x="4469860" y="406400"/>
                  </a:lnTo>
                  <a:lnTo>
                    <a:pt x="0" y="406400"/>
                  </a:lnTo>
                  <a:lnTo>
                    <a:pt x="203200" y="203200"/>
                  </a:lnTo>
                  <a:lnTo>
                    <a:pt x="0" y="0"/>
                  </a:lnTo>
                  <a:close/>
                </a:path>
              </a:pathLst>
            </a:custGeom>
            <a:solidFill>
              <a:srgbClr val="00D6BC"/>
            </a:solidFill>
          </p:spPr>
        </p:sp>
        <p:sp>
          <p:nvSpPr>
            <p:cNvPr name="TextBox 5" id="5"/>
            <p:cNvSpPr txBox="true"/>
            <p:nvPr/>
          </p:nvSpPr>
          <p:spPr>
            <a:xfrm>
              <a:off x="177800" y="-38100"/>
              <a:ext cx="4419061" cy="444500"/>
            </a:xfrm>
            <a:prstGeom prst="rect">
              <a:avLst/>
            </a:prstGeom>
          </p:spPr>
          <p:txBody>
            <a:bodyPr anchor="ctr" rtlCol="false" tIns="50800" lIns="50800" bIns="50800" rIns="50800"/>
            <a:lstStyle/>
            <a:p>
              <a:pPr algn="ctr">
                <a:lnSpc>
                  <a:spcPts val="2659"/>
                </a:lnSpc>
              </a:pPr>
            </a:p>
          </p:txBody>
        </p:sp>
      </p:grpSp>
      <p:sp>
        <p:nvSpPr>
          <p:cNvPr name="Freeform 6" id="6"/>
          <p:cNvSpPr/>
          <p:nvPr/>
        </p:nvSpPr>
        <p:spPr>
          <a:xfrm flipH="false" flipV="false" rot="0">
            <a:off x="849070" y="3365258"/>
            <a:ext cx="2333236" cy="2041582"/>
          </a:xfrm>
          <a:custGeom>
            <a:avLst/>
            <a:gdLst/>
            <a:ahLst/>
            <a:cxnLst/>
            <a:rect r="r" b="b" t="t" l="l"/>
            <a:pathLst>
              <a:path h="2041582" w="2333236">
                <a:moveTo>
                  <a:pt x="0" y="0"/>
                </a:moveTo>
                <a:lnTo>
                  <a:pt x="2333237" y="0"/>
                </a:lnTo>
                <a:lnTo>
                  <a:pt x="2333237" y="2041582"/>
                </a:lnTo>
                <a:lnTo>
                  <a:pt x="0" y="2041582"/>
                </a:lnTo>
                <a:lnTo>
                  <a:pt x="0" y="0"/>
                </a:lnTo>
                <a:close/>
              </a:path>
            </a:pathLst>
          </a:custGeom>
          <a:blipFill>
            <a:blip r:embed="rId3"/>
            <a:stretch>
              <a:fillRect l="0" t="0" r="0" b="0"/>
            </a:stretch>
          </a:blipFill>
        </p:spPr>
      </p:sp>
      <p:sp>
        <p:nvSpPr>
          <p:cNvPr name="Freeform 7" id="7"/>
          <p:cNvSpPr/>
          <p:nvPr/>
        </p:nvSpPr>
        <p:spPr>
          <a:xfrm flipH="false" flipV="false" rot="0">
            <a:off x="3367416" y="3101918"/>
            <a:ext cx="3084153" cy="2041582"/>
          </a:xfrm>
          <a:custGeom>
            <a:avLst/>
            <a:gdLst/>
            <a:ahLst/>
            <a:cxnLst/>
            <a:rect r="r" b="b" t="t" l="l"/>
            <a:pathLst>
              <a:path h="2041582" w="3084153">
                <a:moveTo>
                  <a:pt x="0" y="0"/>
                </a:moveTo>
                <a:lnTo>
                  <a:pt x="3084153" y="0"/>
                </a:lnTo>
                <a:lnTo>
                  <a:pt x="3084153" y="2041582"/>
                </a:lnTo>
                <a:lnTo>
                  <a:pt x="0" y="2041582"/>
                </a:lnTo>
                <a:lnTo>
                  <a:pt x="0" y="0"/>
                </a:lnTo>
                <a:close/>
              </a:path>
            </a:pathLst>
          </a:custGeom>
          <a:blipFill>
            <a:blip r:embed="rId4"/>
            <a:stretch>
              <a:fillRect l="0" t="-896" r="0" b="-896"/>
            </a:stretch>
          </a:blipFill>
        </p:spPr>
      </p:sp>
      <p:sp>
        <p:nvSpPr>
          <p:cNvPr name="Freeform 8" id="8"/>
          <p:cNvSpPr/>
          <p:nvPr/>
        </p:nvSpPr>
        <p:spPr>
          <a:xfrm flipH="false" flipV="false" rot="0">
            <a:off x="6632544" y="3365258"/>
            <a:ext cx="3065966" cy="2053957"/>
          </a:xfrm>
          <a:custGeom>
            <a:avLst/>
            <a:gdLst/>
            <a:ahLst/>
            <a:cxnLst/>
            <a:rect r="r" b="b" t="t" l="l"/>
            <a:pathLst>
              <a:path h="2053957" w="3065966">
                <a:moveTo>
                  <a:pt x="0" y="0"/>
                </a:moveTo>
                <a:lnTo>
                  <a:pt x="3065966" y="0"/>
                </a:lnTo>
                <a:lnTo>
                  <a:pt x="3065966" y="2053958"/>
                </a:lnTo>
                <a:lnTo>
                  <a:pt x="0" y="2053958"/>
                </a:lnTo>
                <a:lnTo>
                  <a:pt x="0" y="0"/>
                </a:lnTo>
                <a:close/>
              </a:path>
            </a:pathLst>
          </a:custGeom>
          <a:blipFill>
            <a:blip r:embed="rId5"/>
            <a:stretch>
              <a:fillRect l="0" t="0" r="0" b="0"/>
            </a:stretch>
          </a:blipFill>
        </p:spPr>
      </p:sp>
      <p:sp>
        <p:nvSpPr>
          <p:cNvPr name="Freeform 9" id="9"/>
          <p:cNvSpPr/>
          <p:nvPr/>
        </p:nvSpPr>
        <p:spPr>
          <a:xfrm flipH="false" flipV="false" rot="0">
            <a:off x="10147373" y="2912489"/>
            <a:ext cx="3064577" cy="2053957"/>
          </a:xfrm>
          <a:custGeom>
            <a:avLst/>
            <a:gdLst/>
            <a:ahLst/>
            <a:cxnLst/>
            <a:rect r="r" b="b" t="t" l="l"/>
            <a:pathLst>
              <a:path h="2053957" w="3064577">
                <a:moveTo>
                  <a:pt x="0" y="0"/>
                </a:moveTo>
                <a:lnTo>
                  <a:pt x="3064578" y="0"/>
                </a:lnTo>
                <a:lnTo>
                  <a:pt x="3064578" y="2053957"/>
                </a:lnTo>
                <a:lnTo>
                  <a:pt x="0" y="2053957"/>
                </a:lnTo>
                <a:lnTo>
                  <a:pt x="0" y="0"/>
                </a:lnTo>
                <a:close/>
              </a:path>
            </a:pathLst>
          </a:custGeom>
          <a:blipFill>
            <a:blip r:embed="rId6"/>
            <a:stretch>
              <a:fillRect l="0" t="0" r="0" b="0"/>
            </a:stretch>
          </a:blipFill>
        </p:spPr>
      </p:sp>
      <p:sp>
        <p:nvSpPr>
          <p:cNvPr name="Freeform 10" id="10"/>
          <p:cNvSpPr/>
          <p:nvPr/>
        </p:nvSpPr>
        <p:spPr>
          <a:xfrm flipH="false" flipV="false" rot="0">
            <a:off x="13392926" y="3352883"/>
            <a:ext cx="2726806" cy="2053957"/>
          </a:xfrm>
          <a:custGeom>
            <a:avLst/>
            <a:gdLst/>
            <a:ahLst/>
            <a:cxnLst/>
            <a:rect r="r" b="b" t="t" l="l"/>
            <a:pathLst>
              <a:path h="2053957" w="2726806">
                <a:moveTo>
                  <a:pt x="0" y="0"/>
                </a:moveTo>
                <a:lnTo>
                  <a:pt x="2726805" y="0"/>
                </a:lnTo>
                <a:lnTo>
                  <a:pt x="2726805" y="2053957"/>
                </a:lnTo>
                <a:lnTo>
                  <a:pt x="0" y="2053957"/>
                </a:lnTo>
                <a:lnTo>
                  <a:pt x="0" y="0"/>
                </a:lnTo>
                <a:close/>
              </a:path>
            </a:pathLst>
          </a:custGeom>
          <a:blipFill>
            <a:blip r:embed="rId7"/>
            <a:stretch>
              <a:fillRect l="0" t="0" r="0" b="0"/>
            </a:stretch>
          </a:blipFill>
        </p:spPr>
      </p:sp>
      <p:sp>
        <p:nvSpPr>
          <p:cNvPr name="Freeform 11" id="11"/>
          <p:cNvSpPr/>
          <p:nvPr/>
        </p:nvSpPr>
        <p:spPr>
          <a:xfrm flipH="false" flipV="false" rot="0">
            <a:off x="1218543" y="6468182"/>
            <a:ext cx="2847700" cy="2790118"/>
          </a:xfrm>
          <a:custGeom>
            <a:avLst/>
            <a:gdLst/>
            <a:ahLst/>
            <a:cxnLst/>
            <a:rect r="r" b="b" t="t" l="l"/>
            <a:pathLst>
              <a:path h="2790118" w="2847700">
                <a:moveTo>
                  <a:pt x="0" y="0"/>
                </a:moveTo>
                <a:lnTo>
                  <a:pt x="2847700" y="0"/>
                </a:lnTo>
                <a:lnTo>
                  <a:pt x="2847700" y="2790118"/>
                </a:lnTo>
                <a:lnTo>
                  <a:pt x="0" y="2790118"/>
                </a:lnTo>
                <a:lnTo>
                  <a:pt x="0" y="0"/>
                </a:lnTo>
                <a:close/>
              </a:path>
            </a:pathLst>
          </a:custGeom>
          <a:blipFill>
            <a:blip r:embed="rId8"/>
            <a:stretch>
              <a:fillRect l="0" t="0" r="0" b="0"/>
            </a:stretch>
          </a:blipFill>
        </p:spPr>
      </p:sp>
      <p:sp>
        <p:nvSpPr>
          <p:cNvPr name="Freeform 12" id="12"/>
          <p:cNvSpPr/>
          <p:nvPr/>
        </p:nvSpPr>
        <p:spPr>
          <a:xfrm flipH="false" flipV="false" rot="0">
            <a:off x="4357951" y="6686550"/>
            <a:ext cx="4187237" cy="2790118"/>
          </a:xfrm>
          <a:custGeom>
            <a:avLst/>
            <a:gdLst/>
            <a:ahLst/>
            <a:cxnLst/>
            <a:rect r="r" b="b" t="t" l="l"/>
            <a:pathLst>
              <a:path h="2790118" w="4187237">
                <a:moveTo>
                  <a:pt x="0" y="0"/>
                </a:moveTo>
                <a:lnTo>
                  <a:pt x="4187237" y="0"/>
                </a:lnTo>
                <a:lnTo>
                  <a:pt x="4187237" y="2790118"/>
                </a:lnTo>
                <a:lnTo>
                  <a:pt x="0" y="2790118"/>
                </a:lnTo>
                <a:lnTo>
                  <a:pt x="0" y="0"/>
                </a:lnTo>
                <a:close/>
              </a:path>
            </a:pathLst>
          </a:custGeom>
          <a:blipFill>
            <a:blip r:embed="rId9"/>
            <a:stretch>
              <a:fillRect l="0" t="0" r="0" b="0"/>
            </a:stretch>
          </a:blipFill>
        </p:spPr>
      </p:sp>
      <p:sp>
        <p:nvSpPr>
          <p:cNvPr name="Freeform 13" id="13"/>
          <p:cNvSpPr/>
          <p:nvPr/>
        </p:nvSpPr>
        <p:spPr>
          <a:xfrm flipH="false" flipV="false" rot="0">
            <a:off x="8840463" y="6468182"/>
            <a:ext cx="4134694" cy="2402746"/>
          </a:xfrm>
          <a:custGeom>
            <a:avLst/>
            <a:gdLst/>
            <a:ahLst/>
            <a:cxnLst/>
            <a:rect r="r" b="b" t="t" l="l"/>
            <a:pathLst>
              <a:path h="2402746" w="4134694">
                <a:moveTo>
                  <a:pt x="0" y="0"/>
                </a:moveTo>
                <a:lnTo>
                  <a:pt x="4134694" y="0"/>
                </a:lnTo>
                <a:lnTo>
                  <a:pt x="4134694" y="2402746"/>
                </a:lnTo>
                <a:lnTo>
                  <a:pt x="0" y="2402746"/>
                </a:lnTo>
                <a:lnTo>
                  <a:pt x="0" y="0"/>
                </a:lnTo>
                <a:close/>
              </a:path>
            </a:pathLst>
          </a:custGeom>
          <a:blipFill>
            <a:blip r:embed="rId10"/>
            <a:stretch>
              <a:fillRect l="0" t="0" r="0" b="0"/>
            </a:stretch>
          </a:blipFill>
        </p:spPr>
      </p:sp>
      <p:sp>
        <p:nvSpPr>
          <p:cNvPr name="Freeform 14" id="14"/>
          <p:cNvSpPr/>
          <p:nvPr/>
        </p:nvSpPr>
        <p:spPr>
          <a:xfrm flipH="false" flipV="false" rot="0">
            <a:off x="13211951" y="6686550"/>
            <a:ext cx="3850732" cy="2790118"/>
          </a:xfrm>
          <a:custGeom>
            <a:avLst/>
            <a:gdLst/>
            <a:ahLst/>
            <a:cxnLst/>
            <a:rect r="r" b="b" t="t" l="l"/>
            <a:pathLst>
              <a:path h="2790118" w="3850732">
                <a:moveTo>
                  <a:pt x="0" y="0"/>
                </a:moveTo>
                <a:lnTo>
                  <a:pt x="3850732" y="0"/>
                </a:lnTo>
                <a:lnTo>
                  <a:pt x="3850732" y="2790118"/>
                </a:lnTo>
                <a:lnTo>
                  <a:pt x="0" y="2790118"/>
                </a:lnTo>
                <a:lnTo>
                  <a:pt x="0" y="0"/>
                </a:lnTo>
                <a:close/>
              </a:path>
            </a:pathLst>
          </a:custGeom>
          <a:blipFill>
            <a:blip r:embed="rId11"/>
            <a:stretch>
              <a:fillRect l="0" t="0" r="0" b="0"/>
            </a:stretch>
          </a:blipFill>
        </p:spPr>
      </p:sp>
      <p:sp>
        <p:nvSpPr>
          <p:cNvPr name="TextBox 15" id="15"/>
          <p:cNvSpPr txBox="true"/>
          <p:nvPr/>
        </p:nvSpPr>
        <p:spPr>
          <a:xfrm rot="0">
            <a:off x="379832" y="250511"/>
            <a:ext cx="11481052" cy="1394452"/>
          </a:xfrm>
          <a:prstGeom prst="rect">
            <a:avLst/>
          </a:prstGeom>
        </p:spPr>
        <p:txBody>
          <a:bodyPr anchor="t" rtlCol="false" tIns="0" lIns="0" bIns="0" rIns="0">
            <a:spAutoFit/>
          </a:bodyPr>
          <a:lstStyle/>
          <a:p>
            <a:pPr algn="ctr">
              <a:lnSpc>
                <a:spcPts val="11340"/>
              </a:lnSpc>
            </a:pPr>
            <a:r>
              <a:rPr lang="en-US" sz="8100">
                <a:solidFill>
                  <a:srgbClr val="000000"/>
                </a:solidFill>
                <a:latin typeface="TT Corals Bold"/>
              </a:rPr>
              <a:t>Proposition de correction :</a:t>
            </a:r>
          </a:p>
        </p:txBody>
      </p:sp>
      <p:sp>
        <p:nvSpPr>
          <p:cNvPr name="TextBox 16" id="16"/>
          <p:cNvSpPr txBox="true"/>
          <p:nvPr/>
        </p:nvSpPr>
        <p:spPr>
          <a:xfrm rot="0">
            <a:off x="649111" y="1624466"/>
            <a:ext cx="11036419" cy="679450"/>
          </a:xfrm>
          <a:prstGeom prst="rect">
            <a:avLst/>
          </a:prstGeom>
        </p:spPr>
        <p:txBody>
          <a:bodyPr anchor="t" rtlCol="false" tIns="0" lIns="0" bIns="0" rIns="0">
            <a:spAutoFit/>
          </a:bodyPr>
          <a:lstStyle/>
          <a:p>
            <a:pPr algn="l">
              <a:lnSpc>
                <a:spcPts val="5599"/>
              </a:lnSpc>
            </a:pPr>
            <a:r>
              <a:rPr lang="en-US" sz="3999">
                <a:solidFill>
                  <a:srgbClr val="000000"/>
                </a:solidFill>
                <a:latin typeface="TT Corals Bold Italics"/>
              </a:rPr>
              <a:t>Frise de la transductivité (benchmark)</a:t>
            </a:r>
          </a:p>
        </p:txBody>
      </p:sp>
      <p:sp>
        <p:nvSpPr>
          <p:cNvPr name="TextBox 17" id="17"/>
          <p:cNvSpPr txBox="true"/>
          <p:nvPr/>
        </p:nvSpPr>
        <p:spPr>
          <a:xfrm rot="0">
            <a:off x="1218543" y="5368740"/>
            <a:ext cx="212566" cy="887095"/>
          </a:xfrm>
          <a:prstGeom prst="rect">
            <a:avLst/>
          </a:prstGeom>
        </p:spPr>
        <p:txBody>
          <a:bodyPr anchor="t" rtlCol="false" tIns="0" lIns="0" bIns="0" rIns="0">
            <a:spAutoFit/>
          </a:bodyPr>
          <a:lstStyle/>
          <a:p>
            <a:pPr algn="ctr">
              <a:lnSpc>
                <a:spcPts val="7279"/>
              </a:lnSpc>
            </a:pPr>
            <a:r>
              <a:rPr lang="en-US" sz="5199">
                <a:solidFill>
                  <a:srgbClr val="000000"/>
                </a:solidFill>
                <a:latin typeface="Open Sans Bold"/>
              </a:rPr>
              <a:t>-</a:t>
            </a:r>
          </a:p>
        </p:txBody>
      </p:sp>
      <p:sp>
        <p:nvSpPr>
          <p:cNvPr name="TextBox 18" id="18"/>
          <p:cNvSpPr txBox="true"/>
          <p:nvPr/>
        </p:nvSpPr>
        <p:spPr>
          <a:xfrm rot="0">
            <a:off x="17259300" y="5423852"/>
            <a:ext cx="377031" cy="887095"/>
          </a:xfrm>
          <a:prstGeom prst="rect">
            <a:avLst/>
          </a:prstGeom>
        </p:spPr>
        <p:txBody>
          <a:bodyPr anchor="t" rtlCol="false" tIns="0" lIns="0" bIns="0" rIns="0">
            <a:spAutoFit/>
          </a:bodyPr>
          <a:lstStyle/>
          <a:p>
            <a:pPr algn="ctr">
              <a:lnSpc>
                <a:spcPts val="7279"/>
              </a:lnSpc>
            </a:pPr>
            <a:r>
              <a:rPr lang="en-US" sz="5199">
                <a:solidFill>
                  <a:srgbClr val="000000"/>
                </a:solidFill>
                <a:latin typeface="Open Sans Bold"/>
              </a:rPr>
              <a:t>+</a:t>
            </a:r>
          </a:p>
        </p:txBody>
      </p:sp>
    </p:spTree>
  </p:cSld>
  <p:clrMapOvr>
    <a:masterClrMapping/>
  </p:clrMapOvr>
</p:sld>
</file>

<file path=ppt/slides/slide47.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Freeform 2" id="2"/>
          <p:cNvSpPr/>
          <p:nvPr/>
        </p:nvSpPr>
        <p:spPr>
          <a:xfrm flipH="false" flipV="false" rot="0">
            <a:off x="0" y="0"/>
            <a:ext cx="18288000" cy="10287000"/>
          </a:xfrm>
          <a:custGeom>
            <a:avLst/>
            <a:gdLst/>
            <a:ahLst/>
            <a:cxnLst/>
            <a:rect r="r" b="b" t="t" l="l"/>
            <a:pathLst>
              <a:path h="10287000" w="18288000">
                <a:moveTo>
                  <a:pt x="0" y="0"/>
                </a:moveTo>
                <a:lnTo>
                  <a:pt x="18288000" y="0"/>
                </a:lnTo>
                <a:lnTo>
                  <a:pt x="18288000" y="10287000"/>
                </a:lnTo>
                <a:lnTo>
                  <a:pt x="0" y="10287000"/>
                </a:lnTo>
                <a:lnTo>
                  <a:pt x="0" y="0"/>
                </a:lnTo>
                <a:close/>
              </a:path>
            </a:pathLst>
          </a:custGeom>
          <a:blipFill>
            <a:blip r:embed="rId2"/>
            <a:stretch>
              <a:fillRect l="0" t="0" r="0" b="0"/>
            </a:stretch>
          </a:blipFill>
        </p:spPr>
      </p:sp>
      <p:sp>
        <p:nvSpPr>
          <p:cNvPr name="Freeform 3" id="3"/>
          <p:cNvSpPr/>
          <p:nvPr/>
        </p:nvSpPr>
        <p:spPr>
          <a:xfrm flipH="false" flipV="false" rot="1922220">
            <a:off x="1155628" y="3406590"/>
            <a:ext cx="3029989" cy="4114800"/>
          </a:xfrm>
          <a:custGeom>
            <a:avLst/>
            <a:gdLst/>
            <a:ahLst/>
            <a:cxnLst/>
            <a:rect r="r" b="b" t="t" l="l"/>
            <a:pathLst>
              <a:path h="4114800" w="3029989">
                <a:moveTo>
                  <a:pt x="0" y="0"/>
                </a:moveTo>
                <a:lnTo>
                  <a:pt x="3029989" y="0"/>
                </a:lnTo>
                <a:lnTo>
                  <a:pt x="3029989"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l="0" t="0" r="0" b="0"/>
            </a:stretch>
          </a:blipFill>
        </p:spPr>
      </p:sp>
      <p:sp>
        <p:nvSpPr>
          <p:cNvPr name="TextBox 4" id="4"/>
          <p:cNvSpPr txBox="true"/>
          <p:nvPr/>
        </p:nvSpPr>
        <p:spPr>
          <a:xfrm rot="0">
            <a:off x="5780004" y="3239689"/>
            <a:ext cx="11479296" cy="4772025"/>
          </a:xfrm>
          <a:prstGeom prst="rect">
            <a:avLst/>
          </a:prstGeom>
        </p:spPr>
        <p:txBody>
          <a:bodyPr anchor="t" rtlCol="false" tIns="0" lIns="0" bIns="0" rIns="0">
            <a:spAutoFit/>
          </a:bodyPr>
          <a:lstStyle/>
          <a:p>
            <a:pPr algn="just">
              <a:lnSpc>
                <a:spcPts val="6299"/>
              </a:lnSpc>
            </a:pPr>
            <a:r>
              <a:rPr lang="en-US" sz="4500">
                <a:solidFill>
                  <a:srgbClr val="000000"/>
                </a:solidFill>
                <a:latin typeface="TT Corals"/>
              </a:rPr>
              <a:t>Note : Cette frise a le défaut de “hiérarchiser” les terrains de jeu. Mais il faut se rappeler que, dans l’absolu, aucun terrain n’est bon ou mauvais, et que la frise crée une hiérarchie dans un contexte où la transduction enfant/TdJ est une valeur dont on souhaite prendre soin.</a:t>
            </a:r>
          </a:p>
        </p:txBody>
      </p:sp>
    </p:spTree>
  </p:cSld>
  <p:clrMapOvr>
    <a:masterClrMapping/>
  </p:clrMapOvr>
</p:sld>
</file>

<file path=ppt/slides/slide48.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Freeform 2" id="2"/>
          <p:cNvSpPr/>
          <p:nvPr/>
        </p:nvSpPr>
        <p:spPr>
          <a:xfrm flipH="false" flipV="false" rot="0">
            <a:off x="0" y="0"/>
            <a:ext cx="18288000" cy="10287000"/>
          </a:xfrm>
          <a:custGeom>
            <a:avLst/>
            <a:gdLst/>
            <a:ahLst/>
            <a:cxnLst/>
            <a:rect r="r" b="b" t="t" l="l"/>
            <a:pathLst>
              <a:path h="10287000" w="18288000">
                <a:moveTo>
                  <a:pt x="0" y="0"/>
                </a:moveTo>
                <a:lnTo>
                  <a:pt x="18288000" y="0"/>
                </a:lnTo>
                <a:lnTo>
                  <a:pt x="18288000" y="10287000"/>
                </a:lnTo>
                <a:lnTo>
                  <a:pt x="0" y="10287000"/>
                </a:lnTo>
                <a:lnTo>
                  <a:pt x="0" y="0"/>
                </a:lnTo>
                <a:close/>
              </a:path>
            </a:pathLst>
          </a:custGeom>
          <a:blipFill>
            <a:blip r:embed="rId2"/>
            <a:stretch>
              <a:fillRect l="0" t="0" r="0" b="0"/>
            </a:stretch>
          </a:blipFill>
        </p:spPr>
      </p:sp>
      <p:pic>
        <p:nvPicPr>
          <p:cNvPr name="Picture 3" id="3"/>
          <p:cNvPicPr>
            <a:picLocks noChangeAspect="true"/>
          </p:cNvPicPr>
          <p:nvPr>
            <a:videoFile r:link="rId4"/>
          </p:nvPr>
        </p:nvPicPr>
        <p:blipFill>
          <a:blip r:embed="rId3"/>
          <a:stretch>
            <a:fillRect/>
          </a:stretch>
        </p:blipFill>
        <p:spPr>
          <a:xfrm rot="0">
            <a:off x="1028700" y="1057342"/>
            <a:ext cx="16287484" cy="8200958"/>
          </a:xfrm>
          <a:prstGeom prst="rect">
            <a:avLst/>
          </a:prstGeom>
        </p:spPr>
      </p:pic>
    </p:spTree>
  </p:cSld>
  <p:clrMapOvr>
    <a:masterClrMapping/>
  </p:clrMapOvr>
</p:sld>
</file>

<file path=ppt/slides/slide49.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Freeform 2" id="2"/>
          <p:cNvSpPr/>
          <p:nvPr/>
        </p:nvSpPr>
        <p:spPr>
          <a:xfrm flipH="false" flipV="false" rot="0">
            <a:off x="0" y="0"/>
            <a:ext cx="18288000" cy="10287000"/>
          </a:xfrm>
          <a:custGeom>
            <a:avLst/>
            <a:gdLst/>
            <a:ahLst/>
            <a:cxnLst/>
            <a:rect r="r" b="b" t="t" l="l"/>
            <a:pathLst>
              <a:path h="10287000" w="18288000">
                <a:moveTo>
                  <a:pt x="0" y="0"/>
                </a:moveTo>
                <a:lnTo>
                  <a:pt x="18288000" y="0"/>
                </a:lnTo>
                <a:lnTo>
                  <a:pt x="18288000" y="10287000"/>
                </a:lnTo>
                <a:lnTo>
                  <a:pt x="0" y="10287000"/>
                </a:lnTo>
                <a:lnTo>
                  <a:pt x="0" y="0"/>
                </a:lnTo>
                <a:close/>
              </a:path>
            </a:pathLst>
          </a:custGeom>
          <a:blipFill>
            <a:blip r:embed="rId2"/>
            <a:stretch>
              <a:fillRect l="0" t="0" r="0" b="0"/>
            </a:stretch>
          </a:blipFill>
        </p:spPr>
      </p:sp>
      <p:sp>
        <p:nvSpPr>
          <p:cNvPr name="TextBox 3" id="3"/>
          <p:cNvSpPr txBox="true"/>
          <p:nvPr/>
        </p:nvSpPr>
        <p:spPr>
          <a:xfrm rot="0">
            <a:off x="1028700" y="3012700"/>
            <a:ext cx="16584252" cy="4779645"/>
          </a:xfrm>
          <a:prstGeom prst="rect">
            <a:avLst/>
          </a:prstGeom>
        </p:spPr>
        <p:txBody>
          <a:bodyPr anchor="t" rtlCol="false" tIns="0" lIns="0" bIns="0" rIns="0">
            <a:spAutoFit/>
          </a:bodyPr>
          <a:lstStyle/>
          <a:p>
            <a:pPr algn="ctr">
              <a:lnSpc>
                <a:spcPts val="6240"/>
              </a:lnSpc>
            </a:pPr>
            <a:r>
              <a:rPr lang="en-US" sz="6000" spc="1386">
                <a:solidFill>
                  <a:srgbClr val="000000"/>
                </a:solidFill>
                <a:latin typeface="TT Corals Bold"/>
              </a:rPr>
              <a:t>MERCI !</a:t>
            </a:r>
          </a:p>
          <a:p>
            <a:pPr algn="ctr">
              <a:lnSpc>
                <a:spcPts val="6240"/>
              </a:lnSpc>
            </a:pPr>
          </a:p>
          <a:p>
            <a:pPr algn="ctr">
              <a:lnSpc>
                <a:spcPts val="6240"/>
              </a:lnSpc>
            </a:pPr>
          </a:p>
          <a:p>
            <a:pPr algn="ctr">
              <a:lnSpc>
                <a:spcPts val="6240"/>
              </a:lnSpc>
            </a:pPr>
          </a:p>
          <a:p>
            <a:pPr algn="ctr">
              <a:lnSpc>
                <a:spcPts val="6240"/>
              </a:lnSpc>
            </a:pPr>
            <a:r>
              <a:rPr lang="en-US" sz="6000" spc="1386">
                <a:solidFill>
                  <a:srgbClr val="000000"/>
                </a:solidFill>
                <a:latin typeface="TT Corals Italics"/>
              </a:rPr>
              <a:t>D</a:t>
            </a:r>
            <a:r>
              <a:rPr lang="en-US" sz="6000" spc="1386">
                <a:solidFill>
                  <a:srgbClr val="000000"/>
                </a:solidFill>
                <a:latin typeface="TT Corals Italics"/>
              </a:rPr>
              <a:t>es suggestions pour améliorer l’outil ?</a:t>
            </a:r>
          </a:p>
        </p:txBody>
      </p:sp>
    </p:spTree>
  </p:cSld>
  <p:clrMapOvr>
    <a:masterClrMapping/>
  </p:clrMapOvr>
</p:sld>
</file>

<file path=ppt/slides/slide5.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Freeform 2" id="2"/>
          <p:cNvSpPr/>
          <p:nvPr/>
        </p:nvSpPr>
        <p:spPr>
          <a:xfrm flipH="false" flipV="false" rot="0">
            <a:off x="0" y="0"/>
            <a:ext cx="18288000" cy="10287000"/>
          </a:xfrm>
          <a:custGeom>
            <a:avLst/>
            <a:gdLst/>
            <a:ahLst/>
            <a:cxnLst/>
            <a:rect r="r" b="b" t="t" l="l"/>
            <a:pathLst>
              <a:path h="10287000" w="18288000">
                <a:moveTo>
                  <a:pt x="0" y="0"/>
                </a:moveTo>
                <a:lnTo>
                  <a:pt x="18288000" y="0"/>
                </a:lnTo>
                <a:lnTo>
                  <a:pt x="18288000" y="10287000"/>
                </a:lnTo>
                <a:lnTo>
                  <a:pt x="0" y="10287000"/>
                </a:lnTo>
                <a:lnTo>
                  <a:pt x="0" y="0"/>
                </a:lnTo>
                <a:close/>
              </a:path>
            </a:pathLst>
          </a:custGeom>
          <a:blipFill>
            <a:blip r:embed="rId2"/>
            <a:stretch>
              <a:fillRect l="0" t="0" r="0" b="0"/>
            </a:stretch>
          </a:blipFill>
        </p:spPr>
      </p:sp>
      <p:sp>
        <p:nvSpPr>
          <p:cNvPr name="TextBox 3" id="3"/>
          <p:cNvSpPr txBox="true"/>
          <p:nvPr/>
        </p:nvSpPr>
        <p:spPr>
          <a:xfrm rot="0">
            <a:off x="649111" y="2467916"/>
            <a:ext cx="17267625" cy="9650730"/>
          </a:xfrm>
          <a:prstGeom prst="rect">
            <a:avLst/>
          </a:prstGeom>
        </p:spPr>
        <p:txBody>
          <a:bodyPr anchor="t" rtlCol="false" tIns="0" lIns="0" bIns="0" rIns="0">
            <a:spAutoFit/>
          </a:bodyPr>
          <a:lstStyle/>
          <a:p>
            <a:pPr algn="just">
              <a:lnSpc>
                <a:spcPts val="5599"/>
              </a:lnSpc>
            </a:pPr>
            <a:r>
              <a:rPr lang="en-US" sz="3999">
                <a:solidFill>
                  <a:srgbClr val="000000"/>
                </a:solidFill>
                <a:latin typeface="TT Corals"/>
              </a:rPr>
              <a:t>Parti-pris : </a:t>
            </a:r>
          </a:p>
          <a:p>
            <a:pPr algn="just">
              <a:lnSpc>
                <a:spcPts val="2100"/>
              </a:lnSpc>
            </a:pPr>
          </a:p>
          <a:p>
            <a:pPr algn="just" marL="863599" indent="-431800" lvl="1">
              <a:lnSpc>
                <a:spcPts val="5599"/>
              </a:lnSpc>
              <a:buFont typeface="Arial"/>
              <a:buChar char="•"/>
            </a:pPr>
            <a:r>
              <a:rPr lang="en-US" sz="3999">
                <a:solidFill>
                  <a:srgbClr val="000000"/>
                </a:solidFill>
                <a:latin typeface="TT Corals"/>
              </a:rPr>
              <a:t>Assumer de voir le processus d’individuation par transduction comme un accroissement, comme un bénéfice </a:t>
            </a:r>
          </a:p>
          <a:p>
            <a:pPr algn="just" marL="863599" indent="-431800" lvl="1">
              <a:lnSpc>
                <a:spcPts val="5599"/>
              </a:lnSpc>
              <a:buFont typeface="Arial"/>
              <a:buChar char="•"/>
            </a:pPr>
            <a:r>
              <a:rPr lang="en-US" sz="3999">
                <a:solidFill>
                  <a:srgbClr val="000000"/>
                </a:solidFill>
                <a:latin typeface="TT Corals"/>
              </a:rPr>
              <a:t>Valoriser l’hétérogénéisation issue de l’individuation</a:t>
            </a:r>
          </a:p>
          <a:p>
            <a:pPr algn="just">
              <a:lnSpc>
                <a:spcPts val="3360"/>
              </a:lnSpc>
            </a:pPr>
          </a:p>
          <a:p>
            <a:pPr algn="just">
              <a:lnSpc>
                <a:spcPts val="5599"/>
              </a:lnSpc>
            </a:pPr>
            <a:r>
              <a:rPr lang="en-US" sz="3999">
                <a:solidFill>
                  <a:srgbClr val="000000"/>
                </a:solidFill>
                <a:latin typeface="TT Corals"/>
              </a:rPr>
              <a:t>Objectif de l’outil : </a:t>
            </a:r>
          </a:p>
          <a:p>
            <a:pPr algn="just">
              <a:lnSpc>
                <a:spcPts val="2100"/>
              </a:lnSpc>
            </a:pPr>
          </a:p>
          <a:p>
            <a:pPr algn="just" marL="863599" indent="-431800" lvl="1">
              <a:lnSpc>
                <a:spcPts val="5599"/>
              </a:lnSpc>
              <a:buFont typeface="Arial"/>
              <a:buChar char="•"/>
            </a:pPr>
            <a:r>
              <a:rPr lang="en-US" sz="3999">
                <a:solidFill>
                  <a:srgbClr val="000000"/>
                </a:solidFill>
                <a:latin typeface="TT Corals"/>
              </a:rPr>
              <a:t>contribuer à ce que les processus de transduction tiennent leurs promesses d’individuation</a:t>
            </a:r>
          </a:p>
          <a:p>
            <a:pPr algn="just" marL="863599" indent="-431800" lvl="1">
              <a:lnSpc>
                <a:spcPts val="5599"/>
              </a:lnSpc>
              <a:buFont typeface="Arial"/>
              <a:buChar char="•"/>
            </a:pPr>
            <a:r>
              <a:rPr lang="en-US" sz="3999">
                <a:solidFill>
                  <a:srgbClr val="000000"/>
                </a:solidFill>
                <a:latin typeface="TT Corals"/>
              </a:rPr>
              <a:t>faire l’hypothèse qu’une situation d’individuation est transductive ; mettre en lumière la transduction, avec la volonté de prendre soin du phénomène en tant que tel</a:t>
            </a:r>
          </a:p>
          <a:p>
            <a:pPr algn="just">
              <a:lnSpc>
                <a:spcPts val="5599"/>
              </a:lnSpc>
            </a:pPr>
          </a:p>
          <a:p>
            <a:pPr algn="just">
              <a:lnSpc>
                <a:spcPts val="5599"/>
              </a:lnSpc>
            </a:pPr>
          </a:p>
          <a:p>
            <a:pPr algn="l">
              <a:lnSpc>
                <a:spcPts val="7840"/>
              </a:lnSpc>
              <a:spcBef>
                <a:spcPct val="0"/>
              </a:spcBef>
            </a:pPr>
          </a:p>
        </p:txBody>
      </p:sp>
      <p:sp>
        <p:nvSpPr>
          <p:cNvPr name="Freeform 4" id="4"/>
          <p:cNvSpPr/>
          <p:nvPr/>
        </p:nvSpPr>
        <p:spPr>
          <a:xfrm flipH="false" flipV="false" rot="0">
            <a:off x="12954029" y="152342"/>
            <a:ext cx="4477198" cy="3096649"/>
          </a:xfrm>
          <a:custGeom>
            <a:avLst/>
            <a:gdLst/>
            <a:ahLst/>
            <a:cxnLst/>
            <a:rect r="r" b="b" t="t" l="l"/>
            <a:pathLst>
              <a:path h="3096649" w="4477198">
                <a:moveTo>
                  <a:pt x="0" y="0"/>
                </a:moveTo>
                <a:lnTo>
                  <a:pt x="4477198" y="0"/>
                </a:lnTo>
                <a:lnTo>
                  <a:pt x="4477198" y="3096649"/>
                </a:lnTo>
                <a:lnTo>
                  <a:pt x="0" y="3096649"/>
                </a:lnTo>
                <a:lnTo>
                  <a:pt x="0" y="0"/>
                </a:lnTo>
                <a:close/>
              </a:path>
            </a:pathLst>
          </a:custGeom>
          <a:blipFill>
            <a:blip r:embed="rId3">
              <a:extLst>
                <a:ext uri="{96DAC541-7B7A-43D3-8B79-37D633B846F1}">
                  <asvg:svgBlip xmlns:asvg="http://schemas.microsoft.com/office/drawing/2016/SVG/main" r:embed="rId4"/>
                </a:ext>
              </a:extLst>
            </a:blip>
            <a:stretch>
              <a:fillRect l="0" t="0" r="0" b="0"/>
            </a:stretch>
          </a:blipFill>
        </p:spPr>
      </p:sp>
      <p:sp>
        <p:nvSpPr>
          <p:cNvPr name="TextBox 5" id="5"/>
          <p:cNvSpPr txBox="true"/>
          <p:nvPr/>
        </p:nvSpPr>
        <p:spPr>
          <a:xfrm rot="0">
            <a:off x="0" y="134122"/>
            <a:ext cx="11967474" cy="1566544"/>
          </a:xfrm>
          <a:prstGeom prst="rect">
            <a:avLst/>
          </a:prstGeom>
        </p:spPr>
        <p:txBody>
          <a:bodyPr anchor="t" rtlCol="false" tIns="0" lIns="0" bIns="0" rIns="0">
            <a:spAutoFit/>
          </a:bodyPr>
          <a:lstStyle/>
          <a:p>
            <a:pPr algn="ctr">
              <a:lnSpc>
                <a:spcPts val="12880"/>
              </a:lnSpc>
            </a:pPr>
            <a:r>
              <a:rPr lang="en-US" sz="9200">
                <a:solidFill>
                  <a:srgbClr val="000000"/>
                </a:solidFill>
                <a:latin typeface="TT Corals Bold"/>
              </a:rPr>
              <a:t> </a:t>
            </a:r>
            <a:r>
              <a:rPr lang="en-US" sz="9200">
                <a:solidFill>
                  <a:srgbClr val="000000"/>
                </a:solidFill>
                <a:latin typeface="TT Corals Bold"/>
              </a:rPr>
              <a:t>Outiller la transduction </a:t>
            </a:r>
          </a:p>
        </p:txBody>
      </p:sp>
      <p:sp>
        <p:nvSpPr>
          <p:cNvPr name="TextBox 6" id="6"/>
          <p:cNvSpPr txBox="true"/>
          <p:nvPr/>
        </p:nvSpPr>
        <p:spPr>
          <a:xfrm rot="0">
            <a:off x="649111" y="1624466"/>
            <a:ext cx="11036419" cy="679450"/>
          </a:xfrm>
          <a:prstGeom prst="rect">
            <a:avLst/>
          </a:prstGeom>
        </p:spPr>
        <p:txBody>
          <a:bodyPr anchor="t" rtlCol="false" tIns="0" lIns="0" bIns="0" rIns="0">
            <a:spAutoFit/>
          </a:bodyPr>
          <a:lstStyle/>
          <a:p>
            <a:pPr algn="l">
              <a:lnSpc>
                <a:spcPts val="5599"/>
              </a:lnSpc>
            </a:pPr>
            <a:r>
              <a:rPr lang="en-US" sz="3999">
                <a:solidFill>
                  <a:srgbClr val="000000"/>
                </a:solidFill>
                <a:latin typeface="TT Corals Bold Italics"/>
              </a:rPr>
              <a:t>La percevoir et en prendre soin</a:t>
            </a:r>
          </a:p>
        </p:txBody>
      </p:sp>
    </p:spTree>
  </p:cSld>
  <p:clrMapOvr>
    <a:masterClrMapping/>
  </p:clrMapOvr>
</p:sld>
</file>

<file path=ppt/slides/slide6.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Freeform 2" id="2"/>
          <p:cNvSpPr/>
          <p:nvPr/>
        </p:nvSpPr>
        <p:spPr>
          <a:xfrm flipH="false" flipV="false" rot="0">
            <a:off x="0" y="0"/>
            <a:ext cx="18288000" cy="10287000"/>
          </a:xfrm>
          <a:custGeom>
            <a:avLst/>
            <a:gdLst/>
            <a:ahLst/>
            <a:cxnLst/>
            <a:rect r="r" b="b" t="t" l="l"/>
            <a:pathLst>
              <a:path h="10287000" w="18288000">
                <a:moveTo>
                  <a:pt x="0" y="0"/>
                </a:moveTo>
                <a:lnTo>
                  <a:pt x="18288000" y="0"/>
                </a:lnTo>
                <a:lnTo>
                  <a:pt x="18288000" y="10287000"/>
                </a:lnTo>
                <a:lnTo>
                  <a:pt x="0" y="10287000"/>
                </a:lnTo>
                <a:lnTo>
                  <a:pt x="0" y="0"/>
                </a:lnTo>
                <a:close/>
              </a:path>
            </a:pathLst>
          </a:custGeom>
          <a:blipFill>
            <a:blip r:embed="rId2"/>
            <a:stretch>
              <a:fillRect l="0" t="0" r="0" b="0"/>
            </a:stretch>
          </a:blipFill>
        </p:spPr>
      </p:sp>
      <p:sp>
        <p:nvSpPr>
          <p:cNvPr name="Freeform 3" id="3"/>
          <p:cNvSpPr/>
          <p:nvPr/>
        </p:nvSpPr>
        <p:spPr>
          <a:xfrm flipH="false" flipV="false" rot="0">
            <a:off x="692413" y="3116229"/>
            <a:ext cx="16941275" cy="6142071"/>
          </a:xfrm>
          <a:custGeom>
            <a:avLst/>
            <a:gdLst/>
            <a:ahLst/>
            <a:cxnLst/>
            <a:rect r="r" b="b" t="t" l="l"/>
            <a:pathLst>
              <a:path h="6142071" w="16941275">
                <a:moveTo>
                  <a:pt x="0" y="0"/>
                </a:moveTo>
                <a:lnTo>
                  <a:pt x="16941274" y="0"/>
                </a:lnTo>
                <a:lnTo>
                  <a:pt x="16941274" y="6142071"/>
                </a:lnTo>
                <a:lnTo>
                  <a:pt x="0" y="6142071"/>
                </a:lnTo>
                <a:lnTo>
                  <a:pt x="0" y="0"/>
                </a:lnTo>
                <a:close/>
              </a:path>
            </a:pathLst>
          </a:custGeom>
          <a:blipFill>
            <a:blip r:embed="rId3"/>
            <a:stretch>
              <a:fillRect l="-52" t="-8892" r="0" b="0"/>
            </a:stretch>
          </a:blipFill>
        </p:spPr>
      </p:sp>
      <p:sp>
        <p:nvSpPr>
          <p:cNvPr name="TextBox 4" id="4"/>
          <p:cNvSpPr txBox="true"/>
          <p:nvPr/>
        </p:nvSpPr>
        <p:spPr>
          <a:xfrm rot="0">
            <a:off x="0" y="134122"/>
            <a:ext cx="11967474" cy="1566544"/>
          </a:xfrm>
          <a:prstGeom prst="rect">
            <a:avLst/>
          </a:prstGeom>
        </p:spPr>
        <p:txBody>
          <a:bodyPr anchor="t" rtlCol="false" tIns="0" lIns="0" bIns="0" rIns="0">
            <a:spAutoFit/>
          </a:bodyPr>
          <a:lstStyle/>
          <a:p>
            <a:pPr algn="ctr">
              <a:lnSpc>
                <a:spcPts val="12880"/>
              </a:lnSpc>
            </a:pPr>
            <a:r>
              <a:rPr lang="en-US" sz="9200">
                <a:solidFill>
                  <a:srgbClr val="000000"/>
                </a:solidFill>
                <a:latin typeface="TT Corals Bold"/>
              </a:rPr>
              <a:t> </a:t>
            </a:r>
            <a:r>
              <a:rPr lang="en-US" sz="9200">
                <a:solidFill>
                  <a:srgbClr val="000000"/>
                </a:solidFill>
                <a:latin typeface="TT Corals Bold"/>
              </a:rPr>
              <a:t>Outiller la transduction </a:t>
            </a:r>
          </a:p>
        </p:txBody>
      </p:sp>
      <p:sp>
        <p:nvSpPr>
          <p:cNvPr name="TextBox 5" id="5"/>
          <p:cNvSpPr txBox="true"/>
          <p:nvPr/>
        </p:nvSpPr>
        <p:spPr>
          <a:xfrm rot="0">
            <a:off x="649111" y="1624466"/>
            <a:ext cx="11036419" cy="679450"/>
          </a:xfrm>
          <a:prstGeom prst="rect">
            <a:avLst/>
          </a:prstGeom>
        </p:spPr>
        <p:txBody>
          <a:bodyPr anchor="t" rtlCol="false" tIns="0" lIns="0" bIns="0" rIns="0">
            <a:spAutoFit/>
          </a:bodyPr>
          <a:lstStyle/>
          <a:p>
            <a:pPr algn="l">
              <a:lnSpc>
                <a:spcPts val="5599"/>
              </a:lnSpc>
            </a:pPr>
            <a:r>
              <a:rPr lang="en-US" sz="3999">
                <a:solidFill>
                  <a:srgbClr val="000000"/>
                </a:solidFill>
                <a:latin typeface="TT Corals Bold Italics"/>
              </a:rPr>
              <a:t>Présentation de l’outil et formalisme</a:t>
            </a:r>
          </a:p>
        </p:txBody>
      </p:sp>
      <p:sp>
        <p:nvSpPr>
          <p:cNvPr name="TextBox 6" id="6"/>
          <p:cNvSpPr txBox="true"/>
          <p:nvPr/>
        </p:nvSpPr>
        <p:spPr>
          <a:xfrm rot="0">
            <a:off x="15879689" y="7581586"/>
            <a:ext cx="86702" cy="201142"/>
          </a:xfrm>
          <a:prstGeom prst="rect">
            <a:avLst/>
          </a:prstGeom>
        </p:spPr>
        <p:txBody>
          <a:bodyPr anchor="t" rtlCol="false" tIns="0" lIns="0" bIns="0" rIns="0">
            <a:spAutoFit/>
          </a:bodyPr>
          <a:lstStyle/>
          <a:p>
            <a:pPr algn="ctr">
              <a:lnSpc>
                <a:spcPts val="1674"/>
              </a:lnSpc>
            </a:pPr>
            <a:r>
              <a:rPr lang="en-US" sz="1195">
                <a:solidFill>
                  <a:srgbClr val="000000"/>
                </a:solidFill>
                <a:latin typeface="Open Sans Bold"/>
              </a:rPr>
              <a:t>2</a:t>
            </a:r>
          </a:p>
        </p:txBody>
      </p:sp>
    </p:spTree>
  </p:cSld>
  <p:clrMapOvr>
    <a:masterClrMapping/>
  </p:clrMapOvr>
</p:sld>
</file>

<file path=ppt/slides/slide7.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Freeform 2" id="2"/>
          <p:cNvSpPr/>
          <p:nvPr/>
        </p:nvSpPr>
        <p:spPr>
          <a:xfrm flipH="false" flipV="false" rot="0">
            <a:off x="0" y="0"/>
            <a:ext cx="18288000" cy="10287000"/>
          </a:xfrm>
          <a:custGeom>
            <a:avLst/>
            <a:gdLst/>
            <a:ahLst/>
            <a:cxnLst/>
            <a:rect r="r" b="b" t="t" l="l"/>
            <a:pathLst>
              <a:path h="10287000" w="18288000">
                <a:moveTo>
                  <a:pt x="0" y="0"/>
                </a:moveTo>
                <a:lnTo>
                  <a:pt x="18288000" y="0"/>
                </a:lnTo>
                <a:lnTo>
                  <a:pt x="18288000" y="10287000"/>
                </a:lnTo>
                <a:lnTo>
                  <a:pt x="0" y="10287000"/>
                </a:lnTo>
                <a:lnTo>
                  <a:pt x="0" y="0"/>
                </a:lnTo>
                <a:close/>
              </a:path>
            </a:pathLst>
          </a:custGeom>
          <a:blipFill>
            <a:blip r:embed="rId2"/>
            <a:stretch>
              <a:fillRect l="0" t="0" r="0" b="0"/>
            </a:stretch>
          </a:blipFill>
        </p:spPr>
      </p:sp>
      <p:sp>
        <p:nvSpPr>
          <p:cNvPr name="TextBox 3" id="3"/>
          <p:cNvSpPr txBox="true"/>
          <p:nvPr/>
        </p:nvSpPr>
        <p:spPr>
          <a:xfrm rot="0">
            <a:off x="0" y="134122"/>
            <a:ext cx="11967474" cy="1566544"/>
          </a:xfrm>
          <a:prstGeom prst="rect">
            <a:avLst/>
          </a:prstGeom>
        </p:spPr>
        <p:txBody>
          <a:bodyPr anchor="t" rtlCol="false" tIns="0" lIns="0" bIns="0" rIns="0">
            <a:spAutoFit/>
          </a:bodyPr>
          <a:lstStyle/>
          <a:p>
            <a:pPr algn="ctr">
              <a:lnSpc>
                <a:spcPts val="12880"/>
              </a:lnSpc>
            </a:pPr>
            <a:r>
              <a:rPr lang="en-US" sz="9200">
                <a:solidFill>
                  <a:srgbClr val="000000"/>
                </a:solidFill>
                <a:latin typeface="TT Corals Bold"/>
              </a:rPr>
              <a:t> </a:t>
            </a:r>
            <a:r>
              <a:rPr lang="en-US" sz="9200">
                <a:solidFill>
                  <a:srgbClr val="000000"/>
                </a:solidFill>
                <a:latin typeface="TT Corals Bold"/>
              </a:rPr>
              <a:t>Outiller la transduction </a:t>
            </a:r>
          </a:p>
        </p:txBody>
      </p:sp>
      <p:sp>
        <p:nvSpPr>
          <p:cNvPr name="TextBox 4" id="4"/>
          <p:cNvSpPr txBox="true"/>
          <p:nvPr/>
        </p:nvSpPr>
        <p:spPr>
          <a:xfrm rot="0">
            <a:off x="649111" y="1624466"/>
            <a:ext cx="11036419" cy="679450"/>
          </a:xfrm>
          <a:prstGeom prst="rect">
            <a:avLst/>
          </a:prstGeom>
        </p:spPr>
        <p:txBody>
          <a:bodyPr anchor="t" rtlCol="false" tIns="0" lIns="0" bIns="0" rIns="0">
            <a:spAutoFit/>
          </a:bodyPr>
          <a:lstStyle/>
          <a:p>
            <a:pPr algn="l">
              <a:lnSpc>
                <a:spcPts val="5599"/>
              </a:lnSpc>
            </a:pPr>
            <a:r>
              <a:rPr lang="en-US" sz="3999">
                <a:solidFill>
                  <a:srgbClr val="000000"/>
                </a:solidFill>
                <a:latin typeface="TT Corals Bold Italics"/>
              </a:rPr>
              <a:t>Présentation de l’outil et formalisme</a:t>
            </a:r>
          </a:p>
        </p:txBody>
      </p:sp>
      <p:sp>
        <p:nvSpPr>
          <p:cNvPr name="TextBox 5" id="5"/>
          <p:cNvSpPr txBox="true"/>
          <p:nvPr/>
        </p:nvSpPr>
        <p:spPr>
          <a:xfrm rot="0">
            <a:off x="649111" y="3675232"/>
            <a:ext cx="17267625" cy="5421630"/>
          </a:xfrm>
          <a:prstGeom prst="rect">
            <a:avLst/>
          </a:prstGeom>
        </p:spPr>
        <p:txBody>
          <a:bodyPr anchor="t" rtlCol="false" tIns="0" lIns="0" bIns="0" rIns="0">
            <a:spAutoFit/>
          </a:bodyPr>
          <a:lstStyle/>
          <a:p>
            <a:pPr algn="just" marL="863599" indent="-431800" lvl="1">
              <a:lnSpc>
                <a:spcPts val="5599"/>
              </a:lnSpc>
              <a:buFont typeface="Arial"/>
              <a:buChar char="•"/>
            </a:pPr>
            <a:r>
              <a:rPr lang="en-US" sz="3999">
                <a:solidFill>
                  <a:srgbClr val="000000"/>
                </a:solidFill>
                <a:latin typeface="TT Corals"/>
              </a:rPr>
              <a:t>Forme macro de </a:t>
            </a:r>
            <a:r>
              <a:rPr lang="en-US" sz="3999">
                <a:solidFill>
                  <a:srgbClr val="000000"/>
                </a:solidFill>
                <a:latin typeface="TT Corals Bold Italics"/>
              </a:rPr>
              <a:t>cacahuète (éponge) transductive</a:t>
            </a:r>
            <a:r>
              <a:rPr lang="en-US" sz="3999">
                <a:solidFill>
                  <a:srgbClr val="000000"/>
                </a:solidFill>
                <a:latin typeface="TT Corals"/>
              </a:rPr>
              <a:t> : les pôles émergent par la même opération et commencent à s’hétérogénéiser sous l’effet d’une opération transductive placée au centre</a:t>
            </a:r>
          </a:p>
          <a:p>
            <a:pPr algn="just">
              <a:lnSpc>
                <a:spcPts val="3780"/>
              </a:lnSpc>
            </a:pPr>
          </a:p>
          <a:p>
            <a:pPr algn="just" marL="863599" indent="-431800" lvl="1">
              <a:lnSpc>
                <a:spcPts val="5599"/>
              </a:lnSpc>
              <a:buFont typeface="Arial"/>
              <a:buChar char="•"/>
            </a:pPr>
            <a:r>
              <a:rPr lang="en-US" sz="3999">
                <a:solidFill>
                  <a:srgbClr val="000000"/>
                </a:solidFill>
                <a:latin typeface="TT Corals"/>
              </a:rPr>
              <a:t>Possibilité de travailler sur une transduction à </a:t>
            </a:r>
            <a:r>
              <a:rPr lang="en-US" sz="3999">
                <a:solidFill>
                  <a:srgbClr val="000000"/>
                </a:solidFill>
                <a:latin typeface="TT Corals Italics"/>
              </a:rPr>
              <a:t>n</a:t>
            </a:r>
            <a:r>
              <a:rPr lang="en-US" sz="3999">
                <a:solidFill>
                  <a:srgbClr val="000000"/>
                </a:solidFill>
                <a:latin typeface="TT Corals"/>
              </a:rPr>
              <a:t> pôles</a:t>
            </a:r>
          </a:p>
          <a:p>
            <a:pPr algn="just">
              <a:lnSpc>
                <a:spcPts val="3779"/>
              </a:lnSpc>
            </a:pPr>
          </a:p>
          <a:p>
            <a:pPr algn="just" marL="863599" indent="-431800" lvl="1">
              <a:lnSpc>
                <a:spcPts val="5599"/>
              </a:lnSpc>
              <a:buFont typeface="Arial"/>
              <a:buChar char="•"/>
            </a:pPr>
            <a:r>
              <a:rPr lang="en-US" sz="3999">
                <a:solidFill>
                  <a:srgbClr val="000000"/>
                </a:solidFill>
                <a:latin typeface="TT Corals Bold"/>
              </a:rPr>
              <a:t>Fiche de relevé de transduction </a:t>
            </a:r>
            <a:r>
              <a:rPr lang="en-US" sz="3999">
                <a:solidFill>
                  <a:srgbClr val="000000"/>
                </a:solidFill>
                <a:latin typeface="TT Corals"/>
              </a:rPr>
              <a:t>pour guider le remplissage du schéma</a:t>
            </a:r>
          </a:p>
          <a:p>
            <a:pPr algn="l">
              <a:lnSpc>
                <a:spcPts val="7840"/>
              </a:lnSpc>
              <a:spcBef>
                <a:spcPct val="0"/>
              </a:spcBef>
            </a:pPr>
          </a:p>
        </p:txBody>
      </p:sp>
      <p:sp>
        <p:nvSpPr>
          <p:cNvPr name="Freeform 6" id="6"/>
          <p:cNvSpPr/>
          <p:nvPr/>
        </p:nvSpPr>
        <p:spPr>
          <a:xfrm flipH="false" flipV="false" rot="0">
            <a:off x="11967474" y="701494"/>
            <a:ext cx="5581317" cy="1998344"/>
          </a:xfrm>
          <a:custGeom>
            <a:avLst/>
            <a:gdLst/>
            <a:ahLst/>
            <a:cxnLst/>
            <a:rect r="r" b="b" t="t" l="l"/>
            <a:pathLst>
              <a:path h="1998344" w="5581317">
                <a:moveTo>
                  <a:pt x="0" y="0"/>
                </a:moveTo>
                <a:lnTo>
                  <a:pt x="5581317" y="0"/>
                </a:lnTo>
                <a:lnTo>
                  <a:pt x="5581317" y="1998344"/>
                </a:lnTo>
                <a:lnTo>
                  <a:pt x="0" y="1998344"/>
                </a:lnTo>
                <a:lnTo>
                  <a:pt x="0" y="0"/>
                </a:lnTo>
                <a:close/>
              </a:path>
            </a:pathLst>
          </a:custGeom>
          <a:blipFill>
            <a:blip r:embed="rId3"/>
            <a:stretch>
              <a:fillRect l="-52" t="-9004" r="0" b="-1259"/>
            </a:stretch>
          </a:blipFill>
        </p:spPr>
      </p:sp>
    </p:spTree>
  </p:cSld>
  <p:clrMapOvr>
    <a:masterClrMapping/>
  </p:clrMapOvr>
</p:sld>
</file>

<file path=ppt/slides/slide8.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Freeform 2" id="2"/>
          <p:cNvSpPr/>
          <p:nvPr/>
        </p:nvSpPr>
        <p:spPr>
          <a:xfrm flipH="false" flipV="false" rot="0">
            <a:off x="0" y="0"/>
            <a:ext cx="18288000" cy="10287000"/>
          </a:xfrm>
          <a:custGeom>
            <a:avLst/>
            <a:gdLst/>
            <a:ahLst/>
            <a:cxnLst/>
            <a:rect r="r" b="b" t="t" l="l"/>
            <a:pathLst>
              <a:path h="10287000" w="18288000">
                <a:moveTo>
                  <a:pt x="0" y="0"/>
                </a:moveTo>
                <a:lnTo>
                  <a:pt x="18288000" y="0"/>
                </a:lnTo>
                <a:lnTo>
                  <a:pt x="18288000" y="10287000"/>
                </a:lnTo>
                <a:lnTo>
                  <a:pt x="0" y="10287000"/>
                </a:lnTo>
                <a:lnTo>
                  <a:pt x="0" y="0"/>
                </a:lnTo>
                <a:close/>
              </a:path>
            </a:pathLst>
          </a:custGeom>
          <a:blipFill>
            <a:blip r:embed="rId2"/>
            <a:stretch>
              <a:fillRect l="0" t="0" r="0" b="0"/>
            </a:stretch>
          </a:blipFill>
        </p:spPr>
      </p:sp>
      <p:sp>
        <p:nvSpPr>
          <p:cNvPr name="Freeform 3" id="3"/>
          <p:cNvSpPr/>
          <p:nvPr/>
        </p:nvSpPr>
        <p:spPr>
          <a:xfrm flipH="false" flipV="false" rot="0">
            <a:off x="2368013" y="388474"/>
            <a:ext cx="13551975" cy="9510051"/>
          </a:xfrm>
          <a:custGeom>
            <a:avLst/>
            <a:gdLst/>
            <a:ahLst/>
            <a:cxnLst/>
            <a:rect r="r" b="b" t="t" l="l"/>
            <a:pathLst>
              <a:path h="9510051" w="13551975">
                <a:moveTo>
                  <a:pt x="0" y="0"/>
                </a:moveTo>
                <a:lnTo>
                  <a:pt x="13551974" y="0"/>
                </a:lnTo>
                <a:lnTo>
                  <a:pt x="13551974" y="9510052"/>
                </a:lnTo>
                <a:lnTo>
                  <a:pt x="0" y="9510052"/>
                </a:lnTo>
                <a:lnTo>
                  <a:pt x="0" y="0"/>
                </a:lnTo>
                <a:close/>
              </a:path>
            </a:pathLst>
          </a:custGeom>
          <a:blipFill>
            <a:blip r:embed="rId3"/>
            <a:stretch>
              <a:fillRect l="0" t="-2317" r="-1194" b="0"/>
            </a:stretch>
          </a:blipFill>
        </p:spPr>
      </p:sp>
    </p:spTree>
  </p:cSld>
  <p:clrMapOvr>
    <a:masterClrMapping/>
  </p:clrMapOvr>
</p:sld>
</file>

<file path=ppt/slides/slide9.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Freeform 2" id="2"/>
          <p:cNvSpPr/>
          <p:nvPr/>
        </p:nvSpPr>
        <p:spPr>
          <a:xfrm flipH="false" flipV="false" rot="0">
            <a:off x="0" y="0"/>
            <a:ext cx="18288000" cy="10287000"/>
          </a:xfrm>
          <a:custGeom>
            <a:avLst/>
            <a:gdLst/>
            <a:ahLst/>
            <a:cxnLst/>
            <a:rect r="r" b="b" t="t" l="l"/>
            <a:pathLst>
              <a:path h="10287000" w="18288000">
                <a:moveTo>
                  <a:pt x="0" y="0"/>
                </a:moveTo>
                <a:lnTo>
                  <a:pt x="18288000" y="0"/>
                </a:lnTo>
                <a:lnTo>
                  <a:pt x="18288000" y="10287000"/>
                </a:lnTo>
                <a:lnTo>
                  <a:pt x="0" y="10287000"/>
                </a:lnTo>
                <a:lnTo>
                  <a:pt x="0" y="0"/>
                </a:lnTo>
                <a:close/>
              </a:path>
            </a:pathLst>
          </a:custGeom>
          <a:blipFill>
            <a:blip r:embed="rId2"/>
            <a:stretch>
              <a:fillRect l="0" t="0" r="0" b="0"/>
            </a:stretch>
          </a:blipFill>
        </p:spPr>
      </p:sp>
      <p:sp>
        <p:nvSpPr>
          <p:cNvPr name="Freeform 3" id="3"/>
          <p:cNvSpPr/>
          <p:nvPr/>
        </p:nvSpPr>
        <p:spPr>
          <a:xfrm flipH="false" flipV="false" rot="1922220">
            <a:off x="1889357" y="3086100"/>
            <a:ext cx="3029989" cy="4114800"/>
          </a:xfrm>
          <a:custGeom>
            <a:avLst/>
            <a:gdLst/>
            <a:ahLst/>
            <a:cxnLst/>
            <a:rect r="r" b="b" t="t" l="l"/>
            <a:pathLst>
              <a:path h="4114800" w="3029989">
                <a:moveTo>
                  <a:pt x="0" y="0"/>
                </a:moveTo>
                <a:lnTo>
                  <a:pt x="3029990" y="0"/>
                </a:lnTo>
                <a:lnTo>
                  <a:pt x="3029990"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l="0" t="0" r="0" b="0"/>
            </a:stretch>
          </a:blipFill>
        </p:spPr>
      </p:sp>
      <p:sp>
        <p:nvSpPr>
          <p:cNvPr name="TextBox 4" id="4"/>
          <p:cNvSpPr txBox="true"/>
          <p:nvPr/>
        </p:nvSpPr>
        <p:spPr>
          <a:xfrm rot="0">
            <a:off x="6539322" y="2877924"/>
            <a:ext cx="10968860" cy="4813300"/>
          </a:xfrm>
          <a:prstGeom prst="rect">
            <a:avLst/>
          </a:prstGeom>
        </p:spPr>
        <p:txBody>
          <a:bodyPr anchor="t" rtlCol="false" tIns="0" lIns="0" bIns="0" rIns="0">
            <a:spAutoFit/>
          </a:bodyPr>
          <a:lstStyle/>
          <a:p>
            <a:pPr algn="just">
              <a:lnSpc>
                <a:spcPts val="7699"/>
              </a:lnSpc>
              <a:spcBef>
                <a:spcPct val="0"/>
              </a:spcBef>
            </a:pPr>
            <a:r>
              <a:rPr lang="en-US" sz="5499">
                <a:solidFill>
                  <a:srgbClr val="000000"/>
                </a:solidFill>
                <a:latin typeface="TT Corals"/>
              </a:rPr>
              <a:t>Note : L’outil transduction à penser comme une modélisation du </a:t>
            </a:r>
            <a:r>
              <a:rPr lang="en-US" sz="5499">
                <a:solidFill>
                  <a:srgbClr val="000000"/>
                </a:solidFill>
                <a:latin typeface="TT Corals Italics"/>
              </a:rPr>
              <a:t>devenir</a:t>
            </a:r>
            <a:r>
              <a:rPr lang="en-US" sz="5499">
                <a:solidFill>
                  <a:srgbClr val="000000"/>
                </a:solidFill>
                <a:latin typeface="TT Corals"/>
              </a:rPr>
              <a:t>, qui permet de faire émerger des réflexions sur les valeurs visées/qui sous-tendent un système existant</a:t>
            </a: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0</Words>
  <Application>Microsoft Office PowerPoint</Application>
  <PresentationFormat>On-screen Show (4:3)</PresentationFormat>
  <Paragraphs>0</Paragraphs>
  <Slides>0</Slides>
  <Notes>0</Notes>
  <HiddenSlides>0</HiddenSlides>
  <MMClips>0</MMClips>
  <ScaleCrop>false</ScaleCrop>
  <HeadingPairs>
    <vt:vector size="4" baseType="variant">
      <vt:variant>
        <vt:lpstr>Theme</vt:lpstr>
      </vt:variant>
      <vt:variant>
        <vt:i4>1</vt:i4>
      </vt:variant>
      <vt:variant>
        <vt:lpstr>Slide Titles</vt:lpstr>
      </vt:variant>
      <vt:variant>
        <vt:i4>0</vt:i4>
      </vt:variant>
    </vt:vector>
  </HeadingPairs>
  <TitlesOfParts>
    <vt:vector size="1" baseType="lpstr">
      <vt:lpstr>Office Theme</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xsi="http://www.w3.org/2001/XMLSchema-instance">
  <dcterms:created xsi:type="dcterms:W3CDTF">2006-08-16T00:00:00Z</dcterms:created>
  <dc:identifier>DAGHn9W1vJQ</dc:identifier>
  <dcterms:modified xsi:type="dcterms:W3CDTF">2011-08-01T06:04:30Z</dcterms:modified>
  <cp:revision>1</cp:revision>
  <dc:title>Transduction</dc:title>
</cp:coreProperties>
</file>