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Garamond"/>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Garamond-bold.fntdata"/><Relationship Id="rId25" Type="http://schemas.openxmlformats.org/officeDocument/2006/relationships/font" Target="fonts/Garamond-regular.fntdata"/><Relationship Id="rId28" Type="http://schemas.openxmlformats.org/officeDocument/2006/relationships/font" Target="fonts/Garamond-boldItalic.fntdata"/><Relationship Id="rId27" Type="http://schemas.openxmlformats.org/officeDocument/2006/relationships/font" Target="fonts/Garamon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e633b121c9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e633b121c9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e633b121c9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e633b121c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e633b121c9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e633b121c9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e645ebb507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e645ebb507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e645ebb507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e645ebb507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e633b121c9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e633b121c9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e633b121c9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e633b121c9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e633b121c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e633b121c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e645ebb507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e645ebb507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e645ebb507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e645ebb507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e645ebb50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e645ebb5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e645ebb50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e645ebb50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e633b121c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e633b121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e645ebb50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e645ebb50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e645ebb507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e645ebb50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e645ebb507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e645ebb507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e645ebb507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e645ebb507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e645ebb507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e645ebb507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6.png"/><Relationship Id="rId4" Type="http://schemas.openxmlformats.org/officeDocument/2006/relationships/image" Target="../media/image11.png"/><Relationship Id="rId5"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207350" y="1690700"/>
            <a:ext cx="8520600" cy="792600"/>
          </a:xfrm>
          <a:prstGeom prst="rect">
            <a:avLst/>
          </a:prstGeom>
          <a:ln cap="flat" cmpd="sng" w="9525">
            <a:solidFill>
              <a:srgbClr val="000000"/>
            </a:solidFill>
            <a:prstDash val="solid"/>
            <a:round/>
            <a:headEnd len="sm" w="sm" type="none"/>
            <a:tailEnd len="sm" w="sm" type="none"/>
          </a:ln>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fr">
                <a:latin typeface="Garamond"/>
                <a:ea typeface="Garamond"/>
                <a:cs typeface="Garamond"/>
                <a:sym typeface="Garamond"/>
              </a:rPr>
              <a:t>Grammatisation</a:t>
            </a:r>
            <a:endParaRPr>
              <a:latin typeface="Garamond"/>
              <a:ea typeface="Garamond"/>
              <a:cs typeface="Garamond"/>
              <a:sym typeface="Garamond"/>
            </a:endParaRPr>
          </a:p>
        </p:txBody>
      </p:sp>
      <p:sp>
        <p:nvSpPr>
          <p:cNvPr id="55" name="Google Shape;55;p13"/>
          <p:cNvSpPr txBox="1"/>
          <p:nvPr>
            <p:ph idx="1" type="subTitle"/>
          </p:nvPr>
        </p:nvSpPr>
        <p:spPr>
          <a:xfrm>
            <a:off x="311700" y="2804300"/>
            <a:ext cx="8520600" cy="792600"/>
          </a:xfrm>
          <a:prstGeom prst="rect">
            <a:avLst/>
          </a:prstGeom>
        </p:spPr>
        <p:txBody>
          <a:bodyPr anchorCtr="0" anchor="t" bIns="91425" lIns="91425" spcFirstLastPara="1" rIns="91425" wrap="square" tIns="91425">
            <a:normAutofit fontScale="70000"/>
          </a:bodyPr>
          <a:lstStyle/>
          <a:p>
            <a:pPr indent="0" lvl="0" marL="0" rtl="0" algn="ctr">
              <a:spcBef>
                <a:spcPts val="0"/>
              </a:spcBef>
              <a:spcAft>
                <a:spcPts val="0"/>
              </a:spcAft>
              <a:buNone/>
            </a:pPr>
            <a:r>
              <a:rPr lang="fr">
                <a:latin typeface="Garamond"/>
                <a:ea typeface="Garamond"/>
                <a:cs typeface="Garamond"/>
                <a:sym typeface="Garamond"/>
              </a:rPr>
              <a:t>Pour une approche pharmacologique des démarches de formulation : optimiser les effets d’appauvrissement et tirer parti des effets d’enrichissements</a:t>
            </a:r>
            <a:endParaRPr>
              <a:latin typeface="Garamond"/>
              <a:ea typeface="Garamond"/>
              <a:cs typeface="Garamond"/>
              <a:sym typeface="Garamo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2"/>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fr" sz="1800">
                <a:solidFill>
                  <a:schemeClr val="dk2"/>
                </a:solidFill>
                <a:latin typeface="Garamond"/>
                <a:ea typeface="Garamond"/>
                <a:cs typeface="Garamond"/>
                <a:sym typeface="Garamond"/>
              </a:rPr>
              <a:t>d)  Identification des effets enrichissants et appauvrissants de la grammatisation existante </a:t>
            </a:r>
            <a:endParaRPr sz="1800">
              <a:solidFill>
                <a:schemeClr val="dk2"/>
              </a:solidFill>
              <a:latin typeface="Garamond"/>
              <a:ea typeface="Garamond"/>
              <a:cs typeface="Garamond"/>
              <a:sym typeface="Garamond"/>
            </a:endParaRPr>
          </a:p>
        </p:txBody>
      </p:sp>
      <p:sp>
        <p:nvSpPr>
          <p:cNvPr id="113" name="Google Shape;113;p22"/>
          <p:cNvSpPr txBox="1"/>
          <p:nvPr>
            <p:ph idx="1" type="body"/>
          </p:nvPr>
        </p:nvSpPr>
        <p:spPr>
          <a:xfrm>
            <a:off x="70000" y="1351375"/>
            <a:ext cx="3203400" cy="3416400"/>
          </a:xfrm>
          <a:prstGeom prst="rect">
            <a:avLst/>
          </a:prstGeom>
        </p:spPr>
        <p:txBody>
          <a:bodyPr anchorCtr="0" anchor="t" bIns="91425" lIns="91425" spcFirstLastPara="1" rIns="91425" wrap="square" tIns="91425">
            <a:normAutofit lnSpcReduction="10000"/>
          </a:bodyPr>
          <a:lstStyle/>
          <a:p>
            <a:pPr indent="-298450" lvl="0" marL="457200" rtl="0" algn="l">
              <a:lnSpc>
                <a:spcPct val="50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 </a:t>
            </a:r>
            <a:endParaRPr b="1" sz="1100">
              <a:solidFill>
                <a:schemeClr val="dk1"/>
              </a:solidFill>
              <a:latin typeface="Garamond"/>
              <a:ea typeface="Garamond"/>
              <a:cs typeface="Garamond"/>
              <a:sym typeface="Garamond"/>
            </a:endParaRPr>
          </a:p>
          <a:p>
            <a:pPr indent="0" lvl="0" marL="457200" rtl="0" algn="just">
              <a:lnSpc>
                <a:spcPct val="100000"/>
              </a:lnSpc>
              <a:spcBef>
                <a:spcPts val="1200"/>
              </a:spcBef>
              <a:spcAft>
                <a:spcPts val="0"/>
              </a:spcAft>
              <a:buNone/>
            </a:pPr>
            <a:r>
              <a:rPr lang="fr" sz="1100">
                <a:solidFill>
                  <a:schemeClr val="dk1"/>
                </a:solidFill>
                <a:latin typeface="Garamond"/>
                <a:ea typeface="Garamond"/>
                <a:cs typeface="Garamond"/>
                <a:sym typeface="Garamond"/>
              </a:rPr>
              <a:t>Le tableau ci-dessous permet de comprendre la situation avant la mise en grammaire par l’objet étudié. En fonction des types d’effets, on peut réaliser un avant/après grammatisation en repérant les appauvrissements et enrichissements qui ont eu lieu par cette mise en grammaire. Il faut réaliser le tableau ligne par ligne pour mieux comprendre la situation de vie avant l’objet qui a amené les formalismes, car elle peut-être soit très ancienne si l’objet et ses formalismes ont pris place il y a un moment soit fictive si l’objet ou système étudié a toujours existé dans un contexte particulier. </a:t>
            </a:r>
            <a:endParaRPr sz="1100">
              <a:solidFill>
                <a:schemeClr val="dk1"/>
              </a:solidFill>
              <a:latin typeface="Garamond"/>
              <a:ea typeface="Garamond"/>
              <a:cs typeface="Garamond"/>
              <a:sym typeface="Garamond"/>
            </a:endParaRPr>
          </a:p>
          <a:p>
            <a:pPr indent="0" lvl="0" marL="457200" rtl="0" algn="l">
              <a:spcBef>
                <a:spcPts val="1200"/>
              </a:spcBef>
              <a:spcAft>
                <a:spcPts val="0"/>
              </a:spcAft>
              <a:buNone/>
            </a:pPr>
            <a:r>
              <a:t/>
            </a:r>
            <a:endParaRPr sz="1100">
              <a:latin typeface="Garamond"/>
              <a:ea typeface="Garamond"/>
              <a:cs typeface="Garamond"/>
              <a:sym typeface="Garamond"/>
            </a:endParaRPr>
          </a:p>
          <a:p>
            <a:pPr indent="0" lvl="0" marL="457200" rtl="0" algn="l">
              <a:lnSpc>
                <a:spcPct val="100000"/>
              </a:lnSpc>
              <a:spcBef>
                <a:spcPts val="1200"/>
              </a:spcBef>
              <a:spcAft>
                <a:spcPts val="1200"/>
              </a:spcAft>
              <a:buNone/>
            </a:pPr>
            <a:r>
              <a:t/>
            </a:r>
            <a:endParaRPr sz="1100">
              <a:latin typeface="Garamond"/>
              <a:ea typeface="Garamond"/>
              <a:cs typeface="Garamond"/>
              <a:sym typeface="Garamond"/>
            </a:endParaRPr>
          </a:p>
        </p:txBody>
      </p:sp>
      <p:pic>
        <p:nvPicPr>
          <p:cNvPr id="114" name="Google Shape;114;p22"/>
          <p:cNvPicPr preferRelativeResize="0"/>
          <p:nvPr/>
        </p:nvPicPr>
        <p:blipFill>
          <a:blip r:embed="rId3">
            <a:alphaModFix/>
          </a:blip>
          <a:stretch>
            <a:fillRect/>
          </a:stretch>
        </p:blipFill>
        <p:spPr>
          <a:xfrm>
            <a:off x="3515100" y="1409375"/>
            <a:ext cx="5483349" cy="3565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3"/>
          <p:cNvSpPr txBox="1"/>
          <p:nvPr>
            <p:ph type="title"/>
          </p:nvPr>
        </p:nvSpPr>
        <p:spPr>
          <a:xfrm>
            <a:off x="311700" y="3102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fr" sz="1800">
                <a:solidFill>
                  <a:schemeClr val="dk2"/>
                </a:solidFill>
                <a:latin typeface="Garamond"/>
                <a:ea typeface="Garamond"/>
                <a:cs typeface="Garamond"/>
                <a:sym typeface="Garamond"/>
              </a:rPr>
              <a:t>d)  Identification des effets enrichissants et appauvrissants de la grammatisation existante</a:t>
            </a:r>
            <a:r>
              <a:rPr lang="fr" sz="1600">
                <a:solidFill>
                  <a:schemeClr val="dk2"/>
                </a:solidFill>
                <a:latin typeface="Garamond"/>
                <a:ea typeface="Garamond"/>
                <a:cs typeface="Garamond"/>
                <a:sym typeface="Garamond"/>
              </a:rPr>
              <a:t> </a:t>
            </a:r>
            <a:endParaRPr sz="1600">
              <a:solidFill>
                <a:schemeClr val="dk2"/>
              </a:solidFill>
            </a:endParaRPr>
          </a:p>
        </p:txBody>
      </p:sp>
      <p:sp>
        <p:nvSpPr>
          <p:cNvPr id="120" name="Google Shape;120;p23"/>
          <p:cNvSpPr txBox="1"/>
          <p:nvPr>
            <p:ph idx="1" type="body"/>
          </p:nvPr>
        </p:nvSpPr>
        <p:spPr>
          <a:xfrm>
            <a:off x="308700" y="1251675"/>
            <a:ext cx="3421500" cy="3416400"/>
          </a:xfrm>
          <a:prstGeom prst="rect">
            <a:avLst/>
          </a:prstGeom>
        </p:spPr>
        <p:txBody>
          <a:bodyPr anchorCtr="0" anchor="t" bIns="91425" lIns="91425" spcFirstLastPara="1" rIns="91425" wrap="square" tIns="91425">
            <a:normAutofit fontScale="62500" lnSpcReduction="20000"/>
          </a:bodyPr>
          <a:lstStyle/>
          <a:p>
            <a:pPr indent="-290115" lvl="0" marL="457200" rtl="0" algn="l">
              <a:spcBef>
                <a:spcPts val="0"/>
              </a:spcBef>
              <a:spcAft>
                <a:spcPts val="0"/>
              </a:spcAft>
              <a:buClr>
                <a:schemeClr val="dk1"/>
              </a:buClr>
              <a:buSzPct val="100000"/>
              <a:buFont typeface="Garamond"/>
              <a:buChar char="➢"/>
            </a:pPr>
            <a:r>
              <a:rPr b="1" lang="fr" sz="1550">
                <a:solidFill>
                  <a:schemeClr val="dk1"/>
                </a:solidFill>
                <a:latin typeface="Garamond"/>
                <a:ea typeface="Garamond"/>
                <a:cs typeface="Garamond"/>
                <a:sym typeface="Garamond"/>
              </a:rPr>
              <a:t>Exemple </a:t>
            </a:r>
            <a:endParaRPr b="1" sz="1550">
              <a:solidFill>
                <a:schemeClr val="dk1"/>
              </a:solidFill>
              <a:latin typeface="Garamond"/>
              <a:ea typeface="Garamond"/>
              <a:cs typeface="Garamond"/>
              <a:sym typeface="Garamond"/>
            </a:endParaRPr>
          </a:p>
          <a:p>
            <a:pPr indent="0" lvl="0" marL="0" rtl="0" algn="just">
              <a:lnSpc>
                <a:spcPct val="115000"/>
              </a:lnSpc>
              <a:spcBef>
                <a:spcPts val="1200"/>
              </a:spcBef>
              <a:spcAft>
                <a:spcPts val="0"/>
              </a:spcAft>
              <a:buNone/>
            </a:pPr>
            <a:r>
              <a:rPr lang="fr" sz="1550">
                <a:solidFill>
                  <a:schemeClr val="dk1"/>
                </a:solidFill>
                <a:latin typeface="Garamond"/>
                <a:ea typeface="Garamond"/>
                <a:cs typeface="Garamond"/>
                <a:sym typeface="Garamond"/>
              </a:rPr>
              <a:t>Maintenant, il s’agit de s’intéresser aux effets enrichissants et appauvrissants de la distinction CS/TM/TSH. On distingue 3 types de personnes impactées: les étudiants, les professeurs et l’administration. Pour ce faire, on va tout d’abord vous proposer de prendre comme comparaison un système de TC fictif mais semblable à celui de l’UTC, avec comme unique variante la non-distinction des  CS/TM/TSH</a:t>
            </a:r>
            <a:br>
              <a:rPr lang="fr" sz="1550">
                <a:solidFill>
                  <a:schemeClr val="dk1"/>
                </a:solidFill>
                <a:latin typeface="Garamond"/>
                <a:ea typeface="Garamond"/>
                <a:cs typeface="Garamond"/>
                <a:sym typeface="Garamond"/>
              </a:rPr>
            </a:br>
            <a:r>
              <a:rPr lang="fr" sz="1550">
                <a:solidFill>
                  <a:schemeClr val="dk1"/>
                </a:solidFill>
                <a:latin typeface="Garamond"/>
                <a:ea typeface="Garamond"/>
                <a:cs typeface="Garamond"/>
                <a:sym typeface="Garamond"/>
              </a:rPr>
              <a:t>Il faut garder en tête que c’est le système modulaire de l’UTC qui est en partie la cause de la distinction entre les CS/TM/TSH, et que sans ce système, la distinction n’aurait pas été possible. Cette grammaire prend place dans un contexte de choix d’UVs pour chaque élève. </a:t>
            </a:r>
            <a:endParaRPr sz="1550">
              <a:solidFill>
                <a:schemeClr val="dk1"/>
              </a:solidFill>
              <a:latin typeface="Garamond"/>
              <a:ea typeface="Garamond"/>
              <a:cs typeface="Garamond"/>
              <a:sym typeface="Garamond"/>
            </a:endParaRPr>
          </a:p>
          <a:p>
            <a:pPr indent="0" lvl="0" marL="0" rtl="0" algn="just">
              <a:lnSpc>
                <a:spcPct val="115000"/>
              </a:lnSpc>
              <a:spcBef>
                <a:spcPts val="600"/>
              </a:spcBef>
              <a:spcAft>
                <a:spcPts val="600"/>
              </a:spcAft>
              <a:buNone/>
            </a:pPr>
            <a:r>
              <a:rPr lang="fr" sz="1550">
                <a:solidFill>
                  <a:schemeClr val="dk1"/>
                </a:solidFill>
                <a:latin typeface="Garamond"/>
                <a:ea typeface="Garamond"/>
                <a:cs typeface="Garamond"/>
                <a:sym typeface="Garamond"/>
              </a:rPr>
              <a:t>Ici, avec notre outil de grammatisation, on ne va pas prendre en compte les effets enrichissants et appauvrissants du système modulaire de l’UTC (le fait qu’on puisse choisir nos UV), on va essayer de comprendre ce qui se joue dans cette distinction des matières, des UVs, en ces 3 catégories (c’est intrinsèquement lié mais on ne se focalise pas sur cela pour le tableau). (par exemple, on ne va pas placer dans les effets d’avoir une liberté dans le choix des UVs).</a:t>
            </a:r>
            <a:endParaRPr sz="1100">
              <a:latin typeface="Garamond"/>
              <a:ea typeface="Garamond"/>
              <a:cs typeface="Garamond"/>
              <a:sym typeface="Garamond"/>
            </a:endParaRPr>
          </a:p>
        </p:txBody>
      </p:sp>
      <p:pic>
        <p:nvPicPr>
          <p:cNvPr id="121" name="Google Shape;121;p23"/>
          <p:cNvPicPr preferRelativeResize="0"/>
          <p:nvPr/>
        </p:nvPicPr>
        <p:blipFill>
          <a:blip r:embed="rId3">
            <a:alphaModFix/>
          </a:blip>
          <a:stretch>
            <a:fillRect/>
          </a:stretch>
        </p:blipFill>
        <p:spPr>
          <a:xfrm>
            <a:off x="3733211" y="1222650"/>
            <a:ext cx="2607513" cy="3474475"/>
          </a:xfrm>
          <a:prstGeom prst="rect">
            <a:avLst/>
          </a:prstGeom>
          <a:noFill/>
          <a:ln>
            <a:noFill/>
          </a:ln>
        </p:spPr>
      </p:pic>
      <p:pic>
        <p:nvPicPr>
          <p:cNvPr id="122" name="Google Shape;122;p23"/>
          <p:cNvPicPr preferRelativeResize="0"/>
          <p:nvPr/>
        </p:nvPicPr>
        <p:blipFill>
          <a:blip r:embed="rId4">
            <a:alphaModFix/>
          </a:blip>
          <a:stretch>
            <a:fillRect/>
          </a:stretch>
        </p:blipFill>
        <p:spPr>
          <a:xfrm>
            <a:off x="6343729" y="1222638"/>
            <a:ext cx="2749423" cy="3474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4"/>
          <p:cNvSpPr txBox="1"/>
          <p:nvPr>
            <p:ph type="title"/>
          </p:nvPr>
        </p:nvSpPr>
        <p:spPr>
          <a:xfrm>
            <a:off x="311700" y="2141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fr" sz="1800">
                <a:solidFill>
                  <a:schemeClr val="dk2"/>
                </a:solidFill>
                <a:latin typeface="Garamond"/>
                <a:ea typeface="Garamond"/>
                <a:cs typeface="Garamond"/>
                <a:sym typeface="Garamond"/>
              </a:rPr>
              <a:t>e) Alternatives </a:t>
            </a:r>
            <a:endParaRPr sz="1800">
              <a:solidFill>
                <a:schemeClr val="dk2"/>
              </a:solidFill>
            </a:endParaRPr>
          </a:p>
        </p:txBody>
      </p:sp>
      <p:sp>
        <p:nvSpPr>
          <p:cNvPr id="128" name="Google Shape;128;p24"/>
          <p:cNvSpPr txBox="1"/>
          <p:nvPr/>
        </p:nvSpPr>
        <p:spPr>
          <a:xfrm>
            <a:off x="365575" y="786825"/>
            <a:ext cx="7725900" cy="17892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Formalismes</a:t>
            </a:r>
            <a:endParaRPr b="1" sz="1100">
              <a:solidFill>
                <a:schemeClr val="dk1"/>
              </a:solidFill>
              <a:latin typeface="Garamond"/>
              <a:ea typeface="Garamond"/>
              <a:cs typeface="Garamond"/>
              <a:sym typeface="Garamond"/>
            </a:endParaRPr>
          </a:p>
          <a:p>
            <a:pPr indent="0" lvl="0" marL="457200" rtl="0" algn="l">
              <a:lnSpc>
                <a:spcPct val="115000"/>
              </a:lnSpc>
              <a:spcBef>
                <a:spcPts val="1200"/>
              </a:spcBef>
              <a:spcAft>
                <a:spcPts val="0"/>
              </a:spcAft>
              <a:buNone/>
            </a:pPr>
            <a:r>
              <a:rPr lang="fr" sz="1100">
                <a:solidFill>
                  <a:schemeClr val="dk1"/>
                </a:solidFill>
                <a:latin typeface="Garamond"/>
                <a:ea typeface="Garamond"/>
                <a:cs typeface="Garamond"/>
                <a:sym typeface="Garamond"/>
              </a:rPr>
              <a:t>Dans cette étape de l’outil, on réalise un benchmark de toutes les alternatives de la grammaire mise en place par l’objet étudié, que l’on peut appeler par abus de langage les “contre-grammaires”. Grâce à ce benchmark, on peut comprendre quels formalismes ont été affranchis et de quelle façon pour amorcer la problématisation. </a:t>
            </a:r>
            <a:endParaRPr sz="1100">
              <a:solidFill>
                <a:schemeClr val="dk1"/>
              </a:solidFill>
              <a:latin typeface="Garamond"/>
              <a:ea typeface="Garamond"/>
              <a:cs typeface="Garamond"/>
              <a:sym typeface="Garamond"/>
            </a:endParaRPr>
          </a:p>
          <a:p>
            <a:pPr indent="-298450" lvl="0" marL="457200" rtl="0" algn="l">
              <a:lnSpc>
                <a:spcPct val="115000"/>
              </a:lnSpc>
              <a:spcBef>
                <a:spcPts val="120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 </a:t>
            </a:r>
            <a:endParaRPr b="1" sz="1100">
              <a:solidFill>
                <a:schemeClr val="dk1"/>
              </a:solidFill>
              <a:latin typeface="Garamond"/>
              <a:ea typeface="Garamond"/>
              <a:cs typeface="Garamond"/>
              <a:sym typeface="Garamond"/>
            </a:endParaRPr>
          </a:p>
          <a:p>
            <a:pPr indent="0" lvl="0" marL="0" rtl="0" algn="just">
              <a:spcBef>
                <a:spcPts val="1200"/>
              </a:spcBef>
              <a:spcAft>
                <a:spcPts val="600"/>
              </a:spcAft>
              <a:buNone/>
            </a:pPr>
            <a:r>
              <a:rPr lang="fr" sz="1100">
                <a:solidFill>
                  <a:schemeClr val="dk1"/>
                </a:solidFill>
                <a:latin typeface="Garamond"/>
                <a:ea typeface="Garamond"/>
                <a:cs typeface="Garamond"/>
                <a:sym typeface="Garamond"/>
              </a:rPr>
              <a:t>A l’UTC, on trouve différents affranchissements, alternatives de ces catégories : </a:t>
            </a:r>
            <a:endParaRPr sz="1100">
              <a:solidFill>
                <a:schemeClr val="dk1"/>
              </a:solidFill>
              <a:latin typeface="Garamond"/>
              <a:ea typeface="Garamond"/>
              <a:cs typeface="Garamond"/>
              <a:sym typeface="Garamond"/>
            </a:endParaRPr>
          </a:p>
        </p:txBody>
      </p:sp>
      <p:pic>
        <p:nvPicPr>
          <p:cNvPr id="129" name="Google Shape;129;p24"/>
          <p:cNvPicPr preferRelativeResize="0"/>
          <p:nvPr/>
        </p:nvPicPr>
        <p:blipFill>
          <a:blip r:embed="rId3">
            <a:alphaModFix/>
          </a:blip>
          <a:stretch>
            <a:fillRect/>
          </a:stretch>
        </p:blipFill>
        <p:spPr>
          <a:xfrm>
            <a:off x="1645300" y="2492325"/>
            <a:ext cx="5624451" cy="23929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5"/>
          <p:cNvSpPr txBox="1"/>
          <p:nvPr>
            <p:ph idx="1" type="body"/>
          </p:nvPr>
        </p:nvSpPr>
        <p:spPr>
          <a:xfrm>
            <a:off x="311700" y="860475"/>
            <a:ext cx="8520600" cy="4205700"/>
          </a:xfrm>
          <a:prstGeom prst="rect">
            <a:avLst/>
          </a:prstGeom>
        </p:spPr>
        <p:txBody>
          <a:bodyPr anchorCtr="0" anchor="t" bIns="91425" lIns="91425" spcFirstLastPara="1" rIns="91425" wrap="square" tIns="91425">
            <a:normAutofit/>
          </a:bodyPr>
          <a:lstStyle/>
          <a:p>
            <a:pPr indent="-298450" lvl="0" marL="457200" rtl="0" algn="just">
              <a:lnSpc>
                <a:spcPct val="100000"/>
              </a:lnSpc>
              <a:spcBef>
                <a:spcPts val="60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a:t>
            </a:r>
            <a:endParaRPr b="1" sz="11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rPr lang="fr" sz="1100">
                <a:solidFill>
                  <a:schemeClr val="dk1"/>
                </a:solidFill>
                <a:latin typeface="Garamond"/>
                <a:ea typeface="Garamond"/>
                <a:cs typeface="Garamond"/>
                <a:sym typeface="Garamond"/>
              </a:rPr>
              <a:t>On est conscient que chaque mise en grammaire possède ses appauvrissements et ses enrichissements. De plus, si des alternatives existent, on peut comprendre que le système a ses propres limites. A partir du tableau des effets enrichissants et appauvrissants, on résume en  axes de non-valeurs à minimiser, et en axes d’enrichissement qu’il faut optimiser. </a:t>
            </a:r>
            <a:endParaRPr sz="1100">
              <a:solidFill>
                <a:schemeClr val="dk1"/>
              </a:solidFill>
              <a:latin typeface="Garamond"/>
              <a:ea typeface="Garamond"/>
              <a:cs typeface="Garamond"/>
              <a:sym typeface="Garamond"/>
            </a:endParaRPr>
          </a:p>
          <a:p>
            <a:pPr indent="-298450" lvl="0" marL="457200" rtl="0" algn="just">
              <a:lnSpc>
                <a:spcPct val="100000"/>
              </a:lnSpc>
              <a:spcBef>
                <a:spcPts val="60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a:t>
            </a:r>
            <a:endParaRPr b="1" sz="11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t/>
            </a:r>
            <a:endParaRPr b="1" sz="11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rPr b="1" lang="fr" sz="1100">
                <a:solidFill>
                  <a:schemeClr val="dk1"/>
                </a:solidFill>
                <a:latin typeface="Garamond"/>
                <a:ea typeface="Garamond"/>
                <a:cs typeface="Garamond"/>
                <a:sym typeface="Garamond"/>
              </a:rPr>
              <a:t>    </a:t>
            </a:r>
            <a:endParaRPr b="1" sz="11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t/>
            </a:r>
            <a:endParaRPr b="1" sz="11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t/>
            </a:r>
            <a:endParaRPr b="1" sz="11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t/>
            </a:r>
            <a:endParaRPr b="1" sz="11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rPr lang="fr" sz="1500">
                <a:latin typeface="Garamond"/>
                <a:ea typeface="Garamond"/>
                <a:cs typeface="Garamond"/>
                <a:sym typeface="Garamond"/>
              </a:rPr>
              <a:t>b)</a:t>
            </a:r>
            <a:r>
              <a:rPr lang="fr">
                <a:latin typeface="Garamond"/>
                <a:ea typeface="Garamond"/>
                <a:cs typeface="Garamond"/>
                <a:sym typeface="Garamond"/>
              </a:rPr>
              <a:t> </a:t>
            </a:r>
            <a:r>
              <a:rPr lang="fr">
                <a:latin typeface="Garamond"/>
                <a:ea typeface="Garamond"/>
                <a:cs typeface="Garamond"/>
                <a:sym typeface="Garamond"/>
              </a:rPr>
              <a:t>Critères</a:t>
            </a:r>
            <a:r>
              <a:rPr lang="fr">
                <a:latin typeface="Garamond"/>
                <a:ea typeface="Garamond"/>
                <a:cs typeface="Garamond"/>
                <a:sym typeface="Garamond"/>
              </a:rPr>
              <a:t> d’améliorations</a:t>
            </a:r>
            <a:endParaRPr>
              <a:latin typeface="Garamond"/>
              <a:ea typeface="Garamond"/>
              <a:cs typeface="Garamond"/>
              <a:sym typeface="Garamond"/>
            </a:endParaRPr>
          </a:p>
          <a:p>
            <a:pPr indent="-298450" lvl="0" marL="457200" rtl="0" algn="just">
              <a:lnSpc>
                <a:spcPct val="100000"/>
              </a:lnSpc>
              <a:spcBef>
                <a:spcPts val="60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a:t>
            </a:r>
            <a:endParaRPr b="1"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rPr lang="fr" sz="1100">
                <a:solidFill>
                  <a:schemeClr val="dk1"/>
                </a:solidFill>
                <a:latin typeface="Garamond"/>
                <a:ea typeface="Garamond"/>
                <a:cs typeface="Garamond"/>
                <a:sym typeface="Garamond"/>
              </a:rPr>
              <a:t>A partir des axes de non-valeurs et les axes d'enrichissement, et en s’inspirant ou non des alternatives, on trouve les critères principaux pour l’amélioration voire la création d’un nouvel objet. </a:t>
            </a:r>
            <a:endParaRPr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t/>
            </a:r>
            <a:endParaRPr sz="1100">
              <a:solidFill>
                <a:schemeClr val="dk1"/>
              </a:solidFill>
              <a:latin typeface="Garamond"/>
              <a:ea typeface="Garamond"/>
              <a:cs typeface="Garamond"/>
              <a:sym typeface="Garamond"/>
            </a:endParaRPr>
          </a:p>
          <a:p>
            <a:pPr indent="-298450" lvl="0" marL="457200" rtl="0" algn="just">
              <a:lnSpc>
                <a:spcPct val="100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a:t>
            </a:r>
            <a:endParaRPr b="1" sz="1100">
              <a:solidFill>
                <a:schemeClr val="dk1"/>
              </a:solidFill>
              <a:latin typeface="Garamond"/>
              <a:ea typeface="Garamond"/>
              <a:cs typeface="Garamond"/>
              <a:sym typeface="Garamond"/>
            </a:endParaRPr>
          </a:p>
          <a:p>
            <a:pPr indent="-298450" lvl="0" marL="457200" rtl="0" algn="just">
              <a:lnSpc>
                <a:spcPct val="100000"/>
              </a:lnSpc>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suppression du modèle de distinction CS/TM/TSH (parti pris)</a:t>
            </a:r>
            <a:endParaRPr sz="1100">
              <a:solidFill>
                <a:schemeClr val="dk1"/>
              </a:solidFill>
              <a:latin typeface="Garamond"/>
              <a:ea typeface="Garamond"/>
              <a:cs typeface="Garamond"/>
              <a:sym typeface="Garamond"/>
            </a:endParaRPr>
          </a:p>
          <a:p>
            <a:pPr indent="-298450" lvl="0" marL="457200" rtl="0" algn="just">
              <a:lnSpc>
                <a:spcPct val="100000"/>
              </a:lnSpc>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flexibilité du nombre de crédits par UVs</a:t>
            </a:r>
            <a:endParaRPr sz="1100">
              <a:solidFill>
                <a:schemeClr val="dk1"/>
              </a:solidFill>
              <a:latin typeface="Garamond"/>
              <a:ea typeface="Garamond"/>
              <a:cs typeface="Garamond"/>
              <a:sym typeface="Garamond"/>
            </a:endParaRPr>
          </a:p>
          <a:p>
            <a:pPr indent="-298450" lvl="0" marL="457200" rtl="0" algn="just">
              <a:lnSpc>
                <a:spcPct val="100000"/>
              </a:lnSpc>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valoriser l’interdisciplinarité </a:t>
            </a:r>
            <a:endParaRPr sz="1100">
              <a:solidFill>
                <a:schemeClr val="dk1"/>
              </a:solidFill>
              <a:latin typeface="Garamond"/>
              <a:ea typeface="Garamond"/>
              <a:cs typeface="Garamond"/>
              <a:sym typeface="Garamond"/>
            </a:endParaRPr>
          </a:p>
        </p:txBody>
      </p:sp>
      <p:sp>
        <p:nvSpPr>
          <p:cNvPr id="135" name="Google Shape;135;p25"/>
          <p:cNvSpPr txBox="1"/>
          <p:nvPr>
            <p:ph type="title"/>
          </p:nvPr>
        </p:nvSpPr>
        <p:spPr>
          <a:xfrm>
            <a:off x="311700" y="67675"/>
            <a:ext cx="8520600" cy="1092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latin typeface="Garamond"/>
                <a:ea typeface="Garamond"/>
                <a:cs typeface="Garamond"/>
                <a:sym typeface="Garamond"/>
              </a:rPr>
              <a:t>II. Problématisation</a:t>
            </a:r>
            <a:endParaRPr>
              <a:latin typeface="Garamond"/>
              <a:ea typeface="Garamond"/>
              <a:cs typeface="Garamond"/>
              <a:sym typeface="Garamond"/>
            </a:endParaRPr>
          </a:p>
          <a:p>
            <a:pPr indent="0" lvl="0" marL="0" rtl="0" algn="l">
              <a:spcBef>
                <a:spcPts val="0"/>
              </a:spcBef>
              <a:spcAft>
                <a:spcPts val="0"/>
              </a:spcAft>
              <a:buNone/>
            </a:pPr>
            <a:r>
              <a:t/>
            </a:r>
            <a:endParaRPr sz="800">
              <a:latin typeface="Garamond"/>
              <a:ea typeface="Garamond"/>
              <a:cs typeface="Garamond"/>
              <a:sym typeface="Garamond"/>
            </a:endParaRPr>
          </a:p>
          <a:p>
            <a:pPr indent="-342900" lvl="0" marL="457200" rtl="0" algn="l">
              <a:spcBef>
                <a:spcPts val="0"/>
              </a:spcBef>
              <a:spcAft>
                <a:spcPts val="0"/>
              </a:spcAft>
              <a:buClr>
                <a:schemeClr val="dk2"/>
              </a:buClr>
              <a:buSzPct val="100000"/>
              <a:buFont typeface="Garamond"/>
              <a:buAutoNum type="alphaLcParenR"/>
            </a:pPr>
            <a:r>
              <a:rPr lang="fr" sz="2000">
                <a:solidFill>
                  <a:schemeClr val="dk2"/>
                </a:solidFill>
                <a:latin typeface="Garamond"/>
                <a:ea typeface="Garamond"/>
                <a:cs typeface="Garamond"/>
                <a:sym typeface="Garamond"/>
              </a:rPr>
              <a:t>Non valeur et enrichissement</a:t>
            </a:r>
            <a:endParaRPr sz="2000">
              <a:solidFill>
                <a:schemeClr val="dk2"/>
              </a:solidFill>
              <a:latin typeface="Garamond"/>
              <a:ea typeface="Garamond"/>
              <a:cs typeface="Garamond"/>
              <a:sym typeface="Garamond"/>
            </a:endParaRPr>
          </a:p>
          <a:p>
            <a:pPr indent="0" lvl="0" marL="0" rtl="0" algn="l">
              <a:spcBef>
                <a:spcPts val="0"/>
              </a:spcBef>
              <a:spcAft>
                <a:spcPts val="0"/>
              </a:spcAft>
              <a:buNone/>
            </a:pPr>
            <a:r>
              <a:t/>
            </a:r>
            <a:endParaRPr>
              <a:latin typeface="Garamond"/>
              <a:ea typeface="Garamond"/>
              <a:cs typeface="Garamond"/>
              <a:sym typeface="Garamond"/>
            </a:endParaRPr>
          </a:p>
        </p:txBody>
      </p:sp>
      <p:pic>
        <p:nvPicPr>
          <p:cNvPr id="136" name="Google Shape;136;p25"/>
          <p:cNvPicPr preferRelativeResize="0"/>
          <p:nvPr/>
        </p:nvPicPr>
        <p:blipFill>
          <a:blip r:embed="rId3">
            <a:alphaModFix/>
          </a:blip>
          <a:stretch>
            <a:fillRect/>
          </a:stretch>
        </p:blipFill>
        <p:spPr>
          <a:xfrm>
            <a:off x="1667425" y="1994512"/>
            <a:ext cx="2550101" cy="1216425"/>
          </a:xfrm>
          <a:prstGeom prst="rect">
            <a:avLst/>
          </a:prstGeom>
          <a:noFill/>
          <a:ln>
            <a:noFill/>
          </a:ln>
        </p:spPr>
      </p:pic>
      <p:pic>
        <p:nvPicPr>
          <p:cNvPr id="137" name="Google Shape;137;p25"/>
          <p:cNvPicPr preferRelativeResize="0"/>
          <p:nvPr/>
        </p:nvPicPr>
        <p:blipFill>
          <a:blip r:embed="rId4">
            <a:alphaModFix/>
          </a:blip>
          <a:stretch>
            <a:fillRect/>
          </a:stretch>
        </p:blipFill>
        <p:spPr>
          <a:xfrm>
            <a:off x="5030625" y="2025487"/>
            <a:ext cx="2441500" cy="11544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6"/>
          <p:cNvSpPr txBox="1"/>
          <p:nvPr/>
        </p:nvSpPr>
        <p:spPr>
          <a:xfrm>
            <a:off x="203025" y="280375"/>
            <a:ext cx="8391900" cy="195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800">
                <a:solidFill>
                  <a:schemeClr val="dk2"/>
                </a:solidFill>
                <a:latin typeface="Garamond"/>
                <a:ea typeface="Garamond"/>
                <a:cs typeface="Garamond"/>
                <a:sym typeface="Garamond"/>
              </a:rPr>
              <a:t>c) Préconisation</a:t>
            </a:r>
            <a:endParaRPr sz="1800">
              <a:solidFill>
                <a:schemeClr val="dk2"/>
              </a:solidFill>
              <a:latin typeface="Garamond"/>
              <a:ea typeface="Garamond"/>
              <a:cs typeface="Garamond"/>
              <a:sym typeface="Garamond"/>
            </a:endParaRPr>
          </a:p>
          <a:p>
            <a:pPr indent="0" lvl="0" marL="0" rtl="0" algn="l">
              <a:spcBef>
                <a:spcPts val="0"/>
              </a:spcBef>
              <a:spcAft>
                <a:spcPts val="0"/>
              </a:spcAft>
              <a:buNone/>
            </a:pPr>
            <a:r>
              <a:t/>
            </a:r>
            <a:endParaRPr sz="1688">
              <a:solidFill>
                <a:schemeClr val="dk2"/>
              </a:solidFill>
              <a:latin typeface="Garamond"/>
              <a:ea typeface="Garamond"/>
              <a:cs typeface="Garamond"/>
              <a:sym typeface="Garamond"/>
            </a:endParaRPr>
          </a:p>
          <a:p>
            <a:pPr indent="-298450" lvl="0" marL="457200" rtl="0" algn="just">
              <a:spcBef>
                <a:spcPts val="600"/>
              </a:spcBef>
              <a:spcAft>
                <a:spcPts val="0"/>
              </a:spcAft>
              <a:buClr>
                <a:schemeClr val="dk2"/>
              </a:buClr>
              <a:buSzPts val="1100"/>
              <a:buFont typeface="Garamond"/>
              <a:buChar char="➢"/>
            </a:pPr>
            <a:r>
              <a:rPr b="1" lang="fr" sz="1100">
                <a:solidFill>
                  <a:schemeClr val="dk1"/>
                </a:solidFill>
                <a:latin typeface="Garamond"/>
                <a:ea typeface="Garamond"/>
                <a:cs typeface="Garamond"/>
                <a:sym typeface="Garamond"/>
              </a:rPr>
              <a:t>Formalisme</a:t>
            </a:r>
            <a:endParaRPr b="1" sz="1100">
              <a:solidFill>
                <a:schemeClr val="dk1"/>
              </a:solidFill>
              <a:latin typeface="Garamond"/>
              <a:ea typeface="Garamond"/>
              <a:cs typeface="Garamond"/>
              <a:sym typeface="Garamond"/>
            </a:endParaRPr>
          </a:p>
          <a:p>
            <a:pPr indent="0" lvl="0" marL="0" rtl="0" algn="just">
              <a:spcBef>
                <a:spcPts val="600"/>
              </a:spcBef>
              <a:spcAft>
                <a:spcPts val="0"/>
              </a:spcAft>
              <a:buNone/>
            </a:pPr>
            <a:r>
              <a:rPr lang="fr" sz="1100">
                <a:solidFill>
                  <a:schemeClr val="dk1"/>
                </a:solidFill>
                <a:latin typeface="Garamond"/>
                <a:ea typeface="Garamond"/>
                <a:cs typeface="Garamond"/>
                <a:sym typeface="Garamond"/>
              </a:rPr>
              <a:t>On propose ici des pistes innovantes,en s’inspirant notamment des alternatives, sans pour autant entrer en rupture avec le système</a:t>
            </a:r>
            <a:endParaRPr sz="1100">
              <a:solidFill>
                <a:schemeClr val="dk1"/>
              </a:solidFill>
              <a:latin typeface="Garamond"/>
              <a:ea typeface="Garamond"/>
              <a:cs typeface="Garamond"/>
              <a:sym typeface="Garamond"/>
            </a:endParaRPr>
          </a:p>
          <a:p>
            <a:pPr indent="0" lvl="0" marL="0" rtl="0" algn="just">
              <a:spcBef>
                <a:spcPts val="600"/>
              </a:spcBef>
              <a:spcAft>
                <a:spcPts val="0"/>
              </a:spcAft>
              <a:buNone/>
            </a:pPr>
            <a:r>
              <a:t/>
            </a:r>
            <a:endParaRPr sz="1100">
              <a:solidFill>
                <a:schemeClr val="dk1"/>
              </a:solidFill>
              <a:latin typeface="Garamond"/>
              <a:ea typeface="Garamond"/>
              <a:cs typeface="Garamond"/>
              <a:sym typeface="Garamond"/>
            </a:endParaRPr>
          </a:p>
          <a:p>
            <a:pPr indent="-298450" lvl="0" marL="457200" rtl="0" algn="just">
              <a:spcBef>
                <a:spcPts val="60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a:t>
            </a:r>
            <a:endParaRPr sz="1100">
              <a:latin typeface="Garamond"/>
              <a:ea typeface="Garamond"/>
              <a:cs typeface="Garamond"/>
              <a:sym typeface="Garamond"/>
            </a:endParaRPr>
          </a:p>
          <a:p>
            <a:pPr indent="0" lvl="0" marL="0" rtl="0" algn="just">
              <a:spcBef>
                <a:spcPts val="600"/>
              </a:spcBef>
              <a:spcAft>
                <a:spcPts val="600"/>
              </a:spcAft>
              <a:buNone/>
            </a:pPr>
            <a:r>
              <a:t/>
            </a:r>
            <a:endParaRPr b="1" sz="1100">
              <a:solidFill>
                <a:schemeClr val="dk1"/>
              </a:solidFill>
              <a:latin typeface="Times New Roman"/>
              <a:ea typeface="Times New Roman"/>
              <a:cs typeface="Times New Roman"/>
              <a:sym typeface="Times New Roman"/>
            </a:endParaRPr>
          </a:p>
        </p:txBody>
      </p:sp>
      <p:sp>
        <p:nvSpPr>
          <p:cNvPr id="143" name="Google Shape;143;p26"/>
          <p:cNvSpPr txBox="1"/>
          <p:nvPr/>
        </p:nvSpPr>
        <p:spPr>
          <a:xfrm>
            <a:off x="203025" y="2078675"/>
            <a:ext cx="8391900" cy="2049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298450" lvl="0" marL="457200" rtl="0" algn="just">
              <a:spcBef>
                <a:spcPts val="60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rendre obligatoire une PR interdisciplinaire par an</a:t>
            </a:r>
            <a:endParaRPr sz="1100">
              <a:solidFill>
                <a:schemeClr val="dk1"/>
              </a:solidFill>
              <a:latin typeface="Garamond"/>
              <a:ea typeface="Garamond"/>
              <a:cs typeface="Garamond"/>
              <a:sym typeface="Garamond"/>
            </a:endParaRPr>
          </a:p>
          <a:p>
            <a:pPr indent="-298450" lvl="0" marL="457200" rtl="0" algn="just">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valoriser tous les projets pluridisciplinaires (augmentant le nombre de crédits)</a:t>
            </a:r>
            <a:endParaRPr sz="1100">
              <a:solidFill>
                <a:schemeClr val="dk1"/>
              </a:solidFill>
              <a:latin typeface="Garamond"/>
              <a:ea typeface="Garamond"/>
              <a:cs typeface="Garamond"/>
              <a:sym typeface="Garamond"/>
            </a:endParaRPr>
          </a:p>
          <a:p>
            <a:pPr indent="-298450" lvl="0" marL="457200" rtl="0" algn="just">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projets/UVs qui aident à garder une efficacité organisationnelle de manière participative, (que l’on peut adapter aux prérequis des branches)</a:t>
            </a:r>
            <a:endParaRPr sz="1100">
              <a:solidFill>
                <a:schemeClr val="dk1"/>
              </a:solidFill>
              <a:latin typeface="Garamond"/>
              <a:ea typeface="Garamond"/>
              <a:cs typeface="Garamond"/>
              <a:sym typeface="Garamond"/>
            </a:endParaRPr>
          </a:p>
          <a:p>
            <a:pPr indent="-298450" lvl="0" marL="457200" rtl="0" algn="just">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mettre en place un système uniformisé à l’Europe pour les équivalences</a:t>
            </a:r>
            <a:endParaRPr sz="1100">
              <a:solidFill>
                <a:schemeClr val="dk1"/>
              </a:solidFill>
              <a:latin typeface="Garamond"/>
              <a:ea typeface="Garamond"/>
              <a:cs typeface="Garamond"/>
              <a:sym typeface="Garamond"/>
            </a:endParaRPr>
          </a:p>
          <a:p>
            <a:pPr indent="-298450" lvl="0" marL="457200" rtl="0" algn="just">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liens dans les cours entre des UVs assez différentes dans le contenu/discipline</a:t>
            </a:r>
            <a:endParaRPr sz="1100">
              <a:solidFill>
                <a:schemeClr val="dk1"/>
              </a:solidFill>
              <a:latin typeface="Garamond"/>
              <a:ea typeface="Garamond"/>
              <a:cs typeface="Garamond"/>
              <a:sym typeface="Garamond"/>
            </a:endParaRPr>
          </a:p>
          <a:p>
            <a:pPr indent="-298450" lvl="0" marL="457200" rtl="0" algn="just">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duo d’UVs obligatoire dans deux disciplines/approches de la discipline différente (ex MT03 et MT33, HE01 et CM11)</a:t>
            </a:r>
            <a:endParaRPr sz="1100">
              <a:solidFill>
                <a:schemeClr val="dk1"/>
              </a:solidFill>
              <a:latin typeface="Garamond"/>
              <a:ea typeface="Garamond"/>
              <a:cs typeface="Garamond"/>
              <a:sym typeface="Garamond"/>
            </a:endParaRPr>
          </a:p>
          <a:p>
            <a:pPr indent="-298450" lvl="0" marL="457200" rtl="0" algn="just">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garder une uniformisation de nombre de crédits pour chaque étudiant </a:t>
            </a:r>
            <a:endParaRPr sz="1100">
              <a:solidFill>
                <a:schemeClr val="dk1"/>
              </a:solidFill>
              <a:latin typeface="Garamond"/>
              <a:ea typeface="Garamond"/>
              <a:cs typeface="Garamond"/>
              <a:sym typeface="Garamond"/>
            </a:endParaRPr>
          </a:p>
          <a:p>
            <a:pPr indent="-298450" lvl="0" marL="457200" rtl="0" algn="just">
              <a:spcBef>
                <a:spcPts val="0"/>
              </a:spcBef>
              <a:spcAft>
                <a:spcPts val="0"/>
              </a:spcAft>
              <a:buClr>
                <a:schemeClr val="dk1"/>
              </a:buClr>
              <a:buSzPts val="1100"/>
              <a:buFont typeface="Garamond"/>
              <a:buChar char="-"/>
            </a:pPr>
            <a:r>
              <a:rPr lang="fr" sz="1100">
                <a:solidFill>
                  <a:schemeClr val="dk1"/>
                </a:solidFill>
                <a:latin typeface="Garamond"/>
                <a:ea typeface="Garamond"/>
                <a:cs typeface="Garamond"/>
                <a:sym typeface="Garamond"/>
              </a:rPr>
              <a:t>idée de “objet sectant” dans le continu de l’enseignement Hutech, avec l’étude d’un objet sous le prisme des “sciences dures”, de la technique mais également de l’histoire de l’objet et plus généralement sous le prisme des science humaines </a:t>
            </a:r>
            <a:endParaRPr sz="1800">
              <a:solidFill>
                <a:schemeClr val="dk2"/>
              </a:solidFill>
              <a:latin typeface="Garamond"/>
              <a:ea typeface="Garamond"/>
              <a:cs typeface="Garamond"/>
              <a:sym typeface="Garamon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7"/>
          <p:cNvSpPr txBox="1"/>
          <p:nvPr>
            <p:ph type="title"/>
          </p:nvPr>
        </p:nvSpPr>
        <p:spPr>
          <a:xfrm>
            <a:off x="311700" y="2545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latin typeface="Garamond"/>
                <a:ea typeface="Garamond"/>
                <a:cs typeface="Garamond"/>
                <a:sym typeface="Garamond"/>
              </a:rPr>
              <a:t>III. </a:t>
            </a:r>
            <a:r>
              <a:rPr lang="fr">
                <a:latin typeface="Garamond"/>
                <a:ea typeface="Garamond"/>
                <a:cs typeface="Garamond"/>
                <a:sym typeface="Garamond"/>
              </a:rPr>
              <a:t> Invention </a:t>
            </a:r>
            <a:endParaRPr>
              <a:latin typeface="Garamond"/>
              <a:ea typeface="Garamond"/>
              <a:cs typeface="Garamond"/>
              <a:sym typeface="Garamond"/>
            </a:endParaRPr>
          </a:p>
          <a:p>
            <a:pPr indent="-342900" lvl="0" marL="457200" rtl="0" algn="l">
              <a:spcBef>
                <a:spcPts val="0"/>
              </a:spcBef>
              <a:spcAft>
                <a:spcPts val="0"/>
              </a:spcAft>
              <a:buClr>
                <a:schemeClr val="dk2"/>
              </a:buClr>
              <a:buSzPct val="100000"/>
              <a:buFont typeface="Garamond"/>
              <a:buAutoNum type="alphaLcPeriod"/>
            </a:pPr>
            <a:r>
              <a:rPr lang="fr" sz="2000">
                <a:solidFill>
                  <a:schemeClr val="dk2"/>
                </a:solidFill>
                <a:latin typeface="Garamond"/>
                <a:ea typeface="Garamond"/>
                <a:cs typeface="Garamond"/>
                <a:sym typeface="Garamond"/>
              </a:rPr>
              <a:t>Optimisation des systèmes existants</a:t>
            </a:r>
            <a:endParaRPr sz="2000">
              <a:solidFill>
                <a:schemeClr val="dk2"/>
              </a:solidFill>
              <a:latin typeface="Garamond"/>
              <a:ea typeface="Garamond"/>
              <a:cs typeface="Garamond"/>
              <a:sym typeface="Garamond"/>
            </a:endParaRPr>
          </a:p>
        </p:txBody>
      </p:sp>
      <p:sp>
        <p:nvSpPr>
          <p:cNvPr id="149" name="Google Shape;149;p27"/>
          <p:cNvSpPr txBox="1"/>
          <p:nvPr>
            <p:ph idx="1" type="body"/>
          </p:nvPr>
        </p:nvSpPr>
        <p:spPr>
          <a:xfrm>
            <a:off x="446175" y="661850"/>
            <a:ext cx="324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solidFill>
                <a:schemeClr val="dk1"/>
              </a:solidFill>
              <a:latin typeface="Garamond"/>
              <a:ea typeface="Garamond"/>
              <a:cs typeface="Garamond"/>
              <a:sym typeface="Garamond"/>
            </a:endParaRPr>
          </a:p>
          <a:p>
            <a:pPr indent="-311150" lvl="0" marL="457200" rtl="0" algn="l">
              <a:spcBef>
                <a:spcPts val="1200"/>
              </a:spcBef>
              <a:spcAft>
                <a:spcPts val="0"/>
              </a:spcAft>
              <a:buClr>
                <a:schemeClr val="dk1"/>
              </a:buClr>
              <a:buSzPts val="1300"/>
              <a:buFont typeface="Garamond"/>
              <a:buChar char="➢"/>
            </a:pPr>
            <a:r>
              <a:rPr b="1" lang="fr" sz="1300">
                <a:solidFill>
                  <a:schemeClr val="dk1"/>
                </a:solidFill>
                <a:latin typeface="Garamond"/>
                <a:ea typeface="Garamond"/>
                <a:cs typeface="Garamond"/>
                <a:sym typeface="Garamond"/>
              </a:rPr>
              <a:t>Formalisme</a:t>
            </a:r>
            <a:r>
              <a:rPr b="1" lang="fr" sz="1300">
                <a:solidFill>
                  <a:schemeClr val="dk1"/>
                </a:solidFill>
                <a:latin typeface="Garamond"/>
                <a:ea typeface="Garamond"/>
                <a:cs typeface="Garamond"/>
                <a:sym typeface="Garamond"/>
              </a:rPr>
              <a:t> </a:t>
            </a:r>
            <a:endParaRPr b="1" sz="1300">
              <a:solidFill>
                <a:schemeClr val="dk1"/>
              </a:solidFill>
              <a:latin typeface="Garamond"/>
              <a:ea typeface="Garamond"/>
              <a:cs typeface="Garamond"/>
              <a:sym typeface="Garamond"/>
            </a:endParaRPr>
          </a:p>
          <a:p>
            <a:pPr indent="0" lvl="0" marL="0" rtl="0" algn="just">
              <a:lnSpc>
                <a:spcPct val="100000"/>
              </a:lnSpc>
              <a:spcBef>
                <a:spcPts val="1200"/>
              </a:spcBef>
              <a:spcAft>
                <a:spcPts val="0"/>
              </a:spcAft>
              <a:buNone/>
            </a:pPr>
            <a:r>
              <a:rPr lang="fr" sz="1100">
                <a:solidFill>
                  <a:schemeClr val="dk1"/>
                </a:solidFill>
                <a:latin typeface="Garamond"/>
                <a:ea typeface="Garamond"/>
                <a:cs typeface="Garamond"/>
                <a:sym typeface="Garamond"/>
              </a:rPr>
              <a:t>Ce tableau a pour objectif d’anticiper les effets des pistes de création formulées lors de l’étape précédente. On peut répéter le tableau de façon à ce que les effets enrichissants soient entièrement optimisés et les effets enrichissants le plus minimisés, mais chaque grammatisation amène ses enrichissements et appauvrissements, ainsi ces appauvrissements ne sont pas irréductibles. </a:t>
            </a:r>
            <a:endParaRPr i="1" sz="1100">
              <a:solidFill>
                <a:schemeClr val="dk1"/>
              </a:solidFill>
              <a:latin typeface="Garamond"/>
              <a:ea typeface="Garamond"/>
              <a:cs typeface="Garamond"/>
              <a:sym typeface="Garamond"/>
            </a:endParaRPr>
          </a:p>
          <a:p>
            <a:pPr indent="0" lvl="0" marL="914400" rtl="0" algn="l">
              <a:spcBef>
                <a:spcPts val="600"/>
              </a:spcBef>
              <a:spcAft>
                <a:spcPts val="0"/>
              </a:spcAft>
              <a:buNone/>
            </a:pPr>
            <a:r>
              <a:t/>
            </a:r>
            <a:endParaRPr b="1" sz="1300">
              <a:solidFill>
                <a:schemeClr val="dk1"/>
              </a:solidFill>
              <a:latin typeface="Garamond"/>
              <a:ea typeface="Garamond"/>
              <a:cs typeface="Garamond"/>
              <a:sym typeface="Garamond"/>
            </a:endParaRPr>
          </a:p>
          <a:p>
            <a:pPr indent="0" lvl="0" marL="914400" rtl="0" algn="l">
              <a:spcBef>
                <a:spcPts val="1200"/>
              </a:spcBef>
              <a:spcAft>
                <a:spcPts val="1200"/>
              </a:spcAft>
              <a:buNone/>
            </a:pPr>
            <a:r>
              <a:t/>
            </a:r>
            <a:endParaRPr sz="1300">
              <a:latin typeface="Garamond"/>
              <a:ea typeface="Garamond"/>
              <a:cs typeface="Garamond"/>
              <a:sym typeface="Garamond"/>
            </a:endParaRPr>
          </a:p>
        </p:txBody>
      </p:sp>
      <p:pic>
        <p:nvPicPr>
          <p:cNvPr id="150" name="Google Shape;150;p27"/>
          <p:cNvPicPr preferRelativeResize="0"/>
          <p:nvPr/>
        </p:nvPicPr>
        <p:blipFill>
          <a:blip r:embed="rId3">
            <a:alphaModFix/>
          </a:blip>
          <a:stretch>
            <a:fillRect/>
          </a:stretch>
        </p:blipFill>
        <p:spPr>
          <a:xfrm>
            <a:off x="4248751" y="1180875"/>
            <a:ext cx="4189250" cy="2378349"/>
          </a:xfrm>
          <a:prstGeom prst="rect">
            <a:avLst/>
          </a:prstGeom>
          <a:noFill/>
          <a:ln>
            <a:noFill/>
          </a:ln>
        </p:spPr>
      </p:pic>
      <p:pic>
        <p:nvPicPr>
          <p:cNvPr id="151" name="Google Shape;151;p27"/>
          <p:cNvPicPr preferRelativeResize="0"/>
          <p:nvPr/>
        </p:nvPicPr>
        <p:blipFill rotWithShape="1">
          <a:blip r:embed="rId4">
            <a:alphaModFix/>
          </a:blip>
          <a:srcRect b="0" l="0" r="0" t="3938"/>
          <a:stretch/>
        </p:blipFill>
        <p:spPr>
          <a:xfrm>
            <a:off x="4248750" y="3559225"/>
            <a:ext cx="4189261" cy="9773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8"/>
          <p:cNvSpPr txBox="1"/>
          <p:nvPr>
            <p:ph type="title"/>
          </p:nvPr>
        </p:nvSpPr>
        <p:spPr>
          <a:xfrm>
            <a:off x="311700" y="1969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fr">
                <a:latin typeface="Garamond"/>
                <a:ea typeface="Garamond"/>
                <a:cs typeface="Garamond"/>
                <a:sym typeface="Garamond"/>
              </a:rPr>
              <a:t>III.  Invention </a:t>
            </a:r>
            <a:endParaRPr>
              <a:latin typeface="Garamond"/>
              <a:ea typeface="Garamond"/>
              <a:cs typeface="Garamond"/>
              <a:sym typeface="Garamond"/>
            </a:endParaRPr>
          </a:p>
          <a:p>
            <a:pPr indent="-344169" lvl="0" marL="457200" rtl="0" algn="l">
              <a:spcBef>
                <a:spcPts val="0"/>
              </a:spcBef>
              <a:spcAft>
                <a:spcPts val="0"/>
              </a:spcAft>
              <a:buClr>
                <a:schemeClr val="dk2"/>
              </a:buClr>
              <a:buSzPct val="100000"/>
              <a:buFont typeface="Garamond"/>
              <a:buAutoNum type="alphaLcPeriod"/>
            </a:pPr>
            <a:r>
              <a:rPr lang="fr" sz="2022">
                <a:solidFill>
                  <a:schemeClr val="dk2"/>
                </a:solidFill>
                <a:latin typeface="Garamond"/>
                <a:ea typeface="Garamond"/>
                <a:cs typeface="Garamond"/>
                <a:sym typeface="Garamond"/>
              </a:rPr>
              <a:t>Optimisation des systèmes existants</a:t>
            </a:r>
            <a:endParaRPr>
              <a:solidFill>
                <a:schemeClr val="dk2"/>
              </a:solidFill>
            </a:endParaRPr>
          </a:p>
        </p:txBody>
      </p:sp>
      <p:sp>
        <p:nvSpPr>
          <p:cNvPr id="157" name="Google Shape;157;p28"/>
          <p:cNvSpPr txBox="1"/>
          <p:nvPr>
            <p:ph idx="1" type="body"/>
          </p:nvPr>
        </p:nvSpPr>
        <p:spPr>
          <a:xfrm>
            <a:off x="178600" y="1043350"/>
            <a:ext cx="8653800" cy="3416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Clr>
                <a:schemeClr val="dk1"/>
              </a:buClr>
              <a:buSzPts val="1300"/>
              <a:buFont typeface="Garamond"/>
              <a:buChar char="➢"/>
            </a:pPr>
            <a:r>
              <a:rPr b="1" lang="fr" sz="1300">
                <a:solidFill>
                  <a:schemeClr val="dk1"/>
                </a:solidFill>
                <a:latin typeface="Garamond"/>
                <a:ea typeface="Garamond"/>
                <a:cs typeface="Garamond"/>
                <a:sym typeface="Garamond"/>
              </a:rPr>
              <a:t>Exemple</a:t>
            </a:r>
            <a:endParaRPr b="1" sz="1300">
              <a:solidFill>
                <a:schemeClr val="dk1"/>
              </a:solidFill>
              <a:latin typeface="Garamond"/>
              <a:ea typeface="Garamond"/>
              <a:cs typeface="Garamond"/>
              <a:sym typeface="Garamond"/>
            </a:endParaRPr>
          </a:p>
          <a:p>
            <a:pPr indent="0" lvl="0" marL="0" rtl="0" algn="just">
              <a:lnSpc>
                <a:spcPct val="100000"/>
              </a:lnSpc>
              <a:spcBef>
                <a:spcPts val="1200"/>
              </a:spcBef>
              <a:spcAft>
                <a:spcPts val="600"/>
              </a:spcAft>
              <a:buNone/>
            </a:pPr>
            <a:r>
              <a:rPr lang="fr" sz="1100">
                <a:solidFill>
                  <a:schemeClr val="dk1"/>
                </a:solidFill>
                <a:latin typeface="Garamond"/>
                <a:ea typeface="Garamond"/>
                <a:cs typeface="Garamond"/>
                <a:sym typeface="Garamond"/>
              </a:rPr>
              <a:t>A partir des idées, trouvées dans la partie problématisation ,on va réaliser un second tableau avec les effets enrichissants et appauvrissants. </a:t>
            </a:r>
            <a:endParaRPr b="1" sz="1500">
              <a:solidFill>
                <a:schemeClr val="dk1"/>
              </a:solidFill>
              <a:latin typeface="Garamond"/>
              <a:ea typeface="Garamond"/>
              <a:cs typeface="Garamond"/>
              <a:sym typeface="Garamond"/>
            </a:endParaRPr>
          </a:p>
        </p:txBody>
      </p:sp>
      <p:pic>
        <p:nvPicPr>
          <p:cNvPr id="158" name="Google Shape;158;p28"/>
          <p:cNvPicPr preferRelativeResize="0"/>
          <p:nvPr/>
        </p:nvPicPr>
        <p:blipFill>
          <a:blip r:embed="rId3">
            <a:alphaModFix/>
          </a:blip>
          <a:stretch>
            <a:fillRect/>
          </a:stretch>
        </p:blipFill>
        <p:spPr>
          <a:xfrm>
            <a:off x="605250" y="1836175"/>
            <a:ext cx="2311800" cy="3169275"/>
          </a:xfrm>
          <a:prstGeom prst="rect">
            <a:avLst/>
          </a:prstGeom>
          <a:noFill/>
          <a:ln>
            <a:noFill/>
          </a:ln>
        </p:spPr>
      </p:pic>
      <p:pic>
        <p:nvPicPr>
          <p:cNvPr id="159" name="Google Shape;159;p28"/>
          <p:cNvPicPr preferRelativeResize="0"/>
          <p:nvPr/>
        </p:nvPicPr>
        <p:blipFill>
          <a:blip r:embed="rId4">
            <a:alphaModFix/>
          </a:blip>
          <a:stretch>
            <a:fillRect/>
          </a:stretch>
        </p:blipFill>
        <p:spPr>
          <a:xfrm>
            <a:off x="3389155" y="1912050"/>
            <a:ext cx="2226876" cy="3017526"/>
          </a:xfrm>
          <a:prstGeom prst="rect">
            <a:avLst/>
          </a:prstGeom>
          <a:noFill/>
          <a:ln>
            <a:noFill/>
          </a:ln>
        </p:spPr>
      </p:pic>
      <p:pic>
        <p:nvPicPr>
          <p:cNvPr id="160" name="Google Shape;160;p28"/>
          <p:cNvPicPr preferRelativeResize="0"/>
          <p:nvPr/>
        </p:nvPicPr>
        <p:blipFill>
          <a:blip r:embed="rId5">
            <a:alphaModFix/>
          </a:blip>
          <a:stretch>
            <a:fillRect/>
          </a:stretch>
        </p:blipFill>
        <p:spPr>
          <a:xfrm>
            <a:off x="5969075" y="2094055"/>
            <a:ext cx="2226876" cy="265349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9"/>
          <p:cNvSpPr txBox="1"/>
          <p:nvPr>
            <p:ph type="title"/>
          </p:nvPr>
        </p:nvSpPr>
        <p:spPr>
          <a:xfrm>
            <a:off x="311700" y="2366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fr">
                <a:latin typeface="Garamond"/>
                <a:ea typeface="Garamond"/>
                <a:cs typeface="Garamond"/>
                <a:sym typeface="Garamond"/>
              </a:rPr>
              <a:t>III.  Invention </a:t>
            </a:r>
            <a:endParaRPr>
              <a:latin typeface="Garamond"/>
              <a:ea typeface="Garamond"/>
              <a:cs typeface="Garamond"/>
              <a:sym typeface="Garamond"/>
            </a:endParaRPr>
          </a:p>
          <a:p>
            <a:pPr indent="-344169" lvl="0" marL="457200" rtl="0" algn="l">
              <a:spcBef>
                <a:spcPts val="0"/>
              </a:spcBef>
              <a:spcAft>
                <a:spcPts val="0"/>
              </a:spcAft>
              <a:buSzPct val="100000"/>
              <a:buFont typeface="Garamond"/>
              <a:buAutoNum type="alphaLcPeriod"/>
            </a:pPr>
            <a:r>
              <a:rPr lang="fr" sz="2022">
                <a:solidFill>
                  <a:schemeClr val="dk2"/>
                </a:solidFill>
                <a:latin typeface="Garamond"/>
                <a:ea typeface="Garamond"/>
                <a:cs typeface="Garamond"/>
                <a:sym typeface="Garamond"/>
              </a:rPr>
              <a:t>Inventions en rupture</a:t>
            </a:r>
            <a:r>
              <a:rPr lang="fr" sz="2022">
                <a:latin typeface="Garamond"/>
                <a:ea typeface="Garamond"/>
                <a:cs typeface="Garamond"/>
                <a:sym typeface="Garamond"/>
              </a:rPr>
              <a:t> </a:t>
            </a:r>
            <a:endParaRPr/>
          </a:p>
        </p:txBody>
      </p:sp>
      <p:sp>
        <p:nvSpPr>
          <p:cNvPr id="166" name="Google Shape;166;p29"/>
          <p:cNvSpPr txBox="1"/>
          <p:nvPr>
            <p:ph idx="1" type="body"/>
          </p:nvPr>
        </p:nvSpPr>
        <p:spPr>
          <a:xfrm>
            <a:off x="311700" y="1033400"/>
            <a:ext cx="8520600" cy="34164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chemeClr val="dk1"/>
              </a:buClr>
              <a:buSzPts val="1400"/>
              <a:buFont typeface="Garamond"/>
              <a:buChar char="➢"/>
            </a:pPr>
            <a:r>
              <a:rPr b="1" lang="fr" sz="1400">
                <a:solidFill>
                  <a:schemeClr val="dk1"/>
                </a:solidFill>
                <a:latin typeface="Garamond"/>
                <a:ea typeface="Garamond"/>
                <a:cs typeface="Garamond"/>
                <a:sym typeface="Garamond"/>
              </a:rPr>
              <a:t>Formalisme</a:t>
            </a:r>
            <a:endParaRPr b="1" sz="1400">
              <a:solidFill>
                <a:schemeClr val="dk1"/>
              </a:solidFill>
              <a:latin typeface="Garamond"/>
              <a:ea typeface="Garamond"/>
              <a:cs typeface="Garamond"/>
              <a:sym typeface="Garamond"/>
            </a:endParaRPr>
          </a:p>
          <a:p>
            <a:pPr indent="0" lvl="0" marL="0" rtl="0" algn="l">
              <a:spcBef>
                <a:spcPts val="1200"/>
              </a:spcBef>
              <a:spcAft>
                <a:spcPts val="0"/>
              </a:spcAft>
              <a:buNone/>
            </a:pPr>
            <a:r>
              <a:rPr lang="fr" sz="1400">
                <a:solidFill>
                  <a:schemeClr val="dk1"/>
                </a:solidFill>
                <a:latin typeface="Garamond"/>
                <a:ea typeface="Garamond"/>
                <a:cs typeface="Garamond"/>
                <a:sym typeface="Garamond"/>
              </a:rPr>
              <a:t>Pour aller plus loin et réduire encore davantage les appauvrissements et optimiser les enrichissements, on peut être tenté de sortir du PRC afin d’amener des solutions plus en rupture. Ainsi, on peut sortir complètement des formalismes du contexte de l’objet étudié pour “voir plus grand”.</a:t>
            </a:r>
            <a:endParaRPr sz="1400">
              <a:solidFill>
                <a:schemeClr val="dk1"/>
              </a:solidFill>
              <a:latin typeface="Garamond"/>
              <a:ea typeface="Garamond"/>
              <a:cs typeface="Garamond"/>
              <a:sym typeface="Garamond"/>
            </a:endParaRPr>
          </a:p>
          <a:p>
            <a:pPr indent="-317500" lvl="0" marL="457200" rtl="0" algn="l">
              <a:spcBef>
                <a:spcPts val="1200"/>
              </a:spcBef>
              <a:spcAft>
                <a:spcPts val="0"/>
              </a:spcAft>
              <a:buClr>
                <a:schemeClr val="dk1"/>
              </a:buClr>
              <a:buSzPts val="1400"/>
              <a:buFont typeface="Garamond"/>
              <a:buChar char="➢"/>
            </a:pPr>
            <a:r>
              <a:rPr b="1" lang="fr" sz="1400">
                <a:solidFill>
                  <a:schemeClr val="dk1"/>
                </a:solidFill>
                <a:latin typeface="Garamond"/>
                <a:ea typeface="Garamond"/>
                <a:cs typeface="Garamond"/>
                <a:sym typeface="Garamond"/>
              </a:rPr>
              <a:t>Exemple </a:t>
            </a:r>
            <a:endParaRPr b="1" sz="1400">
              <a:solidFill>
                <a:schemeClr val="dk1"/>
              </a:solidFill>
              <a:latin typeface="Garamond"/>
              <a:ea typeface="Garamond"/>
              <a:cs typeface="Garamond"/>
              <a:sym typeface="Garamond"/>
            </a:endParaRPr>
          </a:p>
          <a:p>
            <a:pPr indent="0" lvl="0" marL="914400" rtl="0" algn="l">
              <a:spcBef>
                <a:spcPts val="1200"/>
              </a:spcBef>
              <a:spcAft>
                <a:spcPts val="1200"/>
              </a:spcAft>
              <a:buNone/>
            </a:pPr>
            <a:r>
              <a:t/>
            </a:r>
            <a:endParaRPr b="1" sz="1400">
              <a:solidFill>
                <a:schemeClr val="dk1"/>
              </a:solidFill>
            </a:endParaRPr>
          </a:p>
        </p:txBody>
      </p:sp>
      <p:pic>
        <p:nvPicPr>
          <p:cNvPr id="167" name="Google Shape;167;p29"/>
          <p:cNvPicPr preferRelativeResize="0"/>
          <p:nvPr/>
        </p:nvPicPr>
        <p:blipFill>
          <a:blip r:embed="rId3">
            <a:alphaModFix/>
          </a:blip>
          <a:stretch>
            <a:fillRect/>
          </a:stretch>
        </p:blipFill>
        <p:spPr>
          <a:xfrm>
            <a:off x="2024100" y="2619300"/>
            <a:ext cx="6068200" cy="23825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0"/>
          <p:cNvSpPr txBox="1"/>
          <p:nvPr>
            <p:ph type="title"/>
          </p:nvPr>
        </p:nvSpPr>
        <p:spPr>
          <a:xfrm>
            <a:off x="391075" y="1860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latin typeface="Garamond"/>
                <a:ea typeface="Garamond"/>
                <a:cs typeface="Garamond"/>
                <a:sym typeface="Garamond"/>
              </a:rPr>
              <a:t>Concepts de départ - Making-of - Droits d’utilisation</a:t>
            </a:r>
            <a:endParaRPr>
              <a:latin typeface="Garamond"/>
              <a:ea typeface="Garamond"/>
              <a:cs typeface="Garamond"/>
              <a:sym typeface="Garamond"/>
            </a:endParaRPr>
          </a:p>
        </p:txBody>
      </p:sp>
      <p:sp>
        <p:nvSpPr>
          <p:cNvPr id="173" name="Google Shape;173;p30"/>
          <p:cNvSpPr txBox="1"/>
          <p:nvPr>
            <p:ph idx="1" type="body"/>
          </p:nvPr>
        </p:nvSpPr>
        <p:spPr>
          <a:xfrm>
            <a:off x="262075" y="863425"/>
            <a:ext cx="8520600" cy="3755100"/>
          </a:xfrm>
          <a:prstGeom prst="rect">
            <a:avLst/>
          </a:prstGeom>
        </p:spPr>
        <p:txBody>
          <a:bodyPr anchorCtr="0" anchor="t" bIns="91425" lIns="91425" spcFirstLastPara="1" rIns="91425" wrap="square" tIns="91425">
            <a:normAutofit lnSpcReduction="20000"/>
          </a:bodyPr>
          <a:lstStyle/>
          <a:p>
            <a:pPr indent="-323850" lvl="0" marL="457200" rtl="0" algn="l">
              <a:lnSpc>
                <a:spcPct val="100000"/>
              </a:lnSpc>
              <a:spcBef>
                <a:spcPts val="0"/>
              </a:spcBef>
              <a:spcAft>
                <a:spcPts val="0"/>
              </a:spcAft>
              <a:buClr>
                <a:schemeClr val="dk1"/>
              </a:buClr>
              <a:buSzPts val="1500"/>
              <a:buFont typeface="Garamond"/>
              <a:buChar char="➢"/>
            </a:pPr>
            <a:r>
              <a:rPr b="1" lang="fr" sz="1500">
                <a:solidFill>
                  <a:schemeClr val="dk1"/>
                </a:solidFill>
                <a:latin typeface="Garamond"/>
                <a:ea typeface="Garamond"/>
                <a:cs typeface="Garamond"/>
                <a:sym typeface="Garamond"/>
              </a:rPr>
              <a:t>Le concept initial</a:t>
            </a:r>
            <a:endParaRPr b="1" sz="1500">
              <a:solidFill>
                <a:schemeClr val="dk1"/>
              </a:solidFill>
              <a:latin typeface="Garamond"/>
              <a:ea typeface="Garamond"/>
              <a:cs typeface="Garamond"/>
              <a:sym typeface="Garamond"/>
            </a:endParaRPr>
          </a:p>
          <a:p>
            <a:pPr indent="0" lvl="0" marL="0" rtl="0" algn="l">
              <a:lnSpc>
                <a:spcPct val="100000"/>
              </a:lnSpc>
              <a:spcBef>
                <a:spcPts val="0"/>
              </a:spcBef>
              <a:spcAft>
                <a:spcPts val="0"/>
              </a:spcAft>
              <a:buNone/>
            </a:pPr>
            <a:r>
              <a:t/>
            </a:r>
            <a:endParaRPr sz="600">
              <a:latin typeface="Garamond"/>
              <a:ea typeface="Garamond"/>
              <a:cs typeface="Garamond"/>
              <a:sym typeface="Garamond"/>
            </a:endParaRPr>
          </a:p>
          <a:p>
            <a:pPr indent="0" lvl="0" marL="0" rtl="0" algn="l">
              <a:lnSpc>
                <a:spcPct val="100000"/>
              </a:lnSpc>
              <a:spcBef>
                <a:spcPts val="0"/>
              </a:spcBef>
              <a:spcAft>
                <a:spcPts val="0"/>
              </a:spcAft>
              <a:buNone/>
            </a:pPr>
            <a:r>
              <a:rPr lang="fr" sz="1200">
                <a:solidFill>
                  <a:schemeClr val="dk1"/>
                </a:solidFill>
                <a:latin typeface="Garamond"/>
                <a:ea typeface="Garamond"/>
                <a:cs typeface="Garamond"/>
                <a:sym typeface="Garamond"/>
              </a:rPr>
              <a:t>Le concept initial est celui de Sylvain Auroux repris par Bernard Stiegler, pour expliquer les démarches de rationalisation et de formalisation au sein d’un objet ou d’un processus technique, qui ont des effets enrichissants et appauvrissants. Pour la bibliographie, les cours de HT04 enseignée par Guillaume Carnino, le livre </a:t>
            </a:r>
            <a:r>
              <a:rPr i="1" lang="fr" sz="1200">
                <a:solidFill>
                  <a:schemeClr val="dk1"/>
                </a:solidFill>
                <a:latin typeface="Garamond"/>
                <a:ea typeface="Garamond"/>
                <a:cs typeface="Garamond"/>
                <a:sym typeface="Garamond"/>
              </a:rPr>
              <a:t>Individuation et grammatisation : quand la technique fait sen</a:t>
            </a:r>
            <a:r>
              <a:rPr lang="fr" sz="1200">
                <a:solidFill>
                  <a:schemeClr val="dk1"/>
                </a:solidFill>
                <a:latin typeface="Garamond"/>
                <a:ea typeface="Garamond"/>
                <a:cs typeface="Garamond"/>
                <a:sym typeface="Garamond"/>
              </a:rPr>
              <a:t>s de Bernard Stiegler et </a:t>
            </a:r>
            <a:r>
              <a:rPr lang="fr" sz="1350">
                <a:solidFill>
                  <a:srgbClr val="323232"/>
                </a:solidFill>
                <a:highlight>
                  <a:srgbClr val="FAFAFA"/>
                </a:highlight>
                <a:latin typeface="Times New Roman"/>
                <a:ea typeface="Times New Roman"/>
                <a:cs typeface="Times New Roman"/>
                <a:sym typeface="Times New Roman"/>
              </a:rPr>
              <a:t> </a:t>
            </a:r>
            <a:r>
              <a:rPr i="1" lang="fr" sz="1350">
                <a:solidFill>
                  <a:srgbClr val="323232"/>
                </a:solidFill>
                <a:latin typeface="Garamond"/>
                <a:ea typeface="Garamond"/>
                <a:cs typeface="Garamond"/>
                <a:sym typeface="Garamond"/>
              </a:rPr>
              <a:t>La révolution technologique de la grammatisation </a:t>
            </a:r>
            <a:r>
              <a:rPr lang="fr" sz="1350">
                <a:solidFill>
                  <a:srgbClr val="323232"/>
                </a:solidFill>
                <a:latin typeface="Garamond"/>
                <a:ea typeface="Garamond"/>
                <a:cs typeface="Garamond"/>
                <a:sym typeface="Garamond"/>
              </a:rPr>
              <a:t>de Sylvain Auroux ont été des sources pour la réalisation de la fiche outil. </a:t>
            </a:r>
            <a:endParaRPr sz="1350">
              <a:solidFill>
                <a:srgbClr val="323232"/>
              </a:solidFill>
              <a:latin typeface="Garamond"/>
              <a:ea typeface="Garamond"/>
              <a:cs typeface="Garamond"/>
              <a:sym typeface="Garamond"/>
            </a:endParaRPr>
          </a:p>
          <a:p>
            <a:pPr indent="0" lvl="0" marL="0" rtl="0" algn="l">
              <a:lnSpc>
                <a:spcPct val="100000"/>
              </a:lnSpc>
              <a:spcBef>
                <a:spcPts val="0"/>
              </a:spcBef>
              <a:spcAft>
                <a:spcPts val="0"/>
              </a:spcAft>
              <a:buNone/>
            </a:pPr>
            <a:r>
              <a:t/>
            </a:r>
            <a:endParaRPr sz="1350">
              <a:solidFill>
                <a:srgbClr val="323232"/>
              </a:solidFill>
              <a:latin typeface="Garamond"/>
              <a:ea typeface="Garamond"/>
              <a:cs typeface="Garamond"/>
              <a:sym typeface="Garamond"/>
            </a:endParaRPr>
          </a:p>
          <a:p>
            <a:pPr indent="0" lvl="0" marL="0" rtl="0" algn="just">
              <a:lnSpc>
                <a:spcPct val="80000"/>
              </a:lnSpc>
              <a:spcBef>
                <a:spcPts val="0"/>
              </a:spcBef>
              <a:spcAft>
                <a:spcPts val="0"/>
              </a:spcAft>
              <a:buNone/>
            </a:pPr>
            <a:r>
              <a:t/>
            </a:r>
            <a:endParaRPr sz="1200">
              <a:solidFill>
                <a:schemeClr val="dk1"/>
              </a:solidFill>
              <a:latin typeface="Garamond"/>
              <a:ea typeface="Garamond"/>
              <a:cs typeface="Garamond"/>
              <a:sym typeface="Garamond"/>
            </a:endParaRPr>
          </a:p>
          <a:p>
            <a:pPr indent="-323850" lvl="0" marL="457200" rtl="0" algn="just">
              <a:lnSpc>
                <a:spcPct val="100000"/>
              </a:lnSpc>
              <a:spcBef>
                <a:spcPts val="0"/>
              </a:spcBef>
              <a:spcAft>
                <a:spcPts val="0"/>
              </a:spcAft>
              <a:buClr>
                <a:schemeClr val="dk1"/>
              </a:buClr>
              <a:buSzPts val="1500"/>
              <a:buFont typeface="Garamond"/>
              <a:buChar char="➢"/>
            </a:pPr>
            <a:r>
              <a:rPr b="1" lang="fr" sz="1500">
                <a:solidFill>
                  <a:schemeClr val="dk1"/>
                </a:solidFill>
                <a:latin typeface="Garamond"/>
                <a:ea typeface="Garamond"/>
                <a:cs typeface="Garamond"/>
                <a:sym typeface="Garamond"/>
              </a:rPr>
              <a:t>Extension/Trahison/Outilisation</a:t>
            </a:r>
            <a:endParaRPr b="1" sz="15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t/>
            </a:r>
            <a:endParaRPr sz="500">
              <a:latin typeface="Garamond"/>
              <a:ea typeface="Garamond"/>
              <a:cs typeface="Garamond"/>
              <a:sym typeface="Garamond"/>
            </a:endParaRPr>
          </a:p>
          <a:p>
            <a:pPr indent="0" lvl="0" marL="0" rtl="0" algn="just">
              <a:lnSpc>
                <a:spcPct val="100000"/>
              </a:lnSpc>
              <a:spcBef>
                <a:spcPts val="0"/>
              </a:spcBef>
              <a:spcAft>
                <a:spcPts val="0"/>
              </a:spcAft>
              <a:buNone/>
            </a:pPr>
            <a:r>
              <a:rPr lang="fr" sz="1200">
                <a:solidFill>
                  <a:schemeClr val="dk1"/>
                </a:solidFill>
                <a:latin typeface="Garamond"/>
                <a:ea typeface="Garamond"/>
                <a:cs typeface="Garamond"/>
                <a:sym typeface="Garamond"/>
              </a:rPr>
              <a:t>Concernant le concept initial, nous avons pris quelques libertés en distinguant 3 catégories de la grammatisation. En effet, ce concept s’est chronologiquement étendue mais aucunes catégories n’a officiellement été formulée. </a:t>
            </a:r>
            <a:endParaRPr sz="12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rPr lang="fr" sz="1200">
                <a:solidFill>
                  <a:schemeClr val="dk1"/>
                </a:solidFill>
                <a:latin typeface="Garamond"/>
                <a:ea typeface="Garamond"/>
                <a:cs typeface="Garamond"/>
                <a:sym typeface="Garamond"/>
              </a:rPr>
              <a:t>Aussi, notre outil porte plus également sur une “regrammatisation” puisque dans la partie invention on se base sur les appauvrissements / enrichissement qu’apporte la seconde grammatisation effectuée à partir des préconisations trouvées dans la problématique.</a:t>
            </a:r>
            <a:endParaRPr sz="12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rPr lang="fr" sz="1200">
                <a:solidFill>
                  <a:schemeClr val="dk1"/>
                </a:solidFill>
                <a:latin typeface="Garamond"/>
                <a:ea typeface="Garamond"/>
                <a:cs typeface="Garamond"/>
                <a:sym typeface="Garamond"/>
              </a:rPr>
              <a:t>Enfin, nous nous sommes permises de nous approprier le terme de contre-grammaire, qui n’est pas un terme officiel mais plutôt le nom que nous avons décidé de donner aux alternatives d’une grammaire.</a:t>
            </a:r>
            <a:endParaRPr sz="12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t/>
            </a:r>
            <a:endParaRPr sz="12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t/>
            </a:r>
            <a:endParaRPr sz="1500">
              <a:latin typeface="Garamond"/>
              <a:ea typeface="Garamond"/>
              <a:cs typeface="Garamond"/>
              <a:sym typeface="Garamond"/>
            </a:endParaRPr>
          </a:p>
          <a:p>
            <a:pPr indent="-323850" lvl="0" marL="457200" rtl="0" algn="just">
              <a:lnSpc>
                <a:spcPct val="100000"/>
              </a:lnSpc>
              <a:spcBef>
                <a:spcPts val="0"/>
              </a:spcBef>
              <a:spcAft>
                <a:spcPts val="0"/>
              </a:spcAft>
              <a:buClr>
                <a:schemeClr val="dk1"/>
              </a:buClr>
              <a:buSzPts val="1500"/>
              <a:buFont typeface="Garamond"/>
              <a:buChar char="➢"/>
            </a:pPr>
            <a:r>
              <a:rPr b="1" lang="fr" sz="1500">
                <a:solidFill>
                  <a:schemeClr val="dk1"/>
                </a:solidFill>
                <a:latin typeface="Garamond"/>
                <a:ea typeface="Garamond"/>
                <a:cs typeface="Garamond"/>
                <a:sym typeface="Garamond"/>
              </a:rPr>
              <a:t>Journal de fabrication de l’outil</a:t>
            </a:r>
            <a:endParaRPr b="1" sz="15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t/>
            </a:r>
            <a:endParaRPr sz="500">
              <a:latin typeface="Garamond"/>
              <a:ea typeface="Garamond"/>
              <a:cs typeface="Garamond"/>
              <a:sym typeface="Garamond"/>
            </a:endParaRPr>
          </a:p>
          <a:p>
            <a:pPr indent="0" lvl="0" marL="0" rtl="0" algn="just">
              <a:lnSpc>
                <a:spcPct val="100000"/>
              </a:lnSpc>
              <a:spcBef>
                <a:spcPts val="0"/>
              </a:spcBef>
              <a:spcAft>
                <a:spcPts val="0"/>
              </a:spcAft>
              <a:buNone/>
            </a:pPr>
            <a:r>
              <a:rPr lang="fr" sz="1200">
                <a:solidFill>
                  <a:schemeClr val="dk1"/>
                </a:solidFill>
                <a:latin typeface="Garamond"/>
                <a:ea typeface="Garamond"/>
                <a:cs typeface="Garamond"/>
                <a:sym typeface="Garamond"/>
              </a:rPr>
              <a:t>L’outil fut </a:t>
            </a:r>
            <a:r>
              <a:rPr lang="fr" sz="1200">
                <a:solidFill>
                  <a:schemeClr val="dk1"/>
                </a:solidFill>
                <a:latin typeface="Garamond"/>
                <a:ea typeface="Garamond"/>
                <a:cs typeface="Garamond"/>
                <a:sym typeface="Garamond"/>
              </a:rPr>
              <a:t>mis</a:t>
            </a:r>
            <a:r>
              <a:rPr lang="fr" sz="1200">
                <a:solidFill>
                  <a:schemeClr val="dk1"/>
                </a:solidFill>
                <a:latin typeface="Garamond"/>
                <a:ea typeface="Garamond"/>
                <a:cs typeface="Garamond"/>
                <a:sym typeface="Garamond"/>
              </a:rPr>
              <a:t> à jour au semestre de printemps 2024 dans le cadre de l’UV HT06. Rose Baudemont et Sidonie Bonnard sont les deux élèves chargées d’effectuer la v2. de l’outil grammatisation sous l’oeil aiguisé de Nicolas Salzmann, responsable de l’UV.</a:t>
            </a:r>
            <a:endParaRPr sz="1500">
              <a:latin typeface="Garamond"/>
              <a:ea typeface="Garamond"/>
              <a:cs typeface="Garamond"/>
              <a:sym typeface="Garamon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pic>
        <p:nvPicPr>
          <p:cNvPr id="178" name="Google Shape;178;p31"/>
          <p:cNvPicPr preferRelativeResize="0"/>
          <p:nvPr/>
        </p:nvPicPr>
        <p:blipFill>
          <a:blip r:embed="rId3">
            <a:alphaModFix/>
          </a:blip>
          <a:stretch>
            <a:fillRect/>
          </a:stretch>
        </p:blipFill>
        <p:spPr>
          <a:xfrm>
            <a:off x="463163" y="1006576"/>
            <a:ext cx="8217676" cy="33508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2516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latin typeface="Garamond"/>
                <a:ea typeface="Garamond"/>
                <a:cs typeface="Garamond"/>
                <a:sym typeface="Garamond"/>
              </a:rPr>
              <a:t>Origine et définition du concept</a:t>
            </a:r>
            <a:endParaRPr>
              <a:latin typeface="Garamond"/>
              <a:ea typeface="Garamond"/>
              <a:cs typeface="Garamond"/>
              <a:sym typeface="Garamond"/>
            </a:endParaRPr>
          </a:p>
        </p:txBody>
      </p:sp>
      <p:sp>
        <p:nvSpPr>
          <p:cNvPr id="61" name="Google Shape;61;p14"/>
          <p:cNvSpPr txBox="1"/>
          <p:nvPr>
            <p:ph idx="1" type="body"/>
          </p:nvPr>
        </p:nvSpPr>
        <p:spPr>
          <a:xfrm>
            <a:off x="311700" y="939775"/>
            <a:ext cx="8520600" cy="3691200"/>
          </a:xfrm>
          <a:prstGeom prst="rect">
            <a:avLst/>
          </a:prstGeom>
        </p:spPr>
        <p:txBody>
          <a:bodyPr anchorCtr="0" anchor="t" bIns="91425" lIns="91425" spcFirstLastPara="1" rIns="91425" wrap="square" tIns="91425">
            <a:noAutofit/>
          </a:bodyPr>
          <a:lstStyle/>
          <a:p>
            <a:pPr indent="0" lvl="0" marL="0" rtl="0" algn="just">
              <a:lnSpc>
                <a:spcPct val="80000"/>
              </a:lnSpc>
              <a:spcBef>
                <a:spcPts val="0"/>
              </a:spcBef>
              <a:spcAft>
                <a:spcPts val="0"/>
              </a:spcAft>
              <a:buClr>
                <a:schemeClr val="dk1"/>
              </a:buClr>
              <a:buSzPts val="1100"/>
              <a:buFont typeface="Arial"/>
              <a:buNone/>
            </a:pPr>
            <a:r>
              <a:rPr lang="fr" sz="1200">
                <a:solidFill>
                  <a:schemeClr val="dk1"/>
                </a:solidFill>
                <a:latin typeface="Garamond"/>
                <a:ea typeface="Garamond"/>
                <a:cs typeface="Garamond"/>
                <a:sym typeface="Garamond"/>
              </a:rPr>
              <a:t>C’est le linguiste Sylvain Auroux qui établit le concept de grammatisation, notion qu’il a  développée dans son ouvrage</a:t>
            </a:r>
            <a:r>
              <a:rPr i="1" lang="fr" sz="1200">
                <a:solidFill>
                  <a:schemeClr val="dk1"/>
                </a:solidFill>
                <a:latin typeface="Garamond"/>
                <a:ea typeface="Garamond"/>
                <a:cs typeface="Garamond"/>
                <a:sym typeface="Garamond"/>
              </a:rPr>
              <a:t> La révolution technologique de la grammatisation: introduction à l’histoire des sciences du langage.</a:t>
            </a:r>
            <a:r>
              <a:rPr lang="fr" sz="1200">
                <a:solidFill>
                  <a:schemeClr val="dk1"/>
                </a:solidFill>
                <a:latin typeface="Garamond"/>
                <a:ea typeface="Garamond"/>
                <a:cs typeface="Garamond"/>
                <a:sym typeface="Garamond"/>
              </a:rPr>
              <a:t>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None/>
            </a:pPr>
            <a:r>
              <a:rPr lang="fr" sz="1200">
                <a:solidFill>
                  <a:schemeClr val="dk1"/>
                </a:solidFill>
                <a:latin typeface="Garamond"/>
                <a:ea typeface="Garamond"/>
                <a:cs typeface="Garamond"/>
                <a:sym typeface="Garamond"/>
              </a:rPr>
              <a:t>C’est un processus permis par l’écriture, qui a produit une mise en grammaire de la langue. La mise en grammaire de la langue, c’est l’établissement de règles sur la langue, des règles de grammaire, d’orthographe et du dictionnaire. Ici, la grammatisation, c’est un processus de discrétisation, de mise en concept, lorsque vous séparez des choses.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Clr>
                <a:schemeClr val="dk1"/>
              </a:buClr>
              <a:buSzPts val="1100"/>
              <a:buFont typeface="Arial"/>
              <a:buNone/>
            </a:pPr>
            <a:r>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Clr>
                <a:schemeClr val="dk1"/>
              </a:buClr>
              <a:buSzPts val="1100"/>
              <a:buFont typeface="Arial"/>
              <a:buNone/>
            </a:pPr>
            <a:r>
              <a:rPr lang="fr" sz="1200">
                <a:solidFill>
                  <a:schemeClr val="dk1"/>
                </a:solidFill>
                <a:latin typeface="Garamond"/>
                <a:ea typeface="Garamond"/>
                <a:cs typeface="Garamond"/>
                <a:sym typeface="Garamond"/>
              </a:rPr>
              <a:t>Bernard Stiegler reprend ensuite le concept, et explique qu’il s’étend au-delà de la langue. Effectivement, dans la conception d’un objet ou d’un processus technique, il y a des démarches de rationalisation et de formalisation ( on représente les données traitées, leurs relations, les cas de figure). On met par écrit une réalité complexe en explicitant et standardisant ce qui était avant un faisceau d’usages divers.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None/>
            </a:pPr>
            <a:r>
              <a:rPr lang="fr" sz="1200">
                <a:solidFill>
                  <a:schemeClr val="dk1"/>
                </a:solidFill>
                <a:latin typeface="Garamond"/>
                <a:ea typeface="Garamond"/>
                <a:cs typeface="Garamond"/>
                <a:sym typeface="Garamond"/>
              </a:rPr>
              <a:t>Un tel processus amène systématiquement deux faces : un appauvrissement (réduction d’une certaine complexité, des règles figées et des enjeux de prolétarisation) et un enrichissement ( ces règles permettent une certaine efficacité, et en créant des catégories, on peut en inventer d’autres en jouant avec elle.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None/>
            </a:pPr>
            <a:r>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None/>
            </a:pPr>
            <a:r>
              <a:rPr lang="fr" sz="1200">
                <a:solidFill>
                  <a:schemeClr val="dk1"/>
                </a:solidFill>
                <a:latin typeface="Garamond"/>
                <a:ea typeface="Garamond"/>
                <a:cs typeface="Garamond"/>
                <a:sym typeface="Garamond"/>
              </a:rPr>
              <a:t>Lors de notre travail sur l’outil, on a pu distinguer 3 « échelles » de dilution du concept de grammatisation ( 3 acceptations du concept mais qui ne sont pas de Bernard Stiegler) : </a:t>
            </a:r>
            <a:endParaRPr sz="1200">
              <a:solidFill>
                <a:schemeClr val="dk1"/>
              </a:solidFill>
              <a:latin typeface="Garamond"/>
              <a:ea typeface="Garamond"/>
              <a:cs typeface="Garamond"/>
              <a:sym typeface="Garamond"/>
            </a:endParaRPr>
          </a:p>
          <a:p>
            <a:pPr indent="-304800" lvl="0" marL="457200" rtl="0" algn="just">
              <a:lnSpc>
                <a:spcPct val="80000"/>
              </a:lnSpc>
              <a:spcBef>
                <a:spcPts val="0"/>
              </a:spcBef>
              <a:spcAft>
                <a:spcPts val="0"/>
              </a:spcAft>
              <a:buClr>
                <a:schemeClr val="dk1"/>
              </a:buClr>
              <a:buSzPts val="1200"/>
              <a:buFont typeface="Garamond"/>
              <a:buAutoNum type="arabicPeriod"/>
            </a:pPr>
            <a:r>
              <a:rPr lang="fr" sz="1200">
                <a:solidFill>
                  <a:schemeClr val="dk1"/>
                </a:solidFill>
                <a:latin typeface="Garamond"/>
                <a:ea typeface="Garamond"/>
                <a:cs typeface="Garamond"/>
                <a:sym typeface="Garamond"/>
              </a:rPr>
              <a:t>Le concept originel de Sylvain Auroux, avec le processus par lequel on apprend la grammaire scolaire</a:t>
            </a:r>
            <a:endParaRPr sz="1200">
              <a:solidFill>
                <a:schemeClr val="dk1"/>
              </a:solidFill>
              <a:latin typeface="Garamond"/>
              <a:ea typeface="Garamond"/>
              <a:cs typeface="Garamond"/>
              <a:sym typeface="Garamond"/>
            </a:endParaRPr>
          </a:p>
          <a:p>
            <a:pPr indent="-304800" lvl="0" marL="457200" rtl="0" algn="just">
              <a:lnSpc>
                <a:spcPct val="80000"/>
              </a:lnSpc>
              <a:spcBef>
                <a:spcPts val="0"/>
              </a:spcBef>
              <a:spcAft>
                <a:spcPts val="0"/>
              </a:spcAft>
              <a:buClr>
                <a:schemeClr val="dk1"/>
              </a:buClr>
              <a:buSzPts val="1200"/>
              <a:buFont typeface="Garamond"/>
              <a:buAutoNum type="arabicPeriod"/>
            </a:pPr>
            <a:r>
              <a:rPr lang="fr" sz="1200">
                <a:solidFill>
                  <a:schemeClr val="dk1"/>
                </a:solidFill>
                <a:latin typeface="Garamond"/>
                <a:ea typeface="Garamond"/>
                <a:cs typeface="Garamond"/>
                <a:sym typeface="Garamond"/>
              </a:rPr>
              <a:t>La grammatisation au sein de systèmes formels écrits et engrammés, des catégories qui structurent ou alors restructurent un domaine, une activité. (Processus techniques)</a:t>
            </a:r>
            <a:endParaRPr sz="1200">
              <a:solidFill>
                <a:schemeClr val="dk1"/>
              </a:solidFill>
              <a:latin typeface="Garamond"/>
              <a:ea typeface="Garamond"/>
              <a:cs typeface="Garamond"/>
              <a:sym typeface="Garamond"/>
            </a:endParaRPr>
          </a:p>
          <a:p>
            <a:pPr indent="-304800" lvl="0" marL="457200" rtl="0" algn="just">
              <a:lnSpc>
                <a:spcPct val="80000"/>
              </a:lnSpc>
              <a:spcBef>
                <a:spcPts val="0"/>
              </a:spcBef>
              <a:spcAft>
                <a:spcPts val="0"/>
              </a:spcAft>
              <a:buClr>
                <a:schemeClr val="dk1"/>
              </a:buClr>
              <a:buSzPts val="1200"/>
              <a:buFont typeface="Garamond"/>
              <a:buAutoNum type="arabicPeriod"/>
            </a:pPr>
            <a:r>
              <a:rPr lang="fr" sz="1200">
                <a:solidFill>
                  <a:schemeClr val="dk1"/>
                </a:solidFill>
                <a:latin typeface="Garamond"/>
                <a:ea typeface="Garamond"/>
                <a:cs typeface="Garamond"/>
                <a:sym typeface="Garamond"/>
              </a:rPr>
              <a:t>Par extension abusive du concept, on peut diluer la notion et la rejoindre avec une certaine non-neutralité, et expliquer un objet, dispositif technique, par sa matérialité, (même sans système formel ou formalisme), structure le monde en mettant en place une grammaire. im y a dans cette idée la « grammaire bâtimentaire » : par exemple, à quel point les couloirs de BF mettent en grammaire les déplacements des étudiants. Ici, on s’attarde davantage sur la performativité de la technique, lorsque l’objet dit quelque chose qui crée des usages « dire avec un couloir » c’est dire ce qu’est l’espace et l’usage que l’on doit en faire.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None/>
            </a:pPr>
            <a:r>
              <a:t/>
            </a:r>
            <a:endParaRPr sz="1200">
              <a:solidFill>
                <a:schemeClr val="dk1"/>
              </a:solidFill>
              <a:latin typeface="Garamond"/>
              <a:ea typeface="Garamond"/>
              <a:cs typeface="Garamond"/>
              <a:sym typeface="Garamond"/>
            </a:endParaRPr>
          </a:p>
          <a:p>
            <a:pPr indent="0" lvl="0" marL="0" rtl="0" algn="just">
              <a:lnSpc>
                <a:spcPct val="80000"/>
              </a:lnSpc>
              <a:spcBef>
                <a:spcPts val="0"/>
              </a:spcBef>
              <a:spcAft>
                <a:spcPts val="0"/>
              </a:spcAft>
              <a:buClr>
                <a:schemeClr val="dk1"/>
              </a:buClr>
              <a:buSzPts val="1100"/>
              <a:buFont typeface="Arial"/>
              <a:buNone/>
            </a:pPr>
            <a:r>
              <a:rPr lang="fr" sz="1200">
                <a:solidFill>
                  <a:schemeClr val="dk1"/>
                </a:solidFill>
                <a:latin typeface="Garamond"/>
                <a:ea typeface="Garamond"/>
                <a:cs typeface="Garamond"/>
                <a:sym typeface="Garamond"/>
              </a:rPr>
              <a:t>Dans cette fiche outil, c’est la grammatisation au sein de systèmes formels écrits et engrammés qui est traitée  mais il est important d’avoir en tête le premier et troisième cas  pour encadrer et limiter notre étude. </a:t>
            </a:r>
            <a:endParaRPr sz="1200">
              <a:solidFill>
                <a:schemeClr val="dk1"/>
              </a:solidFill>
              <a:latin typeface="Garamond"/>
              <a:ea typeface="Garamond"/>
              <a:cs typeface="Garamond"/>
              <a:sym typeface="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2130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latin typeface="Garamond"/>
                <a:ea typeface="Garamond"/>
                <a:cs typeface="Garamond"/>
                <a:sym typeface="Garamond"/>
              </a:rPr>
              <a:t>Petit exemple pour saisir les objectifs de l’outil</a:t>
            </a:r>
            <a:endParaRPr>
              <a:latin typeface="Garamond"/>
              <a:ea typeface="Garamond"/>
              <a:cs typeface="Garamond"/>
              <a:sym typeface="Garamond"/>
            </a:endParaRPr>
          </a:p>
        </p:txBody>
      </p:sp>
      <p:sp>
        <p:nvSpPr>
          <p:cNvPr id="67" name="Google Shape;67;p15"/>
          <p:cNvSpPr txBox="1"/>
          <p:nvPr>
            <p:ph idx="1" type="body"/>
          </p:nvPr>
        </p:nvSpPr>
        <p:spPr>
          <a:xfrm>
            <a:off x="311700" y="934525"/>
            <a:ext cx="8520600" cy="3729900"/>
          </a:xfrm>
          <a:prstGeom prst="rect">
            <a:avLst/>
          </a:prstGeom>
        </p:spPr>
        <p:txBody>
          <a:bodyPr anchorCtr="0" anchor="t" bIns="91425" lIns="91425" spcFirstLastPara="1" rIns="91425" wrap="square" tIns="91425">
            <a:noAutofit/>
          </a:bodyPr>
          <a:lstStyle/>
          <a:p>
            <a:pPr indent="0" lvl="0" marL="0" rtl="0" algn="just">
              <a:lnSpc>
                <a:spcPct val="100000"/>
              </a:lnSpc>
              <a:spcBef>
                <a:spcPts val="600"/>
              </a:spcBef>
              <a:spcAft>
                <a:spcPts val="0"/>
              </a:spcAft>
              <a:buClr>
                <a:schemeClr val="dk1"/>
              </a:buClr>
              <a:buSzPts val="1100"/>
              <a:buFont typeface="Arial"/>
              <a:buNone/>
            </a:pPr>
            <a:r>
              <a:rPr i="1" lang="fr" sz="1200">
                <a:solidFill>
                  <a:schemeClr val="dk1"/>
                </a:solidFill>
                <a:latin typeface="Garamond"/>
                <a:ea typeface="Garamond"/>
                <a:cs typeface="Garamond"/>
                <a:sym typeface="Garamond"/>
              </a:rPr>
              <a:t>Emile, 6 ans, est fan de Jimmy Hendrix. Depuis petit, All along the watchtower et Voddo child résonnent depuis le lecteur CD de la voiture, les enceintes du salon, le poste radio au petit déjeuner. Oui, Emile aime Jimmy et ce qu’il aime surtout c’est écouter ce son de guitare transcendant. Alors ça y est ! C’est le CP et le petit garçon rêve de devenir musicien comme son idole. Ni une ni deux, Emile se retrouve dans l’école de musique communale face à Mr Franchon le nouveau professeur de guitare. Mais stupeur, il se déconfit en se rendant compte que non, le simple fait de gratter des cordes ne produit pas une mélodie très agréable. Non Emile, du haut de tes 3 premières semaines de solfège le riff de Sultans of Swings c’est un peu ambitieux. Tu vas devoir maîtriser les LA, les SI, les arpèges, les gammes, toute une grammaire quoi.</a:t>
            </a:r>
            <a:endParaRPr i="1" sz="12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Clr>
                <a:schemeClr val="dk1"/>
              </a:buClr>
              <a:buSzPts val="1100"/>
              <a:buFont typeface="Arial"/>
              <a:buNone/>
            </a:pPr>
            <a:r>
              <a:rPr i="1" lang="fr" sz="1200">
                <a:solidFill>
                  <a:schemeClr val="dk1"/>
                </a:solidFill>
                <a:latin typeface="Garamond"/>
                <a:ea typeface="Garamond"/>
                <a:cs typeface="Garamond"/>
                <a:sym typeface="Garamond"/>
              </a:rPr>
              <a:t>Franck, 30 ans, joue depuis quelques années dans un petit groupe de rock indépendant. Son truc à lui c’est la guitare électrique. C’est durant l’adolescence qu’il s’est pris de passion pour l’instrument mais ses parents manquant de moyen pour l’inscrire au conservatoire, il a appris lui-même grâce à des tuto internet. Mais bon ça y est, notre trentenaire en a marre de ne pas être pris au sérieux dans son groupe et se sent frustré de prendre 3 bonnes heures à déchiffrer une partition. Il se dit que quelques cours de solfège ne devraient pas lui faire de mal. Premier cours : catastrophe, Franck est complètement perdu. Ça fait quand même 15 ans qu’il joue quoi ! Il va devoir réapprendre une toute nouvelle grammaire de la musique.</a:t>
            </a:r>
            <a:endParaRPr sz="1200">
              <a:solidFill>
                <a:schemeClr val="dk1"/>
              </a:solidFill>
              <a:latin typeface="Garamond"/>
              <a:ea typeface="Garamond"/>
              <a:cs typeface="Garamond"/>
              <a:sym typeface="Garamond"/>
            </a:endParaRPr>
          </a:p>
          <a:p>
            <a:pPr indent="0" lvl="0" marL="0" rtl="0" algn="just">
              <a:lnSpc>
                <a:spcPct val="100000"/>
              </a:lnSpc>
              <a:spcBef>
                <a:spcPts val="600"/>
              </a:spcBef>
              <a:spcAft>
                <a:spcPts val="0"/>
              </a:spcAft>
              <a:buNone/>
            </a:pPr>
            <a:r>
              <a:rPr lang="fr" sz="1200">
                <a:solidFill>
                  <a:schemeClr val="dk1"/>
                </a:solidFill>
                <a:latin typeface="Garamond"/>
                <a:ea typeface="Garamond"/>
                <a:cs typeface="Garamond"/>
                <a:sym typeface="Garamond"/>
              </a:rPr>
              <a:t>A travers ces deux récits on comprend qu’il y a alors des enjeux structurants et dénaturant dans le fait de mettre des choses tangibles ou non en concepts comme ici, la musique. En effet, Simon et Franck sont tous deux soumis au phénomène de grammatisation.</a:t>
            </a:r>
            <a:endParaRPr sz="1200">
              <a:solidFill>
                <a:schemeClr val="dk1"/>
              </a:solidFill>
              <a:latin typeface="Garamond"/>
              <a:ea typeface="Garamond"/>
              <a:cs typeface="Garamond"/>
              <a:sym typeface="Garamond"/>
            </a:endParaRPr>
          </a:p>
          <a:p>
            <a:pPr indent="0" lvl="0" marL="0" rtl="0" algn="just">
              <a:lnSpc>
                <a:spcPct val="100000"/>
              </a:lnSpc>
              <a:spcBef>
                <a:spcPts val="600"/>
              </a:spcBef>
              <a:spcAft>
                <a:spcPts val="600"/>
              </a:spcAft>
              <a:buClr>
                <a:schemeClr val="dk1"/>
              </a:buClr>
              <a:buSzPts val="1100"/>
              <a:buFont typeface="Arial"/>
              <a:buNone/>
            </a:pPr>
            <a:r>
              <a:rPr lang="fr" sz="1200">
                <a:solidFill>
                  <a:schemeClr val="dk1"/>
                </a:solidFill>
                <a:latin typeface="Garamond"/>
                <a:ea typeface="Garamond"/>
                <a:cs typeface="Garamond"/>
                <a:sym typeface="Garamond"/>
              </a:rPr>
              <a:t>Ainsi, pour l’outil « Grammatisation », l’enjeu est d’avoir une approche éclairée, pharmacologique et consciente des effets produits par des mises en grammaire, afin de minimiser les effets appauvrissants et maximiser les effets enrichissants.  En ce lieu, cette fiche constitue un </a:t>
            </a:r>
            <a:r>
              <a:rPr i="1" lang="fr" sz="1200">
                <a:solidFill>
                  <a:schemeClr val="dk1"/>
                </a:solidFill>
                <a:latin typeface="Garamond"/>
                <a:ea typeface="Garamond"/>
                <a:cs typeface="Garamond"/>
                <a:sym typeface="Garamond"/>
              </a:rPr>
              <a:t>vade-mecum </a:t>
            </a:r>
            <a:r>
              <a:rPr lang="fr" sz="1200">
                <a:solidFill>
                  <a:schemeClr val="dk1"/>
                </a:solidFill>
                <a:latin typeface="Garamond"/>
                <a:ea typeface="Garamond"/>
                <a:cs typeface="Garamond"/>
                <a:sym typeface="Garamond"/>
              </a:rPr>
              <a:t>de la </a:t>
            </a:r>
            <a:r>
              <a:rPr i="1" lang="fr" sz="1200">
                <a:solidFill>
                  <a:schemeClr val="dk1"/>
                </a:solidFill>
                <a:latin typeface="Garamond"/>
                <a:ea typeface="Garamond"/>
                <a:cs typeface="Garamond"/>
                <a:sym typeface="Garamond"/>
              </a:rPr>
              <a:t>grammatisation</a:t>
            </a:r>
            <a:r>
              <a:rPr lang="fr" sz="1200">
                <a:solidFill>
                  <a:schemeClr val="dk1"/>
                </a:solidFill>
                <a:latin typeface="Garamond"/>
                <a:ea typeface="Garamond"/>
                <a:cs typeface="Garamond"/>
                <a:sym typeface="Garamond"/>
              </a:rPr>
              <a:t>. Le but est d'accompagner toute la démarche de formalisation inhérente à presque toute forme de production d'innovation. Tout l’objectif de l’outil est alors de prendre conscience des enjeux et des risques liés aux différentes mises en grammaire, en observant les effets enrichissants et appauvrissants. Le tout pour ensuite optimiser les bienfaits et minimiser les appauvrissements, en envisageant les différents formalismes qui ont lieu comme un processus de grammatisation. </a:t>
            </a:r>
            <a:endParaRPr sz="1200">
              <a:solidFill>
                <a:schemeClr val="dk1"/>
              </a:solidFill>
              <a:latin typeface="Garamond"/>
              <a:ea typeface="Garamond"/>
              <a:cs typeface="Garamond"/>
              <a:sym typeface="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2419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latin typeface="Garamond"/>
                <a:ea typeface="Garamond"/>
                <a:cs typeface="Garamond"/>
                <a:sym typeface="Garamond"/>
              </a:rPr>
              <a:t>Quand utiliser l’outil et son déploiement </a:t>
            </a:r>
            <a:endParaRPr sz="1100" u="sng">
              <a:latin typeface="Times New Roman"/>
              <a:ea typeface="Times New Roman"/>
              <a:cs typeface="Times New Roman"/>
              <a:sym typeface="Times New Roman"/>
            </a:endParaRPr>
          </a:p>
          <a:p>
            <a:pPr indent="0" lvl="0" marL="0" rtl="0" algn="l">
              <a:spcBef>
                <a:spcPts val="0"/>
              </a:spcBef>
              <a:spcAft>
                <a:spcPts val="0"/>
              </a:spcAft>
              <a:buNone/>
            </a:pPr>
            <a:r>
              <a:t/>
            </a:r>
            <a:endParaRPr>
              <a:latin typeface="Garamond"/>
              <a:ea typeface="Garamond"/>
              <a:cs typeface="Garamond"/>
              <a:sym typeface="Garamond"/>
            </a:endParaRPr>
          </a:p>
        </p:txBody>
      </p:sp>
      <p:sp>
        <p:nvSpPr>
          <p:cNvPr id="73" name="Google Shape;73;p16"/>
          <p:cNvSpPr txBox="1"/>
          <p:nvPr>
            <p:ph idx="1" type="body"/>
          </p:nvPr>
        </p:nvSpPr>
        <p:spPr>
          <a:xfrm>
            <a:off x="311700" y="1152475"/>
            <a:ext cx="8520600" cy="1287900"/>
          </a:xfrm>
          <a:prstGeom prst="rect">
            <a:avLst/>
          </a:prstGeom>
        </p:spPr>
        <p:txBody>
          <a:bodyPr anchorCtr="0" anchor="t" bIns="91425" lIns="91425" spcFirstLastPara="1" rIns="91425" wrap="square" tIns="91425">
            <a:noAutofit/>
          </a:bodyPr>
          <a:lstStyle/>
          <a:p>
            <a:pPr indent="0" lvl="0" marL="0" rtl="0" algn="just">
              <a:lnSpc>
                <a:spcPct val="90000"/>
              </a:lnSpc>
              <a:spcBef>
                <a:spcPts val="600"/>
              </a:spcBef>
              <a:spcAft>
                <a:spcPts val="0"/>
              </a:spcAft>
              <a:buNone/>
            </a:pPr>
            <a:r>
              <a:rPr lang="fr" sz="1300">
                <a:solidFill>
                  <a:schemeClr val="dk1"/>
                </a:solidFill>
                <a:latin typeface="Garamond"/>
                <a:ea typeface="Garamond"/>
                <a:cs typeface="Garamond"/>
                <a:sym typeface="Garamond"/>
              </a:rPr>
              <a:t>Cet outil est utile lorsque l’on procède ou que l’on a procédé à une formalisation, c’est-à-dire lorsqu’un processus ou système technique est formalisé ou a été formalisé. Dès lors que l’on prend conscience de la formalisation mise en place ou qui va avoir lieu, on utilise l’outil </a:t>
            </a:r>
            <a:r>
              <a:rPr i="1" lang="fr" sz="1300">
                <a:solidFill>
                  <a:schemeClr val="dk1"/>
                </a:solidFill>
                <a:latin typeface="Garamond"/>
                <a:ea typeface="Garamond"/>
                <a:cs typeface="Garamond"/>
                <a:sym typeface="Garamond"/>
              </a:rPr>
              <a:t>Grammatisation</a:t>
            </a:r>
            <a:r>
              <a:rPr lang="fr" sz="1300">
                <a:solidFill>
                  <a:schemeClr val="dk1"/>
                </a:solidFill>
                <a:latin typeface="Garamond"/>
                <a:ea typeface="Garamond"/>
                <a:cs typeface="Garamond"/>
                <a:sym typeface="Garamond"/>
              </a:rPr>
              <a:t> afin d’accompagner le processus de formalisation sous le prisme des enjeux structurants qu’il s'apprête à produire ou qu’il a déjà produits. </a:t>
            </a:r>
            <a:endParaRPr sz="1300">
              <a:solidFill>
                <a:schemeClr val="dk1"/>
              </a:solidFill>
              <a:latin typeface="Garamond"/>
              <a:ea typeface="Garamond"/>
              <a:cs typeface="Garamond"/>
              <a:sym typeface="Garamond"/>
            </a:endParaRPr>
          </a:p>
          <a:p>
            <a:pPr indent="0" lvl="0" marL="0" rtl="0" algn="just">
              <a:lnSpc>
                <a:spcPct val="90000"/>
              </a:lnSpc>
              <a:spcBef>
                <a:spcPts val="600"/>
              </a:spcBef>
              <a:spcAft>
                <a:spcPts val="0"/>
              </a:spcAft>
              <a:buClr>
                <a:schemeClr val="dk1"/>
              </a:buClr>
              <a:buSzPts val="1100"/>
              <a:buFont typeface="Arial"/>
              <a:buNone/>
            </a:pPr>
            <a:r>
              <a:rPr lang="fr" sz="1300">
                <a:solidFill>
                  <a:schemeClr val="dk1"/>
                </a:solidFill>
                <a:latin typeface="Garamond"/>
                <a:ea typeface="Garamond"/>
                <a:cs typeface="Garamond"/>
                <a:sym typeface="Garamond"/>
              </a:rPr>
              <a:t>Son déploiement va alors permettre de grammatiser une seconde fois l’objet étudié, le tout en prenant conscience des effets fructueux de cette grammatisation pour les optimiser et des effets néfastes pour les minimiser, bien qu’ils ne soient pas irréductibles. </a:t>
            </a:r>
            <a:endParaRPr sz="1300">
              <a:solidFill>
                <a:schemeClr val="dk1"/>
              </a:solidFill>
              <a:latin typeface="Garamond"/>
              <a:ea typeface="Garamond"/>
              <a:cs typeface="Garamond"/>
              <a:sym typeface="Garamond"/>
            </a:endParaRPr>
          </a:p>
          <a:p>
            <a:pPr indent="0" lvl="0" marL="0" rtl="0" algn="l">
              <a:lnSpc>
                <a:spcPct val="105000"/>
              </a:lnSpc>
              <a:spcBef>
                <a:spcPts val="600"/>
              </a:spcBef>
              <a:spcAft>
                <a:spcPts val="1200"/>
              </a:spcAft>
              <a:buNone/>
            </a:pPr>
            <a:r>
              <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pic>
        <p:nvPicPr>
          <p:cNvPr id="78" name="Google Shape;78;p17"/>
          <p:cNvPicPr preferRelativeResize="0"/>
          <p:nvPr/>
        </p:nvPicPr>
        <p:blipFill rotWithShape="1">
          <a:blip r:embed="rId3">
            <a:alphaModFix/>
          </a:blip>
          <a:srcRect b="5166" l="-520" r="520" t="19735"/>
          <a:stretch/>
        </p:blipFill>
        <p:spPr>
          <a:xfrm>
            <a:off x="152475" y="874975"/>
            <a:ext cx="8839050" cy="3393549"/>
          </a:xfrm>
          <a:prstGeom prst="rect">
            <a:avLst/>
          </a:prstGeom>
          <a:noFill/>
          <a:ln>
            <a:noFill/>
          </a:ln>
        </p:spPr>
      </p:pic>
      <p:sp>
        <p:nvSpPr>
          <p:cNvPr id="79" name="Google Shape;79;p17"/>
          <p:cNvSpPr txBox="1"/>
          <p:nvPr/>
        </p:nvSpPr>
        <p:spPr>
          <a:xfrm>
            <a:off x="280425" y="4080025"/>
            <a:ext cx="8711100" cy="5415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SzPts val="1500"/>
              <a:buFont typeface="Garamond"/>
              <a:buChar char="➔"/>
            </a:pPr>
            <a:r>
              <a:rPr lang="fr" sz="1500">
                <a:latin typeface="Garamond"/>
                <a:ea typeface="Garamond"/>
                <a:cs typeface="Garamond"/>
                <a:sym typeface="Garamond"/>
              </a:rPr>
              <a:t>En parallèle de </a:t>
            </a:r>
            <a:r>
              <a:rPr lang="fr" sz="1500">
                <a:latin typeface="Garamond"/>
                <a:ea typeface="Garamond"/>
                <a:cs typeface="Garamond"/>
                <a:sym typeface="Garamond"/>
              </a:rPr>
              <a:t>chaque</a:t>
            </a:r>
            <a:r>
              <a:rPr lang="fr" sz="1500">
                <a:latin typeface="Garamond"/>
                <a:ea typeface="Garamond"/>
                <a:cs typeface="Garamond"/>
                <a:sym typeface="Garamond"/>
              </a:rPr>
              <a:t> formalismes nous traiterons l’exemple de la distinction CS/TM/TSH à l’UTC.</a:t>
            </a:r>
            <a:endParaRPr sz="1500">
              <a:latin typeface="Garamond"/>
              <a:ea typeface="Garamond"/>
              <a:cs typeface="Garamond"/>
              <a:sym typeface="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213000"/>
            <a:ext cx="8520600" cy="947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latin typeface="Garamond"/>
                <a:ea typeface="Garamond"/>
                <a:cs typeface="Garamond"/>
                <a:sym typeface="Garamond"/>
              </a:rPr>
              <a:t>I. Analyse</a:t>
            </a:r>
            <a:endParaRPr>
              <a:latin typeface="Garamond"/>
              <a:ea typeface="Garamond"/>
              <a:cs typeface="Garamond"/>
              <a:sym typeface="Garamond"/>
            </a:endParaRPr>
          </a:p>
          <a:p>
            <a:pPr indent="0" lvl="0" marL="0" rtl="0" algn="l">
              <a:spcBef>
                <a:spcPts val="0"/>
              </a:spcBef>
              <a:spcAft>
                <a:spcPts val="0"/>
              </a:spcAft>
              <a:buNone/>
            </a:pPr>
            <a:r>
              <a:rPr lang="fr" sz="1688">
                <a:solidFill>
                  <a:schemeClr val="dk2"/>
                </a:solidFill>
                <a:latin typeface="Garamond"/>
                <a:ea typeface="Garamond"/>
                <a:cs typeface="Garamond"/>
                <a:sym typeface="Garamond"/>
              </a:rPr>
              <a:t>Introduction</a:t>
            </a:r>
            <a:endParaRPr sz="1688">
              <a:solidFill>
                <a:schemeClr val="dk2"/>
              </a:solidFill>
              <a:latin typeface="Garamond"/>
              <a:ea typeface="Garamond"/>
              <a:cs typeface="Garamond"/>
              <a:sym typeface="Garamond"/>
            </a:endParaRPr>
          </a:p>
          <a:p>
            <a:pPr indent="0" lvl="0" marL="0" rtl="0" algn="l">
              <a:spcBef>
                <a:spcPts val="0"/>
              </a:spcBef>
              <a:spcAft>
                <a:spcPts val="0"/>
              </a:spcAft>
              <a:buNone/>
            </a:pPr>
            <a:r>
              <a:t/>
            </a:r>
            <a:endParaRPr>
              <a:latin typeface="Garamond"/>
              <a:ea typeface="Garamond"/>
              <a:cs typeface="Garamond"/>
              <a:sym typeface="Garamond"/>
            </a:endParaRPr>
          </a:p>
        </p:txBody>
      </p:sp>
      <p:sp>
        <p:nvSpPr>
          <p:cNvPr id="85" name="Google Shape;85;p18"/>
          <p:cNvSpPr txBox="1"/>
          <p:nvPr>
            <p:ph idx="1" type="body"/>
          </p:nvPr>
        </p:nvSpPr>
        <p:spPr>
          <a:xfrm>
            <a:off x="311700" y="1082750"/>
            <a:ext cx="8520600" cy="3297000"/>
          </a:xfrm>
          <a:prstGeom prst="rect">
            <a:avLst/>
          </a:prstGeom>
        </p:spPr>
        <p:txBody>
          <a:bodyPr anchorCtr="0" anchor="t" bIns="91425" lIns="91425" spcFirstLastPara="1" rIns="91425" wrap="square" tIns="91425">
            <a:normAutofit/>
          </a:bodyPr>
          <a:lstStyle/>
          <a:p>
            <a:pPr indent="-298450" lvl="0" marL="457200" rtl="0" algn="just">
              <a:lnSpc>
                <a:spcPct val="100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a:t>
            </a:r>
            <a:endParaRPr b="1"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t/>
            </a:r>
            <a:endParaRPr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Clr>
                <a:schemeClr val="dk1"/>
              </a:buClr>
              <a:buSzPts val="1100"/>
              <a:buFont typeface="Arial"/>
              <a:buNone/>
            </a:pPr>
            <a:r>
              <a:rPr lang="fr" sz="1100">
                <a:solidFill>
                  <a:schemeClr val="dk1"/>
                </a:solidFill>
                <a:latin typeface="Garamond"/>
                <a:ea typeface="Garamond"/>
                <a:cs typeface="Garamond"/>
                <a:sym typeface="Garamond"/>
              </a:rPr>
              <a:t>L’objectif de cette entrée en matière est de se saisir des lunettes de </a:t>
            </a:r>
            <a:r>
              <a:rPr lang="fr" sz="1100">
                <a:solidFill>
                  <a:schemeClr val="dk1"/>
                </a:solidFill>
                <a:latin typeface="Garamond"/>
                <a:ea typeface="Garamond"/>
                <a:cs typeface="Garamond"/>
                <a:sym typeface="Garamond"/>
              </a:rPr>
              <a:t>grammatisation</a:t>
            </a:r>
            <a:r>
              <a:rPr lang="fr" sz="1100">
                <a:solidFill>
                  <a:schemeClr val="dk1"/>
                </a:solidFill>
                <a:latin typeface="Garamond"/>
                <a:ea typeface="Garamond"/>
                <a:cs typeface="Garamond"/>
                <a:sym typeface="Garamond"/>
              </a:rPr>
              <a:t> et de regarder, avec, le système </a:t>
            </a:r>
            <a:r>
              <a:rPr lang="fr" sz="1100">
                <a:solidFill>
                  <a:schemeClr val="dk1"/>
                </a:solidFill>
                <a:latin typeface="Garamond"/>
                <a:ea typeface="Garamond"/>
                <a:cs typeface="Garamond"/>
                <a:sym typeface="Garamond"/>
              </a:rPr>
              <a:t>étudié,</a:t>
            </a:r>
            <a:r>
              <a:rPr lang="fr" sz="1100">
                <a:solidFill>
                  <a:schemeClr val="dk1"/>
                </a:solidFill>
                <a:latin typeface="Garamond"/>
                <a:ea typeface="Garamond"/>
                <a:cs typeface="Garamond"/>
                <a:sym typeface="Garamond"/>
              </a:rPr>
              <a:t> afin de repérer toutes les grammaires présentes. L’idée est vérifiée, dans un premier temps, sa bonne compréhension de l’outil mais également, de mettre en évidence la porosité des grammaires qui sont, la plupart du temps, sont imbriquées les unes aux autres donc il est compliqué de créer de franches catégories.</a:t>
            </a:r>
            <a:endParaRPr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Clr>
                <a:schemeClr val="dk1"/>
              </a:buClr>
              <a:buSzPts val="1100"/>
              <a:buFont typeface="Arial"/>
              <a:buNone/>
            </a:pPr>
            <a:r>
              <a:t/>
            </a:r>
            <a:endParaRPr sz="1100">
              <a:solidFill>
                <a:schemeClr val="dk1"/>
              </a:solidFill>
              <a:latin typeface="Garamond"/>
              <a:ea typeface="Garamond"/>
              <a:cs typeface="Garamond"/>
              <a:sym typeface="Garamond"/>
            </a:endParaRPr>
          </a:p>
          <a:p>
            <a:pPr indent="-298450" lvl="0" marL="457200" rtl="0" algn="just">
              <a:lnSpc>
                <a:spcPct val="100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a:t>
            </a:r>
            <a:endParaRPr b="1"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t/>
            </a:r>
            <a:endParaRPr sz="1400">
              <a:solidFill>
                <a:schemeClr val="dk1"/>
              </a:solidFill>
              <a:latin typeface="Garamond"/>
              <a:ea typeface="Garamond"/>
              <a:cs typeface="Garamond"/>
              <a:sym typeface="Garamond"/>
            </a:endParaRPr>
          </a:p>
          <a:p>
            <a:pPr indent="0" lvl="0" marL="0" rtl="0" algn="l">
              <a:lnSpc>
                <a:spcPct val="100000"/>
              </a:lnSpc>
              <a:spcBef>
                <a:spcPts val="0"/>
              </a:spcBef>
              <a:spcAft>
                <a:spcPts val="0"/>
              </a:spcAft>
              <a:buNone/>
            </a:pPr>
            <a:r>
              <a:t/>
            </a:r>
            <a:endParaRPr sz="1100"/>
          </a:p>
        </p:txBody>
      </p:sp>
      <p:sp>
        <p:nvSpPr>
          <p:cNvPr id="86" name="Google Shape;86;p18"/>
          <p:cNvSpPr txBox="1"/>
          <p:nvPr/>
        </p:nvSpPr>
        <p:spPr>
          <a:xfrm>
            <a:off x="483300" y="2445975"/>
            <a:ext cx="8349000" cy="2475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système de désignation des UV : code 2 lettres + 2 chiffres (lettres = domaine, chiffres  =plus ou moins niveau de difficulté, et plus ou moins sous-domaine)</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 UV : temps d’heure/temps de crédit</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emplois du temps : discrétisation du temps </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Organisation des horaires (8h-10h 10h15-12h15 14h15-16h15 16h30-18h30)</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catégorisation des UV en CS/TM/TSH</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critère intra TSH</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système de notation avec les lettres</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Branches : discrétisation des domaines d'ingénierie</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Filière : discrétisation des branches</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Jury : formalisme du commentaire final</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Critère pour aller en jury</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Véritable vocabulaire propre aux étudiants de l’UTC : BU, BF, PG, Pic, BDO, Fil, la salle silence, la SDF/NASA,</a:t>
            </a:r>
            <a:endParaRPr sz="1000">
              <a:solidFill>
                <a:schemeClr val="dk1"/>
              </a:solidFill>
              <a:highlight>
                <a:srgbClr val="FFFF00"/>
              </a:highlight>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Le fonctionnement en semestre : tout est compté sous forme de semestre (TC01, GX01) et non en années + rentrée en février donc inter semestre</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Organisation des examens : médian, finaux : plus ou moins d’importance</a:t>
            </a:r>
            <a:endParaRPr sz="1000">
              <a:solidFill>
                <a:schemeClr val="dk1"/>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 CM, TD, TP (hiérarchisation des types de cours)</a:t>
            </a:r>
            <a:endParaRPr sz="1000">
              <a:solidFill>
                <a:schemeClr val="dk2"/>
              </a:solidFill>
              <a:latin typeface="Garamond"/>
              <a:ea typeface="Garamond"/>
              <a:cs typeface="Garamond"/>
              <a:sym typeface="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idx="1" type="body"/>
          </p:nvPr>
        </p:nvSpPr>
        <p:spPr>
          <a:xfrm>
            <a:off x="311700" y="251375"/>
            <a:ext cx="8520600" cy="2929500"/>
          </a:xfrm>
          <a:prstGeom prst="rect">
            <a:avLst/>
          </a:prstGeom>
        </p:spPr>
        <p:txBody>
          <a:bodyPr anchorCtr="0" anchor="t" bIns="91425" lIns="91425" spcFirstLastPara="1" rIns="91425" wrap="square" tIns="91425">
            <a:normAutofit lnSpcReduction="20000"/>
          </a:bodyPr>
          <a:lstStyle/>
          <a:p>
            <a:pPr indent="-345721" lvl="0" marL="457200" rtl="0" algn="l">
              <a:lnSpc>
                <a:spcPct val="100000"/>
              </a:lnSpc>
              <a:spcBef>
                <a:spcPts val="0"/>
              </a:spcBef>
              <a:spcAft>
                <a:spcPts val="0"/>
              </a:spcAft>
              <a:buSzPts val="1844"/>
              <a:buFont typeface="Garamond"/>
              <a:buAutoNum type="alphaLcParenR"/>
            </a:pPr>
            <a:r>
              <a:rPr lang="fr" sz="1844">
                <a:latin typeface="Garamond"/>
                <a:ea typeface="Garamond"/>
                <a:cs typeface="Garamond"/>
                <a:sym typeface="Garamond"/>
              </a:rPr>
              <a:t>Choix de la grammaire à étudier</a:t>
            </a:r>
            <a:endParaRPr sz="1844">
              <a:latin typeface="Garamond"/>
              <a:ea typeface="Garamond"/>
              <a:cs typeface="Garamond"/>
              <a:sym typeface="Garamond"/>
            </a:endParaRPr>
          </a:p>
          <a:p>
            <a:pPr indent="0" lvl="0" marL="0" rtl="0" algn="l">
              <a:lnSpc>
                <a:spcPct val="100000"/>
              </a:lnSpc>
              <a:spcBef>
                <a:spcPts val="0"/>
              </a:spcBef>
              <a:spcAft>
                <a:spcPts val="0"/>
              </a:spcAft>
              <a:buNone/>
            </a:pPr>
            <a:r>
              <a:t/>
            </a:r>
            <a:endParaRPr sz="644">
              <a:latin typeface="Garamond"/>
              <a:ea typeface="Garamond"/>
              <a:cs typeface="Garamond"/>
              <a:sym typeface="Garamond"/>
            </a:endParaRPr>
          </a:p>
          <a:p>
            <a:pPr indent="-298450" lvl="0" marL="457200" rtl="0" algn="l">
              <a:lnSpc>
                <a:spcPct val="100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a:t>
            </a:r>
            <a:endParaRPr b="1" sz="1100">
              <a:solidFill>
                <a:schemeClr val="dk1"/>
              </a:solidFill>
              <a:latin typeface="Garamond"/>
              <a:ea typeface="Garamond"/>
              <a:cs typeface="Garamond"/>
              <a:sym typeface="Garamond"/>
            </a:endParaRPr>
          </a:p>
          <a:p>
            <a:pPr indent="0" lvl="0" marL="0" rtl="0" algn="l">
              <a:lnSpc>
                <a:spcPct val="100000"/>
              </a:lnSpc>
              <a:spcBef>
                <a:spcPts val="0"/>
              </a:spcBef>
              <a:spcAft>
                <a:spcPts val="0"/>
              </a:spcAft>
              <a:buNone/>
            </a:pPr>
            <a:r>
              <a:rPr lang="fr" sz="1100">
                <a:solidFill>
                  <a:schemeClr val="dk1"/>
                </a:solidFill>
                <a:latin typeface="Garamond"/>
                <a:ea typeface="Garamond"/>
                <a:cs typeface="Garamond"/>
                <a:sym typeface="Garamond"/>
              </a:rPr>
              <a:t>Une fois le “benchmark” effectué, il faut choisir la grammaire que vous aviez déjà en tête où celle que l’on trouve dès à présent, la plus intéressante.</a:t>
            </a:r>
            <a:endParaRPr sz="1100">
              <a:solidFill>
                <a:schemeClr val="dk1"/>
              </a:solidFill>
              <a:latin typeface="Garamond"/>
              <a:ea typeface="Garamond"/>
              <a:cs typeface="Garamond"/>
              <a:sym typeface="Garamond"/>
            </a:endParaRPr>
          </a:p>
          <a:p>
            <a:pPr indent="-298450" lvl="0" marL="457200" rtl="0" algn="l">
              <a:lnSpc>
                <a:spcPct val="100000"/>
              </a:lnSpc>
              <a:spcBef>
                <a:spcPts val="120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a:t>
            </a:r>
            <a:endParaRPr b="1" sz="1100">
              <a:solidFill>
                <a:schemeClr val="dk1"/>
              </a:solidFill>
              <a:latin typeface="Garamond"/>
              <a:ea typeface="Garamond"/>
              <a:cs typeface="Garamond"/>
              <a:sym typeface="Garamond"/>
            </a:endParaRPr>
          </a:p>
          <a:p>
            <a:pPr indent="0" lvl="0" marL="0" rtl="0" algn="l">
              <a:lnSpc>
                <a:spcPct val="100000"/>
              </a:lnSpc>
              <a:spcBef>
                <a:spcPts val="0"/>
              </a:spcBef>
              <a:spcAft>
                <a:spcPts val="0"/>
              </a:spcAft>
              <a:buNone/>
            </a:pPr>
            <a:r>
              <a:rPr lang="fr" sz="1100">
                <a:solidFill>
                  <a:schemeClr val="dk1"/>
                </a:solidFill>
                <a:latin typeface="Garamond"/>
                <a:ea typeface="Garamond"/>
                <a:cs typeface="Garamond"/>
                <a:sym typeface="Garamond"/>
              </a:rPr>
              <a:t>Focus sur le système CS/TM/TSH de l’UTC</a:t>
            </a:r>
            <a:endParaRPr sz="1100">
              <a:solidFill>
                <a:schemeClr val="dk1"/>
              </a:solidFill>
              <a:latin typeface="Garamond"/>
              <a:ea typeface="Garamond"/>
              <a:cs typeface="Garamond"/>
              <a:sym typeface="Garamond"/>
            </a:endParaRPr>
          </a:p>
          <a:p>
            <a:pPr indent="0" lvl="0" marL="0" rtl="0" algn="l">
              <a:lnSpc>
                <a:spcPct val="100000"/>
              </a:lnSpc>
              <a:spcBef>
                <a:spcPts val="1200"/>
              </a:spcBef>
              <a:spcAft>
                <a:spcPts val="0"/>
              </a:spcAft>
              <a:buNone/>
            </a:pPr>
            <a:r>
              <a:rPr lang="fr">
                <a:latin typeface="Garamond"/>
                <a:ea typeface="Garamond"/>
                <a:cs typeface="Garamond"/>
                <a:sym typeface="Garamond"/>
              </a:rPr>
              <a:t> b)	</a:t>
            </a:r>
            <a:r>
              <a:rPr lang="fr">
                <a:latin typeface="Garamond"/>
                <a:ea typeface="Garamond"/>
                <a:cs typeface="Garamond"/>
                <a:sym typeface="Garamond"/>
              </a:rPr>
              <a:t>Établir</a:t>
            </a:r>
            <a:r>
              <a:rPr lang="fr">
                <a:latin typeface="Garamond"/>
                <a:ea typeface="Garamond"/>
                <a:cs typeface="Garamond"/>
                <a:sym typeface="Garamond"/>
              </a:rPr>
              <a:t> le périmètre de remise en cause de l’outil</a:t>
            </a:r>
            <a:endParaRPr>
              <a:latin typeface="Garamond"/>
              <a:ea typeface="Garamond"/>
              <a:cs typeface="Garamond"/>
              <a:sym typeface="Garamond"/>
            </a:endParaRPr>
          </a:p>
          <a:p>
            <a:pPr indent="0" lvl="0" marL="0" rtl="0" algn="l">
              <a:lnSpc>
                <a:spcPct val="100000"/>
              </a:lnSpc>
              <a:spcBef>
                <a:spcPts val="0"/>
              </a:spcBef>
              <a:spcAft>
                <a:spcPts val="0"/>
              </a:spcAft>
              <a:buNone/>
            </a:pPr>
            <a:r>
              <a:t/>
            </a:r>
            <a:endParaRPr sz="644">
              <a:latin typeface="Garamond"/>
              <a:ea typeface="Garamond"/>
              <a:cs typeface="Garamond"/>
              <a:sym typeface="Garamond"/>
            </a:endParaRPr>
          </a:p>
          <a:p>
            <a:pPr indent="-298450" lvl="0" marL="457200" rtl="0" algn="l">
              <a:lnSpc>
                <a:spcPct val="100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a:t>
            </a:r>
            <a:endParaRPr b="1"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rPr lang="fr" sz="1100">
                <a:solidFill>
                  <a:schemeClr val="dk1"/>
                </a:solidFill>
                <a:latin typeface="Garamond"/>
                <a:ea typeface="Garamond"/>
                <a:cs typeface="Garamond"/>
                <a:sym typeface="Garamond"/>
              </a:rPr>
              <a:t>Cette étape est classique. Les questions auxquelles répondre pour délimiter notre sujet :</a:t>
            </a:r>
            <a:endParaRPr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rPr i="1" lang="fr" sz="1100">
                <a:solidFill>
                  <a:schemeClr val="dk1"/>
                </a:solidFill>
                <a:latin typeface="Garamond"/>
                <a:ea typeface="Garamond"/>
                <a:cs typeface="Garamond"/>
                <a:sym typeface="Garamond"/>
              </a:rPr>
              <a:t>Quel est mon objet d’étude ?</a:t>
            </a:r>
            <a:endParaRPr i="1"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rPr i="1" lang="fr" sz="1100">
                <a:solidFill>
                  <a:schemeClr val="dk1"/>
                </a:solidFill>
                <a:latin typeface="Garamond"/>
                <a:ea typeface="Garamond"/>
                <a:cs typeface="Garamond"/>
                <a:sym typeface="Garamond"/>
              </a:rPr>
              <a:t>Est-il existant ou à créer ? </a:t>
            </a:r>
            <a:endParaRPr i="1" sz="1100">
              <a:solidFill>
                <a:schemeClr val="dk1"/>
              </a:solidFill>
              <a:latin typeface="Garamond"/>
              <a:ea typeface="Garamond"/>
              <a:cs typeface="Garamond"/>
              <a:sym typeface="Garamond"/>
            </a:endParaRPr>
          </a:p>
          <a:p>
            <a:pPr indent="0" lvl="0" marL="0" rtl="0" algn="just">
              <a:lnSpc>
                <a:spcPct val="100000"/>
              </a:lnSpc>
              <a:spcBef>
                <a:spcPts val="0"/>
              </a:spcBef>
              <a:spcAft>
                <a:spcPts val="0"/>
              </a:spcAft>
              <a:buNone/>
            </a:pPr>
            <a:r>
              <a:rPr i="1" lang="fr" sz="1100">
                <a:solidFill>
                  <a:schemeClr val="dk1"/>
                </a:solidFill>
                <a:latin typeface="Garamond"/>
                <a:ea typeface="Garamond"/>
                <a:cs typeface="Garamond"/>
                <a:sym typeface="Garamond"/>
              </a:rPr>
              <a:t>Existe-t-il plusieurs types de modèles ? </a:t>
            </a:r>
            <a:endParaRPr i="1" sz="1100">
              <a:solidFill>
                <a:schemeClr val="dk1"/>
              </a:solidFill>
              <a:latin typeface="Garamond"/>
              <a:ea typeface="Garamond"/>
              <a:cs typeface="Garamond"/>
              <a:sym typeface="Garamond"/>
            </a:endParaRPr>
          </a:p>
          <a:p>
            <a:pPr indent="0" lvl="0" marL="0" rtl="0" algn="l">
              <a:lnSpc>
                <a:spcPct val="100000"/>
              </a:lnSpc>
              <a:spcBef>
                <a:spcPts val="0"/>
              </a:spcBef>
              <a:spcAft>
                <a:spcPts val="0"/>
              </a:spcAft>
              <a:buNone/>
            </a:pPr>
            <a:r>
              <a:rPr i="1" lang="fr" sz="1100">
                <a:solidFill>
                  <a:schemeClr val="dk1"/>
                </a:solidFill>
                <a:latin typeface="Garamond"/>
                <a:ea typeface="Garamond"/>
                <a:cs typeface="Garamond"/>
                <a:sym typeface="Garamond"/>
              </a:rPr>
              <a:t>Sur quoi peut-on intervenir ? Sur quoi ne peut-on pas intervenir ?</a:t>
            </a:r>
            <a:endParaRPr i="1" sz="1100">
              <a:solidFill>
                <a:schemeClr val="dk1"/>
              </a:solidFill>
              <a:latin typeface="Garamond"/>
              <a:ea typeface="Garamond"/>
              <a:cs typeface="Garamond"/>
              <a:sym typeface="Garamond"/>
            </a:endParaRPr>
          </a:p>
          <a:p>
            <a:pPr indent="0" lvl="0" marL="0" rtl="0" algn="l">
              <a:lnSpc>
                <a:spcPct val="100000"/>
              </a:lnSpc>
              <a:spcBef>
                <a:spcPts val="0"/>
              </a:spcBef>
              <a:spcAft>
                <a:spcPts val="0"/>
              </a:spcAft>
              <a:buNone/>
            </a:pPr>
            <a:r>
              <a:t/>
            </a:r>
            <a:endParaRPr i="1" sz="1100">
              <a:solidFill>
                <a:schemeClr val="dk1"/>
              </a:solidFill>
              <a:latin typeface="Garamond"/>
              <a:ea typeface="Garamond"/>
              <a:cs typeface="Garamond"/>
              <a:sym typeface="Garamond"/>
            </a:endParaRPr>
          </a:p>
          <a:p>
            <a:pPr indent="-298450" lvl="0" marL="457200" rtl="0" algn="l">
              <a:lnSpc>
                <a:spcPct val="100000"/>
              </a:lnSpc>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a:t>
            </a:r>
            <a:endParaRPr b="1" sz="1100">
              <a:solidFill>
                <a:schemeClr val="dk1"/>
              </a:solidFill>
              <a:latin typeface="Garamond"/>
              <a:ea typeface="Garamond"/>
              <a:cs typeface="Garamond"/>
              <a:sym typeface="Garamond"/>
            </a:endParaRPr>
          </a:p>
          <a:p>
            <a:pPr indent="0" lvl="0" marL="0" rtl="0" algn="l">
              <a:lnSpc>
                <a:spcPct val="100000"/>
              </a:lnSpc>
              <a:spcBef>
                <a:spcPts val="0"/>
              </a:spcBef>
              <a:spcAft>
                <a:spcPts val="0"/>
              </a:spcAft>
              <a:buNone/>
            </a:pPr>
            <a:r>
              <a:t/>
            </a:r>
            <a:endParaRPr sz="1100">
              <a:solidFill>
                <a:schemeClr val="dk1"/>
              </a:solidFill>
              <a:latin typeface="Garamond"/>
              <a:ea typeface="Garamond"/>
              <a:cs typeface="Garamond"/>
              <a:sym typeface="Garamond"/>
            </a:endParaRPr>
          </a:p>
        </p:txBody>
      </p:sp>
      <p:sp>
        <p:nvSpPr>
          <p:cNvPr id="92" name="Google Shape;92;p19"/>
          <p:cNvSpPr txBox="1"/>
          <p:nvPr/>
        </p:nvSpPr>
        <p:spPr>
          <a:xfrm>
            <a:off x="311700" y="2968150"/>
            <a:ext cx="8520600" cy="1991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just">
              <a:spcBef>
                <a:spcPts val="0"/>
              </a:spcBef>
              <a:spcAft>
                <a:spcPts val="0"/>
              </a:spcAft>
              <a:buNone/>
            </a:pPr>
            <a:r>
              <a:rPr i="1" lang="fr" sz="1000">
                <a:solidFill>
                  <a:schemeClr val="dk1"/>
                </a:solidFill>
                <a:latin typeface="Garamond"/>
                <a:ea typeface="Garamond"/>
                <a:cs typeface="Garamond"/>
                <a:sym typeface="Garamond"/>
              </a:rPr>
              <a:t>Quel est mon objet d’étude ? </a:t>
            </a:r>
            <a:endParaRPr i="1" sz="1000">
              <a:solidFill>
                <a:schemeClr val="dk1"/>
              </a:solidFill>
              <a:latin typeface="Garamond"/>
              <a:ea typeface="Garamond"/>
              <a:cs typeface="Garamond"/>
              <a:sym typeface="Garamond"/>
            </a:endParaRPr>
          </a:p>
          <a:p>
            <a:pPr indent="0" lvl="0" marL="0" rtl="0" algn="just">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Le modèle CS/TM/TSH. </a:t>
            </a:r>
            <a:endParaRPr sz="1000">
              <a:solidFill>
                <a:schemeClr val="dk1"/>
              </a:solidFill>
              <a:latin typeface="Garamond"/>
              <a:ea typeface="Garamond"/>
              <a:cs typeface="Garamond"/>
              <a:sym typeface="Garamond"/>
            </a:endParaRPr>
          </a:p>
          <a:p>
            <a:pPr indent="0" lvl="0" marL="0" rtl="0" algn="just">
              <a:spcBef>
                <a:spcPts val="0"/>
              </a:spcBef>
              <a:spcAft>
                <a:spcPts val="0"/>
              </a:spcAft>
              <a:buNone/>
            </a:pPr>
            <a:r>
              <a:rPr i="1" lang="fr" sz="1000">
                <a:solidFill>
                  <a:schemeClr val="dk1"/>
                </a:solidFill>
                <a:latin typeface="Garamond"/>
                <a:ea typeface="Garamond"/>
                <a:cs typeface="Garamond"/>
                <a:sym typeface="Garamond"/>
              </a:rPr>
              <a:t>L’objet est-il existant ou à créer ? </a:t>
            </a:r>
            <a:endParaRPr i="1" sz="1000">
              <a:solidFill>
                <a:schemeClr val="dk1"/>
              </a:solidFill>
              <a:latin typeface="Garamond"/>
              <a:ea typeface="Garamond"/>
              <a:cs typeface="Garamond"/>
              <a:sym typeface="Garamond"/>
            </a:endParaRPr>
          </a:p>
          <a:p>
            <a:pPr indent="0" lvl="0" marL="0" rtl="0" algn="just">
              <a:spcBef>
                <a:spcPts val="0"/>
              </a:spcBef>
              <a:spcAft>
                <a:spcPts val="0"/>
              </a:spcAft>
              <a:buClr>
                <a:schemeClr val="dk1"/>
              </a:buClr>
              <a:buSzPts val="1100"/>
              <a:buFont typeface="Arial"/>
              <a:buNone/>
            </a:pPr>
            <a:r>
              <a:rPr lang="fr" sz="1000">
                <a:solidFill>
                  <a:schemeClr val="dk1"/>
                </a:solidFill>
                <a:latin typeface="Garamond"/>
                <a:ea typeface="Garamond"/>
                <a:cs typeface="Garamond"/>
                <a:sym typeface="Garamond"/>
              </a:rPr>
              <a:t>La distinction entre CS/TM/TSH est existante, mais peut être réinventée.</a:t>
            </a:r>
            <a:endParaRPr sz="1000">
              <a:solidFill>
                <a:schemeClr val="dk1"/>
              </a:solidFill>
              <a:latin typeface="Garamond"/>
              <a:ea typeface="Garamond"/>
              <a:cs typeface="Garamond"/>
              <a:sym typeface="Garamond"/>
            </a:endParaRPr>
          </a:p>
          <a:p>
            <a:pPr indent="0" lvl="0" marL="0" rtl="0" algn="just">
              <a:spcBef>
                <a:spcPts val="0"/>
              </a:spcBef>
              <a:spcAft>
                <a:spcPts val="0"/>
              </a:spcAft>
              <a:buNone/>
            </a:pPr>
            <a:r>
              <a:rPr i="1" lang="fr" sz="1000">
                <a:solidFill>
                  <a:schemeClr val="dk1"/>
                </a:solidFill>
                <a:latin typeface="Garamond"/>
                <a:ea typeface="Garamond"/>
                <a:cs typeface="Garamond"/>
                <a:sym typeface="Garamond"/>
              </a:rPr>
              <a:t>Existe-t-il plusieurs types de modèles ? </a:t>
            </a:r>
            <a:endParaRPr i="1" sz="1000">
              <a:solidFill>
                <a:schemeClr val="dk1"/>
              </a:solidFill>
              <a:latin typeface="Garamond"/>
              <a:ea typeface="Garamond"/>
              <a:cs typeface="Garamond"/>
              <a:sym typeface="Garamond"/>
            </a:endParaRPr>
          </a:p>
          <a:p>
            <a:pPr indent="-292100" lvl="0" marL="457200" rtl="0" algn="just">
              <a:spcBef>
                <a:spcPts val="0"/>
              </a:spcBef>
              <a:spcAft>
                <a:spcPts val="0"/>
              </a:spcAft>
              <a:buClr>
                <a:schemeClr val="dk1"/>
              </a:buClr>
              <a:buSzPts val="1000"/>
              <a:buFont typeface="Garamond"/>
              <a:buChar char="-"/>
            </a:pPr>
            <a:r>
              <a:rPr lang="fr" sz="1000">
                <a:solidFill>
                  <a:schemeClr val="dk1"/>
                </a:solidFill>
                <a:latin typeface="Garamond"/>
                <a:ea typeface="Garamond"/>
                <a:cs typeface="Garamond"/>
                <a:sym typeface="Garamond"/>
              </a:rPr>
              <a:t> modèle CS/TM/TSH</a:t>
            </a:r>
            <a:endParaRPr sz="1000">
              <a:solidFill>
                <a:schemeClr val="dk1"/>
              </a:solidFill>
              <a:latin typeface="Garamond"/>
              <a:ea typeface="Garamond"/>
              <a:cs typeface="Garamond"/>
              <a:sym typeface="Garamond"/>
            </a:endParaRPr>
          </a:p>
          <a:p>
            <a:pPr indent="-292100" lvl="0" marL="457200" rtl="0" algn="just">
              <a:spcBef>
                <a:spcPts val="0"/>
              </a:spcBef>
              <a:spcAft>
                <a:spcPts val="0"/>
              </a:spcAft>
              <a:buClr>
                <a:schemeClr val="dk1"/>
              </a:buClr>
              <a:buSzPts val="1000"/>
              <a:buFont typeface="Garamond"/>
              <a:buChar char="-"/>
            </a:pPr>
            <a:r>
              <a:rPr lang="fr" sz="1000">
                <a:solidFill>
                  <a:schemeClr val="dk1"/>
                </a:solidFill>
                <a:latin typeface="Garamond"/>
                <a:ea typeface="Garamond"/>
                <a:cs typeface="Garamond"/>
                <a:sym typeface="Garamond"/>
              </a:rPr>
              <a:t>modèle lycéen avec chaque matière distincte</a:t>
            </a:r>
            <a:endParaRPr sz="1000">
              <a:solidFill>
                <a:schemeClr val="dk1"/>
              </a:solidFill>
              <a:latin typeface="Garamond"/>
              <a:ea typeface="Garamond"/>
              <a:cs typeface="Garamond"/>
              <a:sym typeface="Garamond"/>
            </a:endParaRPr>
          </a:p>
          <a:p>
            <a:pPr indent="-292100" lvl="0" marL="457200" rtl="0" algn="just">
              <a:spcBef>
                <a:spcPts val="0"/>
              </a:spcBef>
              <a:spcAft>
                <a:spcPts val="0"/>
              </a:spcAft>
              <a:buClr>
                <a:schemeClr val="dk1"/>
              </a:buClr>
              <a:buSzPts val="1000"/>
              <a:buFont typeface="Garamond"/>
              <a:buChar char="-"/>
            </a:pPr>
            <a:r>
              <a:rPr lang="fr" sz="1000">
                <a:solidFill>
                  <a:schemeClr val="dk1"/>
                </a:solidFill>
                <a:latin typeface="Garamond"/>
                <a:ea typeface="Garamond"/>
                <a:cs typeface="Garamond"/>
                <a:sym typeface="Garamond"/>
              </a:rPr>
              <a:t>modèle de l’INSA Lyon avec tronc commun imposé </a:t>
            </a:r>
            <a:endParaRPr sz="1000">
              <a:solidFill>
                <a:schemeClr val="dk1"/>
              </a:solidFill>
              <a:latin typeface="Garamond"/>
              <a:ea typeface="Garamond"/>
              <a:cs typeface="Garamond"/>
              <a:sym typeface="Garamond"/>
            </a:endParaRPr>
          </a:p>
          <a:p>
            <a:pPr indent="-292100" lvl="0" marL="457200" rtl="0" algn="just">
              <a:spcBef>
                <a:spcPts val="0"/>
              </a:spcBef>
              <a:spcAft>
                <a:spcPts val="0"/>
              </a:spcAft>
              <a:buClr>
                <a:schemeClr val="dk1"/>
              </a:buClr>
              <a:buSzPts val="1000"/>
              <a:buFont typeface="Garamond"/>
              <a:buChar char="-"/>
            </a:pPr>
            <a:r>
              <a:rPr lang="fr" sz="1000">
                <a:solidFill>
                  <a:schemeClr val="dk1"/>
                </a:solidFill>
                <a:latin typeface="Garamond"/>
                <a:ea typeface="Garamond"/>
                <a:cs typeface="Garamond"/>
                <a:sym typeface="Garamond"/>
              </a:rPr>
              <a:t>modèle de choix de matières sans obligation quelconque </a:t>
            </a:r>
            <a:endParaRPr sz="1000">
              <a:solidFill>
                <a:schemeClr val="dk1"/>
              </a:solidFill>
              <a:latin typeface="Garamond"/>
              <a:ea typeface="Garamond"/>
              <a:cs typeface="Garamond"/>
              <a:sym typeface="Garamond"/>
            </a:endParaRPr>
          </a:p>
          <a:p>
            <a:pPr indent="0" lvl="0" marL="0" rtl="0" algn="just">
              <a:spcBef>
                <a:spcPts val="0"/>
              </a:spcBef>
              <a:spcAft>
                <a:spcPts val="0"/>
              </a:spcAft>
              <a:buClr>
                <a:schemeClr val="dk1"/>
              </a:buClr>
              <a:buSzPts val="1100"/>
              <a:buFont typeface="Arial"/>
              <a:buNone/>
            </a:pPr>
            <a:r>
              <a:rPr i="1" lang="fr" sz="1000">
                <a:solidFill>
                  <a:schemeClr val="dk1"/>
                </a:solidFill>
                <a:latin typeface="Garamond"/>
                <a:ea typeface="Garamond"/>
                <a:cs typeface="Garamond"/>
                <a:sym typeface="Garamond"/>
              </a:rPr>
              <a:t>Sur quoi peut-on intervenir ? Sur quoi ne peut-on pas intervenir ?</a:t>
            </a:r>
            <a:endParaRPr i="1" sz="1000">
              <a:solidFill>
                <a:schemeClr val="dk1"/>
              </a:solidFill>
              <a:latin typeface="Garamond"/>
              <a:ea typeface="Garamond"/>
              <a:cs typeface="Garamond"/>
              <a:sym typeface="Garamond"/>
            </a:endParaRPr>
          </a:p>
          <a:p>
            <a:pPr indent="-292100" lvl="0" marL="457200" rtl="0" algn="just">
              <a:spcBef>
                <a:spcPts val="0"/>
              </a:spcBef>
              <a:spcAft>
                <a:spcPts val="0"/>
              </a:spcAft>
              <a:buClr>
                <a:schemeClr val="dk1"/>
              </a:buClr>
              <a:buSzPts val="1000"/>
              <a:buFont typeface="Garamond"/>
              <a:buChar char="-"/>
            </a:pPr>
            <a:r>
              <a:rPr lang="fr" sz="1000">
                <a:solidFill>
                  <a:schemeClr val="dk1"/>
                </a:solidFill>
                <a:latin typeface="Garamond"/>
                <a:ea typeface="Garamond"/>
                <a:cs typeface="Garamond"/>
                <a:sym typeface="Garamond"/>
              </a:rPr>
              <a:t>on peut intervenir sur : le modèle en lui-même, la distinction connaissance/compétence, les modalités d’examens, les critères d’évaluation, les emplois du temps </a:t>
            </a:r>
            <a:endParaRPr sz="1000">
              <a:solidFill>
                <a:schemeClr val="dk1"/>
              </a:solidFill>
              <a:latin typeface="Garamond"/>
              <a:ea typeface="Garamond"/>
              <a:cs typeface="Garamond"/>
              <a:sym typeface="Garamond"/>
            </a:endParaRPr>
          </a:p>
          <a:p>
            <a:pPr indent="-292100" lvl="0" marL="457200" rtl="0" algn="just">
              <a:spcBef>
                <a:spcPts val="0"/>
              </a:spcBef>
              <a:spcAft>
                <a:spcPts val="0"/>
              </a:spcAft>
              <a:buClr>
                <a:schemeClr val="dk1"/>
              </a:buClr>
              <a:buSzPts val="1000"/>
              <a:buFont typeface="Times New Roman"/>
              <a:buChar char="-"/>
            </a:pPr>
            <a:r>
              <a:rPr lang="fr" sz="1000">
                <a:solidFill>
                  <a:schemeClr val="dk1"/>
                </a:solidFill>
                <a:latin typeface="Garamond"/>
                <a:ea typeface="Garamond"/>
                <a:cs typeface="Garamond"/>
                <a:sym typeface="Garamond"/>
              </a:rPr>
              <a:t>on ne peut pas intervenir sur : le système modulaire de choix d’UVs, les pré-requis nécessaires au diplôme d’ingénieur </a:t>
            </a:r>
            <a:endParaRPr sz="1000">
              <a:solidFill>
                <a:schemeClr val="dk2"/>
              </a:solidFill>
              <a:latin typeface="Garamond"/>
              <a:ea typeface="Garamond"/>
              <a:cs typeface="Garamond"/>
              <a:sym typeface="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idx="1" type="body"/>
          </p:nvPr>
        </p:nvSpPr>
        <p:spPr>
          <a:xfrm>
            <a:off x="311700" y="193350"/>
            <a:ext cx="8520600" cy="48051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fr" sz="1844">
                <a:latin typeface="Garamond"/>
                <a:ea typeface="Garamond"/>
                <a:cs typeface="Garamond"/>
                <a:sym typeface="Garamond"/>
              </a:rPr>
              <a:t>c)	Formalisme en présence</a:t>
            </a:r>
            <a:endParaRPr sz="1844">
              <a:latin typeface="Garamond"/>
              <a:ea typeface="Garamond"/>
              <a:cs typeface="Garamond"/>
              <a:sym typeface="Garamond"/>
            </a:endParaRPr>
          </a:p>
          <a:p>
            <a:pPr indent="0" lvl="0" marL="0" rtl="0" algn="just">
              <a:spcBef>
                <a:spcPts val="1200"/>
              </a:spcBef>
              <a:spcAft>
                <a:spcPts val="0"/>
              </a:spcAft>
              <a:buClr>
                <a:schemeClr val="dk1"/>
              </a:buClr>
              <a:buSzPts val="1100"/>
              <a:buFont typeface="Arial"/>
              <a:buNone/>
            </a:pPr>
            <a:r>
              <a:rPr lang="fr" sz="1100">
                <a:solidFill>
                  <a:schemeClr val="dk1"/>
                </a:solidFill>
                <a:latin typeface="Garamond"/>
                <a:ea typeface="Garamond"/>
                <a:cs typeface="Garamond"/>
                <a:sym typeface="Garamond"/>
              </a:rPr>
              <a:t>L’objectif de cette étape, nouvelle, est de répertorier les formalismes existants afin d’identifier les </a:t>
            </a:r>
            <a:r>
              <a:rPr i="1" lang="fr" sz="1100">
                <a:solidFill>
                  <a:schemeClr val="dk1"/>
                </a:solidFill>
                <a:latin typeface="Garamond"/>
                <a:ea typeface="Garamond"/>
                <a:cs typeface="Garamond"/>
                <a:sym typeface="Garamond"/>
              </a:rPr>
              <a:t>grammaires</a:t>
            </a:r>
            <a:r>
              <a:rPr lang="fr" sz="1100">
                <a:solidFill>
                  <a:schemeClr val="dk1"/>
                </a:solidFill>
                <a:latin typeface="Garamond"/>
                <a:ea typeface="Garamond"/>
                <a:cs typeface="Garamond"/>
                <a:sym typeface="Garamond"/>
              </a:rPr>
              <a:t> en place, que ce soit celles de l’objet étudié ou celles de son environnement social et technique. </a:t>
            </a:r>
            <a:endParaRPr sz="1100">
              <a:solidFill>
                <a:schemeClr val="dk1"/>
              </a:solidFill>
              <a:latin typeface="Garamond"/>
              <a:ea typeface="Garamond"/>
              <a:cs typeface="Garamond"/>
              <a:sym typeface="Garamond"/>
            </a:endParaRPr>
          </a:p>
          <a:p>
            <a:pPr indent="-298450" lvl="0" marL="457200" rtl="0" algn="l">
              <a:lnSpc>
                <a:spcPct val="100000"/>
              </a:lnSpc>
              <a:spcBef>
                <a:spcPts val="120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Formalismes des objets techniques existants (notamment la concurrence)</a:t>
            </a:r>
            <a:endParaRPr b="1" sz="1100">
              <a:solidFill>
                <a:schemeClr val="dk1"/>
              </a:solidFill>
              <a:latin typeface="Garamond"/>
              <a:ea typeface="Garamond"/>
              <a:cs typeface="Garamond"/>
              <a:sym typeface="Garamond"/>
            </a:endParaRPr>
          </a:p>
          <a:p>
            <a:pPr indent="0" lvl="0" marL="0" rtl="0" algn="l">
              <a:lnSpc>
                <a:spcPct val="100000"/>
              </a:lnSpc>
              <a:spcBef>
                <a:spcPts val="1100"/>
              </a:spcBef>
              <a:spcAft>
                <a:spcPts val="0"/>
              </a:spcAft>
              <a:buNone/>
            </a:pPr>
            <a:r>
              <a:rPr lang="fr" sz="1100">
                <a:solidFill>
                  <a:schemeClr val="dk1"/>
                </a:solidFill>
                <a:latin typeface="Garamond"/>
                <a:ea typeface="Garamond"/>
                <a:cs typeface="Garamond"/>
                <a:sym typeface="Garamond"/>
              </a:rPr>
              <a:t>Ce tableau est à décliner en fonction des besoins propres à l’objet étudié, ainsi les blocs fonctionnels et modèles de données de l’objet technique seront répertoriés du point de vue de la concurrence si elle existe (comme ici), des Situations de Vie, ou des parties prenantes.</a:t>
            </a:r>
            <a:endParaRPr sz="1100">
              <a:solidFill>
                <a:schemeClr val="dk1"/>
              </a:solidFill>
              <a:latin typeface="Garamond"/>
              <a:ea typeface="Garamond"/>
              <a:cs typeface="Garamond"/>
              <a:sym typeface="Garamond"/>
            </a:endParaRPr>
          </a:p>
          <a:p>
            <a:pPr indent="0" lvl="0" marL="0" rtl="0" algn="l">
              <a:lnSpc>
                <a:spcPct val="100000"/>
              </a:lnSpc>
              <a:spcBef>
                <a:spcPts val="1100"/>
              </a:spcBef>
              <a:spcAft>
                <a:spcPts val="0"/>
              </a:spcAft>
              <a:buNone/>
            </a:pPr>
            <a:r>
              <a:t/>
            </a:r>
            <a:endParaRPr sz="1100">
              <a:solidFill>
                <a:schemeClr val="dk1"/>
              </a:solidFill>
              <a:latin typeface="Garamond"/>
              <a:ea typeface="Garamond"/>
              <a:cs typeface="Garamond"/>
              <a:sym typeface="Garamond"/>
            </a:endParaRPr>
          </a:p>
          <a:p>
            <a:pPr indent="0" lvl="0" marL="0" rtl="0" algn="l">
              <a:lnSpc>
                <a:spcPct val="100000"/>
              </a:lnSpc>
              <a:spcBef>
                <a:spcPts val="1100"/>
              </a:spcBef>
              <a:spcAft>
                <a:spcPts val="0"/>
              </a:spcAft>
              <a:buNone/>
            </a:pPr>
            <a:r>
              <a:t/>
            </a:r>
            <a:endParaRPr sz="1100">
              <a:solidFill>
                <a:schemeClr val="dk1"/>
              </a:solidFill>
              <a:latin typeface="Garamond"/>
              <a:ea typeface="Garamond"/>
              <a:cs typeface="Garamond"/>
              <a:sym typeface="Garamond"/>
            </a:endParaRPr>
          </a:p>
          <a:p>
            <a:pPr indent="0" lvl="0" marL="0" rtl="0" algn="l">
              <a:lnSpc>
                <a:spcPct val="100000"/>
              </a:lnSpc>
              <a:spcBef>
                <a:spcPts val="1100"/>
              </a:spcBef>
              <a:spcAft>
                <a:spcPts val="0"/>
              </a:spcAft>
              <a:buNone/>
            </a:pPr>
            <a:r>
              <a:t/>
            </a:r>
            <a:endParaRPr sz="1100">
              <a:solidFill>
                <a:schemeClr val="dk1"/>
              </a:solidFill>
              <a:latin typeface="Garamond"/>
              <a:ea typeface="Garamond"/>
              <a:cs typeface="Garamond"/>
              <a:sym typeface="Garamond"/>
            </a:endParaRPr>
          </a:p>
          <a:p>
            <a:pPr indent="0" lvl="0" marL="0" rtl="0" algn="l">
              <a:lnSpc>
                <a:spcPct val="100000"/>
              </a:lnSpc>
              <a:spcBef>
                <a:spcPts val="1100"/>
              </a:spcBef>
              <a:spcAft>
                <a:spcPts val="0"/>
              </a:spcAft>
              <a:buNone/>
            </a:pPr>
            <a:r>
              <a:t/>
            </a:r>
            <a:endParaRPr sz="1100">
              <a:solidFill>
                <a:schemeClr val="dk1"/>
              </a:solidFill>
              <a:latin typeface="Garamond"/>
              <a:ea typeface="Garamond"/>
              <a:cs typeface="Garamond"/>
              <a:sym typeface="Garamond"/>
            </a:endParaRPr>
          </a:p>
          <a:p>
            <a:pPr indent="0" lvl="0" marL="0" rtl="0" algn="l">
              <a:lnSpc>
                <a:spcPct val="100000"/>
              </a:lnSpc>
              <a:spcBef>
                <a:spcPts val="1100"/>
              </a:spcBef>
              <a:spcAft>
                <a:spcPts val="0"/>
              </a:spcAft>
              <a:buNone/>
            </a:pPr>
            <a:r>
              <a:t/>
            </a:r>
            <a:endParaRPr sz="1100">
              <a:solidFill>
                <a:schemeClr val="dk1"/>
              </a:solidFill>
              <a:latin typeface="Garamond"/>
              <a:ea typeface="Garamond"/>
              <a:cs typeface="Garamond"/>
              <a:sym typeface="Garamond"/>
            </a:endParaRPr>
          </a:p>
          <a:p>
            <a:pPr indent="-298450" lvl="0" marL="457200" rtl="0" algn="just">
              <a:spcBef>
                <a:spcPts val="1200"/>
              </a:spcBef>
              <a:spcAft>
                <a:spcPts val="0"/>
              </a:spcAft>
              <a:buClr>
                <a:schemeClr val="dk1"/>
              </a:buClr>
              <a:buSzPts val="1100"/>
              <a:buFont typeface="Garamond"/>
              <a:buChar char="➢"/>
            </a:pPr>
            <a:r>
              <a:rPr b="1" lang="fr" sz="1100">
                <a:solidFill>
                  <a:schemeClr val="dk1"/>
                </a:solidFill>
                <a:latin typeface="Times New Roman"/>
                <a:ea typeface="Times New Roman"/>
                <a:cs typeface="Times New Roman"/>
                <a:sym typeface="Times New Roman"/>
              </a:rPr>
              <a:t> </a:t>
            </a:r>
            <a:r>
              <a:rPr b="1" lang="fr" sz="1100">
                <a:solidFill>
                  <a:schemeClr val="dk1"/>
                </a:solidFill>
                <a:latin typeface="Garamond"/>
                <a:ea typeface="Garamond"/>
                <a:cs typeface="Garamond"/>
                <a:sym typeface="Garamond"/>
              </a:rPr>
              <a:t>Exemple</a:t>
            </a:r>
            <a:endParaRPr b="1" sz="1100">
              <a:solidFill>
                <a:schemeClr val="dk1"/>
              </a:solidFill>
              <a:latin typeface="Garamond"/>
              <a:ea typeface="Garamond"/>
              <a:cs typeface="Garamond"/>
              <a:sym typeface="Garamond"/>
            </a:endParaRPr>
          </a:p>
          <a:p>
            <a:pPr indent="0" lvl="0" marL="0" rtl="0" algn="just">
              <a:spcBef>
                <a:spcPts val="1200"/>
              </a:spcBef>
              <a:spcAft>
                <a:spcPts val="0"/>
              </a:spcAft>
              <a:buNone/>
            </a:pPr>
            <a:r>
              <a:t/>
            </a:r>
            <a:endParaRPr b="1" sz="1100">
              <a:solidFill>
                <a:schemeClr val="dk1"/>
              </a:solidFill>
              <a:latin typeface="Garamond"/>
              <a:ea typeface="Garamond"/>
              <a:cs typeface="Garamond"/>
              <a:sym typeface="Garamond"/>
            </a:endParaRPr>
          </a:p>
          <a:p>
            <a:pPr indent="0" lvl="0" marL="457200" rtl="0" algn="l">
              <a:lnSpc>
                <a:spcPct val="100000"/>
              </a:lnSpc>
              <a:spcBef>
                <a:spcPts val="1200"/>
              </a:spcBef>
              <a:spcAft>
                <a:spcPts val="0"/>
              </a:spcAft>
              <a:buNone/>
            </a:pPr>
            <a:r>
              <a:t/>
            </a:r>
            <a:endParaRPr sz="1100">
              <a:solidFill>
                <a:schemeClr val="dk1"/>
              </a:solidFill>
              <a:latin typeface="Garamond"/>
              <a:ea typeface="Garamond"/>
              <a:cs typeface="Garamond"/>
              <a:sym typeface="Garamond"/>
            </a:endParaRPr>
          </a:p>
          <a:p>
            <a:pPr indent="0" lvl="0" marL="0" rtl="0" algn="l">
              <a:lnSpc>
                <a:spcPct val="100000"/>
              </a:lnSpc>
              <a:spcBef>
                <a:spcPts val="200"/>
              </a:spcBef>
              <a:spcAft>
                <a:spcPts val="0"/>
              </a:spcAft>
              <a:buNone/>
            </a:pPr>
            <a:r>
              <a:t/>
            </a:r>
            <a:endParaRPr sz="1544">
              <a:latin typeface="Garamond"/>
              <a:ea typeface="Garamond"/>
              <a:cs typeface="Garamond"/>
              <a:sym typeface="Garamond"/>
            </a:endParaRPr>
          </a:p>
          <a:p>
            <a:pPr indent="0" lvl="0" marL="0" rtl="0" algn="l">
              <a:lnSpc>
                <a:spcPct val="100000"/>
              </a:lnSpc>
              <a:spcBef>
                <a:spcPts val="0"/>
              </a:spcBef>
              <a:spcAft>
                <a:spcPts val="0"/>
              </a:spcAft>
              <a:buNone/>
            </a:pPr>
            <a:r>
              <a:t/>
            </a:r>
            <a:endParaRPr sz="1100">
              <a:solidFill>
                <a:schemeClr val="dk1"/>
              </a:solidFill>
              <a:latin typeface="Garamond"/>
              <a:ea typeface="Garamond"/>
              <a:cs typeface="Garamond"/>
              <a:sym typeface="Garamond"/>
            </a:endParaRPr>
          </a:p>
        </p:txBody>
      </p:sp>
      <p:pic>
        <p:nvPicPr>
          <p:cNvPr id="98" name="Google Shape;98;p20"/>
          <p:cNvPicPr preferRelativeResize="0"/>
          <p:nvPr/>
        </p:nvPicPr>
        <p:blipFill>
          <a:blip r:embed="rId3">
            <a:alphaModFix/>
          </a:blip>
          <a:stretch>
            <a:fillRect/>
          </a:stretch>
        </p:blipFill>
        <p:spPr>
          <a:xfrm>
            <a:off x="1945925" y="1940888"/>
            <a:ext cx="4696150" cy="1310025"/>
          </a:xfrm>
          <a:prstGeom prst="rect">
            <a:avLst/>
          </a:prstGeom>
          <a:noFill/>
          <a:ln>
            <a:noFill/>
          </a:ln>
        </p:spPr>
      </p:pic>
      <p:pic>
        <p:nvPicPr>
          <p:cNvPr id="99" name="Google Shape;99;p20"/>
          <p:cNvPicPr preferRelativeResize="0"/>
          <p:nvPr/>
        </p:nvPicPr>
        <p:blipFill>
          <a:blip r:embed="rId4">
            <a:alphaModFix/>
          </a:blip>
          <a:stretch>
            <a:fillRect/>
          </a:stretch>
        </p:blipFill>
        <p:spPr>
          <a:xfrm>
            <a:off x="2186325" y="3250925"/>
            <a:ext cx="4215349" cy="1774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nvSpPr>
        <p:spPr>
          <a:xfrm>
            <a:off x="245863" y="396400"/>
            <a:ext cx="6970800" cy="7347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Formalismes des domaines entrant en </a:t>
            </a:r>
            <a:r>
              <a:rPr b="1" lang="fr" sz="1100">
                <a:solidFill>
                  <a:schemeClr val="dk1"/>
                </a:solidFill>
                <a:latin typeface="Garamond"/>
                <a:ea typeface="Garamond"/>
                <a:cs typeface="Garamond"/>
                <a:sym typeface="Garamond"/>
              </a:rPr>
              <a:t>interaction</a:t>
            </a:r>
            <a:r>
              <a:rPr b="1" lang="fr" sz="1100">
                <a:solidFill>
                  <a:schemeClr val="dk1"/>
                </a:solidFill>
                <a:latin typeface="Garamond"/>
                <a:ea typeface="Garamond"/>
                <a:cs typeface="Garamond"/>
                <a:sym typeface="Garamond"/>
              </a:rPr>
              <a:t> avec l’objet étudié</a:t>
            </a:r>
            <a:endParaRPr b="1" sz="1100">
              <a:solidFill>
                <a:schemeClr val="dk1"/>
              </a:solidFill>
              <a:latin typeface="Garamond"/>
              <a:ea typeface="Garamond"/>
              <a:cs typeface="Garamond"/>
              <a:sym typeface="Garamond"/>
            </a:endParaRPr>
          </a:p>
        </p:txBody>
      </p:sp>
      <p:pic>
        <p:nvPicPr>
          <p:cNvPr id="105" name="Google Shape;105;p21"/>
          <p:cNvPicPr preferRelativeResize="0"/>
          <p:nvPr/>
        </p:nvPicPr>
        <p:blipFill>
          <a:blip r:embed="rId3">
            <a:alphaModFix/>
          </a:blip>
          <a:stretch>
            <a:fillRect/>
          </a:stretch>
        </p:blipFill>
        <p:spPr>
          <a:xfrm>
            <a:off x="1854075" y="923375"/>
            <a:ext cx="5435849" cy="1447725"/>
          </a:xfrm>
          <a:prstGeom prst="rect">
            <a:avLst/>
          </a:prstGeom>
          <a:noFill/>
          <a:ln>
            <a:noFill/>
          </a:ln>
        </p:spPr>
      </p:pic>
      <p:sp>
        <p:nvSpPr>
          <p:cNvPr id="106" name="Google Shape;106;p21"/>
          <p:cNvSpPr txBox="1"/>
          <p:nvPr/>
        </p:nvSpPr>
        <p:spPr>
          <a:xfrm>
            <a:off x="245875" y="2571750"/>
            <a:ext cx="6970800" cy="3963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Font typeface="Garamond"/>
              <a:buChar char="➢"/>
            </a:pPr>
            <a:r>
              <a:rPr b="1" lang="fr" sz="1100">
                <a:solidFill>
                  <a:schemeClr val="dk1"/>
                </a:solidFill>
                <a:latin typeface="Garamond"/>
                <a:ea typeface="Garamond"/>
                <a:cs typeface="Garamond"/>
                <a:sym typeface="Garamond"/>
              </a:rPr>
              <a:t>Exemple</a:t>
            </a:r>
            <a:endParaRPr b="1" sz="1100">
              <a:solidFill>
                <a:schemeClr val="dk1"/>
              </a:solidFill>
              <a:latin typeface="Garamond"/>
              <a:ea typeface="Garamond"/>
              <a:cs typeface="Garamond"/>
              <a:sym typeface="Garamond"/>
            </a:endParaRPr>
          </a:p>
        </p:txBody>
      </p:sp>
      <p:pic>
        <p:nvPicPr>
          <p:cNvPr id="107" name="Google Shape;107;p21"/>
          <p:cNvPicPr preferRelativeResize="0"/>
          <p:nvPr/>
        </p:nvPicPr>
        <p:blipFill>
          <a:blip r:embed="rId4">
            <a:alphaModFix/>
          </a:blip>
          <a:stretch>
            <a:fillRect/>
          </a:stretch>
        </p:blipFill>
        <p:spPr>
          <a:xfrm>
            <a:off x="1999876" y="2862022"/>
            <a:ext cx="5435849" cy="19766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