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Cormorant Garamond"/>
      <p:regular r:id="rId31"/>
      <p:bold r:id="rId32"/>
      <p:italic r:id="rId33"/>
      <p:boldItalic r:id="rId34"/>
    </p:embeddedFont>
    <p:embeddedFont>
      <p:font typeface="Garamond"/>
      <p:regular r:id="rId35"/>
      <p:bold r:id="rId36"/>
      <p:italic r:id="rId37"/>
      <p:boldItalic r:id="rId38"/>
    </p:embeddedFont>
    <p:embeddedFont>
      <p:font typeface="EB Garamond"/>
      <p:regular r:id="rId39"/>
      <p:bold r:id="rId40"/>
      <p:italic r:id="rId41"/>
      <p:boldItalic r:id="rId42"/>
    </p:embeddedFont>
    <p:embeddedFont>
      <p:font typeface="Open Sans"/>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CAF2B0-A3AC-41AD-A2DC-6ECA8B1BF1F9}">
  <a:tblStyle styleId="{37CAF2B0-A3AC-41AD-A2DC-6ECA8B1BF1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EBGaramond-bold.fntdata"/><Relationship Id="rId20" Type="http://schemas.openxmlformats.org/officeDocument/2006/relationships/slide" Target="slides/slide14.xml"/><Relationship Id="rId42" Type="http://schemas.openxmlformats.org/officeDocument/2006/relationships/font" Target="fonts/EBGaramond-boldItalic.fntdata"/><Relationship Id="rId41" Type="http://schemas.openxmlformats.org/officeDocument/2006/relationships/font" Target="fonts/EBGaramond-italic.fntdata"/><Relationship Id="rId22" Type="http://schemas.openxmlformats.org/officeDocument/2006/relationships/slide" Target="slides/slide16.xml"/><Relationship Id="rId44" Type="http://schemas.openxmlformats.org/officeDocument/2006/relationships/font" Target="fonts/OpenSans-bold.fntdata"/><Relationship Id="rId21" Type="http://schemas.openxmlformats.org/officeDocument/2006/relationships/slide" Target="slides/slide15.xml"/><Relationship Id="rId43" Type="http://schemas.openxmlformats.org/officeDocument/2006/relationships/font" Target="fonts/OpenSans-regular.fntdata"/><Relationship Id="rId24" Type="http://schemas.openxmlformats.org/officeDocument/2006/relationships/slide" Target="slides/slide18.xml"/><Relationship Id="rId46" Type="http://schemas.openxmlformats.org/officeDocument/2006/relationships/font" Target="fonts/OpenSans-boldItalic.fntdata"/><Relationship Id="rId23" Type="http://schemas.openxmlformats.org/officeDocument/2006/relationships/slide" Target="slides/slide17.xml"/><Relationship Id="rId45" Type="http://schemas.openxmlformats.org/officeDocument/2006/relationships/font" Target="fonts/Open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CormorantGaramond-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CormorantGaramond-italic.fntdata"/><Relationship Id="rId10" Type="http://schemas.openxmlformats.org/officeDocument/2006/relationships/slide" Target="slides/slide4.xml"/><Relationship Id="rId32" Type="http://schemas.openxmlformats.org/officeDocument/2006/relationships/font" Target="fonts/CormorantGaramond-bold.fntdata"/><Relationship Id="rId13" Type="http://schemas.openxmlformats.org/officeDocument/2006/relationships/slide" Target="slides/slide7.xml"/><Relationship Id="rId35" Type="http://schemas.openxmlformats.org/officeDocument/2006/relationships/font" Target="fonts/Garamond-regular.fntdata"/><Relationship Id="rId12" Type="http://schemas.openxmlformats.org/officeDocument/2006/relationships/slide" Target="slides/slide6.xml"/><Relationship Id="rId34" Type="http://schemas.openxmlformats.org/officeDocument/2006/relationships/font" Target="fonts/CormorantGaramond-boldItalic.fntdata"/><Relationship Id="rId15" Type="http://schemas.openxmlformats.org/officeDocument/2006/relationships/slide" Target="slides/slide9.xml"/><Relationship Id="rId37" Type="http://schemas.openxmlformats.org/officeDocument/2006/relationships/font" Target="fonts/Garamond-italic.fntdata"/><Relationship Id="rId14" Type="http://schemas.openxmlformats.org/officeDocument/2006/relationships/slide" Target="slides/slide8.xml"/><Relationship Id="rId36" Type="http://schemas.openxmlformats.org/officeDocument/2006/relationships/font" Target="fonts/Garamond-bold.fntdata"/><Relationship Id="rId17" Type="http://schemas.openxmlformats.org/officeDocument/2006/relationships/slide" Target="slides/slide11.xml"/><Relationship Id="rId39" Type="http://schemas.openxmlformats.org/officeDocument/2006/relationships/font" Target="fonts/EBGaramond-regular.fntdata"/><Relationship Id="rId16" Type="http://schemas.openxmlformats.org/officeDocument/2006/relationships/slide" Target="slides/slide10.xml"/><Relationship Id="rId38" Type="http://schemas.openxmlformats.org/officeDocument/2006/relationships/font" Target="fonts/Garamond-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e861223d2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e861223d2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e86d47698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e86d47698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e86d476984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e86d476984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e86d476984_1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e86d476984_1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e86d476984_1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e86d476984_1_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g2e86d476984_1_5: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e86d476984_0_3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e86d476984_0_3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2e86d476984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2e86d476984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2e86d476984_0_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2e86d476984_0_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2e86d476984_0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2e86d476984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2e86d476984_0_9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2e86d476984_0_9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e83adefb9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e83adefb9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2e86d476984_0_4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2e86d476984_0_4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2e83adefb9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2e83adefb9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2e83adefb95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2e83adefb9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2e83adefb95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2e83adefb9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e83adefb95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e83adefb95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e83adefb9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e83adefb9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e83adefb9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e83adefb9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e86d476984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e86d476984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e86d476984_0_4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e86d476984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e86d476984_0_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e86d476984_0_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e86d476984_0_6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e86d476984_0_6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e86d476984_0_7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e86d476984_0_7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217061" y="514350"/>
            <a:ext cx="7025100" cy="1314600"/>
          </a:xfrm>
          <a:prstGeom prst="rect">
            <a:avLst/>
          </a:prstGeom>
          <a:noFill/>
          <a:ln>
            <a:noFill/>
          </a:ln>
        </p:spPr>
        <p:txBody>
          <a:bodyPr anchorCtr="0" anchor="ctr" bIns="34275" lIns="68575" spcFirstLastPara="1" rIns="68575" wrap="square" tIns="34275">
            <a:normAutofit/>
          </a:bodyPr>
          <a:lstStyle>
            <a:lvl1pPr lvl="0" rtl="0" algn="ctr">
              <a:spcBef>
                <a:spcPts val="0"/>
              </a:spcBef>
              <a:spcAft>
                <a:spcPts val="0"/>
              </a:spcAft>
              <a:buClr>
                <a:schemeClr val="dk1"/>
              </a:buClr>
              <a:buSzPts val="3600"/>
              <a:buFont typeface="Source Sans Pro"/>
              <a:buNone/>
              <a:defRPr/>
            </a:lvl1pPr>
            <a:lvl2pPr lvl="1" rtl="0" algn="l">
              <a:spcBef>
                <a:spcPts val="0"/>
              </a:spcBef>
              <a:spcAft>
                <a:spcPts val="0"/>
              </a:spcAft>
              <a:buSzPts val="2800"/>
              <a:buNone/>
              <a:defRPr/>
            </a:lvl2pPr>
            <a:lvl3pPr lvl="2" rtl="0" algn="l">
              <a:spcBef>
                <a:spcPts val="0"/>
              </a:spcBef>
              <a:spcAft>
                <a:spcPts val="0"/>
              </a:spcAft>
              <a:buSzPts val="2800"/>
              <a:buNone/>
              <a:defRPr/>
            </a:lvl3pPr>
            <a:lvl4pPr lvl="3" rtl="0" algn="l">
              <a:spcBef>
                <a:spcPts val="0"/>
              </a:spcBef>
              <a:spcAft>
                <a:spcPts val="0"/>
              </a:spcAft>
              <a:buSzPts val="2800"/>
              <a:buNone/>
              <a:defRPr/>
            </a:lvl4pPr>
            <a:lvl5pPr lvl="4" rtl="0" algn="l">
              <a:spcBef>
                <a:spcPts val="0"/>
              </a:spcBef>
              <a:spcAft>
                <a:spcPts val="0"/>
              </a:spcAft>
              <a:buSzPts val="2800"/>
              <a:buNone/>
              <a:defRPr/>
            </a:lvl5pPr>
            <a:lvl6pPr lvl="5" rtl="0" algn="l">
              <a:spcBef>
                <a:spcPts val="0"/>
              </a:spcBef>
              <a:spcAft>
                <a:spcPts val="0"/>
              </a:spcAft>
              <a:buSzPts val="2800"/>
              <a:buNone/>
              <a:defRPr/>
            </a:lvl6pPr>
            <a:lvl7pPr lvl="6" rtl="0" algn="l">
              <a:spcBef>
                <a:spcPts val="0"/>
              </a:spcBef>
              <a:spcAft>
                <a:spcPts val="0"/>
              </a:spcAft>
              <a:buSzPts val="2800"/>
              <a:buNone/>
              <a:defRPr/>
            </a:lvl7pPr>
            <a:lvl8pPr lvl="7" rtl="0" algn="l">
              <a:spcBef>
                <a:spcPts val="0"/>
              </a:spcBef>
              <a:spcAft>
                <a:spcPts val="0"/>
              </a:spcAft>
              <a:buSzPts val="2800"/>
              <a:buNone/>
              <a:defRPr/>
            </a:lvl8pPr>
            <a:lvl9pPr lvl="8" rtl="0" algn="l">
              <a:spcBef>
                <a:spcPts val="0"/>
              </a:spcBef>
              <a:spcAft>
                <a:spcPts val="0"/>
              </a:spcAft>
              <a:buSzPts val="2800"/>
              <a:buNone/>
              <a:defRPr/>
            </a:lvl9pPr>
          </a:lstStyle>
          <a:p/>
        </p:txBody>
      </p:sp>
      <p:sp>
        <p:nvSpPr>
          <p:cNvPr id="52" name="Google Shape;52;p13"/>
          <p:cNvSpPr txBox="1"/>
          <p:nvPr>
            <p:ph idx="1" type="body"/>
          </p:nvPr>
        </p:nvSpPr>
        <p:spPr>
          <a:xfrm>
            <a:off x="217060" y="2000249"/>
            <a:ext cx="7025100" cy="2343300"/>
          </a:xfrm>
          <a:prstGeom prst="rect">
            <a:avLst/>
          </a:prstGeom>
          <a:noFill/>
          <a:ln>
            <a:noFill/>
          </a:ln>
        </p:spPr>
        <p:txBody>
          <a:bodyPr anchorCtr="0" anchor="ctr" bIns="34275" lIns="68575" spcFirstLastPara="1" rIns="68575" wrap="square" tIns="34275">
            <a:normAutofit/>
          </a:bodyPr>
          <a:lstStyle>
            <a:lvl1pPr indent="-393700" lvl="0" marL="457200" rtl="0" algn="l">
              <a:spcBef>
                <a:spcPts val="400"/>
              </a:spcBef>
              <a:spcAft>
                <a:spcPts val="0"/>
              </a:spcAft>
              <a:buSzPts val="2600"/>
              <a:buChar char="●"/>
              <a:defRPr/>
            </a:lvl1pPr>
            <a:lvl2pPr indent="-368300" lvl="1" marL="914400" rtl="0" algn="l">
              <a:spcBef>
                <a:spcPts val="500"/>
              </a:spcBef>
              <a:spcAft>
                <a:spcPts val="0"/>
              </a:spcAft>
              <a:buSzPts val="2200"/>
              <a:buChar char="○"/>
              <a:defRPr/>
            </a:lvl2pPr>
            <a:lvl3pPr indent="-355600" lvl="2" marL="1371600" rtl="0" algn="l">
              <a:spcBef>
                <a:spcPts val="500"/>
              </a:spcBef>
              <a:spcAft>
                <a:spcPts val="0"/>
              </a:spcAft>
              <a:buSzPts val="2000"/>
              <a:buChar char="■"/>
              <a:defRPr/>
            </a:lvl3pPr>
            <a:lvl4pPr indent="-336550" lvl="3" marL="1828800" rtl="0" algn="l">
              <a:spcBef>
                <a:spcPts val="500"/>
              </a:spcBef>
              <a:spcAft>
                <a:spcPts val="0"/>
              </a:spcAft>
              <a:buSzPts val="1700"/>
              <a:buChar char="●"/>
              <a:defRPr/>
            </a:lvl4pPr>
            <a:lvl5pPr indent="-323850" lvl="4" marL="2286000" rtl="0" algn="l">
              <a:spcBef>
                <a:spcPts val="500"/>
              </a:spcBef>
              <a:spcAft>
                <a:spcPts val="0"/>
              </a:spcAft>
              <a:buSzPts val="1500"/>
              <a:buChar char="○"/>
              <a:defRPr/>
            </a:lvl5pPr>
            <a:lvl6pPr indent="-355600" lvl="5" marL="2743200" rtl="0" algn="l">
              <a:spcBef>
                <a:spcPts val="500"/>
              </a:spcBef>
              <a:spcAft>
                <a:spcPts val="0"/>
              </a:spcAft>
              <a:buSzPts val="2000"/>
              <a:buChar char="■"/>
              <a:defRPr/>
            </a:lvl6pPr>
            <a:lvl7pPr indent="-355600" lvl="6" marL="3200400" rtl="0" algn="l">
              <a:spcBef>
                <a:spcPts val="500"/>
              </a:spcBef>
              <a:spcAft>
                <a:spcPts val="0"/>
              </a:spcAft>
              <a:buSzPts val="2000"/>
              <a:buChar char="●"/>
              <a:defRPr/>
            </a:lvl7pPr>
            <a:lvl8pPr indent="-355600" lvl="7" marL="3657600" rtl="0" algn="l">
              <a:spcBef>
                <a:spcPts val="500"/>
              </a:spcBef>
              <a:spcAft>
                <a:spcPts val="0"/>
              </a:spcAft>
              <a:buSzPts val="2000"/>
              <a:buChar char="○"/>
              <a:defRPr/>
            </a:lvl8pPr>
            <a:lvl9pPr indent="-355600" lvl="8" marL="4114800" rtl="0" algn="l">
              <a:spcBef>
                <a:spcPts val="500"/>
              </a:spcBef>
              <a:spcAft>
                <a:spcPts val="500"/>
              </a:spcAft>
              <a:buSzPts val="2000"/>
              <a:buChar char="■"/>
              <a:defRPr/>
            </a:lvl9pPr>
          </a:lstStyle>
          <a:p/>
        </p:txBody>
      </p:sp>
      <p:sp>
        <p:nvSpPr>
          <p:cNvPr id="53" name="Google Shape;53;p13"/>
          <p:cNvSpPr txBox="1"/>
          <p:nvPr>
            <p:ph idx="10" type="dt"/>
          </p:nvPr>
        </p:nvSpPr>
        <p:spPr>
          <a:xfrm>
            <a:off x="217060" y="4662488"/>
            <a:ext cx="8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4" name="Google Shape;54;p13"/>
          <p:cNvSpPr txBox="1"/>
          <p:nvPr>
            <p:ph idx="11" type="ftr"/>
          </p:nvPr>
        </p:nvSpPr>
        <p:spPr>
          <a:xfrm>
            <a:off x="1295072" y="4662488"/>
            <a:ext cx="53133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5" name="Google Shape;55;p13"/>
          <p:cNvSpPr txBox="1"/>
          <p:nvPr>
            <p:ph idx="12" type="sldNum"/>
          </p:nvPr>
        </p:nvSpPr>
        <p:spPr>
          <a:xfrm>
            <a:off x="6828967" y="4662488"/>
            <a:ext cx="413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b="0" i="0" sz="800">
                <a:solidFill>
                  <a:schemeClr val="dk1"/>
                </a:solidFill>
                <a:latin typeface="Source Sans Pro"/>
                <a:ea typeface="Source Sans Pro"/>
                <a:cs typeface="Source Sans Pro"/>
                <a:sym typeface="Source Sans Pro"/>
              </a:defRPr>
            </a:lvl1pPr>
            <a:lvl2pPr indent="0" lvl="1" marL="0" rtl="0" algn="r">
              <a:spcBef>
                <a:spcPts val="0"/>
              </a:spcBef>
              <a:buNone/>
              <a:defRPr b="0" i="0" sz="800">
                <a:solidFill>
                  <a:schemeClr val="dk1"/>
                </a:solidFill>
                <a:latin typeface="Source Sans Pro"/>
                <a:ea typeface="Source Sans Pro"/>
                <a:cs typeface="Source Sans Pro"/>
                <a:sym typeface="Source Sans Pro"/>
              </a:defRPr>
            </a:lvl2pPr>
            <a:lvl3pPr indent="0" lvl="2" marL="0" rtl="0" algn="r">
              <a:spcBef>
                <a:spcPts val="0"/>
              </a:spcBef>
              <a:buNone/>
              <a:defRPr b="0" i="0" sz="800">
                <a:solidFill>
                  <a:schemeClr val="dk1"/>
                </a:solidFill>
                <a:latin typeface="Source Sans Pro"/>
                <a:ea typeface="Source Sans Pro"/>
                <a:cs typeface="Source Sans Pro"/>
                <a:sym typeface="Source Sans Pro"/>
              </a:defRPr>
            </a:lvl3pPr>
            <a:lvl4pPr indent="0" lvl="3" marL="0" rtl="0" algn="r">
              <a:spcBef>
                <a:spcPts val="0"/>
              </a:spcBef>
              <a:buNone/>
              <a:defRPr b="0" i="0" sz="800">
                <a:solidFill>
                  <a:schemeClr val="dk1"/>
                </a:solidFill>
                <a:latin typeface="Source Sans Pro"/>
                <a:ea typeface="Source Sans Pro"/>
                <a:cs typeface="Source Sans Pro"/>
                <a:sym typeface="Source Sans Pro"/>
              </a:defRPr>
            </a:lvl4pPr>
            <a:lvl5pPr indent="0" lvl="4" marL="0" rtl="0" algn="r">
              <a:spcBef>
                <a:spcPts val="0"/>
              </a:spcBef>
              <a:buNone/>
              <a:defRPr b="0" i="0" sz="800">
                <a:solidFill>
                  <a:schemeClr val="dk1"/>
                </a:solidFill>
                <a:latin typeface="Source Sans Pro"/>
                <a:ea typeface="Source Sans Pro"/>
                <a:cs typeface="Source Sans Pro"/>
                <a:sym typeface="Source Sans Pro"/>
              </a:defRPr>
            </a:lvl5pPr>
            <a:lvl6pPr indent="0" lvl="5" marL="0" rtl="0" algn="r">
              <a:spcBef>
                <a:spcPts val="0"/>
              </a:spcBef>
              <a:buNone/>
              <a:defRPr b="0" i="0" sz="800">
                <a:solidFill>
                  <a:schemeClr val="dk1"/>
                </a:solidFill>
                <a:latin typeface="Source Sans Pro"/>
                <a:ea typeface="Source Sans Pro"/>
                <a:cs typeface="Source Sans Pro"/>
                <a:sym typeface="Source Sans Pro"/>
              </a:defRPr>
            </a:lvl6pPr>
            <a:lvl7pPr indent="0" lvl="6" marL="0" rtl="0" algn="r">
              <a:spcBef>
                <a:spcPts val="0"/>
              </a:spcBef>
              <a:buNone/>
              <a:defRPr b="0" i="0" sz="800">
                <a:solidFill>
                  <a:schemeClr val="dk1"/>
                </a:solidFill>
                <a:latin typeface="Source Sans Pro"/>
                <a:ea typeface="Source Sans Pro"/>
                <a:cs typeface="Source Sans Pro"/>
                <a:sym typeface="Source Sans Pro"/>
              </a:defRPr>
            </a:lvl7pPr>
            <a:lvl8pPr indent="0" lvl="7" marL="0" rtl="0" algn="r">
              <a:spcBef>
                <a:spcPts val="0"/>
              </a:spcBef>
              <a:buNone/>
              <a:defRPr b="0" i="0" sz="800">
                <a:solidFill>
                  <a:schemeClr val="dk1"/>
                </a:solidFill>
                <a:latin typeface="Source Sans Pro"/>
                <a:ea typeface="Source Sans Pro"/>
                <a:cs typeface="Source Sans Pro"/>
                <a:sym typeface="Source Sans Pro"/>
              </a:defRPr>
            </a:lvl8pPr>
            <a:lvl9pPr indent="0" lvl="8" marL="0" rtl="0" algn="r">
              <a:spcBef>
                <a:spcPts val="0"/>
              </a:spcBef>
              <a:buNone/>
              <a:defRPr b="0" i="0" sz="800">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www.souffrance-et-travail.com/" TargetMode="External"/><Relationship Id="rId4" Type="http://schemas.openxmlformats.org/officeDocument/2006/relationships/hyperlink" Target="https://annuaire.souffrance-et-travail.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ph13.uv.utc.fr/resources/Sushi2/3_Fiche_outil_SUSHI_Fonctions_du_travailler.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fr">
                <a:latin typeface="EB Garamond"/>
                <a:ea typeface="EB Garamond"/>
                <a:cs typeface="EB Garamond"/>
                <a:sym typeface="EB Garamond"/>
              </a:rPr>
              <a:t>Les promesses du travail</a:t>
            </a:r>
            <a:endParaRPr>
              <a:latin typeface="EB Garamond"/>
              <a:ea typeface="EB Garamond"/>
              <a:cs typeface="EB Garamond"/>
              <a:sym typeface="EB Garamond"/>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fr">
                <a:latin typeface="EB Garamond"/>
                <a:ea typeface="EB Garamond"/>
                <a:cs typeface="EB Garamond"/>
                <a:sym typeface="EB Garamond"/>
              </a:rPr>
              <a:t>À quelles fonctions répond le </a:t>
            </a:r>
            <a:r>
              <a:rPr i="1" lang="fr">
                <a:latin typeface="EB Garamond"/>
                <a:ea typeface="EB Garamond"/>
                <a:cs typeface="EB Garamond"/>
                <a:sym typeface="EB Garamond"/>
              </a:rPr>
              <a:t>travailler </a:t>
            </a:r>
            <a:r>
              <a:rPr lang="fr">
                <a:latin typeface="EB Garamond"/>
                <a:ea typeface="EB Garamond"/>
                <a:cs typeface="EB Garamond"/>
                <a:sym typeface="EB Garamond"/>
              </a:rPr>
              <a:t>pour le.a travailleureuse ?</a:t>
            </a:r>
            <a:endParaRPr>
              <a:latin typeface="EB Garamond"/>
              <a:ea typeface="EB Garamond"/>
              <a:cs typeface="EB Garamond"/>
              <a:sym typeface="EB Garamond"/>
            </a:endParaRPr>
          </a:p>
          <a:p>
            <a:pPr indent="0" lvl="0" marL="0" rtl="0" algn="ctr">
              <a:spcBef>
                <a:spcPts val="0"/>
              </a:spcBef>
              <a:spcAft>
                <a:spcPts val="0"/>
              </a:spcAft>
              <a:buNone/>
            </a:pPr>
            <a:r>
              <a:t/>
            </a:r>
            <a:endParaRPr>
              <a:latin typeface="EB Garamond"/>
              <a:ea typeface="EB Garamond"/>
              <a:cs typeface="EB Garamond"/>
              <a:sym typeface="EB Garamond"/>
            </a:endParaRPr>
          </a:p>
        </p:txBody>
      </p:sp>
      <p:sp>
        <p:nvSpPr>
          <p:cNvPr id="62" name="Google Shape;62;p14"/>
          <p:cNvSpPr txBox="1"/>
          <p:nvPr/>
        </p:nvSpPr>
        <p:spPr>
          <a:xfrm>
            <a:off x="7457775" y="131875"/>
            <a:ext cx="1536300" cy="3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800">
                <a:solidFill>
                  <a:schemeClr val="dk2"/>
                </a:solidFill>
                <a:latin typeface="EB Garamond"/>
                <a:ea typeface="EB Garamond"/>
                <a:cs typeface="EB Garamond"/>
                <a:sym typeface="EB Garamond"/>
              </a:rPr>
              <a:t>HT06 - PH13</a:t>
            </a:r>
            <a:endParaRPr sz="1800">
              <a:solidFill>
                <a:schemeClr val="dk2"/>
              </a:solidFill>
              <a:latin typeface="EB Garamond"/>
              <a:ea typeface="EB Garamond"/>
              <a:cs typeface="EB Garamond"/>
              <a:sym typeface="EB Garamo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3"/>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ANALYSE</a:t>
            </a:r>
            <a:endParaRPr b="1" sz="2500">
              <a:latin typeface="EB Garamond"/>
              <a:ea typeface="EB Garamond"/>
              <a:cs typeface="EB Garamond"/>
              <a:sym typeface="EB Garamond"/>
            </a:endParaRPr>
          </a:p>
        </p:txBody>
      </p:sp>
      <p:sp>
        <p:nvSpPr>
          <p:cNvPr id="173" name="Google Shape;173;p23"/>
          <p:cNvSpPr txBox="1"/>
          <p:nvPr/>
        </p:nvSpPr>
        <p:spPr>
          <a:xfrm>
            <a:off x="311700" y="875150"/>
            <a:ext cx="8520600" cy="2770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En mode Analyse, l’outil </a:t>
            </a:r>
            <a:r>
              <a:rPr i="1" lang="fr">
                <a:solidFill>
                  <a:schemeClr val="dk1"/>
                </a:solidFill>
                <a:latin typeface="EB Garamond"/>
                <a:ea typeface="EB Garamond"/>
                <a:cs typeface="EB Garamond"/>
                <a:sym typeface="EB Garamond"/>
              </a:rPr>
              <a:t>Promesses du travail</a:t>
            </a:r>
            <a:r>
              <a:rPr lang="fr">
                <a:solidFill>
                  <a:schemeClr val="dk1"/>
                </a:solidFill>
                <a:latin typeface="EB Garamond"/>
                <a:ea typeface="EB Garamond"/>
                <a:cs typeface="EB Garamond"/>
                <a:sym typeface="EB Garamond"/>
              </a:rPr>
              <a:t> a pour objectif de personnaliser la droite du FAST au.à la travailleureuse : lui rendre propres les “fonctions du travailler”. On distingue trois étapes. </a:t>
            </a:r>
            <a:endParaRPr>
              <a:solidFill>
                <a:schemeClr val="dk1"/>
              </a:solidFill>
              <a:latin typeface="EB Garamond"/>
              <a:ea typeface="EB Garamond"/>
              <a:cs typeface="EB Garamond"/>
              <a:sym typeface="EB Garamond"/>
            </a:endParaRPr>
          </a:p>
          <a:p>
            <a:pPr indent="-317500" lvl="0" marL="457200" rtl="0" algn="just">
              <a:spcBef>
                <a:spcPts val="0"/>
              </a:spcBef>
              <a:spcAft>
                <a:spcPts val="0"/>
              </a:spcAft>
              <a:buClr>
                <a:schemeClr val="dk1"/>
              </a:buClr>
              <a:buSzPts val="1400"/>
              <a:buFont typeface="EB Garamond"/>
              <a:buAutoNum type="arabicParenR"/>
            </a:pPr>
            <a:r>
              <a:rPr lang="fr">
                <a:solidFill>
                  <a:schemeClr val="dk1"/>
                </a:solidFill>
                <a:latin typeface="EB Garamond"/>
                <a:ea typeface="EB Garamond"/>
                <a:cs typeface="EB Garamond"/>
                <a:sym typeface="EB Garamond"/>
              </a:rPr>
              <a:t>La première guide l’entretien, et permet de sonder la situation. À chaque fonction, on applique le diptyque d’interrogations suivant : </a:t>
            </a:r>
            <a:endParaRPr>
              <a:solidFill>
                <a:schemeClr val="dk1"/>
              </a:solidFill>
              <a:latin typeface="EB Garamond"/>
              <a:ea typeface="EB Garamond"/>
              <a:cs typeface="EB Garamond"/>
              <a:sym typeface="EB Garamond"/>
            </a:endParaRPr>
          </a:p>
          <a:p>
            <a:pPr indent="-317500" lvl="0" marL="457200" rtl="0" algn="just">
              <a:spcBef>
                <a:spcPts val="0"/>
              </a:spcBef>
              <a:spcAft>
                <a:spcPts val="0"/>
              </a:spcAft>
              <a:buClr>
                <a:schemeClr val="dk1"/>
              </a:buClr>
              <a:buSzPts val="1400"/>
              <a:buFont typeface="EB Garamond"/>
              <a:buChar char="-"/>
            </a:pPr>
            <a:r>
              <a:rPr lang="fr">
                <a:solidFill>
                  <a:schemeClr val="dk1"/>
                </a:solidFill>
                <a:latin typeface="EB Garamond"/>
                <a:ea typeface="EB Garamond"/>
                <a:cs typeface="EB Garamond"/>
                <a:sym typeface="EB Garamond"/>
              </a:rPr>
              <a:t>Attendez-vous de votre travail qu’il remplisse cette fonction ?</a:t>
            </a:r>
            <a:endParaRPr>
              <a:solidFill>
                <a:schemeClr val="dk1"/>
              </a:solidFill>
              <a:latin typeface="EB Garamond"/>
              <a:ea typeface="EB Garamond"/>
              <a:cs typeface="EB Garamond"/>
              <a:sym typeface="EB Garamond"/>
            </a:endParaRPr>
          </a:p>
          <a:p>
            <a:pPr indent="-317500" lvl="0" marL="457200" rtl="0" algn="just">
              <a:spcBef>
                <a:spcPts val="0"/>
              </a:spcBef>
              <a:spcAft>
                <a:spcPts val="0"/>
              </a:spcAft>
              <a:buClr>
                <a:schemeClr val="dk1"/>
              </a:buClr>
              <a:buSzPts val="1400"/>
              <a:buFont typeface="EB Garamond"/>
              <a:buChar char="-"/>
            </a:pPr>
            <a:r>
              <a:rPr lang="fr">
                <a:solidFill>
                  <a:schemeClr val="dk1"/>
                </a:solidFill>
                <a:latin typeface="EB Garamond"/>
                <a:ea typeface="EB Garamond"/>
                <a:cs typeface="EB Garamond"/>
                <a:sym typeface="EB Garamond"/>
              </a:rPr>
              <a:t>Si oui, est-elle satisfaite et comment ?</a:t>
            </a:r>
            <a:endParaRPr>
              <a:solidFill>
                <a:schemeClr val="dk1"/>
              </a:solidFill>
              <a:latin typeface="EB Garamond"/>
              <a:ea typeface="EB Garamond"/>
              <a:cs typeface="EB Garamond"/>
              <a:sym typeface="EB Garamond"/>
            </a:endParaRPr>
          </a:p>
          <a:p>
            <a:pPr indent="0" lvl="0" marL="0" rtl="0" algn="just">
              <a:spcBef>
                <a:spcPts val="0"/>
              </a:spcBef>
              <a:spcAft>
                <a:spcPts val="0"/>
              </a:spcAft>
              <a:buNone/>
            </a:pPr>
            <a:r>
              <a:rPr lang="fr">
                <a:solidFill>
                  <a:schemeClr val="dk1"/>
                </a:solidFill>
                <a:latin typeface="EB Garamond"/>
                <a:ea typeface="EB Garamond"/>
                <a:cs typeface="EB Garamond"/>
                <a:sym typeface="EB Garamond"/>
              </a:rPr>
              <a:t>Attention, bien que le FAST fonctionne comme une check-list, les fonctions devraient toujours être modulées, refondues, au fil de ce que l’entretien révèle.</a:t>
            </a:r>
            <a:endParaRPr>
              <a:solidFill>
                <a:schemeClr val="dk1"/>
              </a:solidFill>
              <a:latin typeface="EB Garamond"/>
              <a:ea typeface="EB Garamond"/>
              <a:cs typeface="EB Garamond"/>
              <a:sym typeface="EB Garamond"/>
            </a:endParaRPr>
          </a:p>
          <a:p>
            <a:pPr indent="-317500" lvl="0" marL="457200" rtl="0" algn="just">
              <a:spcBef>
                <a:spcPts val="0"/>
              </a:spcBef>
              <a:spcAft>
                <a:spcPts val="0"/>
              </a:spcAft>
              <a:buClr>
                <a:schemeClr val="dk1"/>
              </a:buClr>
              <a:buSzPts val="1400"/>
              <a:buFont typeface="EB Garamond"/>
              <a:buAutoNum type="arabicParenR"/>
            </a:pPr>
            <a:r>
              <a:rPr lang="fr">
                <a:solidFill>
                  <a:schemeClr val="dk1"/>
                </a:solidFill>
                <a:latin typeface="EB Garamond"/>
                <a:ea typeface="EB Garamond"/>
                <a:cs typeface="EB Garamond"/>
                <a:sym typeface="EB Garamond"/>
              </a:rPr>
              <a:t>Dans un second temps on crée </a:t>
            </a:r>
            <a:r>
              <a:rPr lang="fr">
                <a:solidFill>
                  <a:schemeClr val="dk1"/>
                </a:solidFill>
                <a:latin typeface="EB Garamond"/>
                <a:ea typeface="EB Garamond"/>
                <a:cs typeface="EB Garamond"/>
                <a:sym typeface="EB Garamond"/>
              </a:rPr>
              <a:t>les “rouages des satisfactions et insatisfactions” (voir formalisme) qui permettent une vue d’ensemble des fonctions attendues pour chaque branche, et du “Comment” est assurée (ou pas) leur satisfaction. Sur ces rouages figurent trois éléments : le nom de la fonction ; de quelle manière elle est prise en charge ; le “travail-score” attribué en conséquences.</a:t>
            </a:r>
            <a:endParaRPr>
              <a:solidFill>
                <a:schemeClr val="dk1"/>
              </a:solidFill>
              <a:latin typeface="EB Garamond"/>
              <a:ea typeface="EB Garamond"/>
              <a:cs typeface="EB Garamond"/>
              <a:sym typeface="EB Garamond"/>
            </a:endParaRPr>
          </a:p>
        </p:txBody>
      </p:sp>
      <p:grpSp>
        <p:nvGrpSpPr>
          <p:cNvPr id="174" name="Google Shape;174;p23"/>
          <p:cNvGrpSpPr/>
          <p:nvPr/>
        </p:nvGrpSpPr>
        <p:grpSpPr>
          <a:xfrm>
            <a:off x="2018027" y="3830465"/>
            <a:ext cx="1277451" cy="1070132"/>
            <a:chOff x="6127888" y="4549074"/>
            <a:chExt cx="2085975" cy="1162050"/>
          </a:xfrm>
        </p:grpSpPr>
        <p:sp>
          <p:nvSpPr>
            <p:cNvPr id="175" name="Google Shape;175;p23"/>
            <p:cNvSpPr/>
            <p:nvPr/>
          </p:nvSpPr>
          <p:spPr>
            <a:xfrm>
              <a:off x="6240875" y="4657550"/>
              <a:ext cx="1864500" cy="9390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100">
                <a:latin typeface="Source Sans Pro"/>
                <a:ea typeface="Source Sans Pro"/>
                <a:cs typeface="Source Sans Pro"/>
                <a:sym typeface="Source Sans Pro"/>
              </a:endParaRPr>
            </a:p>
          </p:txBody>
        </p:sp>
        <p:pic>
          <p:nvPicPr>
            <p:cNvPr id="176" name="Google Shape;176;p23"/>
            <p:cNvPicPr preferRelativeResize="0"/>
            <p:nvPr/>
          </p:nvPicPr>
          <p:blipFill>
            <a:blip r:embed="rId3">
              <a:alphaModFix/>
            </a:blip>
            <a:stretch>
              <a:fillRect/>
            </a:stretch>
          </p:blipFill>
          <p:spPr>
            <a:xfrm>
              <a:off x="6127888" y="4549074"/>
              <a:ext cx="2085975" cy="1162050"/>
            </a:xfrm>
            <a:prstGeom prst="rect">
              <a:avLst/>
            </a:prstGeom>
            <a:noFill/>
            <a:ln>
              <a:noFill/>
            </a:ln>
          </p:spPr>
        </p:pic>
      </p:grpSp>
      <p:sp>
        <p:nvSpPr>
          <p:cNvPr id="177" name="Google Shape;177;p23"/>
          <p:cNvSpPr txBox="1"/>
          <p:nvPr/>
        </p:nvSpPr>
        <p:spPr>
          <a:xfrm>
            <a:off x="3398375" y="3926925"/>
            <a:ext cx="4269600" cy="8313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De A à E, de la plénitude à la frustration, à quel niveau se situe la </a:t>
            </a:r>
            <a:r>
              <a:rPr lang="fr">
                <a:solidFill>
                  <a:schemeClr val="dk1"/>
                </a:solidFill>
                <a:latin typeface="EB Garamond"/>
                <a:ea typeface="EB Garamond"/>
                <a:cs typeface="EB Garamond"/>
                <a:sym typeface="EB Garamond"/>
              </a:rPr>
              <a:t>satisfaction du.de la travailleureuse à l’égard de la</a:t>
            </a:r>
            <a:r>
              <a:rPr lang="fr">
                <a:solidFill>
                  <a:schemeClr val="dk1"/>
                </a:solidFill>
                <a:latin typeface="EB Garamond"/>
                <a:ea typeface="EB Garamond"/>
                <a:cs typeface="EB Garamond"/>
                <a:sym typeface="EB Garamond"/>
              </a:rPr>
              <a:t> fonction attendue ?</a:t>
            </a:r>
            <a:endParaRPr>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ANALYSE</a:t>
            </a:r>
            <a:endParaRPr b="1" sz="2500">
              <a:latin typeface="EB Garamond"/>
              <a:ea typeface="EB Garamond"/>
              <a:cs typeface="EB Garamond"/>
              <a:sym typeface="EB Garamond"/>
            </a:endParaRPr>
          </a:p>
        </p:txBody>
      </p:sp>
      <p:sp>
        <p:nvSpPr>
          <p:cNvPr id="183" name="Google Shape;183;p24"/>
          <p:cNvSpPr txBox="1"/>
          <p:nvPr>
            <p:ph type="title"/>
          </p:nvPr>
        </p:nvSpPr>
        <p:spPr>
          <a:xfrm>
            <a:off x="311700" y="718925"/>
            <a:ext cx="613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Formalisme : Rouages des satisfactions et insatisfactions</a:t>
            </a:r>
            <a:endParaRPr b="1" sz="2000">
              <a:latin typeface="EB Garamond"/>
              <a:ea typeface="EB Garamond"/>
              <a:cs typeface="EB Garamond"/>
              <a:sym typeface="EB Garamond"/>
            </a:endParaRPr>
          </a:p>
        </p:txBody>
      </p:sp>
      <p:cxnSp>
        <p:nvCxnSpPr>
          <p:cNvPr id="184" name="Google Shape;184;p24"/>
          <p:cNvCxnSpPr/>
          <p:nvPr/>
        </p:nvCxnSpPr>
        <p:spPr>
          <a:xfrm>
            <a:off x="4692627" y="4679248"/>
            <a:ext cx="0" cy="0"/>
          </a:xfrm>
          <a:prstGeom prst="straightConnector1">
            <a:avLst/>
          </a:prstGeom>
          <a:noFill/>
          <a:ln cap="flat" cmpd="sng" w="9525">
            <a:solidFill>
              <a:schemeClr val="dk2"/>
            </a:solidFill>
            <a:prstDash val="solid"/>
            <a:round/>
            <a:headEnd len="med" w="med" type="none"/>
            <a:tailEnd len="med" w="med" type="none"/>
          </a:ln>
        </p:spPr>
      </p:cxnSp>
      <p:cxnSp>
        <p:nvCxnSpPr>
          <p:cNvPr id="185" name="Google Shape;185;p24"/>
          <p:cNvCxnSpPr/>
          <p:nvPr/>
        </p:nvCxnSpPr>
        <p:spPr>
          <a:xfrm>
            <a:off x="4767956" y="766275"/>
            <a:ext cx="0" cy="0"/>
          </a:xfrm>
          <a:prstGeom prst="straightConnector1">
            <a:avLst/>
          </a:prstGeom>
          <a:noFill/>
          <a:ln cap="flat" cmpd="sng" w="9525">
            <a:solidFill>
              <a:schemeClr val="dk2"/>
            </a:solidFill>
            <a:prstDash val="solid"/>
            <a:round/>
            <a:headEnd len="med" w="med" type="none"/>
            <a:tailEnd len="med" w="med" type="none"/>
          </a:ln>
        </p:spPr>
      </p:cxnSp>
      <p:grpSp>
        <p:nvGrpSpPr>
          <p:cNvPr id="186" name="Google Shape;186;p24"/>
          <p:cNvGrpSpPr/>
          <p:nvPr/>
        </p:nvGrpSpPr>
        <p:grpSpPr>
          <a:xfrm>
            <a:off x="7796054" y="545716"/>
            <a:ext cx="957254" cy="745920"/>
            <a:chOff x="6127888" y="4549074"/>
            <a:chExt cx="2085975" cy="1162050"/>
          </a:xfrm>
        </p:grpSpPr>
        <p:sp>
          <p:nvSpPr>
            <p:cNvPr id="187" name="Google Shape;187;p24"/>
            <p:cNvSpPr/>
            <p:nvPr/>
          </p:nvSpPr>
          <p:spPr>
            <a:xfrm>
              <a:off x="6240875" y="4657550"/>
              <a:ext cx="1864500" cy="9390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100">
                <a:latin typeface="Source Sans Pro"/>
                <a:ea typeface="Source Sans Pro"/>
                <a:cs typeface="Source Sans Pro"/>
                <a:sym typeface="Source Sans Pro"/>
              </a:endParaRPr>
            </a:p>
          </p:txBody>
        </p:sp>
        <p:pic>
          <p:nvPicPr>
            <p:cNvPr id="188" name="Google Shape;188;p24"/>
            <p:cNvPicPr preferRelativeResize="0"/>
            <p:nvPr/>
          </p:nvPicPr>
          <p:blipFill>
            <a:blip r:embed="rId3">
              <a:alphaModFix/>
            </a:blip>
            <a:stretch>
              <a:fillRect/>
            </a:stretch>
          </p:blipFill>
          <p:spPr>
            <a:xfrm>
              <a:off x="6127888" y="4549074"/>
              <a:ext cx="2085975" cy="1162050"/>
            </a:xfrm>
            <a:prstGeom prst="rect">
              <a:avLst/>
            </a:prstGeom>
            <a:noFill/>
            <a:ln>
              <a:noFill/>
            </a:ln>
          </p:spPr>
        </p:pic>
      </p:grpSp>
      <p:grpSp>
        <p:nvGrpSpPr>
          <p:cNvPr id="189" name="Google Shape;189;p24"/>
          <p:cNvGrpSpPr/>
          <p:nvPr/>
        </p:nvGrpSpPr>
        <p:grpSpPr>
          <a:xfrm>
            <a:off x="2067824" y="3367553"/>
            <a:ext cx="2109825" cy="745996"/>
            <a:chOff x="9119800" y="1124555"/>
            <a:chExt cx="2385600" cy="1682445"/>
          </a:xfrm>
        </p:grpSpPr>
        <p:sp>
          <p:nvSpPr>
            <p:cNvPr id="190" name="Google Shape;190;p24"/>
            <p:cNvSpPr/>
            <p:nvPr/>
          </p:nvSpPr>
          <p:spPr>
            <a:xfrm>
              <a:off x="9119800" y="1139000"/>
              <a:ext cx="2385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100">
                <a:latin typeface="Open Sans"/>
                <a:ea typeface="Open Sans"/>
                <a:cs typeface="Open Sans"/>
                <a:sym typeface="Open Sans"/>
              </a:endParaRPr>
            </a:p>
          </p:txBody>
        </p:sp>
        <p:sp>
          <p:nvSpPr>
            <p:cNvPr id="191" name="Google Shape;191;p24"/>
            <p:cNvSpPr/>
            <p:nvPr/>
          </p:nvSpPr>
          <p:spPr>
            <a:xfrm>
              <a:off x="9119801" y="1124555"/>
              <a:ext cx="525900" cy="510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a:t>
              </a:r>
              <a:endParaRPr sz="1300">
                <a:latin typeface="EB Garamond"/>
                <a:ea typeface="EB Garamond"/>
                <a:cs typeface="EB Garamond"/>
                <a:sym typeface="EB Garamond"/>
              </a:endParaRPr>
            </a:p>
          </p:txBody>
        </p:sp>
        <p:sp>
          <p:nvSpPr>
            <p:cNvPr id="192" name="Google Shape;192;p24"/>
            <p:cNvSpPr/>
            <p:nvPr/>
          </p:nvSpPr>
          <p:spPr>
            <a:xfrm>
              <a:off x="9645694" y="1124555"/>
              <a:ext cx="1859700" cy="510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grpSp>
      <p:grpSp>
        <p:nvGrpSpPr>
          <p:cNvPr id="193" name="Google Shape;193;p24"/>
          <p:cNvGrpSpPr/>
          <p:nvPr/>
        </p:nvGrpSpPr>
        <p:grpSpPr>
          <a:xfrm>
            <a:off x="6744900" y="1579500"/>
            <a:ext cx="2109841" cy="840584"/>
            <a:chOff x="9119782" y="978659"/>
            <a:chExt cx="2385618" cy="2123223"/>
          </a:xfrm>
        </p:grpSpPr>
        <p:sp>
          <p:nvSpPr>
            <p:cNvPr id="194" name="Google Shape;194;p24"/>
            <p:cNvSpPr/>
            <p:nvPr/>
          </p:nvSpPr>
          <p:spPr>
            <a:xfrm>
              <a:off x="9119800" y="113898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Écrire ici comment la fonction est satisfaite ou insatisfaite</a:t>
              </a:r>
              <a:endParaRPr sz="1300">
                <a:latin typeface="EB Garamond"/>
                <a:ea typeface="EB Garamond"/>
                <a:cs typeface="EB Garamond"/>
                <a:sym typeface="EB Garamond"/>
              </a:endParaRPr>
            </a:p>
          </p:txBody>
        </p:sp>
        <p:sp>
          <p:nvSpPr>
            <p:cNvPr id="195" name="Google Shape;195;p24"/>
            <p:cNvSpPr/>
            <p:nvPr/>
          </p:nvSpPr>
          <p:spPr>
            <a:xfrm>
              <a:off x="9119782" y="978786"/>
              <a:ext cx="525900" cy="590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C</a:t>
              </a:r>
              <a:endParaRPr sz="1300">
                <a:latin typeface="EB Garamond"/>
                <a:ea typeface="EB Garamond"/>
                <a:cs typeface="EB Garamond"/>
                <a:sym typeface="EB Garamond"/>
              </a:endParaRPr>
            </a:p>
          </p:txBody>
        </p:sp>
        <p:sp>
          <p:nvSpPr>
            <p:cNvPr id="196" name="Google Shape;196;p24"/>
            <p:cNvSpPr/>
            <p:nvPr/>
          </p:nvSpPr>
          <p:spPr>
            <a:xfrm>
              <a:off x="9645675" y="978659"/>
              <a:ext cx="1859700" cy="590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grpSp>
      <p:grpSp>
        <p:nvGrpSpPr>
          <p:cNvPr id="197" name="Google Shape;197;p24"/>
          <p:cNvGrpSpPr/>
          <p:nvPr/>
        </p:nvGrpSpPr>
        <p:grpSpPr>
          <a:xfrm>
            <a:off x="5797800" y="2791950"/>
            <a:ext cx="2109844" cy="807472"/>
            <a:chOff x="9119788" y="1124520"/>
            <a:chExt cx="2385622" cy="1821092"/>
          </a:xfrm>
        </p:grpSpPr>
        <p:sp>
          <p:nvSpPr>
            <p:cNvPr id="198" name="Google Shape;198;p24"/>
            <p:cNvSpPr/>
            <p:nvPr/>
          </p:nvSpPr>
          <p:spPr>
            <a:xfrm>
              <a:off x="9119788" y="1139012"/>
              <a:ext cx="2385600" cy="1806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p:txBody>
        </p:sp>
        <p:sp>
          <p:nvSpPr>
            <p:cNvPr id="199" name="Google Shape;199;p24"/>
            <p:cNvSpPr/>
            <p:nvPr/>
          </p:nvSpPr>
          <p:spPr>
            <a:xfrm>
              <a:off x="9119788" y="1124520"/>
              <a:ext cx="525900" cy="491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D</a:t>
              </a:r>
              <a:endParaRPr sz="1300">
                <a:latin typeface="EB Garamond"/>
                <a:ea typeface="EB Garamond"/>
                <a:cs typeface="EB Garamond"/>
                <a:sym typeface="EB Garamond"/>
              </a:endParaRPr>
            </a:p>
          </p:txBody>
        </p:sp>
        <p:sp>
          <p:nvSpPr>
            <p:cNvPr id="200" name="Google Shape;200;p24"/>
            <p:cNvSpPr/>
            <p:nvPr/>
          </p:nvSpPr>
          <p:spPr>
            <a:xfrm>
              <a:off x="9645709" y="1124521"/>
              <a:ext cx="1859700" cy="491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grpSp>
      <p:cxnSp>
        <p:nvCxnSpPr>
          <p:cNvPr id="201" name="Google Shape;201;p24"/>
          <p:cNvCxnSpPr>
            <a:stCxn id="188" idx="1"/>
            <a:endCxn id="195" idx="0"/>
          </p:cNvCxnSpPr>
          <p:nvPr/>
        </p:nvCxnSpPr>
        <p:spPr>
          <a:xfrm flipH="1">
            <a:off x="6977354" y="918676"/>
            <a:ext cx="818700" cy="660900"/>
          </a:xfrm>
          <a:prstGeom prst="straightConnector1">
            <a:avLst/>
          </a:prstGeom>
          <a:noFill/>
          <a:ln cap="flat" cmpd="sng" w="28575">
            <a:solidFill>
              <a:srgbClr val="666666"/>
            </a:solidFill>
            <a:prstDash val="solid"/>
            <a:round/>
            <a:headEnd len="med" w="med" type="none"/>
            <a:tailEnd len="med" w="med" type="triangle"/>
          </a:ln>
        </p:spPr>
      </p:cxnSp>
      <p:grpSp>
        <p:nvGrpSpPr>
          <p:cNvPr id="202" name="Google Shape;202;p24"/>
          <p:cNvGrpSpPr/>
          <p:nvPr/>
        </p:nvGrpSpPr>
        <p:grpSpPr>
          <a:xfrm>
            <a:off x="3394044" y="2280251"/>
            <a:ext cx="2109825" cy="746005"/>
            <a:chOff x="9119800" y="1124534"/>
            <a:chExt cx="2385600" cy="1682466"/>
          </a:xfrm>
        </p:grpSpPr>
        <p:sp>
          <p:nvSpPr>
            <p:cNvPr id="203" name="Google Shape;203;p24"/>
            <p:cNvSpPr/>
            <p:nvPr/>
          </p:nvSpPr>
          <p:spPr>
            <a:xfrm>
              <a:off x="9119800" y="1139000"/>
              <a:ext cx="2385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100">
                <a:latin typeface="Open Sans"/>
                <a:ea typeface="Open Sans"/>
                <a:cs typeface="Open Sans"/>
                <a:sym typeface="Open Sans"/>
              </a:endParaRPr>
            </a:p>
          </p:txBody>
        </p:sp>
        <p:sp>
          <p:nvSpPr>
            <p:cNvPr id="204" name="Google Shape;204;p24"/>
            <p:cNvSpPr/>
            <p:nvPr/>
          </p:nvSpPr>
          <p:spPr>
            <a:xfrm>
              <a:off x="9119807" y="1124534"/>
              <a:ext cx="525900" cy="535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a:t>
              </a:r>
              <a:endParaRPr sz="1300">
                <a:latin typeface="EB Garamond"/>
                <a:ea typeface="EB Garamond"/>
                <a:cs typeface="EB Garamond"/>
                <a:sym typeface="EB Garamond"/>
              </a:endParaRPr>
            </a:p>
          </p:txBody>
        </p:sp>
        <p:sp>
          <p:nvSpPr>
            <p:cNvPr id="205" name="Google Shape;205;p24"/>
            <p:cNvSpPr/>
            <p:nvPr/>
          </p:nvSpPr>
          <p:spPr>
            <a:xfrm>
              <a:off x="9645700" y="1124535"/>
              <a:ext cx="1859700" cy="535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grpSp>
      <p:grpSp>
        <p:nvGrpSpPr>
          <p:cNvPr id="206" name="Google Shape;206;p24"/>
          <p:cNvGrpSpPr/>
          <p:nvPr/>
        </p:nvGrpSpPr>
        <p:grpSpPr>
          <a:xfrm>
            <a:off x="2576788" y="1302200"/>
            <a:ext cx="2109831" cy="689095"/>
            <a:chOff x="9119790" y="1124528"/>
            <a:chExt cx="2385607" cy="1810074"/>
          </a:xfrm>
        </p:grpSpPr>
        <p:sp>
          <p:nvSpPr>
            <p:cNvPr id="207" name="Google Shape;207;p24"/>
            <p:cNvSpPr/>
            <p:nvPr/>
          </p:nvSpPr>
          <p:spPr>
            <a:xfrm>
              <a:off x="9119790" y="1266602"/>
              <a:ext cx="2385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100">
                <a:latin typeface="Open Sans"/>
                <a:ea typeface="Open Sans"/>
                <a:cs typeface="Open Sans"/>
                <a:sym typeface="Open Sans"/>
              </a:endParaRPr>
            </a:p>
          </p:txBody>
        </p:sp>
        <p:sp>
          <p:nvSpPr>
            <p:cNvPr id="208" name="Google Shape;208;p24"/>
            <p:cNvSpPr/>
            <p:nvPr/>
          </p:nvSpPr>
          <p:spPr>
            <a:xfrm>
              <a:off x="9119803" y="1124528"/>
              <a:ext cx="525900" cy="616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a:t>
              </a:r>
              <a:endParaRPr sz="1300">
                <a:latin typeface="EB Garamond"/>
                <a:ea typeface="EB Garamond"/>
                <a:cs typeface="EB Garamond"/>
                <a:sym typeface="EB Garamond"/>
              </a:endParaRPr>
            </a:p>
          </p:txBody>
        </p:sp>
        <p:sp>
          <p:nvSpPr>
            <p:cNvPr id="209" name="Google Shape;209;p24"/>
            <p:cNvSpPr/>
            <p:nvPr/>
          </p:nvSpPr>
          <p:spPr>
            <a:xfrm>
              <a:off x="9645696" y="1124528"/>
              <a:ext cx="1859700" cy="616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grpSp>
      <p:sp>
        <p:nvSpPr>
          <p:cNvPr id="210" name="Google Shape;210;p24"/>
          <p:cNvSpPr/>
          <p:nvPr/>
        </p:nvSpPr>
        <p:spPr>
          <a:xfrm>
            <a:off x="235500" y="1934888"/>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F.1 </a:t>
            </a:r>
            <a:endParaRPr b="1" sz="1600">
              <a:latin typeface="Open Sans"/>
              <a:ea typeface="Open Sans"/>
              <a:cs typeface="Open Sans"/>
              <a:sym typeface="Open Sans"/>
            </a:endParaRPr>
          </a:p>
        </p:txBody>
      </p:sp>
      <p:sp>
        <p:nvSpPr>
          <p:cNvPr id="211" name="Google Shape;211;p24"/>
          <p:cNvSpPr/>
          <p:nvPr/>
        </p:nvSpPr>
        <p:spPr>
          <a:xfrm>
            <a:off x="235500" y="2870574"/>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F.2</a:t>
            </a:r>
            <a:endParaRPr b="1" sz="1600">
              <a:latin typeface="Open Sans"/>
              <a:ea typeface="Open Sans"/>
              <a:cs typeface="Open Sans"/>
              <a:sym typeface="Open Sans"/>
            </a:endParaRPr>
          </a:p>
        </p:txBody>
      </p:sp>
      <p:sp>
        <p:nvSpPr>
          <p:cNvPr id="212" name="Google Shape;212;p24"/>
          <p:cNvSpPr/>
          <p:nvPr/>
        </p:nvSpPr>
        <p:spPr>
          <a:xfrm>
            <a:off x="291496" y="4236799"/>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F.3</a:t>
            </a:r>
            <a:endParaRPr b="1" sz="1600">
              <a:latin typeface="Open Sans"/>
              <a:ea typeface="Open Sans"/>
              <a:cs typeface="Open Sans"/>
              <a:sym typeface="Open Sans"/>
            </a:endParaRPr>
          </a:p>
        </p:txBody>
      </p:sp>
      <p:grpSp>
        <p:nvGrpSpPr>
          <p:cNvPr id="213" name="Google Shape;213;p24"/>
          <p:cNvGrpSpPr/>
          <p:nvPr/>
        </p:nvGrpSpPr>
        <p:grpSpPr>
          <a:xfrm>
            <a:off x="6453874" y="3726651"/>
            <a:ext cx="2109825" cy="801018"/>
            <a:chOff x="9119800" y="1124544"/>
            <a:chExt cx="2385600" cy="1682456"/>
          </a:xfrm>
        </p:grpSpPr>
        <p:sp>
          <p:nvSpPr>
            <p:cNvPr id="214" name="Google Shape;214;p24"/>
            <p:cNvSpPr/>
            <p:nvPr/>
          </p:nvSpPr>
          <p:spPr>
            <a:xfrm>
              <a:off x="9119800" y="1139000"/>
              <a:ext cx="2385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p:txBody>
        </p:sp>
        <p:sp>
          <p:nvSpPr>
            <p:cNvPr id="215" name="Google Shape;215;p24"/>
            <p:cNvSpPr/>
            <p:nvPr/>
          </p:nvSpPr>
          <p:spPr>
            <a:xfrm>
              <a:off x="9645695" y="1124545"/>
              <a:ext cx="1859700" cy="4668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sp>
          <p:nvSpPr>
            <p:cNvPr id="216" name="Google Shape;216;p24"/>
            <p:cNvSpPr/>
            <p:nvPr/>
          </p:nvSpPr>
          <p:spPr>
            <a:xfrm>
              <a:off x="9119802" y="1124544"/>
              <a:ext cx="525900" cy="4668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E</a:t>
              </a:r>
              <a:endParaRPr sz="1300">
                <a:latin typeface="EB Garamond"/>
                <a:ea typeface="EB Garamond"/>
                <a:cs typeface="EB Garamond"/>
                <a:sym typeface="EB Garamond"/>
              </a:endParaRPr>
            </a:p>
          </p:txBody>
        </p:sp>
      </p:grpSp>
      <p:cxnSp>
        <p:nvCxnSpPr>
          <p:cNvPr id="217" name="Google Shape;217;p24"/>
          <p:cNvCxnSpPr>
            <a:stCxn id="210" idx="3"/>
            <a:endCxn id="207" idx="1"/>
          </p:cNvCxnSpPr>
          <p:nvPr/>
        </p:nvCxnSpPr>
        <p:spPr>
          <a:xfrm flipH="1" rot="10800000">
            <a:off x="1124100" y="1673738"/>
            <a:ext cx="1452600" cy="567600"/>
          </a:xfrm>
          <a:prstGeom prst="straightConnector1">
            <a:avLst/>
          </a:prstGeom>
          <a:noFill/>
          <a:ln cap="flat" cmpd="sng" w="9525">
            <a:solidFill>
              <a:schemeClr val="dk1"/>
            </a:solidFill>
            <a:prstDash val="solid"/>
            <a:round/>
            <a:headEnd len="med" w="med" type="none"/>
            <a:tailEnd len="med" w="med" type="triangle"/>
          </a:ln>
        </p:spPr>
      </p:cxnSp>
      <p:cxnSp>
        <p:nvCxnSpPr>
          <p:cNvPr id="218" name="Google Shape;218;p24"/>
          <p:cNvCxnSpPr>
            <a:stCxn id="210" idx="3"/>
            <a:endCxn id="203" idx="1"/>
          </p:cNvCxnSpPr>
          <p:nvPr/>
        </p:nvCxnSpPr>
        <p:spPr>
          <a:xfrm>
            <a:off x="1124100" y="2241338"/>
            <a:ext cx="2269800" cy="415200"/>
          </a:xfrm>
          <a:prstGeom prst="straightConnector1">
            <a:avLst/>
          </a:prstGeom>
          <a:noFill/>
          <a:ln cap="flat" cmpd="sng" w="9525">
            <a:solidFill>
              <a:schemeClr val="dk1"/>
            </a:solidFill>
            <a:prstDash val="solid"/>
            <a:round/>
            <a:headEnd len="med" w="med" type="none"/>
            <a:tailEnd len="med" w="med" type="triangle"/>
          </a:ln>
        </p:spPr>
      </p:cxnSp>
      <p:cxnSp>
        <p:nvCxnSpPr>
          <p:cNvPr id="219" name="Google Shape;219;p24"/>
          <p:cNvCxnSpPr>
            <a:stCxn id="210" idx="3"/>
            <a:endCxn id="194" idx="1"/>
          </p:cNvCxnSpPr>
          <p:nvPr/>
        </p:nvCxnSpPr>
        <p:spPr>
          <a:xfrm flipH="1" rot="10800000">
            <a:off x="1124100" y="2031638"/>
            <a:ext cx="5620800" cy="209700"/>
          </a:xfrm>
          <a:prstGeom prst="straightConnector1">
            <a:avLst/>
          </a:prstGeom>
          <a:noFill/>
          <a:ln cap="flat" cmpd="sng" w="9525">
            <a:solidFill>
              <a:schemeClr val="dk1"/>
            </a:solidFill>
            <a:prstDash val="solid"/>
            <a:round/>
            <a:headEnd len="med" w="med" type="none"/>
            <a:tailEnd len="med" w="med" type="triangle"/>
          </a:ln>
        </p:spPr>
      </p:cxnSp>
      <p:cxnSp>
        <p:nvCxnSpPr>
          <p:cNvPr id="220" name="Google Shape;220;p24"/>
          <p:cNvCxnSpPr>
            <a:stCxn id="211" idx="3"/>
            <a:endCxn id="190" idx="1"/>
          </p:cNvCxnSpPr>
          <p:nvPr/>
        </p:nvCxnSpPr>
        <p:spPr>
          <a:xfrm>
            <a:off x="1124100" y="3177024"/>
            <a:ext cx="943800" cy="566700"/>
          </a:xfrm>
          <a:prstGeom prst="straightConnector1">
            <a:avLst/>
          </a:prstGeom>
          <a:noFill/>
          <a:ln cap="flat" cmpd="sng" w="9525">
            <a:solidFill>
              <a:schemeClr val="dk1"/>
            </a:solidFill>
            <a:prstDash val="solid"/>
            <a:round/>
            <a:headEnd len="med" w="med" type="none"/>
            <a:tailEnd len="med" w="med" type="triangle"/>
          </a:ln>
        </p:spPr>
      </p:cxnSp>
      <p:cxnSp>
        <p:nvCxnSpPr>
          <p:cNvPr id="221" name="Google Shape;221;p24"/>
          <p:cNvCxnSpPr>
            <a:stCxn id="211" idx="3"/>
            <a:endCxn id="198" idx="1"/>
          </p:cNvCxnSpPr>
          <p:nvPr/>
        </p:nvCxnSpPr>
        <p:spPr>
          <a:xfrm>
            <a:off x="1124100" y="3177024"/>
            <a:ext cx="4673700" cy="21900"/>
          </a:xfrm>
          <a:prstGeom prst="straightConnector1">
            <a:avLst/>
          </a:prstGeom>
          <a:noFill/>
          <a:ln cap="flat" cmpd="sng" w="9525">
            <a:solidFill>
              <a:schemeClr val="dk1"/>
            </a:solidFill>
            <a:prstDash val="solid"/>
            <a:round/>
            <a:headEnd len="med" w="med" type="none"/>
            <a:tailEnd len="med" w="med" type="triangle"/>
          </a:ln>
        </p:spPr>
      </p:cxnSp>
      <p:grpSp>
        <p:nvGrpSpPr>
          <p:cNvPr id="222" name="Google Shape;222;p24"/>
          <p:cNvGrpSpPr/>
          <p:nvPr/>
        </p:nvGrpSpPr>
        <p:grpSpPr>
          <a:xfrm>
            <a:off x="3638058" y="4468850"/>
            <a:ext cx="2109836" cy="612937"/>
            <a:chOff x="9119800" y="1124495"/>
            <a:chExt cx="2385613" cy="1682505"/>
          </a:xfrm>
        </p:grpSpPr>
        <p:sp>
          <p:nvSpPr>
            <p:cNvPr id="223" name="Google Shape;223;p24"/>
            <p:cNvSpPr/>
            <p:nvPr/>
          </p:nvSpPr>
          <p:spPr>
            <a:xfrm>
              <a:off x="9119800" y="1139000"/>
              <a:ext cx="2385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p:txBody>
        </p:sp>
        <p:sp>
          <p:nvSpPr>
            <p:cNvPr id="224" name="Google Shape;224;p24"/>
            <p:cNvSpPr/>
            <p:nvPr/>
          </p:nvSpPr>
          <p:spPr>
            <a:xfrm>
              <a:off x="9645713" y="1124495"/>
              <a:ext cx="1859700" cy="6441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Nom de la fonction</a:t>
              </a:r>
              <a:endParaRPr sz="1300">
                <a:latin typeface="EB Garamond"/>
                <a:ea typeface="EB Garamond"/>
                <a:cs typeface="EB Garamond"/>
                <a:sym typeface="EB Garamond"/>
              </a:endParaRPr>
            </a:p>
          </p:txBody>
        </p:sp>
        <p:sp>
          <p:nvSpPr>
            <p:cNvPr id="225" name="Google Shape;225;p24"/>
            <p:cNvSpPr/>
            <p:nvPr/>
          </p:nvSpPr>
          <p:spPr>
            <a:xfrm>
              <a:off x="9119820" y="1124495"/>
              <a:ext cx="525900" cy="6441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E</a:t>
              </a:r>
              <a:endParaRPr sz="1300">
                <a:latin typeface="EB Garamond"/>
                <a:ea typeface="EB Garamond"/>
                <a:cs typeface="EB Garamond"/>
                <a:sym typeface="EB Garamond"/>
              </a:endParaRPr>
            </a:p>
          </p:txBody>
        </p:sp>
      </p:grpSp>
      <p:cxnSp>
        <p:nvCxnSpPr>
          <p:cNvPr id="226" name="Google Shape;226;p24"/>
          <p:cNvCxnSpPr>
            <a:stCxn id="212" idx="3"/>
            <a:endCxn id="214" idx="1"/>
          </p:cNvCxnSpPr>
          <p:nvPr/>
        </p:nvCxnSpPr>
        <p:spPr>
          <a:xfrm flipH="1" rot="10800000">
            <a:off x="1180096" y="4130749"/>
            <a:ext cx="5273700" cy="412500"/>
          </a:xfrm>
          <a:prstGeom prst="straightConnector1">
            <a:avLst/>
          </a:prstGeom>
          <a:noFill/>
          <a:ln cap="flat" cmpd="sng" w="9525">
            <a:solidFill>
              <a:schemeClr val="dk1"/>
            </a:solidFill>
            <a:prstDash val="solid"/>
            <a:round/>
            <a:headEnd len="med" w="med" type="none"/>
            <a:tailEnd len="med" w="med" type="triangle"/>
          </a:ln>
        </p:spPr>
      </p:cxnSp>
      <p:cxnSp>
        <p:nvCxnSpPr>
          <p:cNvPr id="227" name="Google Shape;227;p24"/>
          <p:cNvCxnSpPr>
            <a:stCxn id="212" idx="3"/>
            <a:endCxn id="223" idx="1"/>
          </p:cNvCxnSpPr>
          <p:nvPr/>
        </p:nvCxnSpPr>
        <p:spPr>
          <a:xfrm>
            <a:off x="1180096" y="4543249"/>
            <a:ext cx="2457900" cy="2346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5"/>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ANALYSE</a:t>
            </a:r>
            <a:endParaRPr b="1" sz="2500">
              <a:latin typeface="EB Garamond"/>
              <a:ea typeface="EB Garamond"/>
              <a:cs typeface="EB Garamond"/>
              <a:sym typeface="EB Garamond"/>
            </a:endParaRPr>
          </a:p>
        </p:txBody>
      </p:sp>
      <p:sp>
        <p:nvSpPr>
          <p:cNvPr id="233" name="Google Shape;233;p25"/>
          <p:cNvSpPr txBox="1"/>
          <p:nvPr/>
        </p:nvSpPr>
        <p:spPr>
          <a:xfrm>
            <a:off x="311700" y="681725"/>
            <a:ext cx="8520600" cy="10467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3) La troisième et dernière étape de l’analyse est “l’inventaire des promesses”. Il est à destination du.de la travailleureuse et récapitule les aspects de son travail qui le.a comblent, autant que ceux qui le.a font souffrir. Il permet un paysage global de ce qui ne va pas </a:t>
            </a:r>
            <a:r>
              <a:rPr i="1" lang="fr">
                <a:solidFill>
                  <a:schemeClr val="dk1"/>
                </a:solidFill>
                <a:latin typeface="EB Garamond"/>
                <a:ea typeface="EB Garamond"/>
                <a:cs typeface="EB Garamond"/>
                <a:sym typeface="EB Garamond"/>
              </a:rPr>
              <a:t>et </a:t>
            </a:r>
            <a:r>
              <a:rPr lang="fr">
                <a:solidFill>
                  <a:schemeClr val="dk1"/>
                </a:solidFill>
                <a:latin typeface="EB Garamond"/>
                <a:ea typeface="EB Garamond"/>
                <a:cs typeface="EB Garamond"/>
                <a:sym typeface="EB Garamond"/>
              </a:rPr>
              <a:t>de ce qui va. Ce</a:t>
            </a:r>
            <a:r>
              <a:rPr lang="fr">
                <a:solidFill>
                  <a:schemeClr val="dk1"/>
                </a:solidFill>
                <a:latin typeface="EB Garamond"/>
                <a:ea typeface="EB Garamond"/>
                <a:cs typeface="EB Garamond"/>
                <a:sym typeface="EB Garamond"/>
              </a:rPr>
              <a:t> récapitulatif </a:t>
            </a:r>
            <a:r>
              <a:rPr lang="fr">
                <a:solidFill>
                  <a:schemeClr val="dk1"/>
                </a:solidFill>
                <a:latin typeface="EB Garamond"/>
                <a:ea typeface="EB Garamond"/>
                <a:cs typeface="EB Garamond"/>
                <a:sym typeface="EB Garamond"/>
              </a:rPr>
              <a:t>est à</a:t>
            </a:r>
            <a:r>
              <a:rPr lang="fr">
                <a:solidFill>
                  <a:schemeClr val="dk1"/>
                </a:solidFill>
                <a:latin typeface="EB Garamond"/>
                <a:ea typeface="EB Garamond"/>
                <a:cs typeface="EB Garamond"/>
                <a:sym typeface="EB Garamond"/>
              </a:rPr>
              <a:t> restituer</a:t>
            </a:r>
            <a:r>
              <a:rPr lang="fr">
                <a:solidFill>
                  <a:schemeClr val="dk1"/>
                </a:solidFill>
                <a:latin typeface="EB Garamond"/>
                <a:ea typeface="EB Garamond"/>
                <a:cs typeface="EB Garamond"/>
                <a:sym typeface="EB Garamond"/>
              </a:rPr>
              <a:t> au.à la travailleureuse pour un retour essentiel sur la véracité et la pertinence du classement.</a:t>
            </a:r>
            <a:endParaRPr>
              <a:solidFill>
                <a:schemeClr val="dk1"/>
              </a:solidFill>
              <a:latin typeface="EB Garamond"/>
              <a:ea typeface="EB Garamond"/>
              <a:cs typeface="EB Garamond"/>
              <a:sym typeface="EB Garamond"/>
            </a:endParaRPr>
          </a:p>
        </p:txBody>
      </p:sp>
      <p:sp>
        <p:nvSpPr>
          <p:cNvPr id="234" name="Google Shape;234;p25"/>
          <p:cNvSpPr txBox="1"/>
          <p:nvPr>
            <p:ph type="title"/>
          </p:nvPr>
        </p:nvSpPr>
        <p:spPr>
          <a:xfrm>
            <a:off x="311700" y="1681525"/>
            <a:ext cx="613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Formalisme : Inventaire des promesses</a:t>
            </a:r>
            <a:endParaRPr b="1" sz="2000">
              <a:latin typeface="EB Garamond"/>
              <a:ea typeface="EB Garamond"/>
              <a:cs typeface="EB Garamond"/>
              <a:sym typeface="EB Garamond"/>
            </a:endParaRPr>
          </a:p>
        </p:txBody>
      </p:sp>
      <p:graphicFrame>
        <p:nvGraphicFramePr>
          <p:cNvPr id="235" name="Google Shape;235;p25"/>
          <p:cNvGraphicFramePr/>
          <p:nvPr/>
        </p:nvGraphicFramePr>
        <p:xfrm>
          <a:off x="758756" y="2209550"/>
          <a:ext cx="3000000" cy="3000000"/>
        </p:xfrm>
        <a:graphic>
          <a:graphicData uri="http://schemas.openxmlformats.org/drawingml/2006/table">
            <a:tbl>
              <a:tblPr>
                <a:noFill/>
                <a:tableStyleId>{37CAF2B0-A3AC-41AD-A2DC-6ECA8B1BF1F9}</a:tableStyleId>
              </a:tblPr>
              <a:tblGrid>
                <a:gridCol w="1565000"/>
                <a:gridCol w="1565000"/>
                <a:gridCol w="1565000"/>
                <a:gridCol w="1565000"/>
                <a:gridCol w="1565000"/>
              </a:tblGrid>
              <a:tr h="496200">
                <a:tc>
                  <a:txBody>
                    <a:bodyPr/>
                    <a:lstStyle/>
                    <a:p>
                      <a:pPr indent="0" lvl="0" marL="0" rtl="0" algn="ctr">
                        <a:spcBef>
                          <a:spcPts val="0"/>
                        </a:spcBef>
                        <a:spcAft>
                          <a:spcPts val="0"/>
                        </a:spcAft>
                        <a:buNone/>
                      </a:pPr>
                      <a:r>
                        <a:rPr lang="fr" sz="2700">
                          <a:latin typeface="EB Garamond"/>
                          <a:ea typeface="EB Garamond"/>
                          <a:cs typeface="EB Garamond"/>
                          <a:sym typeface="EB Garamond"/>
                        </a:rPr>
                        <a:t>A</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2D7E43"/>
                    </a:solidFill>
                  </a:tcPr>
                </a:tc>
                <a:tc>
                  <a:txBody>
                    <a:bodyPr/>
                    <a:lstStyle/>
                    <a:p>
                      <a:pPr indent="0" lvl="0" marL="0" rtl="0" algn="ctr">
                        <a:spcBef>
                          <a:spcPts val="0"/>
                        </a:spcBef>
                        <a:spcAft>
                          <a:spcPts val="0"/>
                        </a:spcAft>
                        <a:buNone/>
                      </a:pPr>
                      <a:r>
                        <a:rPr lang="fr" sz="2700">
                          <a:latin typeface="EB Garamond"/>
                          <a:ea typeface="EB Garamond"/>
                          <a:cs typeface="EB Garamond"/>
                          <a:sym typeface="EB Garamond"/>
                        </a:rPr>
                        <a:t>B</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93C47D"/>
                    </a:solidFill>
                  </a:tcPr>
                </a:tc>
                <a:tc>
                  <a:txBody>
                    <a:bodyPr/>
                    <a:lstStyle/>
                    <a:p>
                      <a:pPr indent="0" lvl="0" marL="0" rtl="0" algn="ctr">
                        <a:spcBef>
                          <a:spcPts val="0"/>
                        </a:spcBef>
                        <a:spcAft>
                          <a:spcPts val="0"/>
                        </a:spcAft>
                        <a:buNone/>
                      </a:pPr>
                      <a:r>
                        <a:rPr lang="fr" sz="2700">
                          <a:latin typeface="EB Garamond"/>
                          <a:ea typeface="EB Garamond"/>
                          <a:cs typeface="EB Garamond"/>
                          <a:sym typeface="EB Garamond"/>
                        </a:rPr>
                        <a:t>C</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0CA0D"/>
                    </a:solidFill>
                  </a:tcPr>
                </a:tc>
                <a:tc>
                  <a:txBody>
                    <a:bodyPr/>
                    <a:lstStyle/>
                    <a:p>
                      <a:pPr indent="0" lvl="0" marL="0" rtl="0" algn="ctr">
                        <a:spcBef>
                          <a:spcPts val="0"/>
                        </a:spcBef>
                        <a:spcAft>
                          <a:spcPts val="0"/>
                        </a:spcAft>
                        <a:buNone/>
                      </a:pPr>
                      <a:r>
                        <a:rPr lang="fr" sz="2700">
                          <a:latin typeface="EB Garamond"/>
                          <a:ea typeface="EB Garamond"/>
                          <a:cs typeface="EB Garamond"/>
                          <a:sym typeface="EB Garamond"/>
                        </a:rPr>
                        <a:t>D</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D57B1A"/>
                    </a:solidFill>
                  </a:tcPr>
                </a:tc>
                <a:tc>
                  <a:txBody>
                    <a:bodyPr/>
                    <a:lstStyle/>
                    <a:p>
                      <a:pPr indent="0" lvl="0" marL="0" rtl="0" algn="ctr">
                        <a:spcBef>
                          <a:spcPts val="0"/>
                        </a:spcBef>
                        <a:spcAft>
                          <a:spcPts val="0"/>
                        </a:spcAft>
                        <a:buNone/>
                      </a:pPr>
                      <a:r>
                        <a:rPr lang="fr" sz="2700">
                          <a:latin typeface="EB Garamond"/>
                          <a:ea typeface="EB Garamond"/>
                          <a:cs typeface="EB Garamond"/>
                          <a:sym typeface="EB Garamond"/>
                        </a:rPr>
                        <a:t>E</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53419"/>
                    </a:solidFill>
                  </a:tcPr>
                </a:tc>
              </a:tr>
              <a:tr h="2256900">
                <a:tc>
                  <a:txBody>
                    <a:bodyPr/>
                    <a:lstStyle/>
                    <a:p>
                      <a:pPr indent="0" lvl="0" marL="0" rtl="0" algn="l">
                        <a:spcBef>
                          <a:spcPts val="0"/>
                        </a:spcBef>
                        <a:spcAft>
                          <a:spcPts val="0"/>
                        </a:spcAft>
                        <a:buNone/>
                      </a:pPr>
                      <a:r>
                        <a:t/>
                      </a:r>
                      <a:endParaRPr sz="1100">
                        <a:highlight>
                          <a:srgbClr val="6AA84F"/>
                        </a:highlight>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grpSp>
        <p:nvGrpSpPr>
          <p:cNvPr id="236" name="Google Shape;236;p25"/>
          <p:cNvGrpSpPr/>
          <p:nvPr/>
        </p:nvGrpSpPr>
        <p:grpSpPr>
          <a:xfrm>
            <a:off x="758988" y="3409930"/>
            <a:ext cx="1565669" cy="859557"/>
            <a:chOff x="13963813" y="978456"/>
            <a:chExt cx="2385600" cy="1977357"/>
          </a:xfrm>
        </p:grpSpPr>
        <p:sp>
          <p:nvSpPr>
            <p:cNvPr id="237" name="Google Shape;237;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Écrire ici comment la fonction est satisfaite ou insatisfaite</a:t>
              </a:r>
              <a:endParaRPr sz="1200">
                <a:latin typeface="EB Garamond"/>
                <a:ea typeface="EB Garamond"/>
                <a:cs typeface="EB Garamond"/>
                <a:sym typeface="EB Garamond"/>
              </a:endParaRPr>
            </a:p>
          </p:txBody>
        </p:sp>
        <p:sp>
          <p:nvSpPr>
            <p:cNvPr id="238" name="Google Shape;238;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a:t>
              </a:r>
              <a:endParaRPr sz="1300">
                <a:latin typeface="EB Garamond"/>
                <a:ea typeface="EB Garamond"/>
                <a:cs typeface="EB Garamond"/>
                <a:sym typeface="EB Garamond"/>
              </a:endParaRPr>
            </a:p>
          </p:txBody>
        </p:sp>
        <p:sp>
          <p:nvSpPr>
            <p:cNvPr id="239" name="Google Shape;239;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grpSp>
      <p:grpSp>
        <p:nvGrpSpPr>
          <p:cNvPr id="240" name="Google Shape;240;p25"/>
          <p:cNvGrpSpPr/>
          <p:nvPr/>
        </p:nvGrpSpPr>
        <p:grpSpPr>
          <a:xfrm>
            <a:off x="2323738" y="2831080"/>
            <a:ext cx="1565669" cy="859557"/>
            <a:chOff x="13963813" y="978456"/>
            <a:chExt cx="2385600" cy="1977357"/>
          </a:xfrm>
        </p:grpSpPr>
        <p:sp>
          <p:nvSpPr>
            <p:cNvPr id="241" name="Google Shape;241;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t/>
              </a:r>
              <a:endParaRPr sz="1200">
                <a:latin typeface="EB Garamond"/>
                <a:ea typeface="EB Garamond"/>
                <a:cs typeface="EB Garamond"/>
                <a:sym typeface="EB Garamond"/>
              </a:endParaRPr>
            </a:p>
          </p:txBody>
        </p:sp>
        <p:sp>
          <p:nvSpPr>
            <p:cNvPr id="242" name="Google Shape;242;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sp>
          <p:nvSpPr>
            <p:cNvPr id="243" name="Google Shape;243;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a:t>
              </a:r>
              <a:endParaRPr sz="1300">
                <a:latin typeface="EB Garamond"/>
                <a:ea typeface="EB Garamond"/>
                <a:cs typeface="EB Garamond"/>
                <a:sym typeface="EB Garamond"/>
              </a:endParaRPr>
            </a:p>
          </p:txBody>
        </p:sp>
      </p:grpSp>
      <p:grpSp>
        <p:nvGrpSpPr>
          <p:cNvPr id="244" name="Google Shape;244;p25"/>
          <p:cNvGrpSpPr/>
          <p:nvPr/>
        </p:nvGrpSpPr>
        <p:grpSpPr>
          <a:xfrm>
            <a:off x="2323738" y="3931455"/>
            <a:ext cx="1565669" cy="859557"/>
            <a:chOff x="13963813" y="978456"/>
            <a:chExt cx="2385600" cy="1977357"/>
          </a:xfrm>
        </p:grpSpPr>
        <p:sp>
          <p:nvSpPr>
            <p:cNvPr id="245" name="Google Shape;245;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t/>
              </a:r>
              <a:endParaRPr sz="1200">
                <a:latin typeface="EB Garamond"/>
                <a:ea typeface="EB Garamond"/>
                <a:cs typeface="EB Garamond"/>
                <a:sym typeface="EB Garamond"/>
              </a:endParaRPr>
            </a:p>
          </p:txBody>
        </p:sp>
        <p:sp>
          <p:nvSpPr>
            <p:cNvPr id="246" name="Google Shape;246;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a:t>
              </a:r>
              <a:endParaRPr sz="1300">
                <a:latin typeface="EB Garamond"/>
                <a:ea typeface="EB Garamond"/>
                <a:cs typeface="EB Garamond"/>
                <a:sym typeface="EB Garamond"/>
              </a:endParaRPr>
            </a:p>
          </p:txBody>
        </p:sp>
        <p:sp>
          <p:nvSpPr>
            <p:cNvPr id="247" name="Google Shape;247;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grpSp>
      <p:grpSp>
        <p:nvGrpSpPr>
          <p:cNvPr id="248" name="Google Shape;248;p25"/>
          <p:cNvGrpSpPr/>
          <p:nvPr/>
        </p:nvGrpSpPr>
        <p:grpSpPr>
          <a:xfrm>
            <a:off x="3888413" y="3373755"/>
            <a:ext cx="1565669" cy="859557"/>
            <a:chOff x="13963813" y="978456"/>
            <a:chExt cx="2385600" cy="1977357"/>
          </a:xfrm>
        </p:grpSpPr>
        <p:sp>
          <p:nvSpPr>
            <p:cNvPr id="249" name="Google Shape;249;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t/>
              </a:r>
              <a:endParaRPr sz="1200">
                <a:latin typeface="EB Garamond"/>
                <a:ea typeface="EB Garamond"/>
                <a:cs typeface="EB Garamond"/>
                <a:sym typeface="EB Garamond"/>
              </a:endParaRPr>
            </a:p>
          </p:txBody>
        </p:sp>
        <p:sp>
          <p:nvSpPr>
            <p:cNvPr id="250" name="Google Shape;250;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C</a:t>
              </a:r>
              <a:endParaRPr sz="1300">
                <a:latin typeface="EB Garamond"/>
                <a:ea typeface="EB Garamond"/>
                <a:cs typeface="EB Garamond"/>
                <a:sym typeface="EB Garamond"/>
              </a:endParaRPr>
            </a:p>
          </p:txBody>
        </p:sp>
        <p:sp>
          <p:nvSpPr>
            <p:cNvPr id="251" name="Google Shape;251;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grpSp>
      <p:grpSp>
        <p:nvGrpSpPr>
          <p:cNvPr id="252" name="Google Shape;252;p25"/>
          <p:cNvGrpSpPr/>
          <p:nvPr/>
        </p:nvGrpSpPr>
        <p:grpSpPr>
          <a:xfrm>
            <a:off x="7017838" y="3118380"/>
            <a:ext cx="1565669" cy="859557"/>
            <a:chOff x="13963813" y="978456"/>
            <a:chExt cx="2385600" cy="1977357"/>
          </a:xfrm>
        </p:grpSpPr>
        <p:sp>
          <p:nvSpPr>
            <p:cNvPr id="253" name="Google Shape;253;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t/>
              </a:r>
              <a:endParaRPr sz="1200">
                <a:latin typeface="EB Garamond"/>
                <a:ea typeface="EB Garamond"/>
                <a:cs typeface="EB Garamond"/>
                <a:sym typeface="EB Garamond"/>
              </a:endParaRPr>
            </a:p>
          </p:txBody>
        </p:sp>
        <p:sp>
          <p:nvSpPr>
            <p:cNvPr id="254" name="Google Shape;254;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E</a:t>
              </a:r>
              <a:endParaRPr sz="1300">
                <a:latin typeface="EB Garamond"/>
                <a:ea typeface="EB Garamond"/>
                <a:cs typeface="EB Garamond"/>
                <a:sym typeface="EB Garamond"/>
              </a:endParaRPr>
            </a:p>
          </p:txBody>
        </p:sp>
        <p:sp>
          <p:nvSpPr>
            <p:cNvPr id="255" name="Google Shape;255;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grpSp>
      <p:grpSp>
        <p:nvGrpSpPr>
          <p:cNvPr id="256" name="Google Shape;256;p25"/>
          <p:cNvGrpSpPr/>
          <p:nvPr/>
        </p:nvGrpSpPr>
        <p:grpSpPr>
          <a:xfrm>
            <a:off x="7017838" y="4056780"/>
            <a:ext cx="1565669" cy="859557"/>
            <a:chOff x="13963813" y="978456"/>
            <a:chExt cx="2385600" cy="1977357"/>
          </a:xfrm>
        </p:grpSpPr>
        <p:sp>
          <p:nvSpPr>
            <p:cNvPr id="257" name="Google Shape;257;p25"/>
            <p:cNvSpPr/>
            <p:nvPr/>
          </p:nvSpPr>
          <p:spPr>
            <a:xfrm>
              <a:off x="13963813" y="992912"/>
              <a:ext cx="2385600" cy="1962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200">
                <a:latin typeface="EB Garamond"/>
                <a:ea typeface="EB Garamond"/>
                <a:cs typeface="EB Garamond"/>
                <a:sym typeface="EB Garamond"/>
              </a:endParaRPr>
            </a:p>
            <a:p>
              <a:pPr indent="0" lvl="0" marL="0" rtl="0" algn="ctr">
                <a:spcBef>
                  <a:spcPts val="0"/>
                </a:spcBef>
                <a:spcAft>
                  <a:spcPts val="0"/>
                </a:spcAft>
                <a:buNone/>
              </a:pPr>
              <a:r>
                <a:t/>
              </a:r>
              <a:endParaRPr sz="1200">
                <a:latin typeface="EB Garamond"/>
                <a:ea typeface="EB Garamond"/>
                <a:cs typeface="EB Garamond"/>
                <a:sym typeface="EB Garamond"/>
              </a:endParaRPr>
            </a:p>
          </p:txBody>
        </p:sp>
        <p:sp>
          <p:nvSpPr>
            <p:cNvPr id="258" name="Google Shape;258;p25"/>
            <p:cNvSpPr/>
            <p:nvPr/>
          </p:nvSpPr>
          <p:spPr>
            <a:xfrm>
              <a:off x="13963813" y="978456"/>
              <a:ext cx="5259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E</a:t>
              </a:r>
              <a:endParaRPr sz="1300">
                <a:latin typeface="EB Garamond"/>
                <a:ea typeface="EB Garamond"/>
                <a:cs typeface="EB Garamond"/>
                <a:sym typeface="EB Garamond"/>
              </a:endParaRPr>
            </a:p>
          </p:txBody>
        </p:sp>
        <p:sp>
          <p:nvSpPr>
            <p:cNvPr id="259" name="Google Shape;259;p25"/>
            <p:cNvSpPr/>
            <p:nvPr/>
          </p:nvSpPr>
          <p:spPr>
            <a:xfrm>
              <a:off x="14489713" y="978456"/>
              <a:ext cx="1859700" cy="390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100">
                  <a:latin typeface="EB Garamond"/>
                  <a:ea typeface="EB Garamond"/>
                  <a:cs typeface="EB Garamond"/>
                  <a:sym typeface="EB Garamond"/>
                </a:rPr>
                <a:t>Nom de la fonction</a:t>
              </a:r>
              <a:endParaRPr sz="1100">
                <a:latin typeface="EB Garamond"/>
                <a:ea typeface="EB Garamond"/>
                <a:cs typeface="EB Garamond"/>
                <a:sym typeface="EB Garamond"/>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6"/>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ANALYSE</a:t>
            </a:r>
            <a:endParaRPr b="1" sz="2500">
              <a:latin typeface="EB Garamond"/>
              <a:ea typeface="EB Garamond"/>
              <a:cs typeface="EB Garamond"/>
              <a:sym typeface="EB Garamond"/>
            </a:endParaRPr>
          </a:p>
        </p:txBody>
      </p:sp>
      <p:sp>
        <p:nvSpPr>
          <p:cNvPr id="265" name="Google Shape;265;p26"/>
          <p:cNvSpPr txBox="1"/>
          <p:nvPr>
            <p:ph type="title"/>
          </p:nvPr>
        </p:nvSpPr>
        <p:spPr>
          <a:xfrm>
            <a:off x="311688" y="586575"/>
            <a:ext cx="669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Partie exemple : Serveuse/barmaid dans un hôtel 4 étoiles</a:t>
            </a:r>
            <a:endParaRPr b="1" sz="2000">
              <a:latin typeface="EB Garamond"/>
              <a:ea typeface="EB Garamond"/>
              <a:cs typeface="EB Garamond"/>
              <a:sym typeface="EB Garamond"/>
            </a:endParaRPr>
          </a:p>
        </p:txBody>
      </p:sp>
      <p:cxnSp>
        <p:nvCxnSpPr>
          <p:cNvPr id="266" name="Google Shape;266;p26"/>
          <p:cNvCxnSpPr/>
          <p:nvPr/>
        </p:nvCxnSpPr>
        <p:spPr>
          <a:xfrm>
            <a:off x="4692627" y="4526848"/>
            <a:ext cx="0" cy="0"/>
          </a:xfrm>
          <a:prstGeom prst="straightConnector1">
            <a:avLst/>
          </a:prstGeom>
          <a:noFill/>
          <a:ln cap="flat" cmpd="sng" w="9525">
            <a:solidFill>
              <a:schemeClr val="dk2"/>
            </a:solidFill>
            <a:prstDash val="solid"/>
            <a:round/>
            <a:headEnd len="med" w="med" type="none"/>
            <a:tailEnd len="med" w="med" type="none"/>
          </a:ln>
        </p:spPr>
      </p:cxnSp>
      <p:cxnSp>
        <p:nvCxnSpPr>
          <p:cNvPr id="267" name="Google Shape;267;p26"/>
          <p:cNvCxnSpPr/>
          <p:nvPr/>
        </p:nvCxnSpPr>
        <p:spPr>
          <a:xfrm>
            <a:off x="4767956" y="766275"/>
            <a:ext cx="0" cy="0"/>
          </a:xfrm>
          <a:prstGeom prst="straightConnector1">
            <a:avLst/>
          </a:prstGeom>
          <a:noFill/>
          <a:ln cap="flat" cmpd="sng" w="9525">
            <a:solidFill>
              <a:schemeClr val="dk2"/>
            </a:solidFill>
            <a:prstDash val="solid"/>
            <a:round/>
            <a:headEnd len="med" w="med" type="none"/>
            <a:tailEnd len="med" w="med" type="none"/>
          </a:ln>
        </p:spPr>
      </p:cxnSp>
      <p:grpSp>
        <p:nvGrpSpPr>
          <p:cNvPr id="268" name="Google Shape;268;p26"/>
          <p:cNvGrpSpPr/>
          <p:nvPr/>
        </p:nvGrpSpPr>
        <p:grpSpPr>
          <a:xfrm>
            <a:off x="2491500" y="3280811"/>
            <a:ext cx="2260467" cy="701075"/>
            <a:chOff x="10916526" y="1443924"/>
            <a:chExt cx="3576689" cy="1682445"/>
          </a:xfrm>
        </p:grpSpPr>
        <p:sp>
          <p:nvSpPr>
            <p:cNvPr id="269" name="Google Shape;269;p26"/>
            <p:cNvSpPr/>
            <p:nvPr/>
          </p:nvSpPr>
          <p:spPr>
            <a:xfrm>
              <a:off x="10916538" y="1458369"/>
              <a:ext cx="3576600" cy="1668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700">
                <a:latin typeface="Open Sans"/>
                <a:ea typeface="Open Sans"/>
                <a:cs typeface="Open Sans"/>
                <a:sym typeface="Open Sans"/>
              </a:endParaRPr>
            </a:p>
            <a:p>
              <a:pPr indent="0" lvl="0" marL="0" rtl="0" algn="ctr">
                <a:spcBef>
                  <a:spcPts val="0"/>
                </a:spcBef>
                <a:spcAft>
                  <a:spcPts val="0"/>
                </a:spcAft>
                <a:buNone/>
              </a:pPr>
              <a:r>
                <a:t/>
              </a:r>
              <a:endParaRPr sz="900">
                <a:latin typeface="EB Garamond"/>
                <a:ea typeface="EB Garamond"/>
                <a:cs typeface="EB Garamond"/>
                <a:sym typeface="EB Garamond"/>
              </a:endParaRPr>
            </a:p>
            <a:p>
              <a:pPr indent="0" lvl="0" marL="0" rtl="0" algn="ctr">
                <a:spcBef>
                  <a:spcPts val="0"/>
                </a:spcBef>
                <a:spcAft>
                  <a:spcPts val="0"/>
                </a:spcAft>
                <a:buNone/>
              </a:pPr>
              <a:r>
                <a:t/>
              </a:r>
              <a:endParaRPr sz="900">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fr" sz="900">
                  <a:latin typeface="EB Garamond"/>
                  <a:ea typeface="EB Garamond"/>
                  <a:cs typeface="EB Garamond"/>
                  <a:sym typeface="EB Garamond"/>
                </a:rPr>
                <a:t>Bonne communication entre les niveaux de la hiérarchie mais il y a des cas de discrimination et de favoritisme.</a:t>
              </a:r>
              <a:endParaRPr sz="700">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t/>
              </a:r>
              <a:endParaRPr sz="700">
                <a:latin typeface="Open Sans"/>
                <a:ea typeface="Open Sans"/>
                <a:cs typeface="Open Sans"/>
                <a:sym typeface="Open Sans"/>
              </a:endParaRPr>
            </a:p>
            <a:p>
              <a:pPr indent="0" lvl="0" marL="0" rtl="0" algn="ctr">
                <a:spcBef>
                  <a:spcPts val="0"/>
                </a:spcBef>
                <a:spcAft>
                  <a:spcPts val="0"/>
                </a:spcAft>
                <a:buNone/>
              </a:pPr>
              <a:r>
                <a:t/>
              </a:r>
              <a:endParaRPr sz="700">
                <a:latin typeface="Open Sans"/>
                <a:ea typeface="Open Sans"/>
                <a:cs typeface="Open Sans"/>
                <a:sym typeface="Open Sans"/>
              </a:endParaRPr>
            </a:p>
          </p:txBody>
        </p:sp>
        <p:sp>
          <p:nvSpPr>
            <p:cNvPr id="270" name="Google Shape;270;p26"/>
            <p:cNvSpPr/>
            <p:nvPr/>
          </p:nvSpPr>
          <p:spPr>
            <a:xfrm>
              <a:off x="10916526" y="1443924"/>
              <a:ext cx="788700" cy="512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C</a:t>
              </a:r>
              <a:endParaRPr sz="700">
                <a:latin typeface="Open Sans"/>
                <a:ea typeface="Open Sans"/>
                <a:cs typeface="Open Sans"/>
                <a:sym typeface="Open Sans"/>
              </a:endParaRPr>
            </a:p>
          </p:txBody>
        </p:sp>
        <p:sp>
          <p:nvSpPr>
            <p:cNvPr id="271" name="Google Shape;271;p26"/>
            <p:cNvSpPr/>
            <p:nvPr/>
          </p:nvSpPr>
          <p:spPr>
            <a:xfrm>
              <a:off x="11705015" y="1443924"/>
              <a:ext cx="2788200" cy="512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Relation avec la hiérarchie</a:t>
              </a:r>
              <a:endParaRPr sz="900">
                <a:latin typeface="Open Sans"/>
                <a:ea typeface="Open Sans"/>
                <a:cs typeface="Open Sans"/>
                <a:sym typeface="Open Sans"/>
              </a:endParaRPr>
            </a:p>
          </p:txBody>
        </p:sp>
      </p:grpSp>
      <p:grpSp>
        <p:nvGrpSpPr>
          <p:cNvPr id="272" name="Google Shape;272;p26"/>
          <p:cNvGrpSpPr/>
          <p:nvPr/>
        </p:nvGrpSpPr>
        <p:grpSpPr>
          <a:xfrm>
            <a:off x="2076324" y="2110925"/>
            <a:ext cx="2692618" cy="701137"/>
            <a:chOff x="8720652" y="1652002"/>
            <a:chExt cx="2145000" cy="1330178"/>
          </a:xfrm>
        </p:grpSpPr>
        <p:sp>
          <p:nvSpPr>
            <p:cNvPr id="273" name="Google Shape;273;p26"/>
            <p:cNvSpPr/>
            <p:nvPr/>
          </p:nvSpPr>
          <p:spPr>
            <a:xfrm>
              <a:off x="8720652" y="1701780"/>
              <a:ext cx="2145000" cy="1280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Clr>
                  <a:schemeClr val="dk1"/>
                </a:buClr>
                <a:buSzPts val="1100"/>
                <a:buFont typeface="Arial"/>
                <a:buNone/>
              </a:pPr>
              <a:r>
                <a:t/>
              </a:r>
              <a:endParaRPr sz="700">
                <a:solidFill>
                  <a:schemeClr val="dk1"/>
                </a:solidFill>
                <a:latin typeface="Open Sans"/>
                <a:ea typeface="Open Sans"/>
                <a:cs typeface="Open Sans"/>
                <a:sym typeface="Open Sans"/>
              </a:endParaRPr>
            </a:p>
            <a:p>
              <a:pPr indent="0" lvl="0" marL="0" marR="0" rtl="0" algn="ctr">
                <a:lnSpc>
                  <a:spcPct val="100000"/>
                </a:lnSpc>
                <a:spcBef>
                  <a:spcPts val="0"/>
                </a:spcBef>
                <a:spcAft>
                  <a:spcPts val="0"/>
                </a:spcAft>
                <a:buNone/>
              </a:pPr>
              <a:r>
                <a:t/>
              </a:r>
              <a:endParaRPr sz="900">
                <a:latin typeface="EB Garamond"/>
                <a:ea typeface="EB Garamond"/>
                <a:cs typeface="EB Garamond"/>
                <a:sym typeface="EB Garamond"/>
              </a:endParaRPr>
            </a:p>
            <a:p>
              <a:pPr indent="0" lvl="0" marL="0" marR="0" rtl="0" algn="ctr">
                <a:lnSpc>
                  <a:spcPct val="100000"/>
                </a:lnSpc>
                <a:spcBef>
                  <a:spcPts val="0"/>
                </a:spcBef>
                <a:spcAft>
                  <a:spcPts val="0"/>
                </a:spcAft>
                <a:buNone/>
              </a:pPr>
              <a:r>
                <a:rPr lang="fr" sz="900">
                  <a:latin typeface="EB Garamond"/>
                  <a:ea typeface="EB Garamond"/>
                  <a:cs typeface="EB Garamond"/>
                  <a:sym typeface="EB Garamond"/>
                </a:rPr>
                <a:t>Elle aime communiquer et aider. Parfois avec la fatigue elle a davantage l’impression de jouer un rôle. </a:t>
              </a:r>
              <a:endParaRPr sz="700">
                <a:latin typeface="Open Sans"/>
                <a:ea typeface="Open Sans"/>
                <a:cs typeface="Open Sans"/>
                <a:sym typeface="Open Sans"/>
              </a:endParaRPr>
            </a:p>
          </p:txBody>
        </p:sp>
        <p:sp>
          <p:nvSpPr>
            <p:cNvPr id="274" name="Google Shape;274;p26"/>
            <p:cNvSpPr/>
            <p:nvPr/>
          </p:nvSpPr>
          <p:spPr>
            <a:xfrm>
              <a:off x="8720733" y="1652050"/>
              <a:ext cx="472800" cy="5088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B</a:t>
              </a:r>
              <a:endParaRPr sz="700">
                <a:latin typeface="Open Sans"/>
                <a:ea typeface="Open Sans"/>
                <a:cs typeface="Open Sans"/>
                <a:sym typeface="Open Sans"/>
              </a:endParaRPr>
            </a:p>
          </p:txBody>
        </p:sp>
        <p:sp>
          <p:nvSpPr>
            <p:cNvPr id="275" name="Google Shape;275;p26"/>
            <p:cNvSpPr/>
            <p:nvPr/>
          </p:nvSpPr>
          <p:spPr>
            <a:xfrm>
              <a:off x="9193668" y="1652002"/>
              <a:ext cx="1671900" cy="5088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Adéquation avec la personnalité</a:t>
              </a:r>
              <a:r>
                <a:rPr lang="fr" sz="700">
                  <a:latin typeface="Open Sans"/>
                  <a:ea typeface="Open Sans"/>
                  <a:cs typeface="Open Sans"/>
                  <a:sym typeface="Open Sans"/>
                </a:rPr>
                <a:t> </a:t>
              </a:r>
              <a:endParaRPr sz="700">
                <a:latin typeface="Open Sans"/>
                <a:ea typeface="Open Sans"/>
                <a:cs typeface="Open Sans"/>
                <a:sym typeface="Open Sans"/>
              </a:endParaRPr>
            </a:p>
          </p:txBody>
        </p:sp>
      </p:grpSp>
      <p:grpSp>
        <p:nvGrpSpPr>
          <p:cNvPr id="276" name="Google Shape;276;p26"/>
          <p:cNvGrpSpPr/>
          <p:nvPr/>
        </p:nvGrpSpPr>
        <p:grpSpPr>
          <a:xfrm>
            <a:off x="3033697" y="1102421"/>
            <a:ext cx="2640343" cy="777748"/>
            <a:chOff x="9119793" y="1205717"/>
            <a:chExt cx="2205616" cy="1698510"/>
          </a:xfrm>
        </p:grpSpPr>
        <p:sp>
          <p:nvSpPr>
            <p:cNvPr id="277" name="Google Shape;277;p26"/>
            <p:cNvSpPr/>
            <p:nvPr/>
          </p:nvSpPr>
          <p:spPr>
            <a:xfrm>
              <a:off x="9119793" y="1347827"/>
              <a:ext cx="2205600" cy="1556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Clr>
                  <a:schemeClr val="dk1"/>
                </a:buClr>
                <a:buSzPts val="1100"/>
                <a:buFont typeface="Arial"/>
                <a:buNone/>
              </a:pPr>
              <a:r>
                <a:t/>
              </a:r>
              <a:endParaRPr sz="900">
                <a:solidFill>
                  <a:schemeClr val="dk1"/>
                </a:solidFill>
                <a:latin typeface="EB Garamond"/>
                <a:ea typeface="EB Garamond"/>
                <a:cs typeface="EB Garamond"/>
                <a:sym typeface="EB Garamond"/>
              </a:endParaRPr>
            </a:p>
            <a:p>
              <a:pPr indent="0" lvl="0" marL="0" rtl="0" algn="ctr">
                <a:spcBef>
                  <a:spcPts val="0"/>
                </a:spcBef>
                <a:spcAft>
                  <a:spcPts val="0"/>
                </a:spcAft>
                <a:buNone/>
              </a:pPr>
              <a:r>
                <a:rPr lang="fr" sz="900">
                  <a:solidFill>
                    <a:schemeClr val="dk1"/>
                  </a:solidFill>
                  <a:latin typeface="EB Garamond"/>
                  <a:ea typeface="EB Garamond"/>
                  <a:cs typeface="EB Garamond"/>
                  <a:sym typeface="EB Garamond"/>
                </a:rPr>
                <a:t>Elle a l’impression de stagner au niveau de  l’acquisition de nouvelles compétences (tâches répétitives très mécaniques), ennui profond aux heures creuses.</a:t>
              </a:r>
              <a:endParaRPr sz="900">
                <a:latin typeface="EB Garamond"/>
                <a:ea typeface="EB Garamond"/>
                <a:cs typeface="EB Garamond"/>
                <a:sym typeface="EB Garamond"/>
              </a:endParaRPr>
            </a:p>
          </p:txBody>
        </p:sp>
        <p:sp>
          <p:nvSpPr>
            <p:cNvPr id="278" name="Google Shape;278;p26"/>
            <p:cNvSpPr/>
            <p:nvPr/>
          </p:nvSpPr>
          <p:spPr>
            <a:xfrm>
              <a:off x="9119808" y="1205745"/>
              <a:ext cx="525900" cy="519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E</a:t>
              </a:r>
              <a:endParaRPr sz="900">
                <a:latin typeface="EB Garamond"/>
                <a:ea typeface="EB Garamond"/>
                <a:cs typeface="EB Garamond"/>
                <a:sym typeface="EB Garamond"/>
              </a:endParaRPr>
            </a:p>
          </p:txBody>
        </p:sp>
        <p:sp>
          <p:nvSpPr>
            <p:cNvPr id="279" name="Google Shape;279;p26"/>
            <p:cNvSpPr/>
            <p:nvPr/>
          </p:nvSpPr>
          <p:spPr>
            <a:xfrm>
              <a:off x="9645709" y="1205717"/>
              <a:ext cx="1679700" cy="519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Accroissement des compétences</a:t>
              </a:r>
              <a:endParaRPr sz="900">
                <a:latin typeface="EB Garamond"/>
                <a:ea typeface="EB Garamond"/>
                <a:cs typeface="EB Garamond"/>
                <a:sym typeface="EB Garamond"/>
              </a:endParaRPr>
            </a:p>
          </p:txBody>
        </p:sp>
      </p:grpSp>
      <p:sp>
        <p:nvSpPr>
          <p:cNvPr id="280" name="Google Shape;280;p26"/>
          <p:cNvSpPr/>
          <p:nvPr/>
        </p:nvSpPr>
        <p:spPr>
          <a:xfrm>
            <a:off x="235500" y="1630088"/>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F.1 </a:t>
            </a:r>
            <a:endParaRPr b="1" sz="1600">
              <a:latin typeface="Open Sans"/>
              <a:ea typeface="Open Sans"/>
              <a:cs typeface="Open Sans"/>
              <a:sym typeface="Open Sans"/>
            </a:endParaRPr>
          </a:p>
        </p:txBody>
      </p:sp>
      <p:sp>
        <p:nvSpPr>
          <p:cNvPr id="281" name="Google Shape;281;p26"/>
          <p:cNvSpPr/>
          <p:nvPr/>
        </p:nvSpPr>
        <p:spPr>
          <a:xfrm>
            <a:off x="235500" y="2887674"/>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F.2</a:t>
            </a:r>
            <a:endParaRPr b="1" sz="1600">
              <a:latin typeface="Open Sans"/>
              <a:ea typeface="Open Sans"/>
              <a:cs typeface="Open Sans"/>
              <a:sym typeface="Open Sans"/>
            </a:endParaRPr>
          </a:p>
        </p:txBody>
      </p:sp>
      <p:sp>
        <p:nvSpPr>
          <p:cNvPr id="282" name="Google Shape;282;p26"/>
          <p:cNvSpPr/>
          <p:nvPr/>
        </p:nvSpPr>
        <p:spPr>
          <a:xfrm>
            <a:off x="235496" y="4084399"/>
            <a:ext cx="888600" cy="612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2500" lIns="92500" spcFirstLastPara="1" rIns="92500" wrap="square" tIns="92500">
            <a:noAutofit/>
          </a:bodyPr>
          <a:lstStyle/>
          <a:p>
            <a:pPr indent="0" lvl="0" marL="0" rtl="0" algn="ctr">
              <a:spcBef>
                <a:spcPts val="0"/>
              </a:spcBef>
              <a:spcAft>
                <a:spcPts val="0"/>
              </a:spcAft>
              <a:buNone/>
            </a:pPr>
            <a:r>
              <a:rPr lang="fr" sz="1600">
                <a:latin typeface="Open Sans"/>
                <a:ea typeface="Open Sans"/>
                <a:cs typeface="Open Sans"/>
                <a:sym typeface="Open Sans"/>
              </a:rPr>
              <a:t>F.3</a:t>
            </a:r>
            <a:endParaRPr b="1" sz="1600">
              <a:latin typeface="Open Sans"/>
              <a:ea typeface="Open Sans"/>
              <a:cs typeface="Open Sans"/>
              <a:sym typeface="Open Sans"/>
            </a:endParaRPr>
          </a:p>
        </p:txBody>
      </p:sp>
      <p:grpSp>
        <p:nvGrpSpPr>
          <p:cNvPr id="283" name="Google Shape;283;p26"/>
          <p:cNvGrpSpPr/>
          <p:nvPr/>
        </p:nvGrpSpPr>
        <p:grpSpPr>
          <a:xfrm>
            <a:off x="6207900" y="3558350"/>
            <a:ext cx="2735300" cy="876827"/>
            <a:chOff x="8581767" y="1197182"/>
            <a:chExt cx="6452700" cy="2575873"/>
          </a:xfrm>
        </p:grpSpPr>
        <p:sp>
          <p:nvSpPr>
            <p:cNvPr id="284" name="Google Shape;284;p26"/>
            <p:cNvSpPr/>
            <p:nvPr/>
          </p:nvSpPr>
          <p:spPr>
            <a:xfrm>
              <a:off x="8581767" y="1214955"/>
              <a:ext cx="6452700" cy="25581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Clr>
                  <a:schemeClr val="dk1"/>
                </a:buClr>
                <a:buSzPts val="1100"/>
                <a:buFont typeface="Arial"/>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None/>
              </a:pPr>
              <a:r>
                <a:t/>
              </a:r>
              <a:endParaRPr sz="700">
                <a:solidFill>
                  <a:schemeClr val="dk1"/>
                </a:solidFill>
                <a:latin typeface="Open Sans"/>
                <a:ea typeface="Open Sans"/>
                <a:cs typeface="Open Sans"/>
                <a:sym typeface="Open Sans"/>
              </a:endParaRPr>
            </a:p>
            <a:p>
              <a:pPr indent="0" lvl="0" marL="0" marR="0" rtl="0" algn="ctr">
                <a:lnSpc>
                  <a:spcPct val="100000"/>
                </a:lnSpc>
                <a:spcBef>
                  <a:spcPts val="0"/>
                </a:spcBef>
                <a:spcAft>
                  <a:spcPts val="0"/>
                </a:spcAft>
                <a:buClr>
                  <a:schemeClr val="dk1"/>
                </a:buClr>
                <a:buSzPts val="1100"/>
                <a:buFont typeface="Arial"/>
                <a:buNone/>
              </a:pPr>
              <a:r>
                <a:rPr lang="fr" sz="900">
                  <a:latin typeface="EB Garamond"/>
                  <a:ea typeface="EB Garamond"/>
                  <a:cs typeface="EB Garamond"/>
                  <a:sym typeface="EB Garamond"/>
                </a:rPr>
                <a:t>Elle se rend compte du gaspillage alimentaire et de la pollution du secteur du tourisme et de l’hôtellerie.</a:t>
              </a:r>
              <a:endParaRPr sz="900">
                <a:latin typeface="EB Garamond"/>
                <a:ea typeface="EB Garamond"/>
                <a:cs typeface="EB Garamond"/>
                <a:sym typeface="EB Garamond"/>
              </a:endParaRPr>
            </a:p>
            <a:p>
              <a:pPr indent="0" lvl="0" marL="0" marR="0" rtl="0" algn="ctr">
                <a:lnSpc>
                  <a:spcPct val="100000"/>
                </a:lnSpc>
                <a:spcBef>
                  <a:spcPts val="0"/>
                </a:spcBef>
                <a:spcAft>
                  <a:spcPts val="0"/>
                </a:spcAft>
                <a:buClr>
                  <a:schemeClr val="dk1"/>
                </a:buClr>
                <a:buSzPts val="1100"/>
                <a:buFont typeface="Arial"/>
                <a:buNone/>
              </a:pPr>
              <a:r>
                <a:rPr lang="fr" sz="900">
                  <a:latin typeface="EB Garamond"/>
                  <a:ea typeface="EB Garamond"/>
                  <a:cs typeface="EB Garamond"/>
                  <a:sym typeface="EB Garamond"/>
                </a:rPr>
                <a:t>Son travail permet toutefois aux gens de se détendre en vacances.</a:t>
              </a:r>
              <a:endParaRPr sz="800">
                <a:latin typeface="Open Sans"/>
                <a:ea typeface="Open Sans"/>
                <a:cs typeface="Open Sans"/>
                <a:sym typeface="Open Sans"/>
              </a:endParaRPr>
            </a:p>
          </p:txBody>
        </p:sp>
        <p:sp>
          <p:nvSpPr>
            <p:cNvPr id="285" name="Google Shape;285;p26"/>
            <p:cNvSpPr/>
            <p:nvPr/>
          </p:nvSpPr>
          <p:spPr>
            <a:xfrm>
              <a:off x="9794907" y="1197182"/>
              <a:ext cx="5220900" cy="684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Utilité au monde</a:t>
              </a:r>
              <a:endParaRPr sz="700">
                <a:latin typeface="Open Sans"/>
                <a:ea typeface="Open Sans"/>
                <a:cs typeface="Open Sans"/>
                <a:sym typeface="Open Sans"/>
              </a:endParaRPr>
            </a:p>
          </p:txBody>
        </p:sp>
        <p:sp>
          <p:nvSpPr>
            <p:cNvPr id="286" name="Google Shape;286;p26"/>
            <p:cNvSpPr/>
            <p:nvPr/>
          </p:nvSpPr>
          <p:spPr>
            <a:xfrm>
              <a:off x="8581767" y="1197182"/>
              <a:ext cx="1522500" cy="684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D</a:t>
              </a:r>
              <a:endParaRPr sz="800">
                <a:latin typeface="Open Sans"/>
                <a:ea typeface="Open Sans"/>
                <a:cs typeface="Open Sans"/>
                <a:sym typeface="Open Sans"/>
              </a:endParaRPr>
            </a:p>
          </p:txBody>
        </p:sp>
      </p:grpSp>
      <p:cxnSp>
        <p:nvCxnSpPr>
          <p:cNvPr id="287" name="Google Shape;287;p26"/>
          <p:cNvCxnSpPr>
            <a:stCxn id="280" idx="3"/>
            <a:endCxn id="277" idx="1"/>
          </p:cNvCxnSpPr>
          <p:nvPr/>
        </p:nvCxnSpPr>
        <p:spPr>
          <a:xfrm flipH="1" rot="10800000">
            <a:off x="1124100" y="1523738"/>
            <a:ext cx="1909500" cy="412800"/>
          </a:xfrm>
          <a:prstGeom prst="straightConnector1">
            <a:avLst/>
          </a:prstGeom>
          <a:noFill/>
          <a:ln cap="flat" cmpd="sng" w="9525">
            <a:solidFill>
              <a:schemeClr val="dk1"/>
            </a:solidFill>
            <a:prstDash val="solid"/>
            <a:round/>
            <a:headEnd len="med" w="med" type="none"/>
            <a:tailEnd len="med" w="med" type="triangle"/>
          </a:ln>
        </p:spPr>
      </p:cxnSp>
      <p:cxnSp>
        <p:nvCxnSpPr>
          <p:cNvPr id="288" name="Google Shape;288;p26"/>
          <p:cNvCxnSpPr>
            <a:stCxn id="280" idx="3"/>
            <a:endCxn id="273" idx="1"/>
          </p:cNvCxnSpPr>
          <p:nvPr/>
        </p:nvCxnSpPr>
        <p:spPr>
          <a:xfrm>
            <a:off x="1124100" y="1936538"/>
            <a:ext cx="952200" cy="538200"/>
          </a:xfrm>
          <a:prstGeom prst="straightConnector1">
            <a:avLst/>
          </a:prstGeom>
          <a:noFill/>
          <a:ln cap="flat" cmpd="sng" w="9525">
            <a:solidFill>
              <a:schemeClr val="dk1"/>
            </a:solidFill>
            <a:prstDash val="solid"/>
            <a:round/>
            <a:headEnd len="med" w="med" type="none"/>
            <a:tailEnd len="med" w="med" type="triangle"/>
          </a:ln>
        </p:spPr>
      </p:cxnSp>
      <p:cxnSp>
        <p:nvCxnSpPr>
          <p:cNvPr id="289" name="Google Shape;289;p26"/>
          <p:cNvCxnSpPr>
            <a:stCxn id="280" idx="3"/>
            <a:endCxn id="290" idx="1"/>
          </p:cNvCxnSpPr>
          <p:nvPr/>
        </p:nvCxnSpPr>
        <p:spPr>
          <a:xfrm>
            <a:off x="1124100" y="1936538"/>
            <a:ext cx="5387400" cy="124800"/>
          </a:xfrm>
          <a:prstGeom prst="straightConnector1">
            <a:avLst/>
          </a:prstGeom>
          <a:noFill/>
          <a:ln cap="flat" cmpd="sng" w="9525">
            <a:solidFill>
              <a:schemeClr val="dk1"/>
            </a:solidFill>
            <a:prstDash val="solid"/>
            <a:round/>
            <a:headEnd len="med" w="med" type="none"/>
            <a:tailEnd len="med" w="med" type="triangle"/>
          </a:ln>
        </p:spPr>
      </p:cxnSp>
      <p:cxnSp>
        <p:nvCxnSpPr>
          <p:cNvPr id="291" name="Google Shape;291;p26"/>
          <p:cNvCxnSpPr>
            <a:stCxn id="281" idx="3"/>
            <a:endCxn id="269" idx="1"/>
          </p:cNvCxnSpPr>
          <p:nvPr/>
        </p:nvCxnSpPr>
        <p:spPr>
          <a:xfrm>
            <a:off x="1124100" y="3194124"/>
            <a:ext cx="1367400" cy="440100"/>
          </a:xfrm>
          <a:prstGeom prst="straightConnector1">
            <a:avLst/>
          </a:prstGeom>
          <a:noFill/>
          <a:ln cap="flat" cmpd="sng" w="9525">
            <a:solidFill>
              <a:schemeClr val="dk1"/>
            </a:solidFill>
            <a:prstDash val="solid"/>
            <a:round/>
            <a:headEnd len="med" w="med" type="none"/>
            <a:tailEnd len="med" w="med" type="triangle"/>
          </a:ln>
        </p:spPr>
      </p:cxnSp>
      <p:cxnSp>
        <p:nvCxnSpPr>
          <p:cNvPr id="292" name="Google Shape;292;p26"/>
          <p:cNvCxnSpPr>
            <a:stCxn id="281" idx="3"/>
            <a:endCxn id="293" idx="1"/>
          </p:cNvCxnSpPr>
          <p:nvPr/>
        </p:nvCxnSpPr>
        <p:spPr>
          <a:xfrm flipH="1" rot="10800000">
            <a:off x="1124100" y="3078024"/>
            <a:ext cx="4093800" cy="116100"/>
          </a:xfrm>
          <a:prstGeom prst="straightConnector1">
            <a:avLst/>
          </a:prstGeom>
          <a:noFill/>
          <a:ln cap="flat" cmpd="sng" w="9525">
            <a:solidFill>
              <a:schemeClr val="dk1"/>
            </a:solidFill>
            <a:prstDash val="solid"/>
            <a:round/>
            <a:headEnd len="med" w="med" type="none"/>
            <a:tailEnd len="med" w="med" type="triangle"/>
          </a:ln>
        </p:spPr>
      </p:cxnSp>
      <p:cxnSp>
        <p:nvCxnSpPr>
          <p:cNvPr id="294" name="Google Shape;294;p26"/>
          <p:cNvCxnSpPr>
            <a:stCxn id="282" idx="3"/>
            <a:endCxn id="284" idx="1"/>
          </p:cNvCxnSpPr>
          <p:nvPr/>
        </p:nvCxnSpPr>
        <p:spPr>
          <a:xfrm flipH="1" rot="10800000">
            <a:off x="1124096" y="3999649"/>
            <a:ext cx="5083800" cy="391200"/>
          </a:xfrm>
          <a:prstGeom prst="straightConnector1">
            <a:avLst/>
          </a:prstGeom>
          <a:noFill/>
          <a:ln cap="flat" cmpd="sng" w="9525">
            <a:solidFill>
              <a:schemeClr val="dk1"/>
            </a:solidFill>
            <a:prstDash val="solid"/>
            <a:round/>
            <a:headEnd len="med" w="med" type="none"/>
            <a:tailEnd len="med" w="med" type="triangle"/>
          </a:ln>
        </p:spPr>
      </p:cxnSp>
      <p:cxnSp>
        <p:nvCxnSpPr>
          <p:cNvPr id="295" name="Google Shape;295;p26"/>
          <p:cNvCxnSpPr>
            <a:stCxn id="282" idx="3"/>
            <a:endCxn id="296" idx="1"/>
          </p:cNvCxnSpPr>
          <p:nvPr/>
        </p:nvCxnSpPr>
        <p:spPr>
          <a:xfrm>
            <a:off x="1124096" y="4390849"/>
            <a:ext cx="2281500" cy="318000"/>
          </a:xfrm>
          <a:prstGeom prst="straightConnector1">
            <a:avLst/>
          </a:prstGeom>
          <a:noFill/>
          <a:ln cap="flat" cmpd="sng" w="9525">
            <a:solidFill>
              <a:schemeClr val="dk1"/>
            </a:solidFill>
            <a:prstDash val="solid"/>
            <a:round/>
            <a:headEnd len="med" w="med" type="none"/>
            <a:tailEnd len="med" w="med" type="triangle"/>
          </a:ln>
        </p:spPr>
      </p:cxnSp>
      <p:grpSp>
        <p:nvGrpSpPr>
          <p:cNvPr id="297" name="Google Shape;297;p26"/>
          <p:cNvGrpSpPr/>
          <p:nvPr/>
        </p:nvGrpSpPr>
        <p:grpSpPr>
          <a:xfrm>
            <a:off x="5217775" y="2685850"/>
            <a:ext cx="2332827" cy="777730"/>
            <a:chOff x="15474324" y="1781956"/>
            <a:chExt cx="4054270" cy="1742616"/>
          </a:xfrm>
        </p:grpSpPr>
        <p:sp>
          <p:nvSpPr>
            <p:cNvPr id="293" name="Google Shape;293;p26"/>
            <p:cNvSpPr/>
            <p:nvPr/>
          </p:nvSpPr>
          <p:spPr>
            <a:xfrm>
              <a:off x="15474330" y="1796872"/>
              <a:ext cx="4054200" cy="1727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Clr>
                  <a:schemeClr val="dk1"/>
                </a:buClr>
                <a:buSzPts val="1100"/>
                <a:buFont typeface="Arial"/>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lang="fr" sz="900">
                  <a:latin typeface="EB Garamond"/>
                  <a:ea typeface="EB Garamond"/>
                  <a:cs typeface="EB Garamond"/>
                  <a:sym typeface="EB Garamond"/>
                </a:rPr>
                <a:t>Beaucoup de solidarité et d’entraide,</a:t>
              </a:r>
              <a:endParaRPr sz="900">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fr" sz="900">
                  <a:latin typeface="EB Garamond"/>
                  <a:ea typeface="EB Garamond"/>
                  <a:cs typeface="EB Garamond"/>
                  <a:sym typeface="EB Garamond"/>
                </a:rPr>
                <a:t>(mais poste saisonnier donc pas d’affinités sur le  long terme). </a:t>
              </a:r>
              <a:endParaRPr sz="700">
                <a:latin typeface="Open Sans"/>
                <a:ea typeface="Open Sans"/>
                <a:cs typeface="Open Sans"/>
                <a:sym typeface="Open Sans"/>
              </a:endParaRPr>
            </a:p>
          </p:txBody>
        </p:sp>
        <p:sp>
          <p:nvSpPr>
            <p:cNvPr id="298" name="Google Shape;298;p26"/>
            <p:cNvSpPr/>
            <p:nvPr/>
          </p:nvSpPr>
          <p:spPr>
            <a:xfrm>
              <a:off x="15474324" y="1781956"/>
              <a:ext cx="893700" cy="512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B+</a:t>
              </a:r>
              <a:endParaRPr sz="900">
                <a:latin typeface="EB Garamond"/>
                <a:ea typeface="EB Garamond"/>
                <a:cs typeface="EB Garamond"/>
                <a:sym typeface="EB Garamond"/>
              </a:endParaRPr>
            </a:p>
          </p:txBody>
        </p:sp>
        <p:sp>
          <p:nvSpPr>
            <p:cNvPr id="299" name="Google Shape;299;p26"/>
            <p:cNvSpPr/>
            <p:nvPr/>
          </p:nvSpPr>
          <p:spPr>
            <a:xfrm>
              <a:off x="16368093" y="1781956"/>
              <a:ext cx="3160500" cy="512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None/>
              </a:pPr>
              <a:r>
                <a:rPr lang="fr" sz="900">
                  <a:latin typeface="EB Garamond"/>
                  <a:ea typeface="EB Garamond"/>
                  <a:cs typeface="EB Garamond"/>
                  <a:sym typeface="EB Garamond"/>
                </a:rPr>
                <a:t>Créer un lien (entre collègues)</a:t>
              </a:r>
              <a:endParaRPr sz="900">
                <a:latin typeface="EB Garamond"/>
                <a:ea typeface="EB Garamond"/>
                <a:cs typeface="EB Garamond"/>
                <a:sym typeface="EB Garamond"/>
              </a:endParaRPr>
            </a:p>
            <a:p>
              <a:pPr indent="0" lvl="0" marL="0" rtl="0" algn="ctr">
                <a:spcBef>
                  <a:spcPts val="0"/>
                </a:spcBef>
                <a:spcAft>
                  <a:spcPts val="0"/>
                </a:spcAft>
                <a:buNone/>
              </a:pPr>
              <a:r>
                <a:t/>
              </a:r>
              <a:endParaRPr sz="700">
                <a:solidFill>
                  <a:schemeClr val="dk1"/>
                </a:solidFill>
                <a:latin typeface="Open Sans"/>
                <a:ea typeface="Open Sans"/>
                <a:cs typeface="Open Sans"/>
                <a:sym typeface="Open Sans"/>
              </a:endParaRPr>
            </a:p>
          </p:txBody>
        </p:sp>
      </p:grpSp>
      <p:grpSp>
        <p:nvGrpSpPr>
          <p:cNvPr id="300" name="Google Shape;300;p26"/>
          <p:cNvGrpSpPr/>
          <p:nvPr/>
        </p:nvGrpSpPr>
        <p:grpSpPr>
          <a:xfrm>
            <a:off x="6511627" y="1708721"/>
            <a:ext cx="2213201" cy="701064"/>
            <a:chOff x="11485884" y="861298"/>
            <a:chExt cx="4252884" cy="2617864"/>
          </a:xfrm>
        </p:grpSpPr>
        <p:sp>
          <p:nvSpPr>
            <p:cNvPr id="290" name="Google Shape;290;p26"/>
            <p:cNvSpPr/>
            <p:nvPr/>
          </p:nvSpPr>
          <p:spPr>
            <a:xfrm>
              <a:off x="11485884" y="877262"/>
              <a:ext cx="4247700" cy="2601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Clr>
                  <a:schemeClr val="dk1"/>
                </a:buClr>
                <a:buSzPts val="1100"/>
                <a:buFont typeface="Arial"/>
                <a:buNone/>
              </a:pPr>
              <a:r>
                <a:t/>
              </a:r>
              <a:endParaRPr sz="900">
                <a:solidFill>
                  <a:schemeClr val="dk1"/>
                </a:solidFill>
                <a:latin typeface="EB Garamond"/>
                <a:ea typeface="EB Garamond"/>
                <a:cs typeface="EB Garamond"/>
                <a:sym typeface="EB Garamond"/>
              </a:endParaRPr>
            </a:p>
            <a:p>
              <a:pPr indent="0" lvl="0" marL="0" rtl="0" algn="ctr">
                <a:spcBef>
                  <a:spcPts val="0"/>
                </a:spcBef>
                <a:spcAft>
                  <a:spcPts val="0"/>
                </a:spcAft>
                <a:buNone/>
              </a:pPr>
              <a:r>
                <a:t/>
              </a:r>
              <a:endParaRPr sz="900">
                <a:solidFill>
                  <a:schemeClr val="dk1"/>
                </a:solidFill>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fr" sz="900">
                  <a:solidFill>
                    <a:schemeClr val="dk1"/>
                  </a:solidFill>
                  <a:latin typeface="EB Garamond"/>
                  <a:ea typeface="EB Garamond"/>
                  <a:cs typeface="EB Garamond"/>
                  <a:sym typeface="EB Garamond"/>
                </a:rPr>
                <a:t>Elle n’en reçoit pas de ses parents. Elle ne se sent ni soutenue ni rabaissée par ses ami.e.s.</a:t>
              </a:r>
              <a:endParaRPr sz="900">
                <a:solidFill>
                  <a:schemeClr val="dk1"/>
                </a:solidFill>
                <a:latin typeface="EB Garamond"/>
                <a:ea typeface="EB Garamond"/>
                <a:cs typeface="EB Garamond"/>
                <a:sym typeface="EB Garamond"/>
              </a:endParaRPr>
            </a:p>
          </p:txBody>
        </p:sp>
        <p:sp>
          <p:nvSpPr>
            <p:cNvPr id="301" name="Google Shape;301;p26"/>
            <p:cNvSpPr/>
            <p:nvPr/>
          </p:nvSpPr>
          <p:spPr>
            <a:xfrm>
              <a:off x="11485884" y="861325"/>
              <a:ext cx="893700" cy="932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D</a:t>
              </a:r>
              <a:endParaRPr sz="900">
                <a:latin typeface="EB Garamond"/>
                <a:ea typeface="EB Garamond"/>
                <a:cs typeface="EB Garamond"/>
                <a:sym typeface="EB Garamond"/>
              </a:endParaRPr>
            </a:p>
          </p:txBody>
        </p:sp>
        <p:sp>
          <p:nvSpPr>
            <p:cNvPr id="302" name="Google Shape;302;p26"/>
            <p:cNvSpPr/>
            <p:nvPr/>
          </p:nvSpPr>
          <p:spPr>
            <a:xfrm>
              <a:off x="12379668" y="861298"/>
              <a:ext cx="3359100" cy="932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solidFill>
                    <a:schemeClr val="dk1"/>
                  </a:solidFill>
                  <a:latin typeface="EB Garamond"/>
                  <a:ea typeface="EB Garamond"/>
                  <a:cs typeface="EB Garamond"/>
                  <a:sym typeface="EB Garamond"/>
                </a:rPr>
                <a:t>Reconnaissance (entourage)</a:t>
              </a:r>
              <a:endParaRPr sz="900">
                <a:solidFill>
                  <a:schemeClr val="dk1"/>
                </a:solidFill>
                <a:latin typeface="EB Garamond"/>
                <a:ea typeface="EB Garamond"/>
                <a:cs typeface="EB Garamond"/>
                <a:sym typeface="EB Garamond"/>
              </a:endParaRPr>
            </a:p>
          </p:txBody>
        </p:sp>
      </p:grpSp>
      <p:grpSp>
        <p:nvGrpSpPr>
          <p:cNvPr id="303" name="Google Shape;303;p26"/>
          <p:cNvGrpSpPr/>
          <p:nvPr/>
        </p:nvGrpSpPr>
        <p:grpSpPr>
          <a:xfrm>
            <a:off x="3405659" y="4355673"/>
            <a:ext cx="2332679" cy="701009"/>
            <a:chOff x="10957248" y="1045643"/>
            <a:chExt cx="5502900" cy="1443891"/>
          </a:xfrm>
        </p:grpSpPr>
        <p:sp>
          <p:nvSpPr>
            <p:cNvPr id="296" name="Google Shape;296;p26"/>
            <p:cNvSpPr/>
            <p:nvPr/>
          </p:nvSpPr>
          <p:spPr>
            <a:xfrm>
              <a:off x="10957248" y="1056735"/>
              <a:ext cx="5502900" cy="14328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Clr>
                  <a:schemeClr val="dk1"/>
                </a:buClr>
                <a:buSzPts val="1100"/>
                <a:buFont typeface="Arial"/>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None/>
              </a:pPr>
              <a:r>
                <a:t/>
              </a:r>
              <a:endParaRPr sz="700">
                <a:solidFill>
                  <a:schemeClr val="dk1"/>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lang="fr" sz="900">
                  <a:latin typeface="EB Garamond"/>
                  <a:ea typeface="EB Garamond"/>
                  <a:cs typeface="EB Garamond"/>
                  <a:sym typeface="EB Garamond"/>
                </a:rPr>
                <a:t>Elle répond aux besoins des clients avec le sourire. Elle est disponible pour eux et y prend du plaisir.</a:t>
              </a:r>
              <a:endParaRPr sz="700">
                <a:solidFill>
                  <a:schemeClr val="dk1"/>
                </a:solidFill>
                <a:latin typeface="Open Sans"/>
                <a:ea typeface="Open Sans"/>
                <a:cs typeface="Open Sans"/>
                <a:sym typeface="Open Sans"/>
              </a:endParaRPr>
            </a:p>
          </p:txBody>
        </p:sp>
        <p:sp>
          <p:nvSpPr>
            <p:cNvPr id="304" name="Google Shape;304;p26"/>
            <p:cNvSpPr/>
            <p:nvPr/>
          </p:nvSpPr>
          <p:spPr>
            <a:xfrm>
              <a:off x="12170427" y="1045643"/>
              <a:ext cx="4289700" cy="536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Utilité aux clients</a:t>
              </a:r>
              <a:endParaRPr sz="700">
                <a:latin typeface="Open Sans"/>
                <a:ea typeface="Open Sans"/>
                <a:cs typeface="Open Sans"/>
                <a:sym typeface="Open Sans"/>
              </a:endParaRPr>
            </a:p>
          </p:txBody>
        </p:sp>
        <p:sp>
          <p:nvSpPr>
            <p:cNvPr id="305" name="Google Shape;305;p26"/>
            <p:cNvSpPr/>
            <p:nvPr/>
          </p:nvSpPr>
          <p:spPr>
            <a:xfrm>
              <a:off x="10957287" y="1045646"/>
              <a:ext cx="1213500" cy="5364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900">
                  <a:latin typeface="EB Garamond"/>
                  <a:ea typeface="EB Garamond"/>
                  <a:cs typeface="EB Garamond"/>
                  <a:sym typeface="EB Garamond"/>
                </a:rPr>
                <a:t>A</a:t>
              </a:r>
              <a:endParaRPr sz="800">
                <a:latin typeface="Open Sans"/>
                <a:ea typeface="Open Sans"/>
                <a:cs typeface="Open Sans"/>
                <a:sym typeface="Open Sans"/>
              </a:endParaRPr>
            </a:p>
          </p:txBody>
        </p:sp>
      </p:grpSp>
      <p:sp>
        <p:nvSpPr>
          <p:cNvPr id="306" name="Google Shape;306;p26"/>
          <p:cNvSpPr/>
          <p:nvPr/>
        </p:nvSpPr>
        <p:spPr>
          <a:xfrm>
            <a:off x="6819100" y="85275"/>
            <a:ext cx="1612500" cy="901500"/>
          </a:xfrm>
          <a:prstGeom prst="wedgeRoundRectCallout">
            <a:avLst>
              <a:gd fmla="val -71183" name="adj1"/>
              <a:gd fmla="val 36353" name="adj2"/>
              <a:gd fmla="val 0" name="adj3"/>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000">
                <a:latin typeface="EB Garamond"/>
                <a:ea typeface="EB Garamond"/>
                <a:cs typeface="EB Garamond"/>
                <a:sym typeface="EB Garamond"/>
              </a:rPr>
              <a:t>Entretien préalable avec une professionnelle guidé par le FAST.</a:t>
            </a:r>
            <a:endParaRPr sz="1000">
              <a:latin typeface="EB Garamond"/>
              <a:ea typeface="EB Garamond"/>
              <a:cs typeface="EB Garamond"/>
              <a:sym typeface="EB 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7"/>
          <p:cNvSpPr txBox="1"/>
          <p:nvPr>
            <p:ph idx="12" type="sldNum"/>
          </p:nvPr>
        </p:nvSpPr>
        <p:spPr>
          <a:xfrm>
            <a:off x="6354343" y="3497413"/>
            <a:ext cx="411600" cy="295200"/>
          </a:xfrm>
          <a:prstGeom prst="rect">
            <a:avLst/>
          </a:prstGeom>
        </p:spPr>
        <p:txBody>
          <a:bodyPr anchorCtr="0" anchor="ctr" bIns="91425" lIns="91425" spcFirstLastPara="1" rIns="91425" wrap="square" tIns="91425">
            <a:normAutofit fontScale="85000" lnSpcReduction="20000"/>
          </a:bodyPr>
          <a:lstStyle/>
          <a:p>
            <a:pPr indent="0" lvl="0" marL="0" rtl="0" algn="r">
              <a:spcBef>
                <a:spcPts val="0"/>
              </a:spcBef>
              <a:spcAft>
                <a:spcPts val="0"/>
              </a:spcAft>
              <a:buNone/>
            </a:pPr>
            <a:fld id="{00000000-1234-1234-1234-123412341234}" type="slidenum">
              <a:rPr lang="fr"/>
              <a:t>‹#›</a:t>
            </a:fld>
            <a:endParaRPr/>
          </a:p>
        </p:txBody>
      </p:sp>
      <p:graphicFrame>
        <p:nvGraphicFramePr>
          <p:cNvPr id="313" name="Google Shape;313;p27"/>
          <p:cNvGraphicFramePr/>
          <p:nvPr/>
        </p:nvGraphicFramePr>
        <p:xfrm>
          <a:off x="44381" y="35400"/>
          <a:ext cx="3000000" cy="3000000"/>
        </p:xfrm>
        <a:graphic>
          <a:graphicData uri="http://schemas.openxmlformats.org/drawingml/2006/table">
            <a:tbl>
              <a:tblPr>
                <a:noFill/>
                <a:tableStyleId>{37CAF2B0-A3AC-41AD-A2DC-6ECA8B1BF1F9}</a:tableStyleId>
              </a:tblPr>
              <a:tblGrid>
                <a:gridCol w="1811050"/>
                <a:gridCol w="1811050"/>
                <a:gridCol w="1811050"/>
                <a:gridCol w="1811050"/>
                <a:gridCol w="1811050"/>
              </a:tblGrid>
              <a:tr h="695825">
                <a:tc>
                  <a:txBody>
                    <a:bodyPr/>
                    <a:lstStyle/>
                    <a:p>
                      <a:pPr indent="0" lvl="0" marL="0" marR="0" rtl="0" algn="ctr">
                        <a:lnSpc>
                          <a:spcPct val="100000"/>
                        </a:lnSpc>
                        <a:spcBef>
                          <a:spcPts val="0"/>
                        </a:spcBef>
                        <a:spcAft>
                          <a:spcPts val="0"/>
                        </a:spcAft>
                        <a:buNone/>
                      </a:pPr>
                      <a:r>
                        <a:rPr lang="fr" sz="2700">
                          <a:latin typeface="EB Garamond"/>
                          <a:ea typeface="EB Garamond"/>
                          <a:cs typeface="EB Garamond"/>
                          <a:sym typeface="EB Garamond"/>
                        </a:rPr>
                        <a:t>A</a:t>
                      </a:r>
                      <a:endParaRPr sz="27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2D7E43"/>
                    </a:solidFill>
                  </a:tcPr>
                </a:tc>
                <a:tc>
                  <a:txBody>
                    <a:bodyPr/>
                    <a:lstStyle/>
                    <a:p>
                      <a:pPr indent="0" lvl="0" marL="0" marR="0" rtl="0" algn="ctr">
                        <a:lnSpc>
                          <a:spcPct val="100000"/>
                        </a:lnSpc>
                        <a:spcBef>
                          <a:spcPts val="0"/>
                        </a:spcBef>
                        <a:spcAft>
                          <a:spcPts val="0"/>
                        </a:spcAft>
                        <a:buNone/>
                      </a:pPr>
                      <a:r>
                        <a:rPr lang="fr" sz="2700">
                          <a:latin typeface="EB Garamond"/>
                          <a:ea typeface="EB Garamond"/>
                          <a:cs typeface="EB Garamond"/>
                          <a:sym typeface="EB Garamond"/>
                        </a:rPr>
                        <a:t>B</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93C47D"/>
                    </a:solidFill>
                  </a:tcPr>
                </a:tc>
                <a:tc>
                  <a:txBody>
                    <a:bodyPr/>
                    <a:lstStyle/>
                    <a:p>
                      <a:pPr indent="0" lvl="0" marL="0" marR="0" rtl="0" algn="ctr">
                        <a:lnSpc>
                          <a:spcPct val="100000"/>
                        </a:lnSpc>
                        <a:spcBef>
                          <a:spcPts val="0"/>
                        </a:spcBef>
                        <a:spcAft>
                          <a:spcPts val="0"/>
                        </a:spcAft>
                        <a:buNone/>
                      </a:pPr>
                      <a:r>
                        <a:rPr lang="fr" sz="2700">
                          <a:latin typeface="EB Garamond"/>
                          <a:ea typeface="EB Garamond"/>
                          <a:cs typeface="EB Garamond"/>
                          <a:sym typeface="EB Garamond"/>
                        </a:rPr>
                        <a:t>C</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0CA0D"/>
                    </a:solidFill>
                  </a:tcPr>
                </a:tc>
                <a:tc>
                  <a:txBody>
                    <a:bodyPr/>
                    <a:lstStyle/>
                    <a:p>
                      <a:pPr indent="0" lvl="0" marL="0" marR="0" rtl="0" algn="ctr">
                        <a:lnSpc>
                          <a:spcPct val="100000"/>
                        </a:lnSpc>
                        <a:spcBef>
                          <a:spcPts val="0"/>
                        </a:spcBef>
                        <a:spcAft>
                          <a:spcPts val="0"/>
                        </a:spcAft>
                        <a:buNone/>
                      </a:pPr>
                      <a:r>
                        <a:rPr lang="fr" sz="2700">
                          <a:latin typeface="EB Garamond"/>
                          <a:ea typeface="EB Garamond"/>
                          <a:cs typeface="EB Garamond"/>
                          <a:sym typeface="EB Garamond"/>
                        </a:rPr>
                        <a:t>D</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D57B1A"/>
                    </a:solidFill>
                  </a:tcPr>
                </a:tc>
                <a:tc>
                  <a:txBody>
                    <a:bodyPr/>
                    <a:lstStyle/>
                    <a:p>
                      <a:pPr indent="0" lvl="0" marL="0" marR="0" rtl="0" algn="ctr">
                        <a:lnSpc>
                          <a:spcPct val="100000"/>
                        </a:lnSpc>
                        <a:spcBef>
                          <a:spcPts val="0"/>
                        </a:spcBef>
                        <a:spcAft>
                          <a:spcPts val="0"/>
                        </a:spcAft>
                        <a:buNone/>
                      </a:pPr>
                      <a:r>
                        <a:rPr lang="fr" sz="2700">
                          <a:latin typeface="EB Garamond"/>
                          <a:ea typeface="EB Garamond"/>
                          <a:cs typeface="EB Garamond"/>
                          <a:sym typeface="EB Garamond"/>
                        </a:rPr>
                        <a:t>E</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53419"/>
                    </a:solidFill>
                  </a:tcPr>
                </a:tc>
              </a:tr>
              <a:tr h="4368200">
                <a:tc>
                  <a:txBody>
                    <a:bodyPr/>
                    <a:lstStyle/>
                    <a:p>
                      <a:pPr indent="0" lvl="0" marL="0" marR="0" rtl="0" algn="ctr">
                        <a:lnSpc>
                          <a:spcPct val="100000"/>
                        </a:lnSpc>
                        <a:spcBef>
                          <a:spcPts val="0"/>
                        </a:spcBef>
                        <a:spcAft>
                          <a:spcPts val="0"/>
                        </a:spcAft>
                        <a:buNone/>
                      </a:pPr>
                      <a:r>
                        <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300">
                        <a:latin typeface="EB Garamond"/>
                        <a:ea typeface="EB Garamond"/>
                        <a:cs typeface="EB Garamond"/>
                        <a:sym typeface="EB Garamond"/>
                      </a:endParaRPr>
                    </a:p>
                  </a:txBody>
                  <a:tcPr marT="68575" marB="68575" marR="68575" marL="6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grpSp>
        <p:nvGrpSpPr>
          <p:cNvPr id="314" name="Google Shape;314;p27"/>
          <p:cNvGrpSpPr/>
          <p:nvPr/>
        </p:nvGrpSpPr>
        <p:grpSpPr>
          <a:xfrm>
            <a:off x="3677400" y="1681775"/>
            <a:ext cx="1789200" cy="1424288"/>
            <a:chOff x="13963825" y="603737"/>
            <a:chExt cx="2385600" cy="3155967"/>
          </a:xfrm>
        </p:grpSpPr>
        <p:sp>
          <p:nvSpPr>
            <p:cNvPr id="315" name="Google Shape;315;p27"/>
            <p:cNvSpPr/>
            <p:nvPr/>
          </p:nvSpPr>
          <p:spPr>
            <a:xfrm>
              <a:off x="13963825" y="1367505"/>
              <a:ext cx="2385600" cy="2392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Bonne communication avec la hiérarchie mais des cas de discrimination et de favoritisme.</a:t>
              </a:r>
              <a:endParaRPr sz="1100">
                <a:latin typeface="Open Sans"/>
                <a:ea typeface="Open Sans"/>
                <a:cs typeface="Open Sans"/>
                <a:sym typeface="Open Sans"/>
              </a:endParaRPr>
            </a:p>
          </p:txBody>
        </p:sp>
        <p:sp>
          <p:nvSpPr>
            <p:cNvPr id="316" name="Google Shape;316;p27"/>
            <p:cNvSpPr/>
            <p:nvPr/>
          </p:nvSpPr>
          <p:spPr>
            <a:xfrm>
              <a:off x="13963825" y="603740"/>
              <a:ext cx="525900" cy="963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C</a:t>
              </a:r>
              <a:endParaRPr sz="1100">
                <a:latin typeface="Open Sans"/>
                <a:ea typeface="Open Sans"/>
                <a:cs typeface="Open Sans"/>
                <a:sym typeface="Open Sans"/>
              </a:endParaRPr>
            </a:p>
          </p:txBody>
        </p:sp>
        <p:sp>
          <p:nvSpPr>
            <p:cNvPr id="317" name="Google Shape;317;p27"/>
            <p:cNvSpPr/>
            <p:nvPr/>
          </p:nvSpPr>
          <p:spPr>
            <a:xfrm>
              <a:off x="14489725" y="603737"/>
              <a:ext cx="1859700" cy="963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Relation avec la hiérarchie</a:t>
              </a:r>
              <a:endParaRPr sz="900">
                <a:latin typeface="Open Sans"/>
                <a:ea typeface="Open Sans"/>
                <a:cs typeface="Open Sans"/>
                <a:sym typeface="Open Sans"/>
              </a:endParaRPr>
            </a:p>
          </p:txBody>
        </p:sp>
      </p:grpSp>
      <p:grpSp>
        <p:nvGrpSpPr>
          <p:cNvPr id="318" name="Google Shape;318;p27"/>
          <p:cNvGrpSpPr/>
          <p:nvPr/>
        </p:nvGrpSpPr>
        <p:grpSpPr>
          <a:xfrm>
            <a:off x="1871975" y="956001"/>
            <a:ext cx="1789200" cy="1478678"/>
            <a:chOff x="13963815" y="978443"/>
            <a:chExt cx="2385600" cy="2361351"/>
          </a:xfrm>
        </p:grpSpPr>
        <p:sp>
          <p:nvSpPr>
            <p:cNvPr id="319" name="Google Shape;319;p27"/>
            <p:cNvSpPr/>
            <p:nvPr/>
          </p:nvSpPr>
          <p:spPr>
            <a:xfrm>
              <a:off x="13963815" y="992895"/>
              <a:ext cx="2385600" cy="2346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a:p>
              <a:pPr indent="0" lvl="0" marL="0" rtl="0" algn="ctr">
                <a:spcBef>
                  <a:spcPts val="0"/>
                </a:spcBef>
                <a:spcAft>
                  <a:spcPts val="0"/>
                </a:spcAft>
                <a:buNone/>
              </a:pPr>
              <a:r>
                <a:t/>
              </a:r>
              <a:endParaRPr sz="1100">
                <a:latin typeface="Open Sans"/>
                <a:ea typeface="Open Sans"/>
                <a:cs typeface="Open Sans"/>
                <a:sym typeface="Open Sans"/>
              </a:endParaRPr>
            </a:p>
            <a:p>
              <a:pPr indent="0" lvl="0" marL="0" rtl="0" algn="ctr">
                <a:spcBef>
                  <a:spcPts val="0"/>
                </a:spcBef>
                <a:spcAft>
                  <a:spcPts val="0"/>
                </a:spcAft>
                <a:buNone/>
              </a:pPr>
              <a:r>
                <a:rPr lang="fr" sz="1300">
                  <a:latin typeface="EB Garamond"/>
                  <a:ea typeface="EB Garamond"/>
                  <a:cs typeface="EB Garamond"/>
                  <a:sym typeface="EB Garamond"/>
                </a:rPr>
                <a:t>Elle aime communiquer et aider. Parfois avec la fatigue elle a davantage l’impression de jouer un rôle. </a:t>
              </a:r>
              <a:endParaRPr sz="1100">
                <a:latin typeface="Open Sans"/>
                <a:ea typeface="Open Sans"/>
                <a:cs typeface="Open Sans"/>
                <a:sym typeface="Open Sans"/>
              </a:endParaRPr>
            </a:p>
          </p:txBody>
        </p:sp>
        <p:sp>
          <p:nvSpPr>
            <p:cNvPr id="320" name="Google Shape;320;p27"/>
            <p:cNvSpPr/>
            <p:nvPr/>
          </p:nvSpPr>
          <p:spPr>
            <a:xfrm>
              <a:off x="13963815" y="978443"/>
              <a:ext cx="525900" cy="619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a:t>
              </a:r>
              <a:endParaRPr sz="1100">
                <a:latin typeface="Open Sans"/>
                <a:ea typeface="Open Sans"/>
                <a:cs typeface="Open Sans"/>
                <a:sym typeface="Open Sans"/>
              </a:endParaRPr>
            </a:p>
          </p:txBody>
        </p:sp>
        <p:sp>
          <p:nvSpPr>
            <p:cNvPr id="321" name="Google Shape;321;p27"/>
            <p:cNvSpPr/>
            <p:nvPr/>
          </p:nvSpPr>
          <p:spPr>
            <a:xfrm>
              <a:off x="14489715" y="978443"/>
              <a:ext cx="1859700" cy="619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Adéquation avec la personnalité</a:t>
              </a:r>
              <a:endParaRPr sz="900">
                <a:latin typeface="Open Sans"/>
                <a:ea typeface="Open Sans"/>
                <a:cs typeface="Open Sans"/>
                <a:sym typeface="Open Sans"/>
              </a:endParaRPr>
            </a:p>
          </p:txBody>
        </p:sp>
      </p:grpSp>
      <p:grpSp>
        <p:nvGrpSpPr>
          <p:cNvPr id="322" name="Google Shape;322;p27"/>
          <p:cNvGrpSpPr/>
          <p:nvPr/>
        </p:nvGrpSpPr>
        <p:grpSpPr>
          <a:xfrm>
            <a:off x="66400" y="1277351"/>
            <a:ext cx="1789200" cy="1433009"/>
            <a:chOff x="11578385" y="-1454772"/>
            <a:chExt cx="2385600" cy="2378438"/>
          </a:xfrm>
        </p:grpSpPr>
        <p:sp>
          <p:nvSpPr>
            <p:cNvPr id="323" name="Google Shape;323;p27"/>
            <p:cNvSpPr/>
            <p:nvPr/>
          </p:nvSpPr>
          <p:spPr>
            <a:xfrm>
              <a:off x="11578385" y="-1440334"/>
              <a:ext cx="2385600" cy="23640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Elle répond aux besoins des clients avec le sourire. Elle est disponible pour eux et y prend du plaisir.</a:t>
              </a:r>
              <a:endParaRPr sz="1300">
                <a:latin typeface="EB Garamond"/>
                <a:ea typeface="EB Garamond"/>
                <a:cs typeface="EB Garamond"/>
                <a:sym typeface="EB Garamond"/>
              </a:endParaRPr>
            </a:p>
          </p:txBody>
        </p:sp>
        <p:sp>
          <p:nvSpPr>
            <p:cNvPr id="324" name="Google Shape;324;p27"/>
            <p:cNvSpPr/>
            <p:nvPr/>
          </p:nvSpPr>
          <p:spPr>
            <a:xfrm>
              <a:off x="11578385" y="-1454772"/>
              <a:ext cx="525900" cy="489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a:t>
              </a:r>
              <a:endParaRPr sz="1100">
                <a:latin typeface="Open Sans"/>
                <a:ea typeface="Open Sans"/>
                <a:cs typeface="Open Sans"/>
                <a:sym typeface="Open Sans"/>
              </a:endParaRPr>
            </a:p>
          </p:txBody>
        </p:sp>
        <p:sp>
          <p:nvSpPr>
            <p:cNvPr id="325" name="Google Shape;325;p27"/>
            <p:cNvSpPr/>
            <p:nvPr/>
          </p:nvSpPr>
          <p:spPr>
            <a:xfrm>
              <a:off x="12104285" y="-1454770"/>
              <a:ext cx="1859700" cy="4899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Utilité aux clients</a:t>
              </a:r>
              <a:endParaRPr sz="1100">
                <a:latin typeface="Open Sans"/>
                <a:ea typeface="Open Sans"/>
                <a:cs typeface="Open Sans"/>
                <a:sym typeface="Open Sans"/>
              </a:endParaRPr>
            </a:p>
          </p:txBody>
        </p:sp>
      </p:grpSp>
      <p:grpSp>
        <p:nvGrpSpPr>
          <p:cNvPr id="326" name="Google Shape;326;p27"/>
          <p:cNvGrpSpPr/>
          <p:nvPr/>
        </p:nvGrpSpPr>
        <p:grpSpPr>
          <a:xfrm>
            <a:off x="7290550" y="1933200"/>
            <a:ext cx="1789200" cy="2178428"/>
            <a:chOff x="13966483" y="-2150628"/>
            <a:chExt cx="2385600" cy="3546195"/>
          </a:xfrm>
        </p:grpSpPr>
        <p:sp>
          <p:nvSpPr>
            <p:cNvPr id="327" name="Google Shape;327;p27"/>
            <p:cNvSpPr/>
            <p:nvPr/>
          </p:nvSpPr>
          <p:spPr>
            <a:xfrm>
              <a:off x="13966483" y="-1947633"/>
              <a:ext cx="2385600" cy="3343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Elle a l’impression de s</a:t>
              </a:r>
              <a:r>
                <a:rPr lang="fr" sz="1300">
                  <a:latin typeface="EB Garamond"/>
                  <a:ea typeface="EB Garamond"/>
                  <a:cs typeface="EB Garamond"/>
                  <a:sym typeface="EB Garamond"/>
                </a:rPr>
                <a:t>tagner au niveau de  l’acquisition de nouvelles compétences (tâches répétitives très mécaniques), ennui profond aux heures creuses</a:t>
              </a:r>
              <a:r>
                <a:rPr lang="fr" sz="1100">
                  <a:latin typeface="Open Sans"/>
                  <a:ea typeface="Open Sans"/>
                  <a:cs typeface="Open Sans"/>
                  <a:sym typeface="Open Sans"/>
                </a:rPr>
                <a:t>.</a:t>
              </a:r>
              <a:endParaRPr sz="1100">
                <a:latin typeface="Open Sans"/>
                <a:ea typeface="Open Sans"/>
                <a:cs typeface="Open Sans"/>
                <a:sym typeface="Open Sans"/>
              </a:endParaRPr>
            </a:p>
          </p:txBody>
        </p:sp>
        <p:sp>
          <p:nvSpPr>
            <p:cNvPr id="328" name="Google Shape;328;p27"/>
            <p:cNvSpPr/>
            <p:nvPr/>
          </p:nvSpPr>
          <p:spPr>
            <a:xfrm>
              <a:off x="13966483" y="-2150546"/>
              <a:ext cx="525900" cy="674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E</a:t>
              </a:r>
              <a:endParaRPr sz="1100">
                <a:latin typeface="Open Sans"/>
                <a:ea typeface="Open Sans"/>
                <a:cs typeface="Open Sans"/>
                <a:sym typeface="Open Sans"/>
              </a:endParaRPr>
            </a:p>
          </p:txBody>
        </p:sp>
        <p:sp>
          <p:nvSpPr>
            <p:cNvPr id="329" name="Google Shape;329;p27"/>
            <p:cNvSpPr/>
            <p:nvPr/>
          </p:nvSpPr>
          <p:spPr>
            <a:xfrm>
              <a:off x="14492383" y="-2150628"/>
              <a:ext cx="1859700" cy="674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Accroissement des compétences</a:t>
              </a:r>
              <a:endParaRPr sz="1100">
                <a:latin typeface="Open Sans"/>
                <a:ea typeface="Open Sans"/>
                <a:cs typeface="Open Sans"/>
                <a:sym typeface="Open Sans"/>
              </a:endParaRPr>
            </a:p>
          </p:txBody>
        </p:sp>
      </p:grpSp>
      <p:grpSp>
        <p:nvGrpSpPr>
          <p:cNvPr id="330" name="Google Shape;330;p27"/>
          <p:cNvGrpSpPr/>
          <p:nvPr/>
        </p:nvGrpSpPr>
        <p:grpSpPr>
          <a:xfrm>
            <a:off x="1060500" y="2841025"/>
            <a:ext cx="1797400" cy="1754503"/>
            <a:chOff x="15289500" y="5283233"/>
            <a:chExt cx="2396533" cy="2694676"/>
          </a:xfrm>
        </p:grpSpPr>
        <p:sp>
          <p:nvSpPr>
            <p:cNvPr id="331" name="Google Shape;331;p27"/>
            <p:cNvSpPr/>
            <p:nvPr/>
          </p:nvSpPr>
          <p:spPr>
            <a:xfrm>
              <a:off x="15289500" y="5297709"/>
              <a:ext cx="2385600" cy="2680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a:p>
              <a:pPr indent="0" lvl="0" marL="0" rtl="0" algn="l">
                <a:spcBef>
                  <a:spcPts val="0"/>
                </a:spcBef>
                <a:spcAft>
                  <a:spcPts val="0"/>
                </a:spcAft>
                <a:buNone/>
              </a:pPr>
              <a:r>
                <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Beaucoup de solidarité, entraide, bonne communication,</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(mais poste saisonnier donc pas d’affinités sur le  long terme).</a:t>
              </a:r>
              <a:r>
                <a:rPr lang="fr" sz="1100">
                  <a:latin typeface="Open Sans"/>
                  <a:ea typeface="Open Sans"/>
                  <a:cs typeface="Open Sans"/>
                  <a:sym typeface="Open Sans"/>
                </a:rPr>
                <a:t> </a:t>
              </a:r>
              <a:endParaRPr sz="1100">
                <a:latin typeface="Open Sans"/>
                <a:ea typeface="Open Sans"/>
                <a:cs typeface="Open Sans"/>
                <a:sym typeface="Open Sans"/>
              </a:endParaRPr>
            </a:p>
          </p:txBody>
        </p:sp>
        <p:sp>
          <p:nvSpPr>
            <p:cNvPr id="332" name="Google Shape;332;p27"/>
            <p:cNvSpPr/>
            <p:nvPr/>
          </p:nvSpPr>
          <p:spPr>
            <a:xfrm>
              <a:off x="15289500" y="5283233"/>
              <a:ext cx="525900" cy="664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B+</a:t>
              </a:r>
              <a:endParaRPr sz="1100">
                <a:latin typeface="Open Sans"/>
                <a:ea typeface="Open Sans"/>
                <a:cs typeface="Open Sans"/>
                <a:sym typeface="Open Sans"/>
              </a:endParaRPr>
            </a:p>
          </p:txBody>
        </p:sp>
        <p:sp>
          <p:nvSpPr>
            <p:cNvPr id="333" name="Google Shape;333;p27"/>
            <p:cNvSpPr/>
            <p:nvPr/>
          </p:nvSpPr>
          <p:spPr>
            <a:xfrm>
              <a:off x="15826333" y="5283233"/>
              <a:ext cx="1859700" cy="6645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Créer un lien (entre collègues)</a:t>
              </a:r>
              <a:endParaRPr sz="1100">
                <a:latin typeface="Open Sans"/>
                <a:ea typeface="Open Sans"/>
                <a:cs typeface="Open Sans"/>
                <a:sym typeface="Open Sans"/>
              </a:endParaRPr>
            </a:p>
          </p:txBody>
        </p:sp>
      </p:grpSp>
      <p:grpSp>
        <p:nvGrpSpPr>
          <p:cNvPr id="334" name="Google Shape;334;p27"/>
          <p:cNvGrpSpPr/>
          <p:nvPr/>
        </p:nvGrpSpPr>
        <p:grpSpPr>
          <a:xfrm>
            <a:off x="5483975" y="923175"/>
            <a:ext cx="1789200" cy="1424458"/>
            <a:chOff x="13963808" y="434826"/>
            <a:chExt cx="2385600" cy="2795796"/>
          </a:xfrm>
        </p:grpSpPr>
        <p:sp>
          <p:nvSpPr>
            <p:cNvPr id="335" name="Google Shape;335;p27"/>
            <p:cNvSpPr/>
            <p:nvPr/>
          </p:nvSpPr>
          <p:spPr>
            <a:xfrm>
              <a:off x="13963808" y="992922"/>
              <a:ext cx="2385600" cy="2237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sz="1100">
                <a:latin typeface="Open Sans"/>
                <a:ea typeface="Open Sans"/>
                <a:cs typeface="Open Sans"/>
                <a:sym typeface="Open Sans"/>
              </a:endParaRPr>
            </a:p>
            <a:p>
              <a:pPr indent="0" lvl="0" marL="0" rtl="0" algn="ctr">
                <a:spcBef>
                  <a:spcPts val="0"/>
                </a:spcBef>
                <a:spcAft>
                  <a:spcPts val="0"/>
                </a:spcAft>
                <a:buNone/>
              </a:pPr>
              <a:r>
                <a:rPr lang="fr" sz="1300">
                  <a:latin typeface="EB Garamond"/>
                  <a:ea typeface="EB Garamond"/>
                  <a:cs typeface="EB Garamond"/>
                  <a:sym typeface="EB Garamond"/>
                </a:rPr>
                <a:t>Elle n’en reçoit pas de ses </a:t>
              </a:r>
              <a:r>
                <a:rPr lang="fr" sz="1300">
                  <a:latin typeface="EB Garamond"/>
                  <a:ea typeface="EB Garamond"/>
                  <a:cs typeface="EB Garamond"/>
                  <a:sym typeface="EB Garamond"/>
                </a:rPr>
                <a:t>parents. Elle ne se sent ni soutenue ni rabaissée par ses ami.e.s.</a:t>
              </a:r>
              <a:endParaRPr sz="1100">
                <a:latin typeface="Open Sans"/>
                <a:ea typeface="Open Sans"/>
                <a:cs typeface="Open Sans"/>
                <a:sym typeface="Open Sans"/>
              </a:endParaRPr>
            </a:p>
          </p:txBody>
        </p:sp>
        <p:sp>
          <p:nvSpPr>
            <p:cNvPr id="336" name="Google Shape;336;p27"/>
            <p:cNvSpPr/>
            <p:nvPr/>
          </p:nvSpPr>
          <p:spPr>
            <a:xfrm>
              <a:off x="13963808" y="434826"/>
              <a:ext cx="525900" cy="896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D</a:t>
              </a:r>
              <a:endParaRPr sz="1100">
                <a:latin typeface="Open Sans"/>
                <a:ea typeface="Open Sans"/>
                <a:cs typeface="Open Sans"/>
                <a:sym typeface="Open Sans"/>
              </a:endParaRPr>
            </a:p>
          </p:txBody>
        </p:sp>
        <p:sp>
          <p:nvSpPr>
            <p:cNvPr id="337" name="Google Shape;337;p27"/>
            <p:cNvSpPr/>
            <p:nvPr/>
          </p:nvSpPr>
          <p:spPr>
            <a:xfrm>
              <a:off x="14489708" y="434826"/>
              <a:ext cx="1859700" cy="896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Reconnaissance (entourage)</a:t>
              </a:r>
              <a:endParaRPr sz="900">
                <a:latin typeface="Open Sans"/>
                <a:ea typeface="Open Sans"/>
                <a:cs typeface="Open Sans"/>
                <a:sym typeface="Open Sans"/>
              </a:endParaRPr>
            </a:p>
          </p:txBody>
        </p:sp>
      </p:grpSp>
      <p:grpSp>
        <p:nvGrpSpPr>
          <p:cNvPr id="338" name="Google Shape;338;p27"/>
          <p:cNvGrpSpPr/>
          <p:nvPr/>
        </p:nvGrpSpPr>
        <p:grpSpPr>
          <a:xfrm>
            <a:off x="5482975" y="2767347"/>
            <a:ext cx="1789200" cy="2053796"/>
            <a:chOff x="13759275" y="3075553"/>
            <a:chExt cx="2385600" cy="2595143"/>
          </a:xfrm>
        </p:grpSpPr>
        <p:sp>
          <p:nvSpPr>
            <p:cNvPr id="339" name="Google Shape;339;p27"/>
            <p:cNvSpPr/>
            <p:nvPr/>
          </p:nvSpPr>
          <p:spPr>
            <a:xfrm>
              <a:off x="13759275" y="3278496"/>
              <a:ext cx="2385600" cy="23922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t/>
              </a:r>
              <a:endParaRPr sz="1000">
                <a:latin typeface="Open Sans"/>
                <a:ea typeface="Open Sans"/>
                <a:cs typeface="Open Sans"/>
                <a:sym typeface="Open Sans"/>
              </a:endParaRPr>
            </a:p>
            <a:p>
              <a:pPr indent="0" lvl="0" marL="0" rtl="0" algn="ctr">
                <a:spcBef>
                  <a:spcPts val="0"/>
                </a:spcBef>
                <a:spcAft>
                  <a:spcPts val="0"/>
                </a:spcAft>
                <a:buNone/>
              </a:pPr>
              <a:r>
                <a:rPr lang="fr" sz="1300">
                  <a:latin typeface="EB Garamond"/>
                  <a:ea typeface="EB Garamond"/>
                  <a:cs typeface="EB Garamond"/>
                  <a:sym typeface="EB Garamond"/>
                </a:rPr>
                <a:t>Elle se rend compte du gaspillage alimentaire et de la pollution du secteur du tourisme et de </a:t>
              </a:r>
              <a:r>
                <a:rPr lang="fr" sz="1300">
                  <a:latin typeface="EB Garamond"/>
                  <a:ea typeface="EB Garamond"/>
                  <a:cs typeface="EB Garamond"/>
                  <a:sym typeface="EB Garamond"/>
                </a:rPr>
                <a:t>l’hôtellerie</a:t>
              </a:r>
              <a:r>
                <a:rPr lang="fr" sz="1300">
                  <a:latin typeface="EB Garamond"/>
                  <a:ea typeface="EB Garamond"/>
                  <a:cs typeface="EB Garamond"/>
                  <a:sym typeface="EB Garamond"/>
                </a:rPr>
                <a:t>.</a:t>
              </a:r>
              <a:endParaRPr sz="1300">
                <a:latin typeface="EB Garamond"/>
                <a:ea typeface="EB Garamond"/>
                <a:cs typeface="EB Garamond"/>
                <a:sym typeface="EB Garamond"/>
              </a:endParaRPr>
            </a:p>
            <a:p>
              <a:pPr indent="0" lvl="0" marL="0" rtl="0" algn="ctr">
                <a:spcBef>
                  <a:spcPts val="0"/>
                </a:spcBef>
                <a:spcAft>
                  <a:spcPts val="0"/>
                </a:spcAft>
                <a:buNone/>
              </a:pPr>
              <a:r>
                <a:rPr lang="fr" sz="1300">
                  <a:latin typeface="EB Garamond"/>
                  <a:ea typeface="EB Garamond"/>
                  <a:cs typeface="EB Garamond"/>
                  <a:sym typeface="EB Garamond"/>
                </a:rPr>
                <a:t>Son travail permet toutefois aux gens de se détendre en vacances.</a:t>
              </a:r>
              <a:endParaRPr sz="1000">
                <a:latin typeface="Open Sans"/>
                <a:ea typeface="Open Sans"/>
                <a:cs typeface="Open Sans"/>
                <a:sym typeface="Open Sans"/>
              </a:endParaRPr>
            </a:p>
          </p:txBody>
        </p:sp>
        <p:sp>
          <p:nvSpPr>
            <p:cNvPr id="340" name="Google Shape;340;p27"/>
            <p:cNvSpPr/>
            <p:nvPr/>
          </p:nvSpPr>
          <p:spPr>
            <a:xfrm>
              <a:off x="13759275" y="3075553"/>
              <a:ext cx="525900" cy="447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D</a:t>
              </a:r>
              <a:endParaRPr sz="1100">
                <a:latin typeface="Open Sans"/>
                <a:ea typeface="Open Sans"/>
                <a:cs typeface="Open Sans"/>
                <a:sym typeface="Open Sans"/>
              </a:endParaRPr>
            </a:p>
          </p:txBody>
        </p:sp>
        <p:sp>
          <p:nvSpPr>
            <p:cNvPr id="341" name="Google Shape;341;p27"/>
            <p:cNvSpPr/>
            <p:nvPr/>
          </p:nvSpPr>
          <p:spPr>
            <a:xfrm>
              <a:off x="14285175" y="3075553"/>
              <a:ext cx="1859700" cy="4476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300">
                  <a:latin typeface="EB Garamond"/>
                  <a:ea typeface="EB Garamond"/>
                  <a:cs typeface="EB Garamond"/>
                  <a:sym typeface="EB Garamond"/>
                </a:rPr>
                <a:t>Utilité au monde)</a:t>
              </a:r>
              <a:endParaRPr sz="900">
                <a:latin typeface="Open Sans"/>
                <a:ea typeface="Open Sans"/>
                <a:cs typeface="Open Sans"/>
                <a:sym typeface="Open Sans"/>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28"/>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PROBLÉMATISATION</a:t>
            </a:r>
            <a:endParaRPr b="1" sz="2500">
              <a:latin typeface="EB Garamond"/>
              <a:ea typeface="EB Garamond"/>
              <a:cs typeface="EB Garamond"/>
              <a:sym typeface="EB Garamond"/>
            </a:endParaRPr>
          </a:p>
        </p:txBody>
      </p:sp>
      <p:sp>
        <p:nvSpPr>
          <p:cNvPr id="347" name="Google Shape;347;p28"/>
          <p:cNvSpPr txBox="1"/>
          <p:nvPr/>
        </p:nvSpPr>
        <p:spPr>
          <a:xfrm>
            <a:off x="386825" y="1103750"/>
            <a:ext cx="8369400" cy="2986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En mode Problématisation, l’outil se focalise généralement sur une des fonctions identifiées qui n’est pas ou mal satisfaite. L’outil endosse ici une certaine responsabilité clinique puisqu’il vise à disséquer les fondements de l’insatisfaction et à servir par la suite d’aide à la décision quant à sa résolution. On procède à une décomposition des causes du problème (ce geste se rapproche d’une Analyse Causale Problème). On distingue les causes structurelles (organisation du travail, tensions essentielles au métier, etc.) des causes conjoncturelles, dues aux circonstances (mode de vie du.de la travailleureuse, attentes personnelles contradictoires, tempérament de collègues, etc.).</a:t>
            </a:r>
            <a:endParaRPr>
              <a:solidFill>
                <a:schemeClr val="dk1"/>
              </a:solidFill>
              <a:latin typeface="EB Garamond"/>
              <a:ea typeface="EB Garamond"/>
              <a:cs typeface="EB Garamond"/>
              <a:sym typeface="EB Garamond"/>
            </a:endParaRPr>
          </a:p>
          <a:p>
            <a:pPr indent="457200" lvl="0" marL="0" rtl="0" algn="just">
              <a:spcBef>
                <a:spcPts val="0"/>
              </a:spcBef>
              <a:spcAft>
                <a:spcPts val="0"/>
              </a:spcAft>
              <a:buNone/>
            </a:pPr>
            <a:r>
              <a:t/>
            </a:r>
            <a:endParaRPr>
              <a:solidFill>
                <a:schemeClr val="dk1"/>
              </a:solidFill>
              <a:latin typeface="EB Garamond"/>
              <a:ea typeface="EB Garamond"/>
              <a:cs typeface="EB Garamond"/>
              <a:sym typeface="EB Garamond"/>
            </a:endParaRPr>
          </a:p>
          <a:p>
            <a:pPr indent="0" lvl="0" marL="0" rtl="0" algn="just">
              <a:spcBef>
                <a:spcPts val="0"/>
              </a:spcBef>
              <a:spcAft>
                <a:spcPts val="0"/>
              </a:spcAft>
              <a:buNone/>
            </a:pPr>
            <a:r>
              <a:rPr lang="fr">
                <a:solidFill>
                  <a:schemeClr val="dk1"/>
                </a:solidFill>
                <a:latin typeface="EB Garamond"/>
                <a:ea typeface="EB Garamond"/>
                <a:cs typeface="EB Garamond"/>
                <a:sym typeface="EB Garamond"/>
              </a:rPr>
              <a:t>Le cas </a:t>
            </a:r>
            <a:r>
              <a:rPr lang="fr">
                <a:solidFill>
                  <a:schemeClr val="dk1"/>
                </a:solidFill>
                <a:latin typeface="EB Garamond"/>
                <a:ea typeface="EB Garamond"/>
                <a:cs typeface="EB Garamond"/>
                <a:sym typeface="EB Garamond"/>
              </a:rPr>
              <a:t>échéant</a:t>
            </a:r>
            <a:r>
              <a:rPr lang="fr">
                <a:solidFill>
                  <a:schemeClr val="dk1"/>
                </a:solidFill>
                <a:latin typeface="EB Garamond"/>
                <a:ea typeface="EB Garamond"/>
                <a:cs typeface="EB Garamond"/>
                <a:sym typeface="EB Garamond"/>
              </a:rPr>
              <a:t>, on ajoute également à cette problématisation une dimension temporelle. En effet, dans de nombreux cas on </a:t>
            </a:r>
            <a:r>
              <a:rPr lang="fr">
                <a:solidFill>
                  <a:schemeClr val="dk1"/>
                </a:solidFill>
                <a:latin typeface="EB Garamond"/>
                <a:ea typeface="EB Garamond"/>
                <a:cs typeface="EB Garamond"/>
                <a:sym typeface="EB Garamond"/>
              </a:rPr>
              <a:t>observe</a:t>
            </a:r>
            <a:r>
              <a:rPr lang="fr">
                <a:solidFill>
                  <a:schemeClr val="dk1"/>
                </a:solidFill>
                <a:latin typeface="EB Garamond"/>
                <a:ea typeface="EB Garamond"/>
                <a:cs typeface="EB Garamond"/>
                <a:sym typeface="EB Garamond"/>
              </a:rPr>
              <a:t> une dégradation de la relation du.de la travailleureuse à la fonction, </a:t>
            </a:r>
            <a:r>
              <a:rPr lang="fr">
                <a:solidFill>
                  <a:schemeClr val="dk1"/>
                </a:solidFill>
                <a:latin typeface="EB Garamond"/>
                <a:ea typeface="EB Garamond"/>
                <a:cs typeface="EB Garamond"/>
                <a:sym typeface="EB Garamond"/>
              </a:rPr>
              <a:t>auparavant satisfaite ou non-attendue. Il est primordial de faire figurer cette dimension dans l’étiologie, pour mieux cerner les leviers possibles en Invention.</a:t>
            </a:r>
            <a:endParaRPr>
              <a:solidFill>
                <a:schemeClr val="dk1"/>
              </a:solidFill>
              <a:latin typeface="EB Garamond"/>
              <a:ea typeface="EB Garamond"/>
              <a:cs typeface="EB Garamond"/>
              <a:sym typeface="EB Garamond"/>
            </a:endParaRPr>
          </a:p>
          <a:p>
            <a:pPr indent="0" lvl="0" marL="0" rtl="0" algn="just">
              <a:spcBef>
                <a:spcPts val="0"/>
              </a:spcBef>
              <a:spcAft>
                <a:spcPts val="0"/>
              </a:spcAft>
              <a:buNone/>
            </a:pPr>
            <a:r>
              <a:t/>
            </a:r>
            <a:endParaRPr>
              <a:solidFill>
                <a:schemeClr val="dk1"/>
              </a:solidFill>
              <a:latin typeface="EB Garamond"/>
              <a:ea typeface="EB Garamond"/>
              <a:cs typeface="EB Garamond"/>
              <a:sym typeface="EB Garamond"/>
            </a:endParaRPr>
          </a:p>
          <a:p>
            <a:pPr indent="0" lvl="0" marL="0" rtl="0" algn="just">
              <a:spcBef>
                <a:spcPts val="0"/>
              </a:spcBef>
              <a:spcAft>
                <a:spcPts val="0"/>
              </a:spcAft>
              <a:buNone/>
            </a:pPr>
            <a:r>
              <a:rPr lang="fr">
                <a:solidFill>
                  <a:schemeClr val="dk1"/>
                </a:solidFill>
                <a:latin typeface="EB Garamond"/>
                <a:ea typeface="EB Garamond"/>
                <a:cs typeface="EB Garamond"/>
                <a:sym typeface="EB Garamond"/>
              </a:rPr>
              <a:t>Les formalismes suivants (Problématisation et Invention) peuvent se réaliser de manière numérique sur un document modifiable et éventuellement partagé avec la personne interrogée, ou bien de manière manuelle avec des post-its.</a:t>
            </a:r>
            <a:endParaRPr>
              <a:solidFill>
                <a:schemeClr val="dk1"/>
              </a:solidFill>
              <a:latin typeface="EB Garamond"/>
              <a:ea typeface="EB Garamond"/>
              <a:cs typeface="EB Garamond"/>
              <a:sym typeface="EB 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29"/>
          <p:cNvSpPr txBox="1"/>
          <p:nvPr>
            <p:ph type="title"/>
          </p:nvPr>
        </p:nvSpPr>
        <p:spPr>
          <a:xfrm>
            <a:off x="311700" y="715613"/>
            <a:ext cx="613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Formalisme : Étiologie structurello-conjoncturelle</a:t>
            </a:r>
            <a:endParaRPr b="1" sz="2000">
              <a:latin typeface="EB Garamond"/>
              <a:ea typeface="EB Garamond"/>
              <a:cs typeface="EB Garamond"/>
              <a:sym typeface="EB Garamond"/>
            </a:endParaRPr>
          </a:p>
        </p:txBody>
      </p:sp>
      <p:sp>
        <p:nvSpPr>
          <p:cNvPr id="353" name="Google Shape;353;p29"/>
          <p:cNvSpPr/>
          <p:nvPr/>
        </p:nvSpPr>
        <p:spPr>
          <a:xfrm>
            <a:off x="690150" y="4407000"/>
            <a:ext cx="7611300" cy="5913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Il se produit inévitablement que la promesse [...] n’est pas tenue et le.a travailleureuse est en souffrance. </a:t>
            </a:r>
            <a:endParaRPr/>
          </a:p>
        </p:txBody>
      </p:sp>
      <p:sp>
        <p:nvSpPr>
          <p:cNvPr id="354" name="Google Shape;354;p29"/>
          <p:cNvSpPr/>
          <p:nvPr/>
        </p:nvSpPr>
        <p:spPr>
          <a:xfrm>
            <a:off x="3477725" y="2700100"/>
            <a:ext cx="1726200" cy="5610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Alors parce que…</a:t>
            </a:r>
            <a:endParaRPr sz="1300">
              <a:latin typeface="Open Sans"/>
              <a:ea typeface="Open Sans"/>
              <a:cs typeface="Open Sans"/>
              <a:sym typeface="Open Sans"/>
            </a:endParaRPr>
          </a:p>
        </p:txBody>
      </p:sp>
      <p:sp>
        <p:nvSpPr>
          <p:cNvPr id="355" name="Google Shape;355;p29"/>
          <p:cNvSpPr/>
          <p:nvPr/>
        </p:nvSpPr>
        <p:spPr>
          <a:xfrm>
            <a:off x="624825" y="3278376"/>
            <a:ext cx="1989000" cy="572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Alors parce que…</a:t>
            </a:r>
            <a:endParaRPr sz="1300">
              <a:latin typeface="Open Sans"/>
              <a:ea typeface="Open Sans"/>
              <a:cs typeface="Open Sans"/>
              <a:sym typeface="Open Sans"/>
            </a:endParaRPr>
          </a:p>
        </p:txBody>
      </p:sp>
      <p:sp>
        <p:nvSpPr>
          <p:cNvPr id="356" name="Google Shape;356;p29"/>
          <p:cNvSpPr/>
          <p:nvPr/>
        </p:nvSpPr>
        <p:spPr>
          <a:xfrm>
            <a:off x="4212975" y="1284900"/>
            <a:ext cx="1197900" cy="4812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Et que…</a:t>
            </a:r>
            <a:endParaRPr sz="1300">
              <a:latin typeface="Open Sans"/>
              <a:ea typeface="Open Sans"/>
              <a:cs typeface="Open Sans"/>
              <a:sym typeface="Open Sans"/>
            </a:endParaRPr>
          </a:p>
        </p:txBody>
      </p:sp>
      <p:sp>
        <p:nvSpPr>
          <p:cNvPr id="357" name="Google Shape;357;p29"/>
          <p:cNvSpPr/>
          <p:nvPr/>
        </p:nvSpPr>
        <p:spPr>
          <a:xfrm>
            <a:off x="2418225" y="1485773"/>
            <a:ext cx="1431900" cy="5559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Parce que…</a:t>
            </a:r>
            <a:endParaRPr sz="1500">
              <a:solidFill>
                <a:schemeClr val="dk1"/>
              </a:solidFill>
              <a:latin typeface="EB Garamond"/>
              <a:ea typeface="EB Garamond"/>
              <a:cs typeface="EB Garamond"/>
              <a:sym typeface="EB Garamond"/>
            </a:endParaRPr>
          </a:p>
        </p:txBody>
      </p:sp>
      <p:sp>
        <p:nvSpPr>
          <p:cNvPr id="358" name="Google Shape;358;p29"/>
          <p:cNvSpPr/>
          <p:nvPr/>
        </p:nvSpPr>
        <p:spPr>
          <a:xfrm>
            <a:off x="5486547" y="2957951"/>
            <a:ext cx="1280700" cy="4398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Parce que…</a:t>
            </a:r>
            <a:endParaRPr sz="1300">
              <a:latin typeface="Garamond"/>
              <a:ea typeface="Garamond"/>
              <a:cs typeface="Garamond"/>
              <a:sym typeface="Garamond"/>
            </a:endParaRPr>
          </a:p>
        </p:txBody>
      </p:sp>
      <p:sp>
        <p:nvSpPr>
          <p:cNvPr id="359" name="Google Shape;359;p29"/>
          <p:cNvSpPr/>
          <p:nvPr/>
        </p:nvSpPr>
        <p:spPr>
          <a:xfrm>
            <a:off x="1181925" y="2347425"/>
            <a:ext cx="1431900" cy="4812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fr" sz="1500">
                <a:solidFill>
                  <a:schemeClr val="dk1"/>
                </a:solidFill>
                <a:latin typeface="EB Garamond"/>
                <a:ea typeface="EB Garamond"/>
                <a:cs typeface="EB Garamond"/>
                <a:sym typeface="EB Garamond"/>
              </a:rPr>
              <a:t>Parce que…</a:t>
            </a:r>
            <a:endParaRPr sz="1300">
              <a:latin typeface="Open Sans"/>
              <a:ea typeface="Open Sans"/>
              <a:cs typeface="Open Sans"/>
              <a:sym typeface="Open Sans"/>
            </a:endParaRPr>
          </a:p>
        </p:txBody>
      </p:sp>
      <p:cxnSp>
        <p:nvCxnSpPr>
          <p:cNvPr id="360" name="Google Shape;360;p29"/>
          <p:cNvCxnSpPr>
            <a:stCxn id="355" idx="2"/>
            <a:endCxn id="353" idx="0"/>
          </p:cNvCxnSpPr>
          <p:nvPr/>
        </p:nvCxnSpPr>
        <p:spPr>
          <a:xfrm>
            <a:off x="1619325" y="3851076"/>
            <a:ext cx="2876400" cy="555900"/>
          </a:xfrm>
          <a:prstGeom prst="straightConnector1">
            <a:avLst/>
          </a:prstGeom>
          <a:noFill/>
          <a:ln cap="flat" cmpd="sng" w="9525">
            <a:solidFill>
              <a:srgbClr val="695D46"/>
            </a:solidFill>
            <a:prstDash val="solid"/>
            <a:round/>
            <a:headEnd len="med" w="med" type="none"/>
            <a:tailEnd len="med" w="med" type="triangle"/>
          </a:ln>
        </p:spPr>
      </p:cxnSp>
      <p:cxnSp>
        <p:nvCxnSpPr>
          <p:cNvPr id="361" name="Google Shape;361;p29"/>
          <p:cNvCxnSpPr>
            <a:stCxn id="356" idx="2"/>
            <a:endCxn id="354" idx="0"/>
          </p:cNvCxnSpPr>
          <p:nvPr/>
        </p:nvCxnSpPr>
        <p:spPr>
          <a:xfrm flipH="1">
            <a:off x="4340925" y="1766100"/>
            <a:ext cx="471000" cy="933900"/>
          </a:xfrm>
          <a:prstGeom prst="straightConnector1">
            <a:avLst/>
          </a:prstGeom>
          <a:noFill/>
          <a:ln cap="flat" cmpd="sng" w="9525">
            <a:solidFill>
              <a:srgbClr val="695D46"/>
            </a:solidFill>
            <a:prstDash val="solid"/>
            <a:round/>
            <a:headEnd len="med" w="med" type="none"/>
            <a:tailEnd len="med" w="med" type="triangle"/>
          </a:ln>
        </p:spPr>
      </p:cxnSp>
      <p:cxnSp>
        <p:nvCxnSpPr>
          <p:cNvPr id="362" name="Google Shape;362;p29"/>
          <p:cNvCxnSpPr>
            <a:stCxn id="357" idx="2"/>
            <a:endCxn id="354" idx="0"/>
          </p:cNvCxnSpPr>
          <p:nvPr/>
        </p:nvCxnSpPr>
        <p:spPr>
          <a:xfrm>
            <a:off x="3134175" y="2041673"/>
            <a:ext cx="1206600" cy="658500"/>
          </a:xfrm>
          <a:prstGeom prst="straightConnector1">
            <a:avLst/>
          </a:prstGeom>
          <a:noFill/>
          <a:ln cap="flat" cmpd="sng" w="9525">
            <a:solidFill>
              <a:srgbClr val="695D46"/>
            </a:solidFill>
            <a:prstDash val="solid"/>
            <a:round/>
            <a:headEnd len="med" w="med" type="none"/>
            <a:tailEnd len="med" w="med" type="triangle"/>
          </a:ln>
        </p:spPr>
      </p:cxnSp>
      <p:cxnSp>
        <p:nvCxnSpPr>
          <p:cNvPr id="363" name="Google Shape;363;p29"/>
          <p:cNvCxnSpPr>
            <a:stCxn id="358" idx="2"/>
            <a:endCxn id="353" idx="0"/>
          </p:cNvCxnSpPr>
          <p:nvPr/>
        </p:nvCxnSpPr>
        <p:spPr>
          <a:xfrm flipH="1">
            <a:off x="4495797" y="3397751"/>
            <a:ext cx="1631100" cy="1009200"/>
          </a:xfrm>
          <a:prstGeom prst="straightConnector1">
            <a:avLst/>
          </a:prstGeom>
          <a:noFill/>
          <a:ln cap="flat" cmpd="sng" w="9525">
            <a:solidFill>
              <a:srgbClr val="695D46"/>
            </a:solidFill>
            <a:prstDash val="solid"/>
            <a:round/>
            <a:headEnd len="med" w="med" type="none"/>
            <a:tailEnd len="med" w="med" type="triangle"/>
          </a:ln>
        </p:spPr>
      </p:cxnSp>
      <p:cxnSp>
        <p:nvCxnSpPr>
          <p:cNvPr id="364" name="Google Shape;364;p29"/>
          <p:cNvCxnSpPr>
            <a:stCxn id="354" idx="2"/>
            <a:endCxn id="353" idx="0"/>
          </p:cNvCxnSpPr>
          <p:nvPr/>
        </p:nvCxnSpPr>
        <p:spPr>
          <a:xfrm>
            <a:off x="4340825" y="3261100"/>
            <a:ext cx="155100" cy="1146000"/>
          </a:xfrm>
          <a:prstGeom prst="straightConnector1">
            <a:avLst/>
          </a:prstGeom>
          <a:noFill/>
          <a:ln cap="flat" cmpd="sng" w="9525">
            <a:solidFill>
              <a:srgbClr val="695D46"/>
            </a:solidFill>
            <a:prstDash val="solid"/>
            <a:round/>
            <a:headEnd len="med" w="med" type="none"/>
            <a:tailEnd len="med" w="med" type="triangle"/>
          </a:ln>
        </p:spPr>
      </p:cxnSp>
      <p:cxnSp>
        <p:nvCxnSpPr>
          <p:cNvPr id="365" name="Google Shape;365;p29"/>
          <p:cNvCxnSpPr>
            <a:stCxn id="359" idx="2"/>
            <a:endCxn id="355" idx="0"/>
          </p:cNvCxnSpPr>
          <p:nvPr/>
        </p:nvCxnSpPr>
        <p:spPr>
          <a:xfrm flipH="1">
            <a:off x="1619475" y="2828625"/>
            <a:ext cx="278400" cy="449700"/>
          </a:xfrm>
          <a:prstGeom prst="straightConnector1">
            <a:avLst/>
          </a:prstGeom>
          <a:noFill/>
          <a:ln cap="flat" cmpd="sng" w="9525">
            <a:solidFill>
              <a:srgbClr val="695D46"/>
            </a:solidFill>
            <a:prstDash val="solid"/>
            <a:round/>
            <a:headEnd len="med" w="med" type="none"/>
            <a:tailEnd len="med" w="med" type="triangle"/>
          </a:ln>
        </p:spPr>
      </p:cxnSp>
      <p:sp>
        <p:nvSpPr>
          <p:cNvPr id="366" name="Google Shape;366;p29"/>
          <p:cNvSpPr/>
          <p:nvPr/>
        </p:nvSpPr>
        <p:spPr>
          <a:xfrm rot="5400000">
            <a:off x="6901725" y="2660500"/>
            <a:ext cx="3716700" cy="713100"/>
          </a:xfrm>
          <a:prstGeom prst="rightArrow">
            <a:avLst>
              <a:gd fmla="val 50000" name="adj1"/>
              <a:gd fmla="val 50000" name="adj2"/>
            </a:avLst>
          </a:prstGeom>
          <a:gradFill>
            <a:gsLst>
              <a:gs pos="0">
                <a:srgbClr val="CC0000"/>
              </a:gs>
              <a:gs pos="100000">
                <a:srgbClr val="20D660"/>
              </a:gs>
              <a:gs pos="100000">
                <a:srgbClr val="009668"/>
              </a:gs>
            </a:gsLst>
            <a:lin ang="10800025" scaled="0"/>
          </a:gradFill>
          <a:ln cap="flat" cmpd="sng" w="9525">
            <a:solidFill>
              <a:srgbClr val="275A6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367" name="Google Shape;367;p29"/>
          <p:cNvSpPr txBox="1"/>
          <p:nvPr/>
        </p:nvSpPr>
        <p:spPr>
          <a:xfrm>
            <a:off x="8422275" y="813750"/>
            <a:ext cx="675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500">
                <a:solidFill>
                  <a:schemeClr val="dk1"/>
                </a:solidFill>
                <a:latin typeface="EB Garamond"/>
                <a:ea typeface="EB Garamond"/>
                <a:cs typeface="EB Garamond"/>
                <a:sym typeface="EB Garamond"/>
              </a:rPr>
              <a:t>Temps</a:t>
            </a:r>
            <a:endParaRPr sz="1800">
              <a:solidFill>
                <a:schemeClr val="dk2"/>
              </a:solidFill>
              <a:latin typeface="Garamond"/>
              <a:ea typeface="Garamond"/>
              <a:cs typeface="Garamond"/>
              <a:sym typeface="Garamond"/>
            </a:endParaRPr>
          </a:p>
        </p:txBody>
      </p:sp>
      <p:sp>
        <p:nvSpPr>
          <p:cNvPr id="368" name="Google Shape;368;p29"/>
          <p:cNvSpPr/>
          <p:nvPr/>
        </p:nvSpPr>
        <p:spPr>
          <a:xfrm>
            <a:off x="6894125" y="1229250"/>
            <a:ext cx="1611000" cy="4398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Situation initiale</a:t>
            </a:r>
            <a:endParaRPr/>
          </a:p>
        </p:txBody>
      </p:sp>
      <p:sp>
        <p:nvSpPr>
          <p:cNvPr id="369" name="Google Shape;369;p29"/>
          <p:cNvSpPr/>
          <p:nvPr/>
        </p:nvSpPr>
        <p:spPr>
          <a:xfrm>
            <a:off x="7073225" y="2313525"/>
            <a:ext cx="1431900" cy="1009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Élément</a:t>
            </a:r>
            <a:r>
              <a:rPr lang="fr" sz="1500">
                <a:solidFill>
                  <a:schemeClr val="dk1"/>
                </a:solidFill>
                <a:latin typeface="EB Garamond"/>
                <a:ea typeface="EB Garamond"/>
                <a:cs typeface="EB Garamond"/>
                <a:sym typeface="EB Garamond"/>
              </a:rPr>
              <a:t> perturbateur : qu’est-ce qui a changé ?</a:t>
            </a:r>
            <a:endParaRPr/>
          </a:p>
        </p:txBody>
      </p:sp>
      <p:sp>
        <p:nvSpPr>
          <p:cNvPr id="370" name="Google Shape;370;p29"/>
          <p:cNvSpPr/>
          <p:nvPr/>
        </p:nvSpPr>
        <p:spPr>
          <a:xfrm>
            <a:off x="142275" y="1485775"/>
            <a:ext cx="1913100" cy="3039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Causes structurelles</a:t>
            </a:r>
            <a:endParaRPr/>
          </a:p>
        </p:txBody>
      </p:sp>
      <p:sp>
        <p:nvSpPr>
          <p:cNvPr id="371" name="Google Shape;371;p29"/>
          <p:cNvSpPr/>
          <p:nvPr/>
        </p:nvSpPr>
        <p:spPr>
          <a:xfrm rot="3920057">
            <a:off x="8536311" y="2448084"/>
            <a:ext cx="347558" cy="587687"/>
          </a:xfrm>
          <a:prstGeom prst="lightningBolt">
            <a:avLst/>
          </a:prstGeom>
          <a:solidFill>
            <a:srgbClr val="F0CA0D"/>
          </a:solidFill>
          <a:ln cap="flat" cmpd="sng" w="9525">
            <a:solidFill>
              <a:srgbClr val="275A6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372" name="Google Shape;372;p29"/>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PROBLÉMATISATION</a:t>
            </a:r>
            <a:endParaRPr b="1" sz="2500">
              <a:latin typeface="EB Garamond"/>
              <a:ea typeface="EB Garamond"/>
              <a:cs typeface="EB Garamond"/>
              <a:sym typeface="EB Garamond"/>
            </a:endParaRPr>
          </a:p>
        </p:txBody>
      </p:sp>
      <p:sp>
        <p:nvSpPr>
          <p:cNvPr id="373" name="Google Shape;373;p29"/>
          <p:cNvSpPr/>
          <p:nvPr/>
        </p:nvSpPr>
        <p:spPr>
          <a:xfrm>
            <a:off x="4722850" y="2157475"/>
            <a:ext cx="1913100" cy="303900"/>
          </a:xfrm>
          <a:prstGeom prst="roundRect">
            <a:avLst>
              <a:gd fmla="val 16667" name="adj"/>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fr">
                <a:solidFill>
                  <a:schemeClr val="dk1"/>
                </a:solidFill>
                <a:latin typeface="EB Garamond"/>
                <a:ea typeface="EB Garamond"/>
                <a:cs typeface="EB Garamond"/>
                <a:sym typeface="EB Garamond"/>
              </a:rPr>
              <a:t>Causes </a:t>
            </a:r>
            <a:r>
              <a:rPr lang="fr">
                <a:solidFill>
                  <a:schemeClr val="dk1"/>
                </a:solidFill>
                <a:latin typeface="EB Garamond"/>
                <a:ea typeface="EB Garamond"/>
                <a:cs typeface="EB Garamond"/>
                <a:sym typeface="EB Garamond"/>
              </a:rPr>
              <a:t>conjoncturelles</a:t>
            </a:r>
            <a:r>
              <a:rPr lang="fr">
                <a:solidFill>
                  <a:schemeClr val="dk1"/>
                </a:solidFill>
                <a:latin typeface="EB Garamond"/>
                <a:ea typeface="EB Garamond"/>
                <a:cs typeface="EB Garamond"/>
                <a:sym typeface="EB Garamond"/>
              </a:rPr>
              <a:t> </a:t>
            </a:r>
            <a:endParaRPr>
              <a:solidFill>
                <a:schemeClr val="dk1"/>
              </a:solidFill>
              <a:latin typeface="EB Garamond"/>
              <a:ea typeface="EB Garamond"/>
              <a:cs typeface="EB Garamond"/>
              <a:sym typeface="EB 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cxnSp>
        <p:nvCxnSpPr>
          <p:cNvPr id="378" name="Google Shape;378;p30"/>
          <p:cNvCxnSpPr/>
          <p:nvPr/>
        </p:nvCxnSpPr>
        <p:spPr>
          <a:xfrm>
            <a:off x="4767956" y="766275"/>
            <a:ext cx="0" cy="0"/>
          </a:xfrm>
          <a:prstGeom prst="straightConnector1">
            <a:avLst/>
          </a:prstGeom>
          <a:noFill/>
          <a:ln cap="flat" cmpd="sng" w="9525">
            <a:solidFill>
              <a:schemeClr val="dk2"/>
            </a:solidFill>
            <a:prstDash val="solid"/>
            <a:round/>
            <a:headEnd len="med" w="med" type="none"/>
            <a:tailEnd len="med" w="med" type="none"/>
          </a:ln>
        </p:spPr>
      </p:cxnSp>
      <p:sp>
        <p:nvSpPr>
          <p:cNvPr id="379" name="Google Shape;379;p30"/>
          <p:cNvSpPr txBox="1"/>
          <p:nvPr>
            <p:ph idx="12" type="sldNum"/>
          </p:nvPr>
        </p:nvSpPr>
        <p:spPr>
          <a:xfrm>
            <a:off x="6828967" y="4662488"/>
            <a:ext cx="413400" cy="273900"/>
          </a:xfrm>
          <a:prstGeom prst="rect">
            <a:avLst/>
          </a:prstGeom>
        </p:spPr>
        <p:txBody>
          <a:bodyPr anchorCtr="0" anchor="ctr" bIns="91425" lIns="91425" spcFirstLastPara="1" rIns="91425" wrap="square" tIns="91425">
            <a:normAutofit fontScale="70000" lnSpcReduction="20000"/>
          </a:bodyPr>
          <a:lstStyle/>
          <a:p>
            <a:pPr indent="0" lvl="0" marL="0" rtl="0" algn="r">
              <a:spcBef>
                <a:spcPts val="0"/>
              </a:spcBef>
              <a:spcAft>
                <a:spcPts val="0"/>
              </a:spcAft>
              <a:buNone/>
            </a:pPr>
            <a:fld id="{00000000-1234-1234-1234-123412341234}" type="slidenum">
              <a:rPr lang="fr"/>
              <a:t>‹#›</a:t>
            </a:fld>
            <a:endParaRPr/>
          </a:p>
        </p:txBody>
      </p:sp>
      <p:sp>
        <p:nvSpPr>
          <p:cNvPr id="380" name="Google Shape;380;p30"/>
          <p:cNvSpPr/>
          <p:nvPr/>
        </p:nvSpPr>
        <p:spPr>
          <a:xfrm>
            <a:off x="4571988" y="2010343"/>
            <a:ext cx="2033700" cy="5226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Les tâches annexes d’entretien ne la stimulent pas</a:t>
            </a:r>
            <a:endParaRPr sz="1200">
              <a:latin typeface="EB Garamond"/>
              <a:ea typeface="EB Garamond"/>
              <a:cs typeface="EB Garamond"/>
              <a:sym typeface="EB Garamond"/>
            </a:endParaRPr>
          </a:p>
        </p:txBody>
      </p:sp>
      <p:sp>
        <p:nvSpPr>
          <p:cNvPr id="381" name="Google Shape;381;p30"/>
          <p:cNvSpPr/>
          <p:nvPr/>
        </p:nvSpPr>
        <p:spPr>
          <a:xfrm>
            <a:off x="1092275" y="2445450"/>
            <a:ext cx="1852200" cy="572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Périodes creuses très longues prévues par le management</a:t>
            </a:r>
            <a:endParaRPr sz="1200">
              <a:latin typeface="EB Garamond"/>
              <a:ea typeface="EB Garamond"/>
              <a:cs typeface="EB Garamond"/>
              <a:sym typeface="EB Garamond"/>
            </a:endParaRPr>
          </a:p>
        </p:txBody>
      </p:sp>
      <p:sp>
        <p:nvSpPr>
          <p:cNvPr id="382" name="Google Shape;382;p30"/>
          <p:cNvSpPr/>
          <p:nvPr/>
        </p:nvSpPr>
        <p:spPr>
          <a:xfrm>
            <a:off x="3137750" y="2787050"/>
            <a:ext cx="1477800" cy="644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Ses tâches sont identiques et répétitives</a:t>
            </a:r>
            <a:endParaRPr sz="1200">
              <a:latin typeface="EB Garamond"/>
              <a:ea typeface="EB Garamond"/>
              <a:cs typeface="EB Garamond"/>
              <a:sym typeface="EB Garamond"/>
            </a:endParaRPr>
          </a:p>
        </p:txBody>
      </p:sp>
      <p:sp>
        <p:nvSpPr>
          <p:cNvPr id="383" name="Google Shape;383;p30"/>
          <p:cNvSpPr/>
          <p:nvPr/>
        </p:nvSpPr>
        <p:spPr>
          <a:xfrm>
            <a:off x="1198125" y="4265749"/>
            <a:ext cx="6148200" cy="604800"/>
          </a:xfrm>
          <a:prstGeom prst="rect">
            <a:avLst/>
          </a:prstGeom>
          <a:solidFill>
            <a:schemeClr val="lt1"/>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Il se produit inévitablement que la promesse d’accroissement des compétences n’est plus tenue, elle s’ennuie et a l’impression de stagner.</a:t>
            </a:r>
            <a:endParaRPr sz="1600">
              <a:latin typeface="EB Garamond"/>
              <a:ea typeface="EB Garamond"/>
              <a:cs typeface="EB Garamond"/>
              <a:sym typeface="EB Garamond"/>
            </a:endParaRPr>
          </a:p>
        </p:txBody>
      </p:sp>
      <p:sp>
        <p:nvSpPr>
          <p:cNvPr id="384" name="Google Shape;384;p30"/>
          <p:cNvSpPr/>
          <p:nvPr/>
        </p:nvSpPr>
        <p:spPr>
          <a:xfrm>
            <a:off x="384699" y="1235189"/>
            <a:ext cx="1947300" cy="743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Hôtel luxueux où tout est surdimensionné, le personnel compris</a:t>
            </a:r>
            <a:endParaRPr sz="1200">
              <a:latin typeface="EB Garamond"/>
              <a:ea typeface="EB Garamond"/>
              <a:cs typeface="EB Garamond"/>
              <a:sym typeface="EB Garamond"/>
            </a:endParaRPr>
          </a:p>
        </p:txBody>
      </p:sp>
      <p:sp>
        <p:nvSpPr>
          <p:cNvPr id="385" name="Google Shape;385;p30"/>
          <p:cNvSpPr/>
          <p:nvPr/>
        </p:nvSpPr>
        <p:spPr>
          <a:xfrm>
            <a:off x="5150775" y="3148150"/>
            <a:ext cx="1678200" cy="6447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Elle aime beaucoup bouger, communiquer, interagir et agir</a:t>
            </a:r>
            <a:endParaRPr sz="1200">
              <a:latin typeface="EB Garamond"/>
              <a:ea typeface="EB Garamond"/>
              <a:cs typeface="EB Garamond"/>
              <a:sym typeface="EB Garamond"/>
            </a:endParaRPr>
          </a:p>
        </p:txBody>
      </p:sp>
      <p:sp>
        <p:nvSpPr>
          <p:cNvPr id="386" name="Google Shape;386;p30"/>
          <p:cNvSpPr/>
          <p:nvPr/>
        </p:nvSpPr>
        <p:spPr>
          <a:xfrm>
            <a:off x="2920600" y="1430460"/>
            <a:ext cx="1351500" cy="5226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Elle est en bas de la hiérarchie</a:t>
            </a:r>
            <a:endParaRPr sz="1200">
              <a:latin typeface="EB Garamond"/>
              <a:ea typeface="EB Garamond"/>
              <a:cs typeface="EB Garamond"/>
              <a:sym typeface="EB Garamond"/>
            </a:endParaRPr>
          </a:p>
        </p:txBody>
      </p:sp>
      <p:cxnSp>
        <p:nvCxnSpPr>
          <p:cNvPr id="387" name="Google Shape;387;p30"/>
          <p:cNvCxnSpPr>
            <a:stCxn id="384" idx="2"/>
            <a:endCxn id="381" idx="0"/>
          </p:cNvCxnSpPr>
          <p:nvPr/>
        </p:nvCxnSpPr>
        <p:spPr>
          <a:xfrm>
            <a:off x="1358349" y="1978889"/>
            <a:ext cx="660000" cy="466500"/>
          </a:xfrm>
          <a:prstGeom prst="straightConnector1">
            <a:avLst/>
          </a:prstGeom>
          <a:noFill/>
          <a:ln cap="flat" cmpd="sng" w="9525">
            <a:solidFill>
              <a:schemeClr val="dk2"/>
            </a:solidFill>
            <a:prstDash val="solid"/>
            <a:round/>
            <a:headEnd len="med" w="med" type="none"/>
            <a:tailEnd len="med" w="med" type="triangle"/>
          </a:ln>
        </p:spPr>
      </p:cxnSp>
      <p:cxnSp>
        <p:nvCxnSpPr>
          <p:cNvPr id="388" name="Google Shape;388;p30"/>
          <p:cNvCxnSpPr>
            <a:stCxn id="381" idx="2"/>
            <a:endCxn id="383" idx="0"/>
          </p:cNvCxnSpPr>
          <p:nvPr/>
        </p:nvCxnSpPr>
        <p:spPr>
          <a:xfrm>
            <a:off x="2018375" y="3018150"/>
            <a:ext cx="2253900" cy="1247700"/>
          </a:xfrm>
          <a:prstGeom prst="straightConnector1">
            <a:avLst/>
          </a:prstGeom>
          <a:noFill/>
          <a:ln cap="flat" cmpd="sng" w="9525">
            <a:solidFill>
              <a:schemeClr val="dk2"/>
            </a:solidFill>
            <a:prstDash val="solid"/>
            <a:round/>
            <a:headEnd len="med" w="med" type="none"/>
            <a:tailEnd len="med" w="med" type="triangle"/>
          </a:ln>
        </p:spPr>
      </p:cxnSp>
      <p:cxnSp>
        <p:nvCxnSpPr>
          <p:cNvPr id="389" name="Google Shape;389;p30"/>
          <p:cNvCxnSpPr>
            <a:stCxn id="386" idx="2"/>
            <a:endCxn id="382" idx="0"/>
          </p:cNvCxnSpPr>
          <p:nvPr/>
        </p:nvCxnSpPr>
        <p:spPr>
          <a:xfrm>
            <a:off x="3596350" y="1953060"/>
            <a:ext cx="280200" cy="834000"/>
          </a:xfrm>
          <a:prstGeom prst="straightConnector1">
            <a:avLst/>
          </a:prstGeom>
          <a:noFill/>
          <a:ln cap="flat" cmpd="sng" w="9525">
            <a:solidFill>
              <a:schemeClr val="dk2"/>
            </a:solidFill>
            <a:prstDash val="solid"/>
            <a:round/>
            <a:headEnd len="med" w="med" type="none"/>
            <a:tailEnd len="med" w="med" type="triangle"/>
          </a:ln>
        </p:spPr>
      </p:cxnSp>
      <p:cxnSp>
        <p:nvCxnSpPr>
          <p:cNvPr id="390" name="Google Shape;390;p30"/>
          <p:cNvCxnSpPr>
            <a:stCxn id="382" idx="2"/>
            <a:endCxn id="383" idx="0"/>
          </p:cNvCxnSpPr>
          <p:nvPr/>
        </p:nvCxnSpPr>
        <p:spPr>
          <a:xfrm>
            <a:off x="3876650" y="3431750"/>
            <a:ext cx="395700" cy="834000"/>
          </a:xfrm>
          <a:prstGeom prst="straightConnector1">
            <a:avLst/>
          </a:prstGeom>
          <a:noFill/>
          <a:ln cap="flat" cmpd="sng" w="9525">
            <a:solidFill>
              <a:schemeClr val="dk2"/>
            </a:solidFill>
            <a:prstDash val="solid"/>
            <a:round/>
            <a:headEnd len="med" w="med" type="none"/>
            <a:tailEnd len="med" w="med" type="triangle"/>
          </a:ln>
        </p:spPr>
      </p:cxnSp>
      <p:cxnSp>
        <p:nvCxnSpPr>
          <p:cNvPr id="391" name="Google Shape;391;p30"/>
          <p:cNvCxnSpPr>
            <a:stCxn id="380" idx="2"/>
            <a:endCxn id="383" idx="0"/>
          </p:cNvCxnSpPr>
          <p:nvPr/>
        </p:nvCxnSpPr>
        <p:spPr>
          <a:xfrm flipH="1">
            <a:off x="4272138" y="2532943"/>
            <a:ext cx="1316700" cy="1732800"/>
          </a:xfrm>
          <a:prstGeom prst="straightConnector1">
            <a:avLst/>
          </a:prstGeom>
          <a:noFill/>
          <a:ln cap="flat" cmpd="sng" w="9525">
            <a:solidFill>
              <a:schemeClr val="dk2"/>
            </a:solidFill>
            <a:prstDash val="solid"/>
            <a:round/>
            <a:headEnd len="med" w="med" type="none"/>
            <a:tailEnd len="med" w="med" type="triangle"/>
          </a:ln>
        </p:spPr>
      </p:cxnSp>
      <p:cxnSp>
        <p:nvCxnSpPr>
          <p:cNvPr id="392" name="Google Shape;392;p30"/>
          <p:cNvCxnSpPr>
            <a:stCxn id="385" idx="2"/>
            <a:endCxn id="383" idx="0"/>
          </p:cNvCxnSpPr>
          <p:nvPr/>
        </p:nvCxnSpPr>
        <p:spPr>
          <a:xfrm flipH="1">
            <a:off x="4272375" y="3792850"/>
            <a:ext cx="1717500" cy="472800"/>
          </a:xfrm>
          <a:prstGeom prst="straightConnector1">
            <a:avLst/>
          </a:prstGeom>
          <a:noFill/>
          <a:ln cap="flat" cmpd="sng" w="9525">
            <a:solidFill>
              <a:schemeClr val="dk2"/>
            </a:solidFill>
            <a:prstDash val="solid"/>
            <a:round/>
            <a:headEnd len="med" w="med" type="none"/>
            <a:tailEnd len="med" w="med" type="triangle"/>
          </a:ln>
        </p:spPr>
      </p:cxnSp>
      <p:sp>
        <p:nvSpPr>
          <p:cNvPr id="393" name="Google Shape;393;p30"/>
          <p:cNvSpPr/>
          <p:nvPr/>
        </p:nvSpPr>
        <p:spPr>
          <a:xfrm rot="5400000">
            <a:off x="6901725" y="2660500"/>
            <a:ext cx="3716700" cy="713100"/>
          </a:xfrm>
          <a:prstGeom prst="rightArrow">
            <a:avLst>
              <a:gd fmla="val 50000" name="adj1"/>
              <a:gd fmla="val 50000" name="adj2"/>
            </a:avLst>
          </a:prstGeom>
          <a:gradFill>
            <a:gsLst>
              <a:gs pos="0">
                <a:srgbClr val="CC0000"/>
              </a:gs>
              <a:gs pos="100000">
                <a:srgbClr val="20D660"/>
              </a:gs>
              <a:gs pos="100000">
                <a:srgbClr val="009668"/>
              </a:gs>
            </a:gsLst>
            <a:lin ang="10800025" scaled="0"/>
          </a:gradFill>
          <a:ln cap="flat" cmpd="sng" w="9525">
            <a:solidFill>
              <a:srgbClr val="275A6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394" name="Google Shape;394;p30"/>
          <p:cNvSpPr txBox="1"/>
          <p:nvPr/>
        </p:nvSpPr>
        <p:spPr>
          <a:xfrm>
            <a:off x="8422275" y="813750"/>
            <a:ext cx="675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500">
                <a:solidFill>
                  <a:schemeClr val="dk1"/>
                </a:solidFill>
                <a:latin typeface="EB Garamond"/>
                <a:ea typeface="EB Garamond"/>
                <a:cs typeface="EB Garamond"/>
                <a:sym typeface="EB Garamond"/>
              </a:rPr>
              <a:t>Temps</a:t>
            </a:r>
            <a:endParaRPr sz="1800">
              <a:solidFill>
                <a:schemeClr val="dk2"/>
              </a:solidFill>
              <a:latin typeface="Garamond"/>
              <a:ea typeface="Garamond"/>
              <a:cs typeface="Garamond"/>
              <a:sym typeface="Garamond"/>
            </a:endParaRPr>
          </a:p>
        </p:txBody>
      </p:sp>
      <p:sp>
        <p:nvSpPr>
          <p:cNvPr id="395" name="Google Shape;395;p30"/>
          <p:cNvSpPr/>
          <p:nvPr/>
        </p:nvSpPr>
        <p:spPr>
          <a:xfrm>
            <a:off x="6894125" y="1172550"/>
            <a:ext cx="1611000" cy="572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solidFill>
                  <a:schemeClr val="dk1"/>
                </a:solidFill>
                <a:latin typeface="EB Garamond"/>
                <a:ea typeface="EB Garamond"/>
                <a:cs typeface="EB Garamond"/>
                <a:sym typeface="EB Garamond"/>
              </a:rPr>
              <a:t>Elle apprend tout, est stimulée par chaque tâche </a:t>
            </a:r>
            <a:endParaRPr sz="1200"/>
          </a:p>
        </p:txBody>
      </p:sp>
      <p:sp>
        <p:nvSpPr>
          <p:cNvPr id="396" name="Google Shape;396;p30"/>
          <p:cNvSpPr/>
          <p:nvPr/>
        </p:nvSpPr>
        <p:spPr>
          <a:xfrm>
            <a:off x="7073225" y="2465925"/>
            <a:ext cx="1431900" cy="1009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solidFill>
                  <a:schemeClr val="dk1"/>
                </a:solidFill>
                <a:latin typeface="EB Garamond"/>
                <a:ea typeface="EB Garamond"/>
                <a:cs typeface="EB Garamond"/>
                <a:sym typeface="EB Garamond"/>
              </a:rPr>
              <a:t>Les tâches n’évoluent pas : elle a fait le tour, maîtrise les gestes, ne découvre plus rien</a:t>
            </a:r>
            <a:endParaRPr sz="1200"/>
          </a:p>
        </p:txBody>
      </p:sp>
      <p:sp>
        <p:nvSpPr>
          <p:cNvPr id="397" name="Google Shape;397;p30"/>
          <p:cNvSpPr/>
          <p:nvPr/>
        </p:nvSpPr>
        <p:spPr>
          <a:xfrm rot="3920057">
            <a:off x="8536311" y="2448084"/>
            <a:ext cx="347558" cy="587687"/>
          </a:xfrm>
          <a:prstGeom prst="lightningBolt">
            <a:avLst/>
          </a:prstGeom>
          <a:solidFill>
            <a:srgbClr val="F0CA0D"/>
          </a:solidFill>
          <a:ln cap="flat" cmpd="sng" w="9525">
            <a:solidFill>
              <a:srgbClr val="275A6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398" name="Google Shape;398;p30"/>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PROBLÉMATISATION</a:t>
            </a:r>
            <a:endParaRPr b="1" sz="2500">
              <a:latin typeface="EB Garamond"/>
              <a:ea typeface="EB Garamond"/>
              <a:cs typeface="EB Garamond"/>
              <a:sym typeface="EB Garamond"/>
            </a:endParaRPr>
          </a:p>
        </p:txBody>
      </p:sp>
      <p:sp>
        <p:nvSpPr>
          <p:cNvPr id="399" name="Google Shape;399;p30"/>
          <p:cNvSpPr txBox="1"/>
          <p:nvPr>
            <p:ph type="title"/>
          </p:nvPr>
        </p:nvSpPr>
        <p:spPr>
          <a:xfrm>
            <a:off x="311688" y="586575"/>
            <a:ext cx="669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Partie exemple : Serveuse/barmaid dans un hôtel 4 étoiles</a:t>
            </a:r>
            <a:endParaRPr b="1" sz="2000">
              <a:latin typeface="EB Garamond"/>
              <a:ea typeface="EB Garamond"/>
              <a:cs typeface="EB Garamond"/>
              <a:sym typeface="EB 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31"/>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INVENTION</a:t>
            </a:r>
            <a:endParaRPr b="1" sz="2500">
              <a:latin typeface="EB Garamond"/>
              <a:ea typeface="EB Garamond"/>
              <a:cs typeface="EB Garamond"/>
              <a:sym typeface="EB Garamond"/>
            </a:endParaRPr>
          </a:p>
        </p:txBody>
      </p:sp>
      <p:sp>
        <p:nvSpPr>
          <p:cNvPr id="405" name="Google Shape;405;p31"/>
          <p:cNvSpPr txBox="1"/>
          <p:nvPr/>
        </p:nvSpPr>
        <p:spPr>
          <a:xfrm>
            <a:off x="311700" y="694650"/>
            <a:ext cx="8520600" cy="1693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Le mode Invention prend appui sur le formalisme établi au cours du mode Problématisation pour déterminer les leviers à même de répondre à la souffrance du.de la travailleureuse. Il s’agit ici d’identifier dans l’étiologie les zones où le.a travailleureuse peut agir. On place alors un “Levier du mieux-être” là où il semble le plus pertinent (le plus facile/ efficace/ rapide en fonction de l’état d’esprit du.de la travailleureuse). Il est aussi intéressant de préciser, le cas échéant, quelles satisfactions sont remises en jeu dans l’application du levier.</a:t>
            </a:r>
            <a:endParaRPr>
              <a:solidFill>
                <a:schemeClr val="dk1"/>
              </a:solidFill>
              <a:latin typeface="EB Garamond"/>
              <a:ea typeface="EB Garamond"/>
              <a:cs typeface="EB Garamond"/>
              <a:sym typeface="EB Garamond"/>
            </a:endParaRPr>
          </a:p>
          <a:p>
            <a:pPr indent="0" lvl="0" marL="0" rtl="0" algn="just">
              <a:spcBef>
                <a:spcPts val="0"/>
              </a:spcBef>
              <a:spcAft>
                <a:spcPts val="0"/>
              </a:spcAft>
              <a:buNone/>
            </a:pPr>
            <a:r>
              <a:rPr lang="fr">
                <a:solidFill>
                  <a:schemeClr val="dk1"/>
                </a:solidFill>
                <a:latin typeface="EB Garamond"/>
                <a:ea typeface="EB Garamond"/>
                <a:cs typeface="EB Garamond"/>
                <a:sym typeface="EB Garamond"/>
              </a:rPr>
              <a:t>Quoique la mise en mot permet déjà une clarification apaisante, il peut être nécessaire d’orienter la personne interrogée vers des ressources </a:t>
            </a:r>
            <a:r>
              <a:rPr lang="fr">
                <a:solidFill>
                  <a:schemeClr val="dk1"/>
                </a:solidFill>
                <a:latin typeface="EB Garamond"/>
                <a:ea typeface="EB Garamond"/>
                <a:cs typeface="EB Garamond"/>
                <a:sym typeface="EB Garamond"/>
              </a:rPr>
              <a:t>appropriées </a:t>
            </a:r>
            <a:r>
              <a:rPr lang="fr">
                <a:solidFill>
                  <a:schemeClr val="dk1"/>
                </a:solidFill>
                <a:latin typeface="EB Garamond"/>
                <a:ea typeface="EB Garamond"/>
                <a:cs typeface="EB Garamond"/>
                <a:sym typeface="EB Garamond"/>
              </a:rPr>
              <a:t>pour traiter sa souffrance avec l’aide de professionnel.le.s.</a:t>
            </a:r>
            <a:endParaRPr>
              <a:solidFill>
                <a:schemeClr val="dk1"/>
              </a:solidFill>
              <a:latin typeface="EB Garamond"/>
              <a:ea typeface="EB Garamond"/>
              <a:cs typeface="EB Garamond"/>
              <a:sym typeface="EB Garamond"/>
            </a:endParaRPr>
          </a:p>
        </p:txBody>
      </p:sp>
      <p:sp>
        <p:nvSpPr>
          <p:cNvPr id="406" name="Google Shape;406;p31"/>
          <p:cNvSpPr txBox="1"/>
          <p:nvPr>
            <p:ph type="title"/>
          </p:nvPr>
        </p:nvSpPr>
        <p:spPr>
          <a:xfrm>
            <a:off x="311700" y="2441700"/>
            <a:ext cx="613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Formalisme : Les leviers du mieux-être</a:t>
            </a:r>
            <a:endParaRPr b="1" sz="2000">
              <a:latin typeface="EB Garamond"/>
              <a:ea typeface="EB Garamond"/>
              <a:cs typeface="EB Garamond"/>
              <a:sym typeface="EB Garamond"/>
            </a:endParaRPr>
          </a:p>
        </p:txBody>
      </p:sp>
      <p:sp>
        <p:nvSpPr>
          <p:cNvPr id="407" name="Google Shape;407;p31"/>
          <p:cNvSpPr/>
          <p:nvPr/>
        </p:nvSpPr>
        <p:spPr>
          <a:xfrm>
            <a:off x="12268200" y="5739350"/>
            <a:ext cx="269700" cy="2529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408" name="Google Shape;408;p31"/>
          <p:cNvSpPr/>
          <p:nvPr/>
        </p:nvSpPr>
        <p:spPr>
          <a:xfrm>
            <a:off x="2878849" y="3068250"/>
            <a:ext cx="1714800" cy="6678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800">
                <a:solidFill>
                  <a:schemeClr val="dk1"/>
                </a:solidFill>
                <a:latin typeface="EB Garamond"/>
                <a:ea typeface="EB Garamond"/>
                <a:cs typeface="EB Garamond"/>
                <a:sym typeface="EB Garamond"/>
              </a:rPr>
              <a:t>Parce que…</a:t>
            </a:r>
            <a:endParaRPr sz="1600">
              <a:latin typeface="EB Garamond"/>
              <a:ea typeface="EB Garamond"/>
              <a:cs typeface="EB Garamond"/>
              <a:sym typeface="EB Garamond"/>
            </a:endParaRPr>
          </a:p>
        </p:txBody>
      </p:sp>
      <p:cxnSp>
        <p:nvCxnSpPr>
          <p:cNvPr id="409" name="Google Shape;409;p31"/>
          <p:cNvCxnSpPr>
            <a:stCxn id="408" idx="2"/>
          </p:cNvCxnSpPr>
          <p:nvPr/>
        </p:nvCxnSpPr>
        <p:spPr>
          <a:xfrm flipH="1">
            <a:off x="2001649" y="3736050"/>
            <a:ext cx="1734600" cy="1300200"/>
          </a:xfrm>
          <a:prstGeom prst="straightConnector1">
            <a:avLst/>
          </a:prstGeom>
          <a:noFill/>
          <a:ln cap="flat" cmpd="sng" w="9525">
            <a:solidFill>
              <a:srgbClr val="695D46"/>
            </a:solidFill>
            <a:prstDash val="solid"/>
            <a:round/>
            <a:headEnd len="med" w="med" type="none"/>
            <a:tailEnd len="med" w="med" type="triangle"/>
          </a:ln>
        </p:spPr>
      </p:cxnSp>
      <p:grpSp>
        <p:nvGrpSpPr>
          <p:cNvPr id="410" name="Google Shape;410;p31"/>
          <p:cNvGrpSpPr/>
          <p:nvPr/>
        </p:nvGrpSpPr>
        <p:grpSpPr>
          <a:xfrm>
            <a:off x="4466836" y="3221267"/>
            <a:ext cx="2675516" cy="1751877"/>
            <a:chOff x="4096825" y="3144025"/>
            <a:chExt cx="2744400" cy="1811100"/>
          </a:xfrm>
        </p:grpSpPr>
        <p:sp>
          <p:nvSpPr>
            <p:cNvPr id="411" name="Google Shape;411;p31"/>
            <p:cNvSpPr/>
            <p:nvPr/>
          </p:nvSpPr>
          <p:spPr>
            <a:xfrm>
              <a:off x="4096825" y="3144025"/>
              <a:ext cx="2744400" cy="1811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2" name="Google Shape;412;p31"/>
            <p:cNvSpPr txBox="1"/>
            <p:nvPr/>
          </p:nvSpPr>
          <p:spPr>
            <a:xfrm>
              <a:off x="6242429" y="4496236"/>
              <a:ext cx="438000" cy="289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fr" sz="1000">
                  <a:solidFill>
                    <a:srgbClr val="000000"/>
                  </a:solidFill>
                  <a:latin typeface="Source Sans Pro"/>
                  <a:ea typeface="Source Sans Pro"/>
                  <a:cs typeface="Source Sans Pro"/>
                  <a:sym typeface="Source Sans Pro"/>
                </a:rPr>
                <a:t>‹#›</a:t>
              </a:fld>
              <a:endParaRPr sz="1000">
                <a:solidFill>
                  <a:srgbClr val="000000"/>
                </a:solidFill>
                <a:latin typeface="Source Sans Pro"/>
                <a:ea typeface="Source Sans Pro"/>
                <a:cs typeface="Source Sans Pro"/>
                <a:sym typeface="Source Sans Pro"/>
              </a:endParaRPr>
            </a:p>
          </p:txBody>
        </p:sp>
        <p:sp>
          <p:nvSpPr>
            <p:cNvPr id="413" name="Google Shape;413;p31"/>
            <p:cNvSpPr/>
            <p:nvPr/>
          </p:nvSpPr>
          <p:spPr>
            <a:xfrm rot="-5400000">
              <a:off x="5264930" y="4092813"/>
              <a:ext cx="397800" cy="394200"/>
            </a:xfrm>
            <a:prstGeom prst="ellipse">
              <a:avLst/>
            </a:prstGeom>
            <a:gradFill>
              <a:gsLst>
                <a:gs pos="0">
                  <a:srgbClr val="CC0000"/>
                </a:gs>
                <a:gs pos="100000">
                  <a:srgbClr val="20D660"/>
                </a:gs>
                <a:gs pos="100000">
                  <a:srgbClr val="009668"/>
                </a:gs>
              </a:gsLst>
              <a:lin ang="5400012" scaled="0"/>
            </a:gra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pic>
          <p:nvPicPr>
            <p:cNvPr id="414" name="Google Shape;414;p31"/>
            <p:cNvPicPr preferRelativeResize="0"/>
            <p:nvPr/>
          </p:nvPicPr>
          <p:blipFill rotWithShape="1">
            <a:blip r:embed="rId3">
              <a:alphaModFix/>
            </a:blip>
            <a:srcRect b="23047" l="0" r="0" t="0"/>
            <a:stretch/>
          </p:blipFill>
          <p:spPr>
            <a:xfrm>
              <a:off x="4742189" y="3144025"/>
              <a:ext cx="1443474" cy="1140304"/>
            </a:xfrm>
            <a:prstGeom prst="rect">
              <a:avLst/>
            </a:prstGeom>
            <a:noFill/>
            <a:ln>
              <a:noFill/>
            </a:ln>
          </p:spPr>
        </p:pic>
        <p:sp>
          <p:nvSpPr>
            <p:cNvPr id="415" name="Google Shape;415;p31"/>
            <p:cNvSpPr/>
            <p:nvPr/>
          </p:nvSpPr>
          <p:spPr>
            <a:xfrm>
              <a:off x="4158487" y="4284322"/>
              <a:ext cx="2621100" cy="592200"/>
            </a:xfrm>
            <a:prstGeom prst="roundRect">
              <a:avLst>
                <a:gd fmla="val 16667" name="adj"/>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Le.a travailleureuse pourrait</a:t>
              </a:r>
              <a:r>
                <a:rPr lang="fr" sz="1500">
                  <a:solidFill>
                    <a:schemeClr val="dk1"/>
                  </a:solidFill>
                  <a:latin typeface="EB Garamond"/>
                  <a:ea typeface="EB Garamond"/>
                  <a:cs typeface="EB Garamond"/>
                  <a:sym typeface="EB Garamond"/>
                </a:rPr>
                <a:t>…</a:t>
              </a:r>
              <a:endParaRPr sz="1500">
                <a:solidFill>
                  <a:schemeClr val="dk1"/>
                </a:solidFill>
                <a:latin typeface="EB Garamond"/>
                <a:ea typeface="EB Garamond"/>
                <a:cs typeface="EB Garamond"/>
                <a:sym typeface="EB Garamond"/>
              </a:endParaRPr>
            </a:p>
            <a:p>
              <a:pPr indent="0" lvl="0" marL="0" rtl="0" algn="ctr">
                <a:spcBef>
                  <a:spcPts val="0"/>
                </a:spcBef>
                <a:spcAft>
                  <a:spcPts val="0"/>
                </a:spcAft>
                <a:buNone/>
              </a:pPr>
              <a:r>
                <a:rPr lang="fr" sz="1500">
                  <a:solidFill>
                    <a:schemeClr val="dk1"/>
                  </a:solidFill>
                  <a:latin typeface="EB Garamond"/>
                  <a:ea typeface="EB Garamond"/>
                  <a:cs typeface="EB Garamond"/>
                  <a:sym typeface="EB Garamond"/>
                </a:rPr>
                <a:t>À condition de…</a:t>
              </a:r>
              <a:endParaRPr sz="1500">
                <a:solidFill>
                  <a:schemeClr val="dk1"/>
                </a:solidFill>
                <a:latin typeface="EB Garamond"/>
                <a:ea typeface="EB Garamond"/>
                <a:cs typeface="EB Garamond"/>
                <a:sym typeface="EB Garamond"/>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32"/>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INVENTION</a:t>
            </a:r>
            <a:endParaRPr b="1" sz="2500">
              <a:latin typeface="EB Garamond"/>
              <a:ea typeface="EB Garamond"/>
              <a:cs typeface="EB Garamond"/>
              <a:sym typeface="EB Garamond"/>
            </a:endParaRPr>
          </a:p>
        </p:txBody>
      </p:sp>
      <p:sp>
        <p:nvSpPr>
          <p:cNvPr id="421" name="Google Shape;421;p32"/>
          <p:cNvSpPr txBox="1"/>
          <p:nvPr>
            <p:ph type="title"/>
          </p:nvPr>
        </p:nvSpPr>
        <p:spPr>
          <a:xfrm>
            <a:off x="311688" y="586575"/>
            <a:ext cx="669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Partie exemple : Serveuse/barmaid dans un hôtel 4 étoiles</a:t>
            </a:r>
            <a:endParaRPr b="1" sz="2000">
              <a:latin typeface="EB Garamond"/>
              <a:ea typeface="EB Garamond"/>
              <a:cs typeface="EB Garamond"/>
              <a:sym typeface="EB Garamond"/>
            </a:endParaRPr>
          </a:p>
        </p:txBody>
      </p:sp>
      <p:sp>
        <p:nvSpPr>
          <p:cNvPr id="422" name="Google Shape;422;p32"/>
          <p:cNvSpPr/>
          <p:nvPr/>
        </p:nvSpPr>
        <p:spPr>
          <a:xfrm rot="-5400000">
            <a:off x="3088675" y="2007150"/>
            <a:ext cx="421200" cy="419400"/>
          </a:xfrm>
          <a:prstGeom prst="ellipse">
            <a:avLst/>
          </a:prstGeom>
          <a:gradFill>
            <a:gsLst>
              <a:gs pos="0">
                <a:srgbClr val="CC0000"/>
              </a:gs>
              <a:gs pos="100000">
                <a:srgbClr val="20D660"/>
              </a:gs>
              <a:gs pos="100000">
                <a:srgbClr val="009668"/>
              </a:gs>
            </a:gsLst>
            <a:lin ang="5400012" scaled="0"/>
          </a:gra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pic>
        <p:nvPicPr>
          <p:cNvPr id="423" name="Google Shape;423;p32"/>
          <p:cNvPicPr preferRelativeResize="0"/>
          <p:nvPr/>
        </p:nvPicPr>
        <p:blipFill rotWithShape="1">
          <a:blip r:embed="rId3">
            <a:alphaModFix/>
          </a:blip>
          <a:srcRect b="23047" l="0" r="0" t="0"/>
          <a:stretch/>
        </p:blipFill>
        <p:spPr>
          <a:xfrm>
            <a:off x="2675052" y="1229650"/>
            <a:ext cx="1248450" cy="985576"/>
          </a:xfrm>
          <a:prstGeom prst="rect">
            <a:avLst/>
          </a:prstGeom>
          <a:noFill/>
          <a:ln>
            <a:noFill/>
          </a:ln>
        </p:spPr>
      </p:pic>
      <p:sp>
        <p:nvSpPr>
          <p:cNvPr id="424" name="Google Shape;424;p32"/>
          <p:cNvSpPr/>
          <p:nvPr/>
        </p:nvSpPr>
        <p:spPr>
          <a:xfrm>
            <a:off x="165450" y="3411925"/>
            <a:ext cx="1800000" cy="572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Périodes creuses très longues prévues par le management</a:t>
            </a:r>
            <a:endParaRPr sz="1200">
              <a:latin typeface="EB Garamond"/>
              <a:ea typeface="EB Garamond"/>
              <a:cs typeface="EB Garamond"/>
              <a:sym typeface="EB Garamond"/>
            </a:endParaRPr>
          </a:p>
        </p:txBody>
      </p:sp>
      <p:sp>
        <p:nvSpPr>
          <p:cNvPr id="425" name="Google Shape;425;p32"/>
          <p:cNvSpPr/>
          <p:nvPr/>
        </p:nvSpPr>
        <p:spPr>
          <a:xfrm>
            <a:off x="245000" y="1560425"/>
            <a:ext cx="1955700" cy="743700"/>
          </a:xfrm>
          <a:prstGeom prst="rect">
            <a:avLst/>
          </a:prstGeom>
          <a:solidFill>
            <a:srgbClr val="FFF2CC"/>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Hôtel luxueux où tout est surdimensionné, le personnel compris</a:t>
            </a:r>
            <a:endParaRPr sz="1200">
              <a:latin typeface="EB Garamond"/>
              <a:ea typeface="EB Garamond"/>
              <a:cs typeface="EB Garamond"/>
              <a:sym typeface="EB Garamond"/>
            </a:endParaRPr>
          </a:p>
        </p:txBody>
      </p:sp>
      <p:cxnSp>
        <p:nvCxnSpPr>
          <p:cNvPr id="426" name="Google Shape;426;p32"/>
          <p:cNvCxnSpPr>
            <a:stCxn id="425" idx="2"/>
            <a:endCxn id="424" idx="0"/>
          </p:cNvCxnSpPr>
          <p:nvPr/>
        </p:nvCxnSpPr>
        <p:spPr>
          <a:xfrm flipH="1">
            <a:off x="1065350" y="2304125"/>
            <a:ext cx="157500" cy="1107900"/>
          </a:xfrm>
          <a:prstGeom prst="straightConnector1">
            <a:avLst/>
          </a:prstGeom>
          <a:noFill/>
          <a:ln cap="flat" cmpd="sng" w="9525">
            <a:solidFill>
              <a:schemeClr val="dk2"/>
            </a:solidFill>
            <a:prstDash val="solid"/>
            <a:round/>
            <a:headEnd len="med" w="med" type="none"/>
            <a:tailEnd len="med" w="med" type="triangle"/>
          </a:ln>
        </p:spPr>
      </p:cxnSp>
      <p:cxnSp>
        <p:nvCxnSpPr>
          <p:cNvPr id="427" name="Google Shape;427;p32"/>
          <p:cNvCxnSpPr>
            <a:stCxn id="424" idx="2"/>
          </p:cNvCxnSpPr>
          <p:nvPr/>
        </p:nvCxnSpPr>
        <p:spPr>
          <a:xfrm>
            <a:off x="1065450" y="3984625"/>
            <a:ext cx="1056600" cy="1138800"/>
          </a:xfrm>
          <a:prstGeom prst="straightConnector1">
            <a:avLst/>
          </a:prstGeom>
          <a:noFill/>
          <a:ln cap="flat" cmpd="sng" w="9525">
            <a:solidFill>
              <a:schemeClr val="dk2"/>
            </a:solidFill>
            <a:prstDash val="solid"/>
            <a:round/>
            <a:headEnd len="med" w="med" type="none"/>
            <a:tailEnd len="med" w="med" type="triangle"/>
          </a:ln>
        </p:spPr>
      </p:cxnSp>
      <p:sp>
        <p:nvSpPr>
          <p:cNvPr id="428" name="Google Shape;428;p32"/>
          <p:cNvSpPr/>
          <p:nvPr/>
        </p:nvSpPr>
        <p:spPr>
          <a:xfrm>
            <a:off x="1912525" y="2215225"/>
            <a:ext cx="2773500" cy="1629900"/>
          </a:xfrm>
          <a:prstGeom prst="roundRect">
            <a:avLst>
              <a:gd fmla="val 16667" name="adj"/>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50">
                <a:solidFill>
                  <a:schemeClr val="dk1"/>
                </a:solidFill>
                <a:latin typeface="EB Garamond"/>
                <a:ea typeface="EB Garamond"/>
                <a:cs typeface="EB Garamond"/>
                <a:sym typeface="EB Garamond"/>
              </a:rPr>
              <a:t>La travailleuse pourrait</a:t>
            </a:r>
            <a:r>
              <a:rPr lang="fr" sz="1250">
                <a:solidFill>
                  <a:schemeClr val="dk1"/>
                </a:solidFill>
                <a:latin typeface="EB Garamond"/>
                <a:ea typeface="EB Garamond"/>
                <a:cs typeface="EB Garamond"/>
                <a:sym typeface="EB Garamond"/>
              </a:rPr>
              <a:t> quitter son poste en hô</a:t>
            </a:r>
            <a:r>
              <a:rPr lang="fr" sz="1250">
                <a:solidFill>
                  <a:schemeClr val="dk1"/>
                </a:solidFill>
                <a:latin typeface="EB Garamond"/>
                <a:ea typeface="EB Garamond"/>
                <a:cs typeface="EB Garamond"/>
                <a:sym typeface="EB Garamond"/>
              </a:rPr>
              <a:t>tel de luxe pour chercher du travail en bar ou restaurant animé.</a:t>
            </a:r>
            <a:endParaRPr sz="1250">
              <a:solidFill>
                <a:schemeClr val="dk1"/>
              </a:solidFill>
              <a:latin typeface="EB Garamond"/>
              <a:ea typeface="EB Garamond"/>
              <a:cs typeface="EB Garamond"/>
              <a:sym typeface="EB Garamond"/>
            </a:endParaRPr>
          </a:p>
          <a:p>
            <a:pPr indent="0" lvl="0" marL="0" rtl="0" algn="ctr">
              <a:spcBef>
                <a:spcPts val="0"/>
              </a:spcBef>
              <a:spcAft>
                <a:spcPts val="0"/>
              </a:spcAft>
              <a:buNone/>
            </a:pPr>
            <a:r>
              <a:rPr b="1" lang="fr" sz="1250">
                <a:solidFill>
                  <a:schemeClr val="dk1"/>
                </a:solidFill>
                <a:latin typeface="EB Garamond"/>
                <a:ea typeface="EB Garamond"/>
                <a:cs typeface="EB Garamond"/>
                <a:sym typeface="EB Garamond"/>
              </a:rPr>
              <a:t>À condition de</a:t>
            </a:r>
            <a:r>
              <a:rPr lang="fr" sz="1250">
                <a:solidFill>
                  <a:schemeClr val="dk1"/>
                </a:solidFill>
                <a:latin typeface="EB Garamond"/>
                <a:ea typeface="EB Garamond"/>
                <a:cs typeface="EB Garamond"/>
                <a:sym typeface="EB Garamond"/>
              </a:rPr>
              <a:t> faire le deuil des affinités professionnelles tissées et de la garantie de bonne communication avec la hiérarchie, et au risque d’au contraire, se surmener.</a:t>
            </a:r>
            <a:endParaRPr sz="1250">
              <a:solidFill>
                <a:schemeClr val="dk1"/>
              </a:solidFill>
              <a:latin typeface="EB Garamond"/>
              <a:ea typeface="EB Garamond"/>
              <a:cs typeface="EB Garamond"/>
              <a:sym typeface="EB Garamond"/>
            </a:endParaRPr>
          </a:p>
        </p:txBody>
      </p:sp>
      <p:sp>
        <p:nvSpPr>
          <p:cNvPr id="429" name="Google Shape;429;p32"/>
          <p:cNvSpPr/>
          <p:nvPr/>
        </p:nvSpPr>
        <p:spPr>
          <a:xfrm>
            <a:off x="6857113" y="1621868"/>
            <a:ext cx="2033700" cy="522600"/>
          </a:xfrm>
          <a:prstGeom prst="rect">
            <a:avLst/>
          </a:prstGeom>
          <a:solidFill>
            <a:srgbClr val="D9D2E9"/>
          </a:solidFill>
          <a:ln cap="flat" cmpd="sng" w="9525">
            <a:solidFill>
              <a:srgbClr val="695D46"/>
            </a:solidFill>
            <a:prstDash val="solid"/>
            <a:round/>
            <a:headEnd len="sm" w="sm" type="none"/>
            <a:tailEnd len="sm" w="sm" type="none"/>
          </a:ln>
        </p:spPr>
        <p:txBody>
          <a:bodyPr anchorCtr="0" anchor="ctr" bIns="68575" lIns="68575" spcFirstLastPara="1" rIns="68575" wrap="square" tIns="68575">
            <a:noAutofit/>
          </a:bodyPr>
          <a:lstStyle/>
          <a:p>
            <a:pPr indent="0" lvl="0" marL="0" rtl="0" algn="ctr">
              <a:spcBef>
                <a:spcPts val="0"/>
              </a:spcBef>
              <a:spcAft>
                <a:spcPts val="0"/>
              </a:spcAft>
              <a:buNone/>
            </a:pPr>
            <a:r>
              <a:rPr lang="fr" sz="1200">
                <a:latin typeface="EB Garamond"/>
                <a:ea typeface="EB Garamond"/>
                <a:cs typeface="EB Garamond"/>
                <a:sym typeface="EB Garamond"/>
              </a:rPr>
              <a:t>Les tâches annexes d’entretien ne la stimulent pas</a:t>
            </a:r>
            <a:endParaRPr sz="1200">
              <a:latin typeface="EB Garamond"/>
              <a:ea typeface="EB Garamond"/>
              <a:cs typeface="EB Garamond"/>
              <a:sym typeface="EB Garamond"/>
            </a:endParaRPr>
          </a:p>
        </p:txBody>
      </p:sp>
      <p:cxnSp>
        <p:nvCxnSpPr>
          <p:cNvPr id="430" name="Google Shape;430;p32"/>
          <p:cNvCxnSpPr>
            <a:stCxn id="429" idx="2"/>
          </p:cNvCxnSpPr>
          <p:nvPr/>
        </p:nvCxnSpPr>
        <p:spPr>
          <a:xfrm flipH="1">
            <a:off x="6336463" y="2144468"/>
            <a:ext cx="1537500" cy="2954700"/>
          </a:xfrm>
          <a:prstGeom prst="straightConnector1">
            <a:avLst/>
          </a:prstGeom>
          <a:noFill/>
          <a:ln cap="flat" cmpd="sng" w="9525">
            <a:solidFill>
              <a:schemeClr val="dk2"/>
            </a:solidFill>
            <a:prstDash val="solid"/>
            <a:round/>
            <a:headEnd len="med" w="med" type="none"/>
            <a:tailEnd len="med" w="med" type="triangle"/>
          </a:ln>
        </p:spPr>
      </p:cxnSp>
      <p:sp>
        <p:nvSpPr>
          <p:cNvPr id="431" name="Google Shape;431;p32"/>
          <p:cNvSpPr/>
          <p:nvPr/>
        </p:nvSpPr>
        <p:spPr>
          <a:xfrm rot="-5400000">
            <a:off x="6670075" y="2616750"/>
            <a:ext cx="421200" cy="419400"/>
          </a:xfrm>
          <a:prstGeom prst="ellipse">
            <a:avLst/>
          </a:prstGeom>
          <a:gradFill>
            <a:gsLst>
              <a:gs pos="0">
                <a:srgbClr val="CC0000"/>
              </a:gs>
              <a:gs pos="100000">
                <a:srgbClr val="20D660"/>
              </a:gs>
              <a:gs pos="100000">
                <a:srgbClr val="009668"/>
              </a:gs>
            </a:gsLst>
            <a:lin ang="5400012" scaled="0"/>
          </a:gradFill>
          <a:ln cap="flat" cmpd="sng" w="9525">
            <a:solidFill>
              <a:srgbClr val="695D4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pic>
        <p:nvPicPr>
          <p:cNvPr id="432" name="Google Shape;432;p32"/>
          <p:cNvPicPr preferRelativeResize="0"/>
          <p:nvPr/>
        </p:nvPicPr>
        <p:blipFill rotWithShape="1">
          <a:blip r:embed="rId3">
            <a:alphaModFix/>
          </a:blip>
          <a:srcRect b="23047" l="0" r="0" t="0"/>
          <a:stretch/>
        </p:blipFill>
        <p:spPr>
          <a:xfrm>
            <a:off x="6256452" y="1839250"/>
            <a:ext cx="1248450" cy="985576"/>
          </a:xfrm>
          <a:prstGeom prst="rect">
            <a:avLst/>
          </a:prstGeom>
          <a:noFill/>
          <a:ln>
            <a:noFill/>
          </a:ln>
        </p:spPr>
      </p:pic>
      <p:sp>
        <p:nvSpPr>
          <p:cNvPr id="433" name="Google Shape;433;p32"/>
          <p:cNvSpPr/>
          <p:nvPr/>
        </p:nvSpPr>
        <p:spPr>
          <a:xfrm>
            <a:off x="5064250" y="2824825"/>
            <a:ext cx="3641400" cy="1430700"/>
          </a:xfrm>
          <a:prstGeom prst="roundRect">
            <a:avLst>
              <a:gd fmla="val 16667" name="adj"/>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50">
                <a:solidFill>
                  <a:schemeClr val="dk1"/>
                </a:solidFill>
                <a:latin typeface="EB Garamond"/>
                <a:ea typeface="EB Garamond"/>
                <a:cs typeface="EB Garamond"/>
                <a:sym typeface="EB Garamond"/>
              </a:rPr>
              <a:t>La travailleuse pourrait </a:t>
            </a:r>
            <a:r>
              <a:rPr lang="fr" sz="1250">
                <a:solidFill>
                  <a:schemeClr val="dk1"/>
                </a:solidFill>
                <a:latin typeface="EB Garamond"/>
                <a:ea typeface="EB Garamond"/>
                <a:cs typeface="EB Garamond"/>
                <a:sym typeface="EB Garamond"/>
              </a:rPr>
              <a:t>demander à sa hiérarchie d’acquérir de nouvelles responsabilités et ainsi </a:t>
            </a:r>
            <a:r>
              <a:rPr lang="fr" sz="1250">
                <a:solidFill>
                  <a:schemeClr val="dk1"/>
                </a:solidFill>
                <a:latin typeface="EB Garamond"/>
                <a:ea typeface="EB Garamond"/>
                <a:cs typeface="EB Garamond"/>
                <a:sym typeface="EB Garamond"/>
              </a:rPr>
              <a:t>exécuter</a:t>
            </a:r>
            <a:r>
              <a:rPr lang="fr" sz="1250">
                <a:solidFill>
                  <a:schemeClr val="dk1"/>
                </a:solidFill>
                <a:latin typeface="EB Garamond"/>
                <a:ea typeface="EB Garamond"/>
                <a:cs typeface="EB Garamond"/>
                <a:sym typeface="EB Garamond"/>
              </a:rPr>
              <a:t> des tâches stimulantes selon elle lors des périodes de creux (animation de la clientèle, administratif, propositions d’innovations culinaires, etc).</a:t>
            </a:r>
            <a:endParaRPr sz="1250">
              <a:solidFill>
                <a:schemeClr val="dk1"/>
              </a:solidFill>
              <a:latin typeface="EB Garamond"/>
              <a:ea typeface="EB Garamond"/>
              <a:cs typeface="EB Garamond"/>
              <a:sym typeface="EB Garamond"/>
            </a:endParaRPr>
          </a:p>
          <a:p>
            <a:pPr indent="0" lvl="0" marL="0" rtl="0" algn="ctr">
              <a:spcBef>
                <a:spcPts val="0"/>
              </a:spcBef>
              <a:spcAft>
                <a:spcPts val="0"/>
              </a:spcAft>
              <a:buNone/>
            </a:pPr>
            <a:r>
              <a:rPr b="1" lang="fr" sz="1250">
                <a:solidFill>
                  <a:schemeClr val="dk1"/>
                </a:solidFill>
                <a:latin typeface="EB Garamond"/>
                <a:ea typeface="EB Garamond"/>
                <a:cs typeface="EB Garamond"/>
                <a:sym typeface="EB Garamond"/>
              </a:rPr>
              <a:t>À condition</a:t>
            </a:r>
            <a:r>
              <a:rPr lang="fr" sz="1250">
                <a:solidFill>
                  <a:schemeClr val="dk1"/>
                </a:solidFill>
                <a:latin typeface="EB Garamond"/>
                <a:ea typeface="EB Garamond"/>
                <a:cs typeface="EB Garamond"/>
                <a:sym typeface="EB Garamond"/>
              </a:rPr>
              <a:t> </a:t>
            </a:r>
            <a:r>
              <a:rPr lang="fr" sz="1250">
                <a:solidFill>
                  <a:schemeClr val="dk1"/>
                </a:solidFill>
                <a:latin typeface="EB Garamond"/>
                <a:ea typeface="EB Garamond"/>
                <a:cs typeface="EB Garamond"/>
                <a:sym typeface="EB Garamond"/>
              </a:rPr>
              <a:t>d'accepter</a:t>
            </a:r>
            <a:r>
              <a:rPr lang="fr" sz="1250">
                <a:solidFill>
                  <a:schemeClr val="dk1"/>
                </a:solidFill>
                <a:latin typeface="EB Garamond"/>
                <a:ea typeface="EB Garamond"/>
                <a:cs typeface="EB Garamond"/>
                <a:sym typeface="EB Garamond"/>
              </a:rPr>
              <a:t> une </a:t>
            </a:r>
            <a:r>
              <a:rPr lang="fr" sz="1250">
                <a:solidFill>
                  <a:schemeClr val="dk1"/>
                </a:solidFill>
                <a:latin typeface="EB Garamond"/>
                <a:ea typeface="EB Garamond"/>
                <a:cs typeface="EB Garamond"/>
                <a:sym typeface="EB Garamond"/>
              </a:rPr>
              <a:t>fatigue</a:t>
            </a:r>
            <a:r>
              <a:rPr lang="fr" sz="1250">
                <a:solidFill>
                  <a:schemeClr val="dk1"/>
                </a:solidFill>
                <a:latin typeface="EB Garamond"/>
                <a:ea typeface="EB Garamond"/>
                <a:cs typeface="EB Garamond"/>
                <a:sym typeface="EB Garamond"/>
              </a:rPr>
              <a:t> supplémentaire.</a:t>
            </a:r>
            <a:endParaRPr sz="1250">
              <a:solidFill>
                <a:schemeClr val="dk1"/>
              </a:solidFill>
              <a:latin typeface="EB Garamond"/>
              <a:ea typeface="EB Garamond"/>
              <a:cs typeface="EB Garamond"/>
              <a:sym typeface="EB 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20">
                <a:latin typeface="EB Garamond"/>
                <a:ea typeface="EB Garamond"/>
                <a:cs typeface="EB Garamond"/>
                <a:sym typeface="EB Garamond"/>
              </a:rPr>
              <a:t>Pourquoi travaille-t-on ?</a:t>
            </a:r>
            <a:endParaRPr b="1" sz="2520">
              <a:latin typeface="EB Garamond"/>
              <a:ea typeface="EB Garamond"/>
              <a:cs typeface="EB Garamond"/>
              <a:sym typeface="EB Garamond"/>
            </a:endParaRPr>
          </a:p>
        </p:txBody>
      </p:sp>
      <p:sp>
        <p:nvSpPr>
          <p:cNvPr id="68" name="Google Shape;68;p15"/>
          <p:cNvSpPr txBox="1"/>
          <p:nvPr>
            <p:ph idx="1" type="body"/>
          </p:nvPr>
        </p:nvSpPr>
        <p:spPr>
          <a:xfrm>
            <a:off x="387900" y="1228675"/>
            <a:ext cx="8120400" cy="3416400"/>
          </a:xfrm>
          <a:prstGeom prst="rect">
            <a:avLst/>
          </a:prstGeom>
        </p:spPr>
        <p:txBody>
          <a:bodyPr anchorCtr="0" anchor="t" bIns="91425" lIns="91425" spcFirstLastPara="1" rIns="91425" wrap="square" tIns="91425">
            <a:normAutofit/>
          </a:bodyPr>
          <a:lstStyle/>
          <a:p>
            <a:pPr indent="-319246" lvl="0" marL="457200" rtl="0" algn="just">
              <a:lnSpc>
                <a:spcPct val="95000"/>
              </a:lnSpc>
              <a:spcBef>
                <a:spcPts val="0"/>
              </a:spcBef>
              <a:spcAft>
                <a:spcPts val="0"/>
              </a:spcAft>
              <a:buClr>
                <a:schemeClr val="dk1"/>
              </a:buClr>
              <a:buSzPts val="1428"/>
              <a:buFont typeface="EB Garamond"/>
              <a:buChar char="-"/>
            </a:pPr>
            <a:r>
              <a:rPr lang="fr" sz="1427">
                <a:solidFill>
                  <a:schemeClr val="dk1"/>
                </a:solidFill>
                <a:latin typeface="EB Garamond"/>
                <a:ea typeface="EB Garamond"/>
                <a:cs typeface="EB Garamond"/>
                <a:sym typeface="EB Garamond"/>
              </a:rPr>
              <a:t>“Pour gagner sa vie.”</a:t>
            </a:r>
            <a:endParaRPr sz="1427">
              <a:solidFill>
                <a:schemeClr val="dk1"/>
              </a:solidFill>
              <a:latin typeface="EB Garamond"/>
              <a:ea typeface="EB Garamond"/>
              <a:cs typeface="EB Garamond"/>
              <a:sym typeface="EB Garamond"/>
            </a:endParaRPr>
          </a:p>
          <a:p>
            <a:pPr indent="-319246" lvl="0" marL="457200" rtl="0" algn="just">
              <a:lnSpc>
                <a:spcPct val="95000"/>
              </a:lnSpc>
              <a:spcBef>
                <a:spcPts val="0"/>
              </a:spcBef>
              <a:spcAft>
                <a:spcPts val="0"/>
              </a:spcAft>
              <a:buClr>
                <a:schemeClr val="dk1"/>
              </a:buClr>
              <a:buSzPts val="1428"/>
              <a:buFont typeface="EB Garamond"/>
              <a:buChar char="-"/>
            </a:pPr>
            <a:r>
              <a:rPr lang="fr" sz="1427">
                <a:solidFill>
                  <a:schemeClr val="dk1"/>
                </a:solidFill>
                <a:latin typeface="EB Garamond"/>
                <a:ea typeface="EB Garamond"/>
                <a:cs typeface="EB Garamond"/>
                <a:sym typeface="EB Garamond"/>
              </a:rPr>
              <a:t>“Pour gagner son pain.”</a:t>
            </a:r>
            <a:endParaRPr sz="1427">
              <a:solidFill>
                <a:schemeClr val="dk1"/>
              </a:solidFill>
              <a:latin typeface="EB Garamond"/>
              <a:ea typeface="EB Garamond"/>
              <a:cs typeface="EB Garamond"/>
              <a:sym typeface="EB Garamond"/>
            </a:endParaRPr>
          </a:p>
          <a:p>
            <a:pPr indent="-319246" lvl="0" marL="457200" rtl="0" algn="just">
              <a:lnSpc>
                <a:spcPct val="95000"/>
              </a:lnSpc>
              <a:spcBef>
                <a:spcPts val="0"/>
              </a:spcBef>
              <a:spcAft>
                <a:spcPts val="0"/>
              </a:spcAft>
              <a:buClr>
                <a:schemeClr val="dk1"/>
              </a:buClr>
              <a:buSzPts val="1428"/>
              <a:buFont typeface="EB Garamond"/>
              <a:buChar char="-"/>
            </a:pPr>
            <a:r>
              <a:rPr lang="fr" sz="1427">
                <a:solidFill>
                  <a:schemeClr val="dk1"/>
                </a:solidFill>
                <a:latin typeface="EB Garamond"/>
                <a:ea typeface="EB Garamond"/>
                <a:cs typeface="EB Garamond"/>
                <a:sym typeface="EB Garamond"/>
              </a:rPr>
              <a:t>“Pour gagner de l’argent.”</a:t>
            </a:r>
            <a:endParaRPr sz="1427">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None/>
            </a:pPr>
            <a:r>
              <a:rPr lang="fr" sz="1427">
                <a:solidFill>
                  <a:schemeClr val="dk1"/>
                </a:solidFill>
                <a:latin typeface="EB Garamond"/>
                <a:ea typeface="EB Garamond"/>
                <a:cs typeface="EB Garamond"/>
                <a:sym typeface="EB Garamond"/>
              </a:rPr>
              <a:t>Ces </a:t>
            </a:r>
            <a:r>
              <a:rPr lang="fr" sz="1427">
                <a:solidFill>
                  <a:schemeClr val="dk1"/>
                </a:solidFill>
                <a:latin typeface="EB Garamond"/>
                <a:ea typeface="EB Garamond"/>
                <a:cs typeface="EB Garamond"/>
                <a:sym typeface="EB Garamond"/>
              </a:rPr>
              <a:t>réponses</a:t>
            </a:r>
            <a:r>
              <a:rPr lang="fr" sz="1427">
                <a:solidFill>
                  <a:schemeClr val="dk1"/>
                </a:solidFill>
                <a:latin typeface="EB Garamond"/>
                <a:ea typeface="EB Garamond"/>
                <a:cs typeface="EB Garamond"/>
                <a:sym typeface="EB Garamond"/>
              </a:rPr>
              <a:t> sont couramment entendues.</a:t>
            </a:r>
            <a:endParaRPr sz="1427">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None/>
            </a:pPr>
            <a:r>
              <a:rPr lang="fr" sz="1427">
                <a:solidFill>
                  <a:schemeClr val="dk1"/>
                </a:solidFill>
                <a:latin typeface="EB Garamond"/>
                <a:ea typeface="EB Garamond"/>
                <a:cs typeface="EB Garamond"/>
                <a:sym typeface="EB Garamond"/>
              </a:rPr>
              <a:t>Au fond, le travail ne serait qu’une façon d’obtenir des moyens de subsistance. Il semblerait que plus l’on aspire à des gains élevés, plus il est nécessaire de faire des sacrifices, de pâtir pour les atteindre.</a:t>
            </a:r>
            <a:endParaRPr sz="1427">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1018"/>
              <a:buNone/>
            </a:pPr>
            <a:r>
              <a:rPr lang="fr" sz="1427">
                <a:solidFill>
                  <a:schemeClr val="dk1"/>
                </a:solidFill>
                <a:latin typeface="EB Garamond"/>
                <a:ea typeface="EB Garamond"/>
                <a:cs typeface="EB Garamond"/>
                <a:sym typeface="EB Garamond"/>
              </a:rPr>
              <a:t>Cette position fait </a:t>
            </a:r>
            <a:r>
              <a:rPr lang="fr" sz="1427">
                <a:solidFill>
                  <a:schemeClr val="dk1"/>
                </a:solidFill>
                <a:latin typeface="EB Garamond"/>
                <a:ea typeface="EB Garamond"/>
                <a:cs typeface="EB Garamond"/>
                <a:sym typeface="EB Garamond"/>
              </a:rPr>
              <a:t>écho</a:t>
            </a:r>
            <a:r>
              <a:rPr lang="fr" sz="1427">
                <a:solidFill>
                  <a:schemeClr val="dk1"/>
                </a:solidFill>
                <a:latin typeface="EB Garamond"/>
                <a:ea typeface="EB Garamond"/>
                <a:cs typeface="EB Garamond"/>
                <a:sym typeface="EB Garamond"/>
              </a:rPr>
              <a:t> à l’étymologie fallacieuse du </a:t>
            </a:r>
            <a:r>
              <a:rPr i="1" lang="fr" sz="1427">
                <a:solidFill>
                  <a:schemeClr val="dk1"/>
                </a:solidFill>
                <a:latin typeface="EB Garamond"/>
                <a:ea typeface="EB Garamond"/>
                <a:cs typeface="EB Garamond"/>
                <a:sym typeface="EB Garamond"/>
              </a:rPr>
              <a:t>tripalium,</a:t>
            </a:r>
            <a:r>
              <a:rPr lang="fr" sz="1427">
                <a:solidFill>
                  <a:schemeClr val="dk1"/>
                </a:solidFill>
                <a:latin typeface="EB Garamond"/>
                <a:ea typeface="EB Garamond"/>
                <a:cs typeface="EB Garamond"/>
                <a:sym typeface="EB Garamond"/>
              </a:rPr>
              <a:t> où le travail serait intrinsèquement une activité rémunératrice mais surtout </a:t>
            </a:r>
            <a:r>
              <a:rPr i="1" lang="fr" sz="1427">
                <a:solidFill>
                  <a:schemeClr val="dk1"/>
                </a:solidFill>
                <a:latin typeface="EB Garamond"/>
                <a:ea typeface="EB Garamond"/>
                <a:cs typeface="EB Garamond"/>
                <a:sym typeface="EB Garamond"/>
              </a:rPr>
              <a:t>pénible</a:t>
            </a:r>
            <a:r>
              <a:rPr lang="fr" sz="1427">
                <a:solidFill>
                  <a:schemeClr val="dk1"/>
                </a:solidFill>
                <a:latin typeface="EB Garamond"/>
                <a:ea typeface="EB Garamond"/>
                <a:cs typeface="EB Garamond"/>
                <a:sym typeface="EB Garamond"/>
              </a:rPr>
              <a:t>, un supplice inévitable.</a:t>
            </a:r>
            <a:endParaRPr sz="1427">
              <a:solidFill>
                <a:schemeClr val="dk1"/>
              </a:solidFill>
              <a:latin typeface="EB Garamond"/>
              <a:ea typeface="EB Garamond"/>
              <a:cs typeface="EB Garamond"/>
              <a:sym typeface="EB Garamond"/>
            </a:endParaRPr>
          </a:p>
          <a:p>
            <a:pPr indent="0" lvl="0" marL="0" rtl="0" algn="just">
              <a:lnSpc>
                <a:spcPct val="95000"/>
              </a:lnSpc>
              <a:spcBef>
                <a:spcPts val="1200"/>
              </a:spcBef>
              <a:spcAft>
                <a:spcPts val="1200"/>
              </a:spcAft>
              <a:buSzPts val="1018"/>
              <a:buNone/>
            </a:pPr>
            <a:r>
              <a:rPr lang="fr" sz="1427">
                <a:solidFill>
                  <a:schemeClr val="dk1"/>
                </a:solidFill>
                <a:latin typeface="EB Garamond"/>
                <a:ea typeface="EB Garamond"/>
                <a:cs typeface="EB Garamond"/>
                <a:sym typeface="EB Garamond"/>
              </a:rPr>
              <a:t>On se moque des romantiques qui aiment à dire que le travail permet de s’accomplir, de s’épanouir, de rêver…</a:t>
            </a:r>
            <a:endParaRPr sz="1427">
              <a:solidFill>
                <a:schemeClr val="dk1"/>
              </a:solidFill>
              <a:latin typeface="EB Garamond"/>
              <a:ea typeface="EB Garamond"/>
              <a:cs typeface="EB Garamond"/>
              <a:sym typeface="EB Garamon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33"/>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INVENTION</a:t>
            </a:r>
            <a:endParaRPr b="1" sz="2500">
              <a:latin typeface="EB Garamond"/>
              <a:ea typeface="EB Garamond"/>
              <a:cs typeface="EB Garamond"/>
              <a:sym typeface="EB Garamond"/>
            </a:endParaRPr>
          </a:p>
        </p:txBody>
      </p:sp>
      <p:sp>
        <p:nvSpPr>
          <p:cNvPr id="439" name="Google Shape;439;p33"/>
          <p:cNvSpPr/>
          <p:nvPr/>
        </p:nvSpPr>
        <p:spPr>
          <a:xfrm>
            <a:off x="12268200" y="5739350"/>
            <a:ext cx="269700" cy="2529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440" name="Google Shape;440;p33"/>
          <p:cNvSpPr txBox="1"/>
          <p:nvPr>
            <p:ph type="title"/>
          </p:nvPr>
        </p:nvSpPr>
        <p:spPr>
          <a:xfrm>
            <a:off x="311700" y="636725"/>
            <a:ext cx="613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000">
                <a:latin typeface="EB Garamond"/>
                <a:ea typeface="EB Garamond"/>
                <a:cs typeface="EB Garamond"/>
                <a:sym typeface="EB Garamond"/>
              </a:rPr>
              <a:t>Ressources cliniques (à compléter)</a:t>
            </a:r>
            <a:endParaRPr b="1" sz="2000">
              <a:latin typeface="EB Garamond"/>
              <a:ea typeface="EB Garamond"/>
              <a:cs typeface="EB Garamond"/>
              <a:sym typeface="EB Garamond"/>
            </a:endParaRPr>
          </a:p>
        </p:txBody>
      </p:sp>
      <p:sp>
        <p:nvSpPr>
          <p:cNvPr id="441" name="Google Shape;441;p33"/>
          <p:cNvSpPr txBox="1"/>
          <p:nvPr/>
        </p:nvSpPr>
        <p:spPr>
          <a:xfrm>
            <a:off x="311700" y="1143550"/>
            <a:ext cx="22281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500">
                <a:solidFill>
                  <a:schemeClr val="dk1"/>
                </a:solidFill>
                <a:latin typeface="EB Garamond"/>
                <a:ea typeface="EB Garamond"/>
                <a:cs typeface="EB Garamond"/>
                <a:sym typeface="EB Garamond"/>
              </a:rPr>
              <a:t>Psychologues du travail</a:t>
            </a:r>
            <a:endParaRPr b="1" sz="1500">
              <a:solidFill>
                <a:schemeClr val="dk1"/>
              </a:solidFill>
              <a:latin typeface="EB Garamond"/>
              <a:ea typeface="EB Garamond"/>
              <a:cs typeface="EB Garamond"/>
              <a:sym typeface="EB Garamond"/>
            </a:endParaRPr>
          </a:p>
        </p:txBody>
      </p:sp>
      <p:sp>
        <p:nvSpPr>
          <p:cNvPr id="442" name="Google Shape;442;p33"/>
          <p:cNvSpPr/>
          <p:nvPr/>
        </p:nvSpPr>
        <p:spPr>
          <a:xfrm>
            <a:off x="396750" y="1637475"/>
            <a:ext cx="4923900" cy="1309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323850" lvl="0" marL="457200" rtl="0" algn="l">
              <a:lnSpc>
                <a:spcPct val="115000"/>
              </a:lnSpc>
              <a:spcBef>
                <a:spcPts val="0"/>
              </a:spcBef>
              <a:spcAft>
                <a:spcPts val="0"/>
              </a:spcAft>
              <a:buClr>
                <a:srgbClr val="202124"/>
              </a:buClr>
              <a:buSzPts val="1500"/>
              <a:buFont typeface="EB Garamond"/>
              <a:buChar char="●"/>
            </a:pPr>
            <a:r>
              <a:rPr lang="fr" sz="1500">
                <a:solidFill>
                  <a:schemeClr val="dk1"/>
                </a:solidFill>
                <a:latin typeface="EB Garamond"/>
                <a:ea typeface="EB Garamond"/>
                <a:cs typeface="EB Garamond"/>
                <a:sym typeface="EB Garamond"/>
              </a:rPr>
              <a:t>Karima GOUJON, Consultante et Psychologue du travail</a:t>
            </a:r>
            <a:endParaRPr sz="1500">
              <a:solidFill>
                <a:schemeClr val="dk1"/>
              </a:solidFill>
              <a:latin typeface="EB Garamond"/>
              <a:ea typeface="EB Garamond"/>
              <a:cs typeface="EB Garamond"/>
              <a:sym typeface="EB Garamond"/>
            </a:endParaRPr>
          </a:p>
          <a:p>
            <a:pPr indent="-323850" lvl="0" marL="457200" rtl="0" algn="l">
              <a:lnSpc>
                <a:spcPct val="115000"/>
              </a:lnSpc>
              <a:spcBef>
                <a:spcPts val="0"/>
              </a:spcBef>
              <a:spcAft>
                <a:spcPts val="0"/>
              </a:spcAft>
              <a:buClr>
                <a:srgbClr val="202124"/>
              </a:buClr>
              <a:buSzPts val="1500"/>
              <a:buFont typeface="EB Garamond"/>
              <a:buChar char="●"/>
            </a:pPr>
            <a:r>
              <a:rPr lang="fr" sz="1500">
                <a:solidFill>
                  <a:schemeClr val="dk1"/>
                </a:solidFill>
                <a:latin typeface="EB Garamond"/>
                <a:ea typeface="EB Garamond"/>
                <a:cs typeface="EB Garamond"/>
                <a:sym typeface="EB Garamond"/>
              </a:rPr>
              <a:t>Tél. : 06 61 98 49 31</a:t>
            </a:r>
            <a:endParaRPr sz="1500">
              <a:solidFill>
                <a:schemeClr val="dk1"/>
              </a:solidFill>
              <a:latin typeface="EB Garamond"/>
              <a:ea typeface="EB Garamond"/>
              <a:cs typeface="EB Garamond"/>
              <a:sym typeface="EB Garamond"/>
            </a:endParaRPr>
          </a:p>
          <a:p>
            <a:pPr indent="-323850" lvl="0" marL="457200" rtl="0" algn="l">
              <a:lnSpc>
                <a:spcPct val="115000"/>
              </a:lnSpc>
              <a:spcBef>
                <a:spcPts val="0"/>
              </a:spcBef>
              <a:spcAft>
                <a:spcPts val="0"/>
              </a:spcAft>
              <a:buClr>
                <a:srgbClr val="202124"/>
              </a:buClr>
              <a:buSzPts val="1500"/>
              <a:buFont typeface="EB Garamond"/>
              <a:buChar char="●"/>
            </a:pPr>
            <a:r>
              <a:rPr lang="fr" sz="1500">
                <a:solidFill>
                  <a:schemeClr val="dk1"/>
                </a:solidFill>
                <a:latin typeface="EB Garamond"/>
                <a:ea typeface="EB Garamond"/>
                <a:cs typeface="EB Garamond"/>
                <a:sym typeface="EB Garamond"/>
              </a:rPr>
              <a:t>1 rue Charles Gand, 60200 Compiègne</a:t>
            </a:r>
            <a:endParaRPr sz="1500">
              <a:solidFill>
                <a:schemeClr val="dk1"/>
              </a:solidFill>
              <a:latin typeface="EB Garamond"/>
              <a:ea typeface="EB Garamond"/>
              <a:cs typeface="EB Garamond"/>
              <a:sym typeface="EB Garamond"/>
            </a:endParaRPr>
          </a:p>
          <a:p>
            <a:pPr indent="-323850" lvl="0" marL="457200" rtl="0" algn="l">
              <a:lnSpc>
                <a:spcPct val="115000"/>
              </a:lnSpc>
              <a:spcBef>
                <a:spcPts val="0"/>
              </a:spcBef>
              <a:spcAft>
                <a:spcPts val="0"/>
              </a:spcAft>
              <a:buClr>
                <a:srgbClr val="202124"/>
              </a:buClr>
              <a:buSzPts val="1500"/>
              <a:buFont typeface="EB Garamond"/>
              <a:buChar char="●"/>
            </a:pPr>
            <a:r>
              <a:rPr lang="fr" sz="1500">
                <a:solidFill>
                  <a:schemeClr val="dk1"/>
                </a:solidFill>
                <a:latin typeface="EB Garamond"/>
                <a:ea typeface="EB Garamond"/>
                <a:cs typeface="EB Garamond"/>
                <a:sym typeface="EB Garamond"/>
              </a:rPr>
              <a:t>Contact : contact@ksgconseil.fr</a:t>
            </a:r>
            <a:endParaRPr sz="1500">
              <a:latin typeface="EB Garamond"/>
              <a:ea typeface="EB Garamond"/>
              <a:cs typeface="EB Garamond"/>
              <a:sym typeface="EB Garamond"/>
            </a:endParaRPr>
          </a:p>
        </p:txBody>
      </p:sp>
      <p:sp>
        <p:nvSpPr>
          <p:cNvPr id="443" name="Google Shape;443;p33"/>
          <p:cNvSpPr txBox="1"/>
          <p:nvPr/>
        </p:nvSpPr>
        <p:spPr>
          <a:xfrm>
            <a:off x="396750" y="3105950"/>
            <a:ext cx="2600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500">
                <a:solidFill>
                  <a:schemeClr val="dk1"/>
                </a:solidFill>
                <a:latin typeface="EB Garamond"/>
                <a:ea typeface="EB Garamond"/>
                <a:cs typeface="EB Garamond"/>
                <a:sym typeface="EB Garamond"/>
              </a:rPr>
              <a:t>Réseau Souffrance et travail </a:t>
            </a:r>
            <a:endParaRPr b="1" sz="1500">
              <a:solidFill>
                <a:schemeClr val="dk1"/>
              </a:solidFill>
              <a:latin typeface="EB Garamond"/>
              <a:ea typeface="EB Garamond"/>
              <a:cs typeface="EB Garamond"/>
              <a:sym typeface="EB Garamond"/>
            </a:endParaRPr>
          </a:p>
        </p:txBody>
      </p:sp>
      <p:sp>
        <p:nvSpPr>
          <p:cNvPr id="444" name="Google Shape;444;p33"/>
          <p:cNvSpPr/>
          <p:nvPr/>
        </p:nvSpPr>
        <p:spPr>
          <a:xfrm>
            <a:off x="396750" y="3527725"/>
            <a:ext cx="4923900" cy="12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a:p>
          <a:p>
            <a:pPr indent="-323850" lvl="0" marL="457200" rtl="0" algn="l">
              <a:lnSpc>
                <a:spcPct val="115000"/>
              </a:lnSpc>
              <a:spcBef>
                <a:spcPts val="300"/>
              </a:spcBef>
              <a:spcAft>
                <a:spcPts val="0"/>
              </a:spcAft>
              <a:buClr>
                <a:schemeClr val="dk1"/>
              </a:buClr>
              <a:buSzPts val="1500"/>
              <a:buFont typeface="EB Garamond"/>
              <a:buChar char="●"/>
            </a:pPr>
            <a:r>
              <a:rPr lang="fr" sz="1500">
                <a:solidFill>
                  <a:schemeClr val="dk1"/>
                </a:solidFill>
                <a:latin typeface="EB Garamond"/>
                <a:ea typeface="EB Garamond"/>
                <a:cs typeface="EB Garamond"/>
                <a:sym typeface="EB Garamond"/>
              </a:rPr>
              <a:t>Leur site web : </a:t>
            </a:r>
            <a:endParaRPr>
              <a:latin typeface="Cormorant Garamond"/>
              <a:ea typeface="Cormorant Garamond"/>
              <a:cs typeface="Cormorant Garamond"/>
              <a:sym typeface="Cormorant Garamond"/>
            </a:endParaRPr>
          </a:p>
          <a:p>
            <a:pPr indent="0" lvl="0" marL="0" rtl="0" algn="l">
              <a:lnSpc>
                <a:spcPct val="115000"/>
              </a:lnSpc>
              <a:spcBef>
                <a:spcPts val="300"/>
              </a:spcBef>
              <a:spcAft>
                <a:spcPts val="0"/>
              </a:spcAft>
              <a:buNone/>
            </a:pPr>
            <a:r>
              <a:rPr lang="fr" sz="1500" u="sng">
                <a:solidFill>
                  <a:schemeClr val="hlink"/>
                </a:solidFill>
                <a:latin typeface="EB Garamond"/>
                <a:ea typeface="EB Garamond"/>
                <a:cs typeface="EB Garamond"/>
                <a:sym typeface="EB Garamond"/>
                <a:hlinkClick r:id="rId3"/>
              </a:rPr>
              <a:t>https://www.souffrance-et-travail.com/</a:t>
            </a:r>
            <a:endParaRPr sz="1500">
              <a:latin typeface="EB Garamond"/>
              <a:ea typeface="EB Garamond"/>
              <a:cs typeface="EB Garamond"/>
              <a:sym typeface="EB Garamond"/>
            </a:endParaRPr>
          </a:p>
          <a:p>
            <a:pPr indent="-323850" lvl="0" marL="457200" rtl="0" algn="l">
              <a:lnSpc>
                <a:spcPct val="115000"/>
              </a:lnSpc>
              <a:spcBef>
                <a:spcPts val="300"/>
              </a:spcBef>
              <a:spcAft>
                <a:spcPts val="0"/>
              </a:spcAft>
              <a:buSzPts val="1500"/>
              <a:buFont typeface="EB Garamond"/>
              <a:buChar char="●"/>
            </a:pPr>
            <a:r>
              <a:rPr lang="fr" sz="1500">
                <a:latin typeface="EB Garamond"/>
                <a:ea typeface="EB Garamond"/>
                <a:cs typeface="EB Garamond"/>
                <a:sym typeface="EB Garamond"/>
              </a:rPr>
              <a:t>L’annuaire des consultations :</a:t>
            </a:r>
            <a:endParaRPr sz="1500">
              <a:latin typeface="EB Garamond"/>
              <a:ea typeface="EB Garamond"/>
              <a:cs typeface="EB Garamond"/>
              <a:sym typeface="EB Garamond"/>
            </a:endParaRPr>
          </a:p>
          <a:p>
            <a:pPr indent="0" lvl="0" marL="0" rtl="0" algn="l">
              <a:lnSpc>
                <a:spcPct val="115000"/>
              </a:lnSpc>
              <a:spcBef>
                <a:spcPts val="300"/>
              </a:spcBef>
              <a:spcAft>
                <a:spcPts val="0"/>
              </a:spcAft>
              <a:buNone/>
            </a:pPr>
            <a:r>
              <a:rPr lang="fr" sz="1500" u="sng">
                <a:solidFill>
                  <a:schemeClr val="hlink"/>
                </a:solidFill>
                <a:latin typeface="EB Garamond"/>
                <a:ea typeface="EB Garamond"/>
                <a:cs typeface="EB Garamond"/>
                <a:sym typeface="EB Garamond"/>
                <a:hlinkClick r:id="rId4"/>
              </a:rPr>
              <a:t>https://annuaire.souffrance-et-travail.com/</a:t>
            </a:r>
            <a:endParaRPr sz="1500">
              <a:latin typeface="EB Garamond"/>
              <a:ea typeface="EB Garamond"/>
              <a:cs typeface="EB Garamond"/>
              <a:sym typeface="EB Garamond"/>
            </a:endParaRPr>
          </a:p>
          <a:p>
            <a:pPr indent="0" lvl="0" marL="0" rtl="0" algn="l">
              <a:lnSpc>
                <a:spcPct val="115000"/>
              </a:lnSpc>
              <a:spcBef>
                <a:spcPts val="300"/>
              </a:spcBef>
              <a:spcAft>
                <a:spcPts val="300"/>
              </a:spcAft>
              <a:buNone/>
            </a:pPr>
            <a:r>
              <a:t/>
            </a:r>
            <a:endParaRPr sz="1500">
              <a:latin typeface="EB Garamond"/>
              <a:ea typeface="EB Garamond"/>
              <a:cs typeface="EB Garamond"/>
              <a:sym typeface="EB 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Concepts de départ </a:t>
            </a:r>
            <a:endParaRPr b="1" sz="2500">
              <a:latin typeface="EB Garamond"/>
              <a:ea typeface="EB Garamond"/>
              <a:cs typeface="EB Garamond"/>
              <a:sym typeface="EB Garamond"/>
            </a:endParaRPr>
          </a:p>
        </p:txBody>
      </p:sp>
      <p:sp>
        <p:nvSpPr>
          <p:cNvPr id="450" name="Google Shape;450;p34"/>
          <p:cNvSpPr txBox="1"/>
          <p:nvPr>
            <p:ph idx="1" type="body"/>
          </p:nvPr>
        </p:nvSpPr>
        <p:spPr>
          <a:xfrm>
            <a:off x="258100" y="1081050"/>
            <a:ext cx="8520600" cy="29814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852"/>
              <a:buNone/>
            </a:pPr>
            <a:r>
              <a:rPr lang="fr" sz="1440">
                <a:solidFill>
                  <a:schemeClr val="dk1"/>
                </a:solidFill>
                <a:latin typeface="EB Garamond"/>
                <a:ea typeface="EB Garamond"/>
                <a:cs typeface="EB Garamond"/>
                <a:sym typeface="EB Garamond"/>
              </a:rPr>
              <a:t>Marie Pezé et Christophe Dejours respectivement psychologue et psychiatre, p</a:t>
            </a:r>
            <a:r>
              <a:rPr lang="fr" sz="1440">
                <a:solidFill>
                  <a:schemeClr val="dk1"/>
                </a:solidFill>
                <a:latin typeface="EB Garamond"/>
                <a:ea typeface="EB Garamond"/>
                <a:cs typeface="EB Garamond"/>
                <a:sym typeface="EB Garamond"/>
              </a:rPr>
              <a:t>ionniers</a:t>
            </a:r>
            <a:r>
              <a:rPr lang="fr" sz="1440">
                <a:solidFill>
                  <a:schemeClr val="dk1"/>
                </a:solidFill>
                <a:latin typeface="EB Garamond"/>
                <a:ea typeface="EB Garamond"/>
                <a:cs typeface="EB Garamond"/>
                <a:sym typeface="EB Garamond"/>
              </a:rPr>
              <a:t> de la clinique du travail en France, montrent que le travail est source d’</a:t>
            </a:r>
            <a:r>
              <a:rPr i="1" lang="fr" sz="1440">
                <a:solidFill>
                  <a:schemeClr val="dk1"/>
                </a:solidFill>
                <a:latin typeface="EB Garamond"/>
                <a:ea typeface="EB Garamond"/>
                <a:cs typeface="EB Garamond"/>
                <a:sym typeface="EB Garamond"/>
              </a:rPr>
              <a:t>être</a:t>
            </a:r>
            <a:r>
              <a:rPr lang="fr" sz="1440">
                <a:solidFill>
                  <a:schemeClr val="dk1"/>
                </a:solidFill>
                <a:latin typeface="EB Garamond"/>
                <a:ea typeface="EB Garamond"/>
                <a:cs typeface="EB Garamond"/>
                <a:sym typeface="EB Garamond"/>
              </a:rPr>
              <a:t> pour le.a travailleureuse : une quête intérieure où l’on ne produit pas seulement quelque chose, mais où l’on se produit également soi-même.  Les frictions éprouvées provoquent l’intelligence (</a:t>
            </a:r>
            <a:r>
              <a:rPr lang="fr" sz="1440">
                <a:solidFill>
                  <a:schemeClr val="dk1"/>
                </a:solidFill>
                <a:latin typeface="EB Garamond"/>
                <a:ea typeface="EB Garamond"/>
                <a:cs typeface="EB Garamond"/>
                <a:sym typeface="EB Garamond"/>
              </a:rPr>
              <a:t>les fameuses ficelles du métier) </a:t>
            </a:r>
            <a:r>
              <a:rPr lang="fr" sz="1440">
                <a:solidFill>
                  <a:schemeClr val="dk1"/>
                </a:solidFill>
                <a:latin typeface="EB Garamond"/>
                <a:ea typeface="EB Garamond"/>
                <a:cs typeface="EB Garamond"/>
                <a:sym typeface="EB Garamond"/>
              </a:rPr>
              <a:t>nécessaire à surmonter les obstacles et font se découvrir à soi de nouvelles sensibilités. </a:t>
            </a:r>
            <a:r>
              <a:rPr lang="fr" sz="1440">
                <a:solidFill>
                  <a:schemeClr val="dk1"/>
                </a:solidFill>
                <a:latin typeface="EB Garamond"/>
                <a:ea typeface="EB Garamond"/>
                <a:cs typeface="EB Garamond"/>
                <a:sym typeface="EB Garamond"/>
              </a:rPr>
              <a:t>Dans ce cadre, l’expérience du réel est affective et mobilise toute la personnalité : </a:t>
            </a:r>
            <a:r>
              <a:rPr lang="fr" sz="1440">
                <a:solidFill>
                  <a:schemeClr val="dk1"/>
                </a:solidFill>
                <a:latin typeface="EB Garamond"/>
                <a:ea typeface="EB Garamond"/>
                <a:cs typeface="EB Garamond"/>
                <a:sym typeface="EB Garamond"/>
              </a:rPr>
              <a:t>le travail est ainsi loin d’être </a:t>
            </a:r>
            <a:r>
              <a:rPr lang="fr" sz="1440">
                <a:solidFill>
                  <a:schemeClr val="dk1"/>
                </a:solidFill>
                <a:latin typeface="EB Garamond"/>
                <a:ea typeface="EB Garamond"/>
                <a:cs typeface="EB Garamond"/>
                <a:sym typeface="EB Garamond"/>
              </a:rPr>
              <a:t>anecdotique, annexe ou neutre. Il peut être source d'épanouissement autant que de dégradation pour le.a travailleureuse.</a:t>
            </a:r>
            <a:endParaRPr sz="1440">
              <a:solidFill>
                <a:schemeClr val="dk1"/>
              </a:solidFill>
              <a:latin typeface="EB Garamond"/>
              <a:ea typeface="EB Garamond"/>
              <a:cs typeface="EB Garamond"/>
              <a:sym typeface="EB Garamond"/>
            </a:endParaRPr>
          </a:p>
          <a:p>
            <a:pPr indent="0" lvl="0" marL="0" rtl="0" algn="just">
              <a:spcBef>
                <a:spcPts val="1200"/>
              </a:spcBef>
              <a:spcAft>
                <a:spcPts val="0"/>
              </a:spcAft>
              <a:buSzPts val="852"/>
              <a:buNone/>
            </a:pPr>
            <a:r>
              <a:rPr i="1" lang="fr" sz="1440">
                <a:solidFill>
                  <a:schemeClr val="dk1"/>
                </a:solidFill>
                <a:latin typeface="EB Garamond"/>
                <a:ea typeface="EB Garamond"/>
                <a:cs typeface="EB Garamond"/>
                <a:sym typeface="EB Garamond"/>
              </a:rPr>
              <a:t>« Si le travail peut faire souffrir, c’est d’abord parce qu’il est porteur de nombreuses promesses. </a:t>
            </a:r>
            <a:r>
              <a:rPr lang="fr" sz="1440">
                <a:solidFill>
                  <a:schemeClr val="dk1"/>
                </a:solidFill>
                <a:latin typeface="EB Garamond"/>
                <a:ea typeface="EB Garamond"/>
                <a:cs typeface="EB Garamond"/>
                <a:sym typeface="EB Garamond"/>
              </a:rPr>
              <a:t>»</a:t>
            </a:r>
            <a:endParaRPr sz="1440">
              <a:solidFill>
                <a:schemeClr val="dk1"/>
              </a:solidFill>
              <a:latin typeface="EB Garamond"/>
              <a:ea typeface="EB Garamond"/>
              <a:cs typeface="EB Garamond"/>
              <a:sym typeface="EB Garamond"/>
            </a:endParaRPr>
          </a:p>
          <a:p>
            <a:pPr indent="0" lvl="0" marL="0" rtl="0" algn="r">
              <a:spcBef>
                <a:spcPts val="1200"/>
              </a:spcBef>
              <a:spcAft>
                <a:spcPts val="0"/>
              </a:spcAft>
              <a:buSzPts val="852"/>
              <a:buNone/>
            </a:pPr>
            <a:r>
              <a:rPr i="1" lang="fr" sz="1440">
                <a:solidFill>
                  <a:schemeClr val="dk1"/>
                </a:solidFill>
                <a:latin typeface="EB Garamond"/>
                <a:ea typeface="EB Garamond"/>
                <a:cs typeface="EB Garamond"/>
                <a:sym typeface="EB Garamond"/>
              </a:rPr>
              <a:t>Travailler à armes égales</a:t>
            </a:r>
            <a:r>
              <a:rPr lang="fr" sz="1440">
                <a:solidFill>
                  <a:schemeClr val="dk1"/>
                </a:solidFill>
                <a:latin typeface="EB Garamond"/>
                <a:ea typeface="EB Garamond"/>
                <a:cs typeface="EB Garamond"/>
                <a:sym typeface="EB Garamond"/>
              </a:rPr>
              <a:t>, M. Pezé, R. Saada et N. Sandret. </a:t>
            </a:r>
            <a:endParaRPr sz="1440">
              <a:solidFill>
                <a:schemeClr val="dk1"/>
              </a:solidFill>
              <a:latin typeface="EB Garamond"/>
              <a:ea typeface="EB Garamond"/>
              <a:cs typeface="EB Garamond"/>
              <a:sym typeface="EB Garamond"/>
            </a:endParaRPr>
          </a:p>
          <a:p>
            <a:pPr indent="0" lvl="0" marL="0" rtl="0" algn="just">
              <a:spcBef>
                <a:spcPts val="1200"/>
              </a:spcBef>
              <a:spcAft>
                <a:spcPts val="1200"/>
              </a:spcAft>
              <a:buSzPts val="852"/>
              <a:buNone/>
            </a:pPr>
            <a:r>
              <a:rPr lang="fr" sz="1440">
                <a:solidFill>
                  <a:schemeClr val="dk1"/>
                </a:solidFill>
                <a:latin typeface="EB Garamond"/>
                <a:ea typeface="EB Garamond"/>
                <a:cs typeface="EB Garamond"/>
                <a:sym typeface="EB Garamond"/>
              </a:rPr>
              <a:t>À la croisée de l’analyse fonctionnelle et à la lumière de ces réflexions est né l</a:t>
            </a:r>
            <a:r>
              <a:rPr lang="fr" sz="1440">
                <a:solidFill>
                  <a:schemeClr val="dk1"/>
                </a:solidFill>
                <a:latin typeface="EB Garamond"/>
                <a:ea typeface="EB Garamond"/>
                <a:cs typeface="EB Garamond"/>
                <a:sym typeface="EB Garamond"/>
              </a:rPr>
              <a:t>e premier FAST des</a:t>
            </a:r>
            <a:r>
              <a:rPr lang="fr" sz="1440">
                <a:solidFill>
                  <a:schemeClr val="dk1"/>
                </a:solidFill>
                <a:latin typeface="EB Garamond"/>
                <a:ea typeface="EB Garamond"/>
                <a:cs typeface="EB Garamond"/>
                <a:sym typeface="EB Garamond"/>
              </a:rPr>
              <a:t> </a:t>
            </a:r>
            <a:r>
              <a:rPr i="1" lang="fr" sz="1440">
                <a:solidFill>
                  <a:schemeClr val="dk1"/>
                </a:solidFill>
                <a:latin typeface="EB Garamond"/>
                <a:ea typeface="EB Garamond"/>
                <a:cs typeface="EB Garamond"/>
                <a:sym typeface="EB Garamond"/>
              </a:rPr>
              <a:t>fonctions du travailler pour un individu</a:t>
            </a:r>
            <a:r>
              <a:rPr lang="fr" sz="1440">
                <a:solidFill>
                  <a:schemeClr val="dk1"/>
                </a:solidFill>
                <a:latin typeface="EB Garamond"/>
                <a:ea typeface="EB Garamond"/>
                <a:cs typeface="EB Garamond"/>
                <a:sym typeface="EB Garamond"/>
              </a:rPr>
              <a:t>, un modèle élaboré par Nicolas Salzmann et Nicolas Ponchaut. Le processus d’individuation par le travail suit les trois grands axes qui ont été repris dans les </a:t>
            </a:r>
            <a:r>
              <a:rPr i="1" lang="fr" sz="1440">
                <a:solidFill>
                  <a:schemeClr val="dk1"/>
                </a:solidFill>
                <a:latin typeface="EB Garamond"/>
                <a:ea typeface="EB Garamond"/>
                <a:cs typeface="EB Garamond"/>
                <a:sym typeface="EB Garamond"/>
              </a:rPr>
              <a:t>Promesses du travailler</a:t>
            </a:r>
            <a:r>
              <a:rPr lang="fr" sz="1440">
                <a:solidFill>
                  <a:schemeClr val="dk1"/>
                </a:solidFill>
                <a:latin typeface="EB Garamond"/>
                <a:ea typeface="EB Garamond"/>
                <a:cs typeface="EB Garamond"/>
                <a:sym typeface="EB Garamond"/>
              </a:rPr>
              <a:t> (individuation personnelle, sociale au sein de collectifs et sociale globale).</a:t>
            </a:r>
            <a:endParaRPr sz="1440">
              <a:solidFill>
                <a:schemeClr val="dk1"/>
              </a:solidFill>
              <a:latin typeface="EB Garamond"/>
              <a:ea typeface="EB Garamond"/>
              <a:cs typeface="EB Garamond"/>
              <a:sym typeface="EB 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Extension/ Trahison/ Outilisation</a:t>
            </a:r>
            <a:endParaRPr b="1" sz="2500">
              <a:latin typeface="EB Garamond"/>
              <a:ea typeface="EB Garamond"/>
              <a:cs typeface="EB Garamond"/>
              <a:sym typeface="EB Garamond"/>
            </a:endParaRPr>
          </a:p>
        </p:txBody>
      </p:sp>
      <p:sp>
        <p:nvSpPr>
          <p:cNvPr id="456" name="Google Shape;456;p35"/>
          <p:cNvSpPr txBox="1"/>
          <p:nvPr>
            <p:ph idx="1" type="body"/>
          </p:nvPr>
        </p:nvSpPr>
        <p:spPr>
          <a:xfrm>
            <a:off x="311700" y="1047925"/>
            <a:ext cx="8799900" cy="3416400"/>
          </a:xfrm>
          <a:prstGeom prst="rect">
            <a:avLst/>
          </a:prstGeom>
        </p:spPr>
        <p:txBody>
          <a:bodyPr anchorCtr="0" anchor="t" bIns="91425" lIns="91425" spcFirstLastPara="1" rIns="91425" wrap="square" tIns="91425">
            <a:noAutofit/>
          </a:bodyPr>
          <a:lstStyle/>
          <a:p>
            <a:pPr indent="0" lvl="0" marL="0" rtl="0" algn="just">
              <a:lnSpc>
                <a:spcPct val="95000"/>
              </a:lnSpc>
              <a:spcBef>
                <a:spcPts val="0"/>
              </a:spcBef>
              <a:spcAft>
                <a:spcPts val="0"/>
              </a:spcAft>
              <a:buSzPts val="275"/>
              <a:buNone/>
            </a:pPr>
            <a:r>
              <a:rPr b="1" lang="fr" sz="1400">
                <a:solidFill>
                  <a:schemeClr val="dk1"/>
                </a:solidFill>
                <a:latin typeface="EB Garamond"/>
                <a:ea typeface="EB Garamond"/>
                <a:cs typeface="EB Garamond"/>
                <a:sym typeface="EB Garamond"/>
              </a:rPr>
              <a:t>Prise en main rapide et accessible</a:t>
            </a:r>
            <a:r>
              <a:rPr lang="fr" sz="1400">
                <a:solidFill>
                  <a:schemeClr val="dk1"/>
                </a:solidFill>
                <a:latin typeface="EB Garamond"/>
                <a:ea typeface="EB Garamond"/>
                <a:cs typeface="EB Garamond"/>
                <a:sym typeface="EB Garamond"/>
              </a:rPr>
              <a:t> : Il a fallu simplifier le FAST originel, le reformuler avec un vocabulaire moins jargonnant afin de faciliter son application en entretien.</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275"/>
              <a:buNone/>
            </a:pPr>
            <a:r>
              <a:rPr b="1" lang="fr" sz="1400">
                <a:solidFill>
                  <a:schemeClr val="dk1"/>
                </a:solidFill>
                <a:latin typeface="EB Garamond"/>
                <a:ea typeface="EB Garamond"/>
                <a:cs typeface="EB Garamond"/>
                <a:sym typeface="EB Garamond"/>
              </a:rPr>
              <a:t>Inscription de l’outil dans la démarche API </a:t>
            </a:r>
            <a:r>
              <a:rPr lang="fr" sz="1400">
                <a:solidFill>
                  <a:schemeClr val="dk1"/>
                </a:solidFill>
                <a:latin typeface="EB Garamond"/>
                <a:ea typeface="EB Garamond"/>
                <a:cs typeface="EB Garamond"/>
                <a:sym typeface="EB Garamond"/>
              </a:rPr>
              <a:t>: Au-delà du pouvoir analytique du FAST se superposent les regards de la Problématisation et de l’Invention, qui ont toutes leur place dans le contexte d’un accompagnement. La démarche permet de faire une pirouette introspective et rétrospective (incluant la dimension temporelle dans l’étiologie), de comprendre les dynamiques qui se jouent entre le.a travailleureuse et son travail, et de lui donner des clefs pour identifier des leviers d’action possibles.</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275"/>
              <a:buNone/>
            </a:pPr>
            <a:r>
              <a:rPr b="1" lang="fr" sz="1400">
                <a:solidFill>
                  <a:schemeClr val="dk1"/>
                </a:solidFill>
                <a:latin typeface="EB Garamond"/>
                <a:ea typeface="EB Garamond"/>
                <a:cs typeface="EB Garamond"/>
                <a:sym typeface="EB Garamond"/>
              </a:rPr>
              <a:t>Hiérarchisation des fonctions</a:t>
            </a:r>
            <a:r>
              <a:rPr lang="fr" sz="1400">
                <a:solidFill>
                  <a:schemeClr val="dk1"/>
                </a:solidFill>
                <a:latin typeface="EB Garamond"/>
                <a:ea typeface="EB Garamond"/>
                <a:cs typeface="EB Garamond"/>
                <a:sym typeface="EB Garamond"/>
              </a:rPr>
              <a:t> : En format FAST, toutes les sous-fonctions paraissent équivalentes. L’outil P</a:t>
            </a:r>
            <a:r>
              <a:rPr i="1" lang="fr" sz="1400">
                <a:solidFill>
                  <a:schemeClr val="dk1"/>
                </a:solidFill>
                <a:latin typeface="EB Garamond"/>
                <a:ea typeface="EB Garamond"/>
                <a:cs typeface="EB Garamond"/>
                <a:sym typeface="EB Garamond"/>
              </a:rPr>
              <a:t>romesses du travail</a:t>
            </a:r>
            <a:r>
              <a:rPr lang="fr" sz="1400">
                <a:solidFill>
                  <a:schemeClr val="dk1"/>
                </a:solidFill>
                <a:latin typeface="EB Garamond"/>
                <a:ea typeface="EB Garamond"/>
                <a:cs typeface="EB Garamond"/>
                <a:sym typeface="EB Garamond"/>
              </a:rPr>
              <a:t> permet de penser une priorisation des fonctions selon l’importance qui leur est accordée et le degré d’(in)satisfaction vécu. Selon les individus, certaines fonctions ne sont pas indispensables, ou sont réalisées par d’autres aspects de la vie.</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275"/>
              <a:buNone/>
            </a:pPr>
            <a:r>
              <a:rPr b="1" lang="fr" sz="1400">
                <a:solidFill>
                  <a:schemeClr val="dk1"/>
                </a:solidFill>
                <a:latin typeface="EB Garamond"/>
                <a:ea typeface="EB Garamond"/>
                <a:cs typeface="EB Garamond"/>
                <a:sym typeface="EB Garamond"/>
              </a:rPr>
              <a:t>Restitution claire </a:t>
            </a:r>
            <a:r>
              <a:rPr lang="fr" sz="1400">
                <a:solidFill>
                  <a:schemeClr val="dk1"/>
                </a:solidFill>
                <a:latin typeface="EB Garamond"/>
                <a:ea typeface="EB Garamond"/>
                <a:cs typeface="EB Garamond"/>
                <a:sym typeface="EB Garamond"/>
              </a:rPr>
              <a:t>: Le produit fini après application de l’outil doit rendre compte visuellement des informations relevées en entretien.</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275"/>
              <a:buNone/>
            </a:pPr>
            <a:r>
              <a:rPr b="1" lang="fr" sz="1400">
                <a:solidFill>
                  <a:schemeClr val="dk1"/>
                </a:solidFill>
                <a:latin typeface="EB Garamond"/>
                <a:ea typeface="EB Garamond"/>
                <a:cs typeface="EB Garamond"/>
                <a:sym typeface="EB Garamond"/>
              </a:rPr>
              <a:t>Flexibilité et maïeutique </a:t>
            </a:r>
            <a:r>
              <a:rPr lang="fr" sz="1400">
                <a:solidFill>
                  <a:schemeClr val="dk1"/>
                </a:solidFill>
                <a:latin typeface="EB Garamond"/>
                <a:ea typeface="EB Garamond"/>
                <a:cs typeface="EB Garamond"/>
                <a:sym typeface="EB Garamond"/>
              </a:rPr>
              <a:t>: Il a semblé naturel de s’éloigner de l’arborescence fonctionnelle assez “figée” dans la forme d’un questionnaire. Dans la partie Analyse, le FAST sert de modèle et d’inspiration, accordant de la liberté dans recherche des rouages des (in)satisfactions. Cette souplesse encourage une personnalisation de l’outil, condition de la créativité maïeutique.</a:t>
            </a:r>
            <a:endParaRPr sz="1400">
              <a:solidFill>
                <a:schemeClr val="dk1"/>
              </a:solidFill>
              <a:latin typeface="EB Garamond"/>
              <a:ea typeface="EB Garamond"/>
              <a:cs typeface="EB Garamond"/>
              <a:sym typeface="EB Garamond"/>
            </a:endParaRPr>
          </a:p>
          <a:p>
            <a:pPr indent="0" lvl="0" marL="0" rtl="0" algn="l">
              <a:lnSpc>
                <a:spcPct val="95000"/>
              </a:lnSpc>
              <a:spcBef>
                <a:spcPts val="1200"/>
              </a:spcBef>
              <a:spcAft>
                <a:spcPts val="0"/>
              </a:spcAft>
              <a:buSzPts val="275"/>
              <a:buNone/>
            </a:pPr>
            <a:r>
              <a:t/>
            </a:r>
            <a:endParaRPr sz="1400">
              <a:solidFill>
                <a:schemeClr val="dk1"/>
              </a:solidFill>
              <a:latin typeface="EB Garamond"/>
              <a:ea typeface="EB Garamond"/>
              <a:cs typeface="EB Garamond"/>
              <a:sym typeface="EB Garamond"/>
            </a:endParaRPr>
          </a:p>
          <a:p>
            <a:pPr indent="0" lvl="0" marL="0" rtl="0" algn="l">
              <a:lnSpc>
                <a:spcPct val="95000"/>
              </a:lnSpc>
              <a:spcBef>
                <a:spcPts val="1200"/>
              </a:spcBef>
              <a:spcAft>
                <a:spcPts val="0"/>
              </a:spcAft>
              <a:buClr>
                <a:schemeClr val="dk1"/>
              </a:buClr>
              <a:buSzPts val="275"/>
              <a:buFont typeface="Arial"/>
              <a:buNone/>
            </a:pPr>
            <a:r>
              <a:t/>
            </a:r>
            <a:endParaRPr sz="1400">
              <a:solidFill>
                <a:schemeClr val="dk1"/>
              </a:solidFill>
              <a:latin typeface="EB Garamond"/>
              <a:ea typeface="EB Garamond"/>
              <a:cs typeface="EB Garamond"/>
              <a:sym typeface="EB Garamond"/>
            </a:endParaRPr>
          </a:p>
          <a:p>
            <a:pPr indent="0" lvl="0" marL="0" rtl="0" algn="l">
              <a:lnSpc>
                <a:spcPct val="95000"/>
              </a:lnSpc>
              <a:spcBef>
                <a:spcPts val="1200"/>
              </a:spcBef>
              <a:spcAft>
                <a:spcPts val="1200"/>
              </a:spcAft>
              <a:buSzPts val="275"/>
              <a:buNone/>
            </a:pPr>
            <a:r>
              <a:t/>
            </a:r>
            <a:endParaRPr sz="1400">
              <a:solidFill>
                <a:schemeClr val="dk1"/>
              </a:solidFill>
              <a:latin typeface="EB Garamond"/>
              <a:ea typeface="EB Garamond"/>
              <a:cs typeface="EB Garamond"/>
              <a:sym typeface="EB 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Journal de fabrication de l’outil</a:t>
            </a:r>
            <a:endParaRPr b="1" sz="2500">
              <a:latin typeface="EB Garamond"/>
              <a:ea typeface="EB Garamond"/>
              <a:cs typeface="EB Garamond"/>
              <a:sym typeface="EB Garamond"/>
            </a:endParaRPr>
          </a:p>
        </p:txBody>
      </p:sp>
      <p:sp>
        <p:nvSpPr>
          <p:cNvPr id="462" name="Google Shape;462;p36"/>
          <p:cNvSpPr txBox="1"/>
          <p:nvPr>
            <p:ph idx="1" type="body"/>
          </p:nvPr>
        </p:nvSpPr>
        <p:spPr>
          <a:xfrm>
            <a:off x="311700" y="1152475"/>
            <a:ext cx="8520600" cy="4108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2016</a:t>
            </a:r>
            <a:r>
              <a:rPr lang="fr" sz="1400">
                <a:solidFill>
                  <a:schemeClr val="dk1"/>
                </a:solidFill>
                <a:latin typeface="EB Garamond"/>
                <a:ea typeface="EB Garamond"/>
                <a:cs typeface="EB Garamond"/>
                <a:sym typeface="EB Garamond"/>
              </a:rPr>
              <a:t> Rédaction de la V1 de l’outil par Nicolas Ponchaut et Nicolas Salzmann sous le nom “Fonctions du travailler”, disponible à l’adresse </a:t>
            </a:r>
            <a:r>
              <a:rPr lang="fr" sz="1400" u="sng">
                <a:solidFill>
                  <a:schemeClr val="hlink"/>
                </a:solidFill>
                <a:latin typeface="EB Garamond"/>
                <a:ea typeface="EB Garamond"/>
                <a:cs typeface="EB Garamond"/>
                <a:sym typeface="EB Garamond"/>
                <a:hlinkClick r:id="rId3"/>
              </a:rPr>
              <a:t>https://ph13.uv.utc.fr/resources/Sushi2/3_Fiche_outil_SUSHI_Fonctions_du_travailler.pdf</a:t>
            </a:r>
            <a:r>
              <a:rPr lang="fr" sz="1400">
                <a:solidFill>
                  <a:schemeClr val="dk1"/>
                </a:solidFill>
                <a:latin typeface="EB Garamond"/>
                <a:ea typeface="EB Garamond"/>
                <a:cs typeface="EB Garamond"/>
                <a:sym typeface="EB Garamond"/>
              </a:rPr>
              <a:t> </a:t>
            </a:r>
            <a:endParaRPr sz="1400">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24/05/24</a:t>
            </a:r>
            <a:r>
              <a:rPr lang="fr" sz="1400">
                <a:solidFill>
                  <a:schemeClr val="dk1"/>
                </a:solidFill>
                <a:latin typeface="EB Garamond"/>
                <a:ea typeface="EB Garamond"/>
                <a:cs typeface="EB Garamond"/>
                <a:sym typeface="EB Garamond"/>
              </a:rPr>
              <a:t> Élaboration de la V2 du FAST originel. Principales modifications : travail de vulgarisation lexicale ; ajout de la fonction 2.1 “Créer du lien social” et ses sous-fonctions  ; distinction du sentiment d’utilité : à l’échelle de l’organisation et/ou de la société.</a:t>
            </a:r>
            <a:endParaRPr sz="1400">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29/05/24</a:t>
            </a:r>
            <a:r>
              <a:rPr lang="fr" sz="1400">
                <a:solidFill>
                  <a:schemeClr val="dk1"/>
                </a:solidFill>
                <a:latin typeface="EB Garamond"/>
                <a:ea typeface="EB Garamond"/>
                <a:cs typeface="EB Garamond"/>
                <a:sym typeface="EB Garamond"/>
              </a:rPr>
              <a:t> Réflexion sur l’adaptation des trois ateliers API à l’outil. Bilan : la partie Analyse est la </a:t>
            </a:r>
            <a:r>
              <a:rPr lang="fr" sz="1400">
                <a:solidFill>
                  <a:schemeClr val="dk1"/>
                </a:solidFill>
                <a:latin typeface="EB Garamond"/>
                <a:ea typeface="EB Garamond"/>
                <a:cs typeface="EB Garamond"/>
                <a:sym typeface="EB Garamond"/>
              </a:rPr>
              <a:t>pièce</a:t>
            </a:r>
            <a:r>
              <a:rPr lang="fr" sz="1400">
                <a:solidFill>
                  <a:schemeClr val="dk1"/>
                </a:solidFill>
                <a:latin typeface="EB Garamond"/>
                <a:ea typeface="EB Garamond"/>
                <a:cs typeface="EB Garamond"/>
                <a:sym typeface="EB Garamond"/>
              </a:rPr>
              <a:t> maîtresse et doit se terminer sur une restitution claire de la situation au.à la travailleureuse. Émancipation de la forme FAST. Discussion sur la partie clinique qui regroupe les ateliers de Problématisation et d’Invention.</a:t>
            </a:r>
            <a:endParaRPr sz="1400">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31/05/24</a:t>
            </a:r>
            <a:r>
              <a:rPr lang="fr" sz="1400">
                <a:solidFill>
                  <a:schemeClr val="dk1"/>
                </a:solidFill>
                <a:latin typeface="EB Garamond"/>
                <a:ea typeface="EB Garamond"/>
                <a:cs typeface="EB Garamond"/>
                <a:sym typeface="EB Garamond"/>
              </a:rPr>
              <a:t> Révision de la pertinence et de la faisabilité technique de notre exemple. Exploration de plusieurs chemins possibles et leurs conséquences en terme de formalismes et de mise en </a:t>
            </a:r>
            <a:r>
              <a:rPr lang="fr" sz="1400">
                <a:solidFill>
                  <a:schemeClr val="dk1"/>
                </a:solidFill>
                <a:latin typeface="EB Garamond"/>
                <a:ea typeface="EB Garamond"/>
                <a:cs typeface="EB Garamond"/>
                <a:sym typeface="EB Garamond"/>
              </a:rPr>
              <a:t>oeuvre </a:t>
            </a:r>
            <a:r>
              <a:rPr lang="fr" sz="1400">
                <a:solidFill>
                  <a:schemeClr val="dk1"/>
                </a:solidFill>
                <a:latin typeface="EB Garamond"/>
                <a:ea typeface="EB Garamond"/>
                <a:cs typeface="EB Garamond"/>
                <a:sym typeface="EB Garamond"/>
              </a:rPr>
              <a:t>: décision favorisant l’authenticité et la maïeutique. Finalisation des ateliers.</a:t>
            </a:r>
            <a:endParaRPr sz="1400">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04/06/24</a:t>
            </a:r>
            <a:r>
              <a:rPr lang="fr" sz="1400">
                <a:solidFill>
                  <a:schemeClr val="dk1"/>
                </a:solidFill>
                <a:latin typeface="EB Garamond"/>
                <a:ea typeface="EB Garamond"/>
                <a:cs typeface="EB Garamond"/>
                <a:sym typeface="EB Garamond"/>
              </a:rPr>
              <a:t> Réalisation pratique.</a:t>
            </a:r>
            <a:endParaRPr sz="1400">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b="1" lang="fr" sz="1400">
                <a:solidFill>
                  <a:schemeClr val="dk1"/>
                </a:solidFill>
                <a:latin typeface="EB Garamond"/>
                <a:ea typeface="EB Garamond"/>
                <a:cs typeface="EB Garamond"/>
                <a:sym typeface="EB Garamond"/>
              </a:rPr>
              <a:t>26/06/24</a:t>
            </a:r>
            <a:r>
              <a:rPr lang="fr" sz="1400">
                <a:solidFill>
                  <a:schemeClr val="dk1"/>
                </a:solidFill>
                <a:latin typeface="EB Garamond"/>
                <a:ea typeface="EB Garamond"/>
                <a:cs typeface="EB Garamond"/>
                <a:sym typeface="EB Garamond"/>
              </a:rPr>
              <a:t> Mise en forme de l’outil, rectifications suite à la mise en pratique, rédaction du mode d’emploi.</a:t>
            </a:r>
            <a:endParaRPr sz="1400">
              <a:solidFill>
                <a:schemeClr val="dk1"/>
              </a:solidFill>
              <a:latin typeface="EB Garamond"/>
              <a:ea typeface="EB Garamond"/>
              <a:cs typeface="EB Garamond"/>
              <a:sym typeface="EB 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Conditions d’utilisation </a:t>
            </a:r>
            <a:endParaRPr b="1" sz="2500">
              <a:latin typeface="EB Garamond"/>
              <a:ea typeface="EB Garamond"/>
              <a:cs typeface="EB Garamond"/>
              <a:sym typeface="EB Garamond"/>
            </a:endParaRPr>
          </a:p>
        </p:txBody>
      </p:sp>
      <p:sp>
        <p:nvSpPr>
          <p:cNvPr id="468" name="Google Shape;468;p37"/>
          <p:cNvSpPr txBox="1"/>
          <p:nvPr/>
        </p:nvSpPr>
        <p:spPr>
          <a:xfrm>
            <a:off x="1651050" y="1196600"/>
            <a:ext cx="73953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solidFill>
                  <a:srgbClr val="434343"/>
                </a:solidFill>
                <a:highlight>
                  <a:schemeClr val="lt1"/>
                </a:highlight>
                <a:latin typeface="EB Garamond"/>
                <a:ea typeface="EB Garamond"/>
                <a:cs typeface="EB Garamond"/>
                <a:sym typeface="EB Garamond"/>
              </a:rPr>
              <a:t>Ce document est placé sous licence CC BY-SA : Guyon Alice-Pragnia, Barbier Laure, Salzmann Nicolas.</a:t>
            </a:r>
            <a:endParaRPr>
              <a:solidFill>
                <a:srgbClr val="434343"/>
              </a:solidFill>
              <a:highlight>
                <a:schemeClr val="lt1"/>
              </a:highlight>
              <a:latin typeface="EB Garamond"/>
              <a:ea typeface="EB Garamond"/>
              <a:cs typeface="EB Garamond"/>
              <a:sym typeface="EB Garamond"/>
            </a:endParaRPr>
          </a:p>
        </p:txBody>
      </p:sp>
      <p:sp>
        <p:nvSpPr>
          <p:cNvPr id="469" name="Google Shape;469;p37"/>
          <p:cNvSpPr txBox="1"/>
          <p:nvPr/>
        </p:nvSpPr>
        <p:spPr>
          <a:xfrm>
            <a:off x="514600" y="1837350"/>
            <a:ext cx="8317800" cy="29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solidFill>
                  <a:schemeClr val="dk1"/>
                </a:solidFill>
                <a:latin typeface="EB Garamond"/>
                <a:ea typeface="EB Garamond"/>
                <a:cs typeface="EB Garamond"/>
                <a:sym typeface="EB Garamond"/>
              </a:rPr>
              <a:t>Vous êtes autorisé à : </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lang="fr">
                <a:solidFill>
                  <a:schemeClr val="dk1"/>
                </a:solidFill>
                <a:latin typeface="EB Garamond"/>
                <a:ea typeface="EB Garamond"/>
                <a:cs typeface="EB Garamond"/>
                <a:sym typeface="EB Garamond"/>
              </a:rPr>
              <a:t>Partager — copier, distribuer et communiquer le matériel par tous moyens et sous tous formats </a:t>
            </a:r>
            <a:endParaRPr>
              <a:solidFill>
                <a:schemeClr val="dk1"/>
              </a:solidFill>
              <a:latin typeface="EB Garamond"/>
              <a:ea typeface="EB Garamond"/>
              <a:cs typeface="EB Garamond"/>
              <a:sym typeface="EB Garamond"/>
            </a:endParaRPr>
          </a:p>
          <a:p>
            <a:pPr indent="-317500" lvl="0" marL="457200" rtl="0" algn="l">
              <a:spcBef>
                <a:spcPts val="0"/>
              </a:spcBef>
              <a:spcAft>
                <a:spcPts val="0"/>
              </a:spcAft>
              <a:buClr>
                <a:schemeClr val="dk1"/>
              </a:buClr>
              <a:buSzPts val="1400"/>
              <a:buFont typeface="EB Garamond"/>
              <a:buChar char="●"/>
            </a:pPr>
            <a:r>
              <a:rPr lang="fr">
                <a:solidFill>
                  <a:schemeClr val="dk1"/>
                </a:solidFill>
                <a:latin typeface="EB Garamond"/>
                <a:ea typeface="EB Garamond"/>
                <a:cs typeface="EB Garamond"/>
                <a:sym typeface="EB Garamond"/>
              </a:rPr>
              <a:t>Adapter — remixer, transformer et créer à partir du matériel pour toute utilisation, y compris commerciale </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fr">
                <a:solidFill>
                  <a:schemeClr val="dk1"/>
                </a:solidFill>
                <a:latin typeface="EB Garamond"/>
                <a:ea typeface="EB Garamond"/>
                <a:cs typeface="EB Garamond"/>
                <a:sym typeface="EB Garamond"/>
              </a:rPr>
              <a:t>Attribution (BY)</a:t>
            </a:r>
            <a:r>
              <a:rPr lang="fr">
                <a:solidFill>
                  <a:schemeClr val="dk1"/>
                </a:solidFill>
                <a:latin typeface="EB Garamond"/>
                <a:ea typeface="EB Garamond"/>
                <a:cs typeface="EB Garamond"/>
                <a:sym typeface="EB Garamond"/>
              </a:rPr>
              <a:t> — Vous devez créditer l’œuvre, intégrer un lien vers la licence et indiquer si des modifications ont été effectuées à l’œuvre. Vous devez indiquer ces informations par tous les moyens raisonnables, sans toutefois suggérer que l'offrant vous soutient ou soutient la façon dont vous avez utilisé son œuvre. </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fr">
                <a:solidFill>
                  <a:schemeClr val="dk1"/>
                </a:solidFill>
                <a:latin typeface="EB Garamond"/>
                <a:ea typeface="EB Garamond"/>
                <a:cs typeface="EB Garamond"/>
                <a:sym typeface="EB Garamond"/>
              </a:rPr>
              <a:t>Partage dans les mêmes conditions (SA) </a:t>
            </a:r>
            <a:r>
              <a:rPr lang="fr">
                <a:solidFill>
                  <a:schemeClr val="dk1"/>
                </a:solidFill>
                <a:latin typeface="EB Garamond"/>
                <a:ea typeface="EB Garamond"/>
                <a:cs typeface="EB Garamond"/>
                <a:sym typeface="EB Garamond"/>
              </a:rPr>
              <a:t>— Dans le cas où vous effectuez un remix, que vous transformez, ou créez à partir du matériel composant l’œuvre originale, vous devez diffuser l’œuvre modifiée dans les mêmes conditions, c’est à dire avec la même licence avec laquelle l’œuvre originale a été diffusée.</a:t>
            </a:r>
            <a:endParaRPr>
              <a:solidFill>
                <a:schemeClr val="dk1"/>
              </a:solidFill>
              <a:latin typeface="EB Garamond"/>
              <a:ea typeface="EB Garamond"/>
              <a:cs typeface="EB Garamond"/>
              <a:sym typeface="EB Garamond"/>
            </a:endParaRPr>
          </a:p>
        </p:txBody>
      </p:sp>
      <p:sp>
        <p:nvSpPr>
          <p:cNvPr id="470" name="Google Shape;470;p37"/>
          <p:cNvSpPr txBox="1"/>
          <p:nvPr/>
        </p:nvSpPr>
        <p:spPr>
          <a:xfrm>
            <a:off x="3327125" y="1292900"/>
            <a:ext cx="2653200" cy="38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pic>
        <p:nvPicPr>
          <p:cNvPr id="471" name="Google Shape;471;p37"/>
          <p:cNvPicPr preferRelativeResize="0"/>
          <p:nvPr/>
        </p:nvPicPr>
        <p:blipFill>
          <a:blip r:embed="rId3">
            <a:alphaModFix/>
          </a:blip>
          <a:stretch>
            <a:fillRect/>
          </a:stretch>
        </p:blipFill>
        <p:spPr>
          <a:xfrm>
            <a:off x="336350" y="1204463"/>
            <a:ext cx="1346250" cy="44614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20">
                <a:latin typeface="EB Garamond"/>
                <a:ea typeface="EB Garamond"/>
                <a:cs typeface="EB Garamond"/>
                <a:sym typeface="EB Garamond"/>
              </a:rPr>
              <a:t>Quelques exemples qui remettent en question cette vision</a:t>
            </a:r>
            <a:endParaRPr b="1" sz="2520">
              <a:latin typeface="EB Garamond"/>
              <a:ea typeface="EB Garamond"/>
              <a:cs typeface="EB Garamond"/>
              <a:sym typeface="EB Garamond"/>
            </a:endParaRPr>
          </a:p>
        </p:txBody>
      </p:sp>
      <p:sp>
        <p:nvSpPr>
          <p:cNvPr id="74" name="Google Shape;74;p16"/>
          <p:cNvSpPr txBox="1"/>
          <p:nvPr>
            <p:ph idx="1" type="body"/>
          </p:nvPr>
        </p:nvSpPr>
        <p:spPr>
          <a:xfrm>
            <a:off x="386025" y="1380500"/>
            <a:ext cx="8088900" cy="3015600"/>
          </a:xfrm>
          <a:prstGeom prst="rect">
            <a:avLst/>
          </a:prstGeom>
        </p:spPr>
        <p:txBody>
          <a:bodyPr anchorCtr="0" anchor="t" bIns="91425" lIns="91425" spcFirstLastPara="1" rIns="91425" wrap="square" tIns="91425">
            <a:noAutofit/>
          </a:bodyPr>
          <a:lstStyle/>
          <a:p>
            <a:pPr indent="0" lvl="0" marL="0" rtl="0" algn="just">
              <a:lnSpc>
                <a:spcPct val="105000"/>
              </a:lnSpc>
              <a:spcBef>
                <a:spcPts val="0"/>
              </a:spcBef>
              <a:spcAft>
                <a:spcPts val="0"/>
              </a:spcAft>
              <a:buClr>
                <a:schemeClr val="dk1"/>
              </a:buClr>
              <a:buSzPts val="688"/>
              <a:buFont typeface="Arial"/>
              <a:buNone/>
            </a:pPr>
            <a:r>
              <a:rPr lang="fr" sz="1400">
                <a:solidFill>
                  <a:schemeClr val="dk1"/>
                </a:solidFill>
                <a:latin typeface="EB Garamond"/>
                <a:ea typeface="EB Garamond"/>
                <a:cs typeface="EB Garamond"/>
                <a:sym typeface="EB Garamond"/>
              </a:rPr>
              <a:t>La clinique du travail nous montre qu’un.e travailleureuse gagnant décemment sa vie peut tout à fait éprouver de grandes souffrances : le sentiment de “ne pas avancer”, de ne pas obtenir les conditions de vie qu’iel désire, le manque de reconnaissance, etc. </a:t>
            </a:r>
            <a:endParaRPr sz="1400">
              <a:solidFill>
                <a:schemeClr val="dk1"/>
              </a:solidFill>
              <a:latin typeface="EB Garamond"/>
              <a:ea typeface="EB Garamond"/>
              <a:cs typeface="EB Garamond"/>
              <a:sym typeface="EB Garamond"/>
            </a:endParaRPr>
          </a:p>
          <a:p>
            <a:pPr indent="0" lvl="0" marL="0" rtl="0" algn="just">
              <a:lnSpc>
                <a:spcPct val="105000"/>
              </a:lnSpc>
              <a:spcBef>
                <a:spcPts val="1200"/>
              </a:spcBef>
              <a:spcAft>
                <a:spcPts val="0"/>
              </a:spcAft>
              <a:buClr>
                <a:schemeClr val="dk1"/>
              </a:buClr>
              <a:buSzPts val="688"/>
              <a:buFont typeface="Arial"/>
              <a:buNone/>
            </a:pPr>
            <a:r>
              <a:rPr lang="fr" sz="1400">
                <a:solidFill>
                  <a:schemeClr val="dk1"/>
                </a:solidFill>
                <a:latin typeface="EB Garamond"/>
                <a:ea typeface="EB Garamond"/>
                <a:cs typeface="EB Garamond"/>
                <a:sym typeface="EB Garamond"/>
              </a:rPr>
              <a:t>On lit en creux que le.a travailleureuse espère bien plus qu’une simple rétribution matérielle. Certaines de ses attentes ne sont pas réalisées : ce sont les promesses du travail. Elles renvoient au concept de fonctions (</a:t>
            </a:r>
            <a:r>
              <a:rPr i="1" lang="fr" sz="1400">
                <a:solidFill>
                  <a:schemeClr val="dk1"/>
                </a:solidFill>
                <a:latin typeface="EB Garamond"/>
                <a:ea typeface="EB Garamond"/>
                <a:cs typeface="EB Garamond"/>
                <a:sym typeface="EB Garamond"/>
              </a:rPr>
              <a:t>cf </a:t>
            </a:r>
            <a:r>
              <a:rPr lang="fr" sz="1400">
                <a:solidFill>
                  <a:schemeClr val="dk1"/>
                </a:solidFill>
                <a:latin typeface="EB Garamond"/>
                <a:ea typeface="EB Garamond"/>
                <a:cs typeface="EB Garamond"/>
                <a:sym typeface="EB Garamond"/>
              </a:rPr>
              <a:t>DI05). Lorsque l’on interroge la personne sur son travail, ce qu’il lui apporte, ces fonctions sont passées sous silence, elles sont souvent impensées. Elles</a:t>
            </a:r>
            <a:r>
              <a:rPr i="1" lang="fr" sz="1400">
                <a:solidFill>
                  <a:schemeClr val="dk1"/>
                </a:solidFill>
                <a:latin typeface="EB Garamond"/>
                <a:ea typeface="EB Garamond"/>
                <a:cs typeface="EB Garamond"/>
                <a:sym typeface="EB Garamond"/>
              </a:rPr>
              <a:t> </a:t>
            </a:r>
            <a:r>
              <a:rPr lang="fr" sz="1400">
                <a:solidFill>
                  <a:schemeClr val="dk1"/>
                </a:solidFill>
                <a:latin typeface="EB Garamond"/>
                <a:ea typeface="EB Garamond"/>
                <a:cs typeface="EB Garamond"/>
                <a:sym typeface="EB Garamond"/>
              </a:rPr>
              <a:t>représentent </a:t>
            </a:r>
            <a:r>
              <a:rPr i="1" lang="fr" sz="1400">
                <a:solidFill>
                  <a:schemeClr val="dk1"/>
                </a:solidFill>
                <a:latin typeface="EB Garamond"/>
                <a:ea typeface="EB Garamond"/>
                <a:cs typeface="EB Garamond"/>
                <a:sym typeface="EB Garamond"/>
              </a:rPr>
              <a:t>ce que l’on est en droit d’attendre</a:t>
            </a:r>
            <a:r>
              <a:rPr lang="fr" sz="1400">
                <a:solidFill>
                  <a:schemeClr val="dk1"/>
                </a:solidFill>
                <a:latin typeface="EB Garamond"/>
                <a:ea typeface="EB Garamond"/>
                <a:cs typeface="EB Garamond"/>
                <a:sym typeface="EB Garamond"/>
              </a:rPr>
              <a:t> de son travail.</a:t>
            </a:r>
            <a:endParaRPr sz="1400">
              <a:solidFill>
                <a:schemeClr val="dk1"/>
              </a:solidFill>
              <a:latin typeface="EB Garamond"/>
              <a:ea typeface="EB Garamond"/>
              <a:cs typeface="EB Garamond"/>
              <a:sym typeface="EB Garamond"/>
            </a:endParaRPr>
          </a:p>
          <a:p>
            <a:pPr indent="0" lvl="0" marL="0" rtl="0" algn="just">
              <a:lnSpc>
                <a:spcPct val="105000"/>
              </a:lnSpc>
              <a:spcBef>
                <a:spcPts val="1200"/>
              </a:spcBef>
              <a:spcAft>
                <a:spcPts val="0"/>
              </a:spcAft>
              <a:buClr>
                <a:schemeClr val="dk1"/>
              </a:buClr>
              <a:buSzPts val="688"/>
              <a:buFont typeface="Arial"/>
              <a:buNone/>
            </a:pPr>
            <a:r>
              <a:t/>
            </a:r>
            <a:endParaRPr sz="1400">
              <a:solidFill>
                <a:schemeClr val="dk1"/>
              </a:solidFill>
              <a:latin typeface="EB Garamond"/>
              <a:ea typeface="EB Garamond"/>
              <a:cs typeface="EB Garamond"/>
              <a:sym typeface="EB Garamond"/>
            </a:endParaRPr>
          </a:p>
          <a:p>
            <a:pPr indent="0" lvl="0" marL="0" rtl="0" algn="just">
              <a:lnSpc>
                <a:spcPct val="105000"/>
              </a:lnSpc>
              <a:spcBef>
                <a:spcPts val="1200"/>
              </a:spcBef>
              <a:spcAft>
                <a:spcPts val="1200"/>
              </a:spcAft>
              <a:buSzPts val="688"/>
              <a:buNone/>
            </a:pPr>
            <a:r>
              <a:t/>
            </a:r>
            <a:endParaRPr sz="1400">
              <a:solidFill>
                <a:schemeClr val="dk1"/>
              </a:solidFill>
              <a:latin typeface="EB Garamond"/>
              <a:ea typeface="EB Garamond"/>
              <a:cs typeface="EB Garamond"/>
              <a:sym typeface="EB 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20">
                <a:latin typeface="EB Garamond"/>
                <a:ea typeface="EB Garamond"/>
                <a:cs typeface="EB Garamond"/>
                <a:sym typeface="EB Garamond"/>
              </a:rPr>
              <a:t>Objectifs et cadre d’utilisation : HT06 X PH13</a:t>
            </a:r>
            <a:endParaRPr b="1" sz="2520">
              <a:latin typeface="EB Garamond"/>
              <a:ea typeface="EB Garamond"/>
              <a:cs typeface="EB Garamond"/>
              <a:sym typeface="EB Garamond"/>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lnSpc>
                <a:spcPct val="95000"/>
              </a:lnSpc>
              <a:spcBef>
                <a:spcPts val="0"/>
              </a:spcBef>
              <a:spcAft>
                <a:spcPts val="0"/>
              </a:spcAft>
              <a:buClr>
                <a:schemeClr val="dk1"/>
              </a:buClr>
              <a:buSzPts val="523"/>
              <a:buFont typeface="Arial"/>
              <a:buNone/>
            </a:pPr>
            <a:r>
              <a:rPr lang="fr" sz="1400">
                <a:solidFill>
                  <a:schemeClr val="dk1"/>
                </a:solidFill>
                <a:latin typeface="EB Garamond"/>
                <a:ea typeface="EB Garamond"/>
                <a:cs typeface="EB Garamond"/>
                <a:sym typeface="EB Garamond"/>
              </a:rPr>
              <a:t>L’objectif de l’outil </a:t>
            </a:r>
            <a:r>
              <a:rPr i="1" lang="fr" sz="1400">
                <a:solidFill>
                  <a:schemeClr val="dk1"/>
                </a:solidFill>
                <a:latin typeface="EB Garamond"/>
                <a:ea typeface="EB Garamond"/>
                <a:cs typeface="EB Garamond"/>
                <a:sym typeface="EB Garamond"/>
              </a:rPr>
              <a:t>Promesses du travail</a:t>
            </a:r>
            <a:r>
              <a:rPr lang="fr" sz="1400">
                <a:solidFill>
                  <a:schemeClr val="dk1"/>
                </a:solidFill>
                <a:latin typeface="EB Garamond"/>
                <a:ea typeface="EB Garamond"/>
                <a:cs typeface="EB Garamond"/>
                <a:sym typeface="EB Garamond"/>
              </a:rPr>
              <a:t> est justement de faire penser son travail au.à la travailleureuse. Il permet d’établir un diagnostic individuel sur les sources d’(in)satisfactions, les promesses tenues et non tenues.</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rPr lang="fr" sz="1400">
                <a:solidFill>
                  <a:schemeClr val="dk1"/>
                </a:solidFill>
                <a:latin typeface="EB Garamond"/>
                <a:ea typeface="EB Garamond"/>
                <a:cs typeface="EB Garamond"/>
                <a:sym typeface="EB Garamond"/>
              </a:rPr>
              <a:t>Bien sûr, le but n’est pas d’imposer une vision du travail mais d’accompagner la personne interviewée dans son introspection, d’outiller et d’étoffer cette dimension maïeutique. L’outil n’est pas prévu pour l’autodiagnostic et n’intronise pas une posture de responsabilité clinique envers le.a travailleureuse. Par contre, il donne des pistes de réflexions possibles pour aller vers du mieux.</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Clr>
                <a:schemeClr val="dk1"/>
              </a:buClr>
              <a:buSzPts val="523"/>
              <a:buFont typeface="Arial"/>
              <a:buNone/>
            </a:pPr>
            <a:r>
              <a:rPr lang="fr" sz="1400">
                <a:solidFill>
                  <a:schemeClr val="dk1"/>
                </a:solidFill>
                <a:latin typeface="EB Garamond"/>
                <a:ea typeface="EB Garamond"/>
                <a:cs typeface="EB Garamond"/>
                <a:sym typeface="EB Garamond"/>
              </a:rPr>
              <a:t>L’outil intervient dans le cadre de l’enseignement PH13 </a:t>
            </a:r>
            <a:r>
              <a:rPr i="1" lang="fr" sz="1400">
                <a:solidFill>
                  <a:schemeClr val="dk1"/>
                </a:solidFill>
                <a:latin typeface="EB Garamond"/>
                <a:ea typeface="EB Garamond"/>
                <a:cs typeface="EB Garamond"/>
                <a:sym typeface="EB Garamond"/>
              </a:rPr>
              <a:t>Penser, voir et designer le travail</a:t>
            </a:r>
            <a:r>
              <a:rPr lang="fr" sz="1400">
                <a:solidFill>
                  <a:schemeClr val="dk1"/>
                </a:solidFill>
                <a:latin typeface="EB Garamond"/>
                <a:ea typeface="EB Garamond"/>
                <a:cs typeface="EB Garamond"/>
                <a:sym typeface="EB Garamond"/>
              </a:rPr>
              <a:t>. </a:t>
            </a:r>
            <a:r>
              <a:rPr i="1" lang="fr" sz="1400">
                <a:solidFill>
                  <a:schemeClr val="dk1"/>
                </a:solidFill>
                <a:latin typeface="EB Garamond"/>
                <a:ea typeface="EB Garamond"/>
                <a:cs typeface="EB Garamond"/>
                <a:sym typeface="EB Garamond"/>
              </a:rPr>
              <a:t> </a:t>
            </a:r>
            <a:r>
              <a:rPr lang="fr" sz="1400">
                <a:solidFill>
                  <a:schemeClr val="dk1"/>
                </a:solidFill>
                <a:latin typeface="EB Garamond"/>
                <a:ea typeface="EB Garamond"/>
                <a:cs typeface="EB Garamond"/>
                <a:sym typeface="EB Garamond"/>
              </a:rPr>
              <a:t>En explorant les différentes réalités du.de la travailleureuse et ses savoir-faire, cette UV vise à former les étudiant.e.s (futur.e.s managers, managé.e.s et membres de collectifs) à voir et comprendre l’essence du </a:t>
            </a:r>
            <a:r>
              <a:rPr i="1" lang="fr" sz="1400">
                <a:solidFill>
                  <a:schemeClr val="dk1"/>
                </a:solidFill>
                <a:latin typeface="EB Garamond"/>
                <a:ea typeface="EB Garamond"/>
                <a:cs typeface="EB Garamond"/>
                <a:sym typeface="EB Garamond"/>
              </a:rPr>
              <a:t>travailler</a:t>
            </a:r>
            <a:r>
              <a:rPr lang="fr" sz="1400">
                <a:solidFill>
                  <a:schemeClr val="dk1"/>
                </a:solidFill>
                <a:latin typeface="EB Garamond"/>
                <a:ea typeface="EB Garamond"/>
                <a:cs typeface="EB Garamond"/>
                <a:sym typeface="EB Garamond"/>
              </a:rPr>
              <a:t> pour un.e travailleureuse, les considérant pleinement dans la conception ou re-conception de DST (Dispositifs Socio-Technique).</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rPr lang="fr" sz="1400">
                <a:solidFill>
                  <a:schemeClr val="dk1"/>
                </a:solidFill>
                <a:latin typeface="EB Garamond"/>
                <a:ea typeface="EB Garamond"/>
                <a:cs typeface="EB Garamond"/>
                <a:sym typeface="EB Garamond"/>
              </a:rPr>
              <a:t>Pré-câblant une typologie de fonctions, les </a:t>
            </a:r>
            <a:r>
              <a:rPr i="1" lang="fr" sz="1400">
                <a:solidFill>
                  <a:schemeClr val="dk1"/>
                </a:solidFill>
                <a:latin typeface="EB Garamond"/>
                <a:ea typeface="EB Garamond"/>
                <a:cs typeface="EB Garamond"/>
                <a:sym typeface="EB Garamond"/>
              </a:rPr>
              <a:t>Promesses du travail</a:t>
            </a:r>
            <a:r>
              <a:rPr lang="fr" sz="1400">
                <a:solidFill>
                  <a:schemeClr val="dk1"/>
                </a:solidFill>
                <a:latin typeface="EB Garamond"/>
                <a:ea typeface="EB Garamond"/>
                <a:cs typeface="EB Garamond"/>
                <a:sym typeface="EB Garamond"/>
              </a:rPr>
              <a:t> pourront être le support des entretiens lors des enquêtes-métier, ou encore devenir une composante imposée du journal d’appropriation qui, déployé sur un temps plus long, permet un approfondissement plus fructueux.</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t/>
            </a:r>
            <a:endParaRPr sz="1400">
              <a:solidFill>
                <a:schemeClr val="dk1"/>
              </a:solidFill>
              <a:highlight>
                <a:schemeClr val="accent6"/>
              </a:highlight>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0"/>
              </a:spcAft>
              <a:buSzPts val="523"/>
              <a:buNone/>
            </a:pPr>
            <a:r>
              <a:t/>
            </a:r>
            <a:endParaRPr sz="1400">
              <a:solidFill>
                <a:schemeClr val="dk1"/>
              </a:solidFill>
              <a:latin typeface="EB Garamond"/>
              <a:ea typeface="EB Garamond"/>
              <a:cs typeface="EB Garamond"/>
              <a:sym typeface="EB Garamond"/>
            </a:endParaRPr>
          </a:p>
          <a:p>
            <a:pPr indent="0" lvl="0" marL="0" rtl="0" algn="just">
              <a:lnSpc>
                <a:spcPct val="95000"/>
              </a:lnSpc>
              <a:spcBef>
                <a:spcPts val="1200"/>
              </a:spcBef>
              <a:spcAft>
                <a:spcPts val="1200"/>
              </a:spcAft>
              <a:buSzPts val="523"/>
              <a:buNone/>
            </a:pPr>
            <a:r>
              <a:t/>
            </a:r>
            <a:endParaRPr sz="1400">
              <a:solidFill>
                <a:schemeClr val="dk1"/>
              </a:solidFill>
              <a:latin typeface="EB Garamond"/>
              <a:ea typeface="EB Garamond"/>
              <a:cs typeface="EB Garamond"/>
              <a:sym typeface="EB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fr" sz="2500">
                <a:latin typeface="EB Garamond"/>
                <a:ea typeface="EB Garamond"/>
                <a:cs typeface="EB Garamond"/>
                <a:sym typeface="EB Garamond"/>
              </a:rPr>
              <a:t>Forme et usage en mode ANALYSE</a:t>
            </a:r>
            <a:endParaRPr b="1" sz="2500">
              <a:latin typeface="EB Garamond"/>
              <a:ea typeface="EB Garamond"/>
              <a:cs typeface="EB Garamond"/>
              <a:sym typeface="EB Garamond"/>
            </a:endParaRPr>
          </a:p>
        </p:txBody>
      </p:sp>
      <p:sp>
        <p:nvSpPr>
          <p:cNvPr id="86" name="Google Shape;86;p18"/>
          <p:cNvSpPr txBox="1"/>
          <p:nvPr/>
        </p:nvSpPr>
        <p:spPr>
          <a:xfrm>
            <a:off x="311700" y="951350"/>
            <a:ext cx="8520600" cy="1262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fr">
                <a:solidFill>
                  <a:schemeClr val="dk1"/>
                </a:solidFill>
                <a:latin typeface="EB Garamond"/>
                <a:ea typeface="EB Garamond"/>
                <a:cs typeface="EB Garamond"/>
                <a:sym typeface="EB Garamond"/>
              </a:rPr>
              <a:t>Le noyau de l’outil </a:t>
            </a:r>
            <a:r>
              <a:rPr i="1" lang="fr">
                <a:solidFill>
                  <a:schemeClr val="dk1"/>
                </a:solidFill>
                <a:latin typeface="EB Garamond"/>
                <a:ea typeface="EB Garamond"/>
                <a:cs typeface="EB Garamond"/>
                <a:sym typeface="EB Garamond"/>
              </a:rPr>
              <a:t>Promesses du travail </a:t>
            </a:r>
            <a:r>
              <a:rPr lang="fr">
                <a:solidFill>
                  <a:schemeClr val="dk1"/>
                </a:solidFill>
                <a:latin typeface="EB Garamond"/>
                <a:ea typeface="EB Garamond"/>
                <a:cs typeface="EB Garamond"/>
                <a:sym typeface="EB Garamond"/>
              </a:rPr>
              <a:t>consiste en une </a:t>
            </a:r>
            <a:r>
              <a:rPr lang="fr">
                <a:solidFill>
                  <a:schemeClr val="dk1"/>
                </a:solidFill>
                <a:latin typeface="EB Garamond"/>
                <a:ea typeface="EB Garamond"/>
                <a:cs typeface="EB Garamond"/>
                <a:sym typeface="EB Garamond"/>
              </a:rPr>
              <a:t>arborescence</a:t>
            </a:r>
            <a:r>
              <a:rPr lang="fr">
                <a:solidFill>
                  <a:schemeClr val="dk1"/>
                </a:solidFill>
                <a:latin typeface="EB Garamond"/>
                <a:ea typeface="EB Garamond"/>
                <a:cs typeface="EB Garamond"/>
                <a:sym typeface="EB Garamond"/>
              </a:rPr>
              <a:t> fonctionnelle (diagramme FAST) qui décline ce que le.a travailleureuse est en droit d’attendre de son </a:t>
            </a:r>
            <a:r>
              <a:rPr lang="fr">
                <a:solidFill>
                  <a:schemeClr val="dk1"/>
                </a:solidFill>
                <a:latin typeface="EB Garamond"/>
                <a:ea typeface="EB Garamond"/>
                <a:cs typeface="EB Garamond"/>
                <a:sym typeface="EB Garamond"/>
              </a:rPr>
              <a:t>travail</a:t>
            </a:r>
            <a:r>
              <a:rPr lang="fr">
                <a:solidFill>
                  <a:schemeClr val="dk1"/>
                </a:solidFill>
                <a:latin typeface="EB Garamond"/>
                <a:ea typeface="EB Garamond"/>
                <a:cs typeface="EB Garamond"/>
                <a:sym typeface="EB Garamond"/>
              </a:rPr>
              <a:t>, ses finalités. Le travail est ici vu comme un processus dont on peut identifier les </a:t>
            </a:r>
            <a:r>
              <a:rPr lang="fr">
                <a:solidFill>
                  <a:schemeClr val="dk1"/>
                </a:solidFill>
                <a:latin typeface="EB Garamond"/>
                <a:ea typeface="EB Garamond"/>
                <a:cs typeface="EB Garamond"/>
                <a:sym typeface="EB Garamond"/>
              </a:rPr>
              <a:t>fonctions</a:t>
            </a:r>
            <a:r>
              <a:rPr lang="fr">
                <a:solidFill>
                  <a:schemeClr val="dk1"/>
                </a:solidFill>
                <a:latin typeface="EB Garamond"/>
                <a:ea typeface="EB Garamond"/>
                <a:cs typeface="EB Garamond"/>
                <a:sym typeface="EB Garamond"/>
              </a:rPr>
              <a:t>. On estime que le travail permet à l’individu de se produire selon trois axes : individuations personnelle, sociale et sociétale. Ainsi on dégage trois grandes branches du FAST. </a:t>
            </a:r>
            <a:r>
              <a:rPr lang="fr">
                <a:solidFill>
                  <a:schemeClr val="dk1"/>
                </a:solidFill>
                <a:latin typeface="EB Garamond"/>
                <a:ea typeface="EB Garamond"/>
                <a:cs typeface="EB Garamond"/>
                <a:sym typeface="EB Garamond"/>
              </a:rPr>
              <a:t>L'arborescence</a:t>
            </a:r>
            <a:r>
              <a:rPr lang="fr">
                <a:solidFill>
                  <a:schemeClr val="dk1"/>
                </a:solidFill>
                <a:latin typeface="EB Garamond"/>
                <a:ea typeface="EB Garamond"/>
                <a:cs typeface="EB Garamond"/>
                <a:sym typeface="EB Garamond"/>
              </a:rPr>
              <a:t> naît à la suite du </a:t>
            </a:r>
            <a:r>
              <a:rPr lang="fr">
                <a:solidFill>
                  <a:schemeClr val="dk1"/>
                </a:solidFill>
                <a:latin typeface="EB Garamond"/>
                <a:ea typeface="EB Garamond"/>
                <a:cs typeface="EB Garamond"/>
                <a:sym typeface="EB Garamond"/>
              </a:rPr>
              <a:t>constat</a:t>
            </a:r>
            <a:r>
              <a:rPr lang="fr">
                <a:solidFill>
                  <a:schemeClr val="dk1"/>
                </a:solidFill>
                <a:latin typeface="EB Garamond"/>
                <a:ea typeface="EB Garamond"/>
                <a:cs typeface="EB Garamond"/>
                <a:sym typeface="EB Garamond"/>
              </a:rPr>
              <a:t> suivant :</a:t>
            </a:r>
            <a:endParaRPr>
              <a:solidFill>
                <a:schemeClr val="dk1"/>
              </a:solidFill>
              <a:latin typeface="EB Garamond"/>
              <a:ea typeface="EB Garamond"/>
              <a:cs typeface="EB Garamond"/>
              <a:sym typeface="EB Garamond"/>
            </a:endParaRPr>
          </a:p>
        </p:txBody>
      </p:sp>
      <p:sp>
        <p:nvSpPr>
          <p:cNvPr id="87" name="Google Shape;87;p18"/>
          <p:cNvSpPr/>
          <p:nvPr/>
        </p:nvSpPr>
        <p:spPr>
          <a:xfrm>
            <a:off x="1396950" y="2495550"/>
            <a:ext cx="6350100" cy="22368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latin typeface="EB Garamond"/>
                <a:ea typeface="EB Garamond"/>
                <a:cs typeface="EB Garamond"/>
                <a:sym typeface="EB Garamond"/>
              </a:rPr>
              <a:t>Considérant que : </a:t>
            </a:r>
            <a:endParaRPr b="1">
              <a:latin typeface="EB Garamond"/>
              <a:ea typeface="EB Garamond"/>
              <a:cs typeface="EB Garamond"/>
              <a:sym typeface="EB Garamond"/>
            </a:endParaRPr>
          </a:p>
          <a:p>
            <a:pPr indent="0" lvl="0" marL="0" rtl="0" algn="ctr">
              <a:spcBef>
                <a:spcPts val="0"/>
              </a:spcBef>
              <a:spcAft>
                <a:spcPts val="0"/>
              </a:spcAft>
              <a:buNone/>
            </a:pPr>
            <a:r>
              <a:rPr lang="fr">
                <a:latin typeface="EB Garamond"/>
                <a:ea typeface="EB Garamond"/>
                <a:cs typeface="EB Garamond"/>
                <a:sym typeface="EB Garamond"/>
              </a:rPr>
              <a:t>- Travailler consiste à mobiliser sa subjectivité pour surmonter les obstacles, ce qui enrichit l’individu en retour.</a:t>
            </a:r>
            <a:endParaRPr>
              <a:latin typeface="EB Garamond"/>
              <a:ea typeface="EB Garamond"/>
              <a:cs typeface="EB Garamond"/>
              <a:sym typeface="EB Garamond"/>
            </a:endParaRPr>
          </a:p>
          <a:p>
            <a:pPr indent="0" lvl="0" marL="0" rtl="0" algn="ctr">
              <a:spcBef>
                <a:spcPts val="0"/>
              </a:spcBef>
              <a:spcAft>
                <a:spcPts val="0"/>
              </a:spcAft>
              <a:buNone/>
            </a:pPr>
            <a:r>
              <a:rPr lang="fr">
                <a:latin typeface="EB Garamond"/>
                <a:ea typeface="EB Garamond"/>
                <a:cs typeface="EB Garamond"/>
                <a:sym typeface="EB Garamond"/>
              </a:rPr>
              <a:t>- Toute activité de travail est ainsi la coproduction à la fois du résultat produit et du.de la travailleureuse lui-même. </a:t>
            </a:r>
            <a:endParaRPr>
              <a:latin typeface="EB Garamond"/>
              <a:ea typeface="EB Garamond"/>
              <a:cs typeface="EB Garamond"/>
              <a:sym typeface="EB Garamond"/>
            </a:endParaRPr>
          </a:p>
          <a:p>
            <a:pPr indent="0" lvl="0" marL="0" rtl="0" algn="ctr">
              <a:spcBef>
                <a:spcPts val="0"/>
              </a:spcBef>
              <a:spcAft>
                <a:spcPts val="0"/>
              </a:spcAft>
              <a:buNone/>
            </a:pPr>
            <a:r>
              <a:rPr b="1" lang="fr">
                <a:latin typeface="EB Garamond"/>
                <a:ea typeface="EB Garamond"/>
                <a:cs typeface="EB Garamond"/>
                <a:sym typeface="EB Garamond"/>
              </a:rPr>
              <a:t>Alors </a:t>
            </a:r>
            <a:r>
              <a:rPr lang="fr">
                <a:latin typeface="EB Garamond"/>
                <a:ea typeface="EB Garamond"/>
                <a:cs typeface="EB Garamond"/>
                <a:sym typeface="EB Garamond"/>
              </a:rPr>
              <a:t>travailler est un processus majeur d’individuation psychique et collective : en produisant une utilité pour autrui, le.a travailleureuse se produit comme individu, comme membre d’un collectif et comme membre de la société. Travailler recèle potentiellement les promesses ou fonctions suivantes, à chacun.e de les valider pour lui.elle-même :</a:t>
            </a:r>
            <a:endParaRPr>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p:nvPr/>
        </p:nvSpPr>
        <p:spPr>
          <a:xfrm>
            <a:off x="67250" y="2211550"/>
            <a:ext cx="1369200" cy="114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400">
                <a:latin typeface="EB Garamond"/>
                <a:ea typeface="EB Garamond"/>
                <a:cs typeface="EB Garamond"/>
                <a:sym typeface="EB Garamond"/>
              </a:rPr>
              <a:t>F.1 </a:t>
            </a:r>
            <a:r>
              <a:rPr b="1" lang="fr" sz="1400">
                <a:latin typeface="EB Garamond"/>
                <a:ea typeface="EB Garamond"/>
                <a:cs typeface="EB Garamond"/>
                <a:sym typeface="EB Garamond"/>
              </a:rPr>
              <a:t>Progression personnelle</a:t>
            </a:r>
            <a:endParaRPr b="1" sz="1400">
              <a:latin typeface="EB Garamond"/>
              <a:ea typeface="EB Garamond"/>
              <a:cs typeface="EB Garamond"/>
              <a:sym typeface="EB Garamond"/>
            </a:endParaRPr>
          </a:p>
        </p:txBody>
      </p:sp>
      <p:sp>
        <p:nvSpPr>
          <p:cNvPr id="93" name="Google Shape;93;p19"/>
          <p:cNvSpPr/>
          <p:nvPr/>
        </p:nvSpPr>
        <p:spPr>
          <a:xfrm>
            <a:off x="2063225" y="159900"/>
            <a:ext cx="3121800" cy="8028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1.1 </a:t>
            </a:r>
            <a:r>
              <a:rPr b="1" lang="fr" sz="1200">
                <a:latin typeface="EB Garamond"/>
                <a:ea typeface="EB Garamond"/>
                <a:cs typeface="EB Garamond"/>
                <a:sym typeface="EB Garamond"/>
              </a:rPr>
              <a:t>Émancipation</a:t>
            </a:r>
            <a:r>
              <a:rPr lang="fr" sz="1200">
                <a:latin typeface="EB Garamond"/>
                <a:ea typeface="EB Garamond"/>
                <a:cs typeface="EB Garamond"/>
                <a:sym typeface="EB Garamond"/>
              </a:rPr>
              <a:t> </a:t>
            </a:r>
            <a:endParaRPr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d’accéder à une autonomie familiale et sociale ?</a:t>
            </a:r>
            <a:endParaRPr sz="1200">
              <a:latin typeface="EB Garamond"/>
              <a:ea typeface="EB Garamond"/>
              <a:cs typeface="EB Garamond"/>
              <a:sym typeface="EB Garamond"/>
            </a:endParaRPr>
          </a:p>
        </p:txBody>
      </p:sp>
      <p:sp>
        <p:nvSpPr>
          <p:cNvPr id="94" name="Google Shape;94;p19"/>
          <p:cNvSpPr/>
          <p:nvPr/>
        </p:nvSpPr>
        <p:spPr>
          <a:xfrm>
            <a:off x="2045575" y="1178350"/>
            <a:ext cx="3121800" cy="8028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1.2  </a:t>
            </a:r>
            <a:r>
              <a:rPr b="1" lang="fr" sz="1200">
                <a:latin typeface="EB Garamond"/>
                <a:ea typeface="EB Garamond"/>
                <a:cs typeface="EB Garamond"/>
                <a:sym typeface="EB Garamond"/>
              </a:rPr>
              <a:t>Installation</a:t>
            </a:r>
            <a:endParaRPr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a:t>
            </a:r>
            <a:r>
              <a:rPr lang="fr" sz="1200">
                <a:latin typeface="EB Garamond"/>
                <a:ea typeface="EB Garamond"/>
                <a:cs typeface="EB Garamond"/>
                <a:sym typeface="EB Garamond"/>
              </a:rPr>
              <a:t> permet-il </a:t>
            </a:r>
            <a:r>
              <a:rPr lang="fr" sz="1200">
                <a:latin typeface="EB Garamond"/>
                <a:ea typeface="EB Garamond"/>
                <a:cs typeface="EB Garamond"/>
                <a:sym typeface="EB Garamond"/>
              </a:rPr>
              <a:t>d’avoir les conditions de vie que je désire dans et hors travail ?</a:t>
            </a:r>
            <a:endParaRPr sz="1200">
              <a:latin typeface="EB Garamond"/>
              <a:ea typeface="EB Garamond"/>
              <a:cs typeface="EB Garamond"/>
              <a:sym typeface="EB Garamond"/>
            </a:endParaRPr>
          </a:p>
        </p:txBody>
      </p:sp>
      <p:sp>
        <p:nvSpPr>
          <p:cNvPr id="95" name="Google Shape;95;p19"/>
          <p:cNvSpPr/>
          <p:nvPr/>
        </p:nvSpPr>
        <p:spPr>
          <a:xfrm>
            <a:off x="237244" y="380100"/>
            <a:ext cx="1592400" cy="637200"/>
          </a:xfrm>
          <a:prstGeom prst="wedgeRectCallout">
            <a:avLst>
              <a:gd fmla="val 58971" name="adj1"/>
              <a:gd fmla="val 98901" name="adj2"/>
            </a:avLst>
          </a:prstGeom>
          <a:solidFill>
            <a:srgbClr val="F0D6D4"/>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fr" sz="1100">
                <a:latin typeface="EB Garamond"/>
                <a:ea typeface="EB Garamond"/>
                <a:cs typeface="EB Garamond"/>
                <a:sym typeface="EB Garamond"/>
              </a:rPr>
              <a:t>Je peux partir en vacances et manger du homard</a:t>
            </a:r>
            <a:endParaRPr sz="1100">
              <a:latin typeface="EB Garamond"/>
              <a:ea typeface="EB Garamond"/>
              <a:cs typeface="EB Garamond"/>
              <a:sym typeface="EB Garamond"/>
            </a:endParaRPr>
          </a:p>
        </p:txBody>
      </p:sp>
      <p:sp>
        <p:nvSpPr>
          <p:cNvPr id="96" name="Google Shape;96;p19"/>
          <p:cNvSpPr/>
          <p:nvPr/>
        </p:nvSpPr>
        <p:spPr>
          <a:xfrm>
            <a:off x="5776500" y="236100"/>
            <a:ext cx="3121800" cy="369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1.1. 1 : </a:t>
            </a:r>
            <a:r>
              <a:rPr b="1" lang="fr" sz="1200">
                <a:latin typeface="EB Garamond"/>
                <a:ea typeface="EB Garamond"/>
                <a:cs typeface="EB Garamond"/>
                <a:sym typeface="EB Garamond"/>
              </a:rPr>
              <a:t>en acquérant un statut social</a:t>
            </a:r>
            <a:endParaRPr b="1" sz="1200">
              <a:latin typeface="EB Garamond"/>
              <a:ea typeface="EB Garamond"/>
              <a:cs typeface="EB Garamond"/>
              <a:sym typeface="EB Garamond"/>
            </a:endParaRPr>
          </a:p>
        </p:txBody>
      </p:sp>
      <p:sp>
        <p:nvSpPr>
          <p:cNvPr id="97" name="Google Shape;97;p19"/>
          <p:cNvSpPr/>
          <p:nvPr/>
        </p:nvSpPr>
        <p:spPr>
          <a:xfrm>
            <a:off x="148250" y="1232425"/>
            <a:ext cx="1288200" cy="802800"/>
          </a:xfrm>
          <a:prstGeom prst="wedgeRectCallout">
            <a:avLst>
              <a:gd fmla="val 91807" name="adj1"/>
              <a:gd fmla="val 31829" name="adj2"/>
            </a:avLst>
          </a:prstGeom>
          <a:solidFill>
            <a:srgbClr val="F0D6D4"/>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fr" sz="1100">
                <a:latin typeface="EB Garamond"/>
                <a:ea typeface="EB Garamond"/>
                <a:cs typeface="EB Garamond"/>
                <a:sym typeface="EB Garamond"/>
              </a:rPr>
              <a:t>On a des ordis performants au bureau et des beaux locaux </a:t>
            </a:r>
            <a:endParaRPr sz="1100">
              <a:latin typeface="EB Garamond"/>
              <a:ea typeface="EB Garamond"/>
              <a:cs typeface="EB Garamond"/>
              <a:sym typeface="EB Garamond"/>
            </a:endParaRPr>
          </a:p>
        </p:txBody>
      </p:sp>
      <p:sp>
        <p:nvSpPr>
          <p:cNvPr id="98" name="Google Shape;98;p19"/>
          <p:cNvSpPr/>
          <p:nvPr/>
        </p:nvSpPr>
        <p:spPr>
          <a:xfrm>
            <a:off x="5776500" y="792000"/>
            <a:ext cx="3121800" cy="369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1.1. 2 : </a:t>
            </a:r>
            <a:r>
              <a:rPr b="1" lang="fr" sz="1200">
                <a:latin typeface="EB Garamond"/>
                <a:ea typeface="EB Garamond"/>
                <a:cs typeface="EB Garamond"/>
                <a:sym typeface="EB Garamond"/>
              </a:rPr>
              <a:t>en recevant des moyens d’existence</a:t>
            </a:r>
            <a:endParaRPr b="1" sz="1200">
              <a:latin typeface="EB Garamond"/>
              <a:ea typeface="EB Garamond"/>
              <a:cs typeface="EB Garamond"/>
              <a:sym typeface="EB Garamond"/>
            </a:endParaRPr>
          </a:p>
        </p:txBody>
      </p:sp>
      <p:cxnSp>
        <p:nvCxnSpPr>
          <p:cNvPr id="99" name="Google Shape;99;p19"/>
          <p:cNvCxnSpPr>
            <a:stCxn id="93" idx="3"/>
            <a:endCxn id="96" idx="1"/>
          </p:cNvCxnSpPr>
          <p:nvPr/>
        </p:nvCxnSpPr>
        <p:spPr>
          <a:xfrm flipH="1" rot="10800000">
            <a:off x="5185025" y="420900"/>
            <a:ext cx="591600" cy="140400"/>
          </a:xfrm>
          <a:prstGeom prst="straightConnector1">
            <a:avLst/>
          </a:prstGeom>
          <a:noFill/>
          <a:ln cap="flat" cmpd="sng" w="9525">
            <a:solidFill>
              <a:schemeClr val="dk2"/>
            </a:solidFill>
            <a:prstDash val="solid"/>
            <a:round/>
            <a:headEnd len="med" w="med" type="none"/>
            <a:tailEnd len="med" w="med" type="none"/>
          </a:ln>
        </p:spPr>
      </p:cxnSp>
      <p:cxnSp>
        <p:nvCxnSpPr>
          <p:cNvPr id="100" name="Google Shape;100;p19"/>
          <p:cNvCxnSpPr>
            <a:stCxn id="93" idx="3"/>
            <a:endCxn id="98" idx="1"/>
          </p:cNvCxnSpPr>
          <p:nvPr/>
        </p:nvCxnSpPr>
        <p:spPr>
          <a:xfrm>
            <a:off x="5185025" y="561300"/>
            <a:ext cx="591600" cy="415500"/>
          </a:xfrm>
          <a:prstGeom prst="straightConnector1">
            <a:avLst/>
          </a:prstGeom>
          <a:noFill/>
          <a:ln cap="flat" cmpd="sng" w="9525">
            <a:solidFill>
              <a:schemeClr val="dk2"/>
            </a:solidFill>
            <a:prstDash val="solid"/>
            <a:round/>
            <a:headEnd len="med" w="med" type="none"/>
            <a:tailEnd len="med" w="med" type="none"/>
          </a:ln>
        </p:spPr>
      </p:cxnSp>
      <p:sp>
        <p:nvSpPr>
          <p:cNvPr id="101" name="Google Shape;101;p19"/>
          <p:cNvSpPr/>
          <p:nvPr/>
        </p:nvSpPr>
        <p:spPr>
          <a:xfrm>
            <a:off x="2045575" y="2177925"/>
            <a:ext cx="3121800" cy="815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1.3 </a:t>
            </a:r>
            <a:r>
              <a:rPr b="1" lang="fr" sz="1200">
                <a:latin typeface="EB Garamond"/>
                <a:ea typeface="EB Garamond"/>
                <a:cs typeface="EB Garamond"/>
                <a:sym typeface="EB Garamond"/>
              </a:rPr>
              <a:t>Accroissement</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a:t>
            </a:r>
            <a:r>
              <a:rPr lang="fr" sz="1200">
                <a:latin typeface="EB Garamond"/>
                <a:ea typeface="EB Garamond"/>
                <a:cs typeface="EB Garamond"/>
                <a:sym typeface="EB Garamond"/>
              </a:rPr>
              <a:t> permet-il </a:t>
            </a:r>
            <a:r>
              <a:rPr lang="fr" sz="1200">
                <a:latin typeface="EB Garamond"/>
                <a:ea typeface="EB Garamond"/>
                <a:cs typeface="EB Garamond"/>
                <a:sym typeface="EB Garamond"/>
              </a:rPr>
              <a:t>de développer mes compétences (savoirs et savoir-faire) ?</a:t>
            </a:r>
            <a:endParaRPr sz="1200">
              <a:latin typeface="EB Garamond"/>
              <a:ea typeface="EB Garamond"/>
              <a:cs typeface="EB Garamond"/>
              <a:sym typeface="EB Garamond"/>
            </a:endParaRPr>
          </a:p>
        </p:txBody>
      </p:sp>
      <p:sp>
        <p:nvSpPr>
          <p:cNvPr id="102" name="Google Shape;102;p19"/>
          <p:cNvSpPr/>
          <p:nvPr/>
        </p:nvSpPr>
        <p:spPr>
          <a:xfrm>
            <a:off x="5776500" y="1426425"/>
            <a:ext cx="3121800" cy="637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1.3. 1 : </a:t>
            </a:r>
            <a:r>
              <a:rPr b="1" lang="fr" sz="1200">
                <a:latin typeface="EB Garamond"/>
                <a:ea typeface="EB Garamond"/>
                <a:cs typeface="EB Garamond"/>
                <a:sym typeface="EB Garamond"/>
              </a:rPr>
              <a:t>en recevant des missions qui stimulent ma capacité à trouver des solutions face aux difficultés</a:t>
            </a:r>
            <a:endParaRPr b="1" sz="1200">
              <a:latin typeface="EB Garamond"/>
              <a:ea typeface="EB Garamond"/>
              <a:cs typeface="EB Garamond"/>
              <a:sym typeface="EB Garamond"/>
            </a:endParaRPr>
          </a:p>
        </p:txBody>
      </p:sp>
      <p:cxnSp>
        <p:nvCxnSpPr>
          <p:cNvPr id="103" name="Google Shape;103;p19"/>
          <p:cNvCxnSpPr>
            <a:stCxn id="101" idx="3"/>
            <a:endCxn id="102" idx="1"/>
          </p:cNvCxnSpPr>
          <p:nvPr/>
        </p:nvCxnSpPr>
        <p:spPr>
          <a:xfrm flipH="1" rot="10800000">
            <a:off x="5167375" y="1745175"/>
            <a:ext cx="609000" cy="840300"/>
          </a:xfrm>
          <a:prstGeom prst="straightConnector1">
            <a:avLst/>
          </a:prstGeom>
          <a:noFill/>
          <a:ln cap="flat" cmpd="sng" w="9525">
            <a:solidFill>
              <a:schemeClr val="dk2"/>
            </a:solidFill>
            <a:prstDash val="solid"/>
            <a:round/>
            <a:headEnd len="med" w="med" type="none"/>
            <a:tailEnd len="med" w="med" type="none"/>
          </a:ln>
        </p:spPr>
      </p:cxnSp>
      <p:sp>
        <p:nvSpPr>
          <p:cNvPr id="104" name="Google Shape;104;p19"/>
          <p:cNvSpPr/>
          <p:nvPr/>
        </p:nvSpPr>
        <p:spPr>
          <a:xfrm>
            <a:off x="5776500" y="2161748"/>
            <a:ext cx="3121800" cy="5697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1.3. 2 : </a:t>
            </a:r>
            <a:r>
              <a:rPr b="1" lang="fr" sz="1200">
                <a:latin typeface="EB Garamond"/>
                <a:ea typeface="EB Garamond"/>
                <a:cs typeface="EB Garamond"/>
                <a:sym typeface="EB Garamond"/>
              </a:rPr>
              <a:t>en recevant la reconnaissance des prescripteurs pour le travail effectué</a:t>
            </a:r>
            <a:endParaRPr b="1" sz="1200">
              <a:latin typeface="EB Garamond"/>
              <a:ea typeface="EB Garamond"/>
              <a:cs typeface="EB Garamond"/>
              <a:sym typeface="EB Garamond"/>
            </a:endParaRPr>
          </a:p>
        </p:txBody>
      </p:sp>
      <p:sp>
        <p:nvSpPr>
          <p:cNvPr id="105" name="Google Shape;105;p19"/>
          <p:cNvSpPr/>
          <p:nvPr/>
        </p:nvSpPr>
        <p:spPr>
          <a:xfrm>
            <a:off x="2037050" y="3180449"/>
            <a:ext cx="3121800" cy="815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1.4 C</a:t>
            </a:r>
            <a:r>
              <a:rPr b="1" lang="fr" sz="1200">
                <a:latin typeface="EB Garamond"/>
                <a:ea typeface="EB Garamond"/>
                <a:cs typeface="EB Garamond"/>
                <a:sym typeface="EB Garamond"/>
              </a:rPr>
              <a:t>onnaissance de soi</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a:t>
            </a:r>
            <a:r>
              <a:rPr lang="fr" sz="1200">
                <a:latin typeface="EB Garamond"/>
                <a:ea typeface="EB Garamond"/>
                <a:cs typeface="EB Garamond"/>
                <a:sym typeface="EB Garamond"/>
              </a:rPr>
              <a:t> permet-il </a:t>
            </a:r>
            <a:r>
              <a:rPr lang="fr" sz="1200">
                <a:latin typeface="EB Garamond"/>
                <a:ea typeface="EB Garamond"/>
                <a:cs typeface="EB Garamond"/>
                <a:sym typeface="EB Garamond"/>
              </a:rPr>
              <a:t>d’exploiter certains aspects de ma personnalité ?</a:t>
            </a:r>
            <a:endParaRPr sz="1200">
              <a:latin typeface="EB Garamond"/>
              <a:ea typeface="EB Garamond"/>
              <a:cs typeface="EB Garamond"/>
              <a:sym typeface="EB Garamond"/>
            </a:endParaRPr>
          </a:p>
        </p:txBody>
      </p:sp>
      <p:cxnSp>
        <p:nvCxnSpPr>
          <p:cNvPr id="106" name="Google Shape;106;p19"/>
          <p:cNvCxnSpPr>
            <a:stCxn id="101" idx="3"/>
            <a:endCxn id="104" idx="1"/>
          </p:cNvCxnSpPr>
          <p:nvPr/>
        </p:nvCxnSpPr>
        <p:spPr>
          <a:xfrm flipH="1" rot="10800000">
            <a:off x="5167375" y="2446575"/>
            <a:ext cx="609000" cy="1389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9"/>
          <p:cNvSpPr/>
          <p:nvPr/>
        </p:nvSpPr>
        <p:spPr>
          <a:xfrm>
            <a:off x="5741850" y="4254650"/>
            <a:ext cx="3191100" cy="49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1.4. 2 : </a:t>
            </a:r>
            <a:r>
              <a:rPr b="1" lang="fr" sz="1200">
                <a:latin typeface="EB Garamond"/>
                <a:ea typeface="EB Garamond"/>
                <a:cs typeface="EB Garamond"/>
                <a:sym typeface="EB Garamond"/>
              </a:rPr>
              <a:t>en effectuant une activité en adéquation avec ma personnalité</a:t>
            </a:r>
            <a:endParaRPr b="1" sz="1200">
              <a:latin typeface="EB Garamond"/>
              <a:ea typeface="EB Garamond"/>
              <a:cs typeface="EB Garamond"/>
              <a:sym typeface="EB Garamond"/>
            </a:endParaRPr>
          </a:p>
        </p:txBody>
      </p:sp>
      <p:sp>
        <p:nvSpPr>
          <p:cNvPr id="108" name="Google Shape;108;p19"/>
          <p:cNvSpPr/>
          <p:nvPr/>
        </p:nvSpPr>
        <p:spPr>
          <a:xfrm>
            <a:off x="5741850" y="3587850"/>
            <a:ext cx="3191100" cy="453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1.4. 1 : </a:t>
            </a:r>
            <a:r>
              <a:rPr b="1" lang="fr" sz="1200">
                <a:latin typeface="EB Garamond"/>
                <a:ea typeface="EB Garamond"/>
                <a:cs typeface="EB Garamond"/>
                <a:sym typeface="EB Garamond"/>
              </a:rPr>
              <a:t>en découvrant certains traits de caractère</a:t>
            </a:r>
            <a:endParaRPr b="1" sz="1200">
              <a:latin typeface="EB Garamond"/>
              <a:ea typeface="EB Garamond"/>
              <a:cs typeface="EB Garamond"/>
              <a:sym typeface="EB Garamond"/>
            </a:endParaRPr>
          </a:p>
        </p:txBody>
      </p:sp>
      <p:sp>
        <p:nvSpPr>
          <p:cNvPr id="109" name="Google Shape;109;p19"/>
          <p:cNvSpPr/>
          <p:nvPr/>
        </p:nvSpPr>
        <p:spPr>
          <a:xfrm>
            <a:off x="5180150" y="2851100"/>
            <a:ext cx="2862300" cy="453900"/>
          </a:xfrm>
          <a:prstGeom prst="wedgeRectCallout">
            <a:avLst>
              <a:gd fmla="val -53684" name="adj1"/>
              <a:gd fmla="val 101091" name="adj2"/>
            </a:avLst>
          </a:prstGeom>
          <a:solidFill>
            <a:srgbClr val="F0D6D4"/>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fr" sz="1100">
                <a:latin typeface="EB Garamond"/>
                <a:ea typeface="EB Garamond"/>
                <a:cs typeface="EB Garamond"/>
                <a:sym typeface="EB Garamond"/>
              </a:rPr>
              <a:t>Je sais que j’ai un côté psychorigide, c’est pour ça que j’excelle en administratif</a:t>
            </a:r>
            <a:endParaRPr sz="1100">
              <a:latin typeface="EB Garamond"/>
              <a:ea typeface="EB Garamond"/>
              <a:cs typeface="EB Garamond"/>
              <a:sym typeface="EB Garamond"/>
            </a:endParaRPr>
          </a:p>
        </p:txBody>
      </p:sp>
      <p:sp>
        <p:nvSpPr>
          <p:cNvPr id="110" name="Google Shape;110;p19"/>
          <p:cNvSpPr/>
          <p:nvPr/>
        </p:nvSpPr>
        <p:spPr>
          <a:xfrm>
            <a:off x="2045575" y="4182975"/>
            <a:ext cx="3121800" cy="7644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1.5 </a:t>
            </a:r>
            <a:r>
              <a:rPr b="1" lang="fr" sz="1200">
                <a:latin typeface="EB Garamond"/>
                <a:ea typeface="EB Garamond"/>
                <a:cs typeface="EB Garamond"/>
                <a:sym typeface="EB Garamond"/>
              </a:rPr>
              <a:t>Projection</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de rêver à mon futur professionnel, d’entretenir des ambitions ?</a:t>
            </a:r>
            <a:endParaRPr sz="1200">
              <a:latin typeface="EB Garamond"/>
              <a:ea typeface="EB Garamond"/>
              <a:cs typeface="EB Garamond"/>
              <a:sym typeface="EB Garamond"/>
            </a:endParaRPr>
          </a:p>
        </p:txBody>
      </p:sp>
      <p:cxnSp>
        <p:nvCxnSpPr>
          <p:cNvPr id="111" name="Google Shape;111;p19"/>
          <p:cNvCxnSpPr>
            <a:stCxn id="105" idx="3"/>
            <a:endCxn id="108" idx="1"/>
          </p:cNvCxnSpPr>
          <p:nvPr/>
        </p:nvCxnSpPr>
        <p:spPr>
          <a:xfrm>
            <a:off x="5158850" y="3587999"/>
            <a:ext cx="582900" cy="226800"/>
          </a:xfrm>
          <a:prstGeom prst="straightConnector1">
            <a:avLst/>
          </a:prstGeom>
          <a:noFill/>
          <a:ln cap="flat" cmpd="sng" w="9525">
            <a:solidFill>
              <a:schemeClr val="dk2"/>
            </a:solidFill>
            <a:prstDash val="solid"/>
            <a:round/>
            <a:headEnd len="med" w="med" type="none"/>
            <a:tailEnd len="med" w="med" type="none"/>
          </a:ln>
        </p:spPr>
      </p:cxnSp>
      <p:cxnSp>
        <p:nvCxnSpPr>
          <p:cNvPr id="112" name="Google Shape;112;p19"/>
          <p:cNvCxnSpPr>
            <a:stCxn id="92" idx="3"/>
            <a:endCxn id="105" idx="1"/>
          </p:cNvCxnSpPr>
          <p:nvPr/>
        </p:nvCxnSpPr>
        <p:spPr>
          <a:xfrm>
            <a:off x="1436450" y="2784700"/>
            <a:ext cx="600600" cy="803400"/>
          </a:xfrm>
          <a:prstGeom prst="straightConnector1">
            <a:avLst/>
          </a:prstGeom>
          <a:noFill/>
          <a:ln cap="flat" cmpd="sng" w="9525">
            <a:solidFill>
              <a:schemeClr val="dk2"/>
            </a:solidFill>
            <a:prstDash val="solid"/>
            <a:round/>
            <a:headEnd len="med" w="med" type="none"/>
            <a:tailEnd len="med" w="med" type="none"/>
          </a:ln>
        </p:spPr>
      </p:cxnSp>
      <p:cxnSp>
        <p:nvCxnSpPr>
          <p:cNvPr id="113" name="Google Shape;113;p19"/>
          <p:cNvCxnSpPr>
            <a:stCxn id="101" idx="1"/>
            <a:endCxn id="92" idx="3"/>
          </p:cNvCxnSpPr>
          <p:nvPr/>
        </p:nvCxnSpPr>
        <p:spPr>
          <a:xfrm flipH="1">
            <a:off x="1436575" y="2585475"/>
            <a:ext cx="609000" cy="199200"/>
          </a:xfrm>
          <a:prstGeom prst="straightConnector1">
            <a:avLst/>
          </a:prstGeom>
          <a:noFill/>
          <a:ln cap="flat" cmpd="sng" w="9525">
            <a:solidFill>
              <a:schemeClr val="dk2"/>
            </a:solidFill>
            <a:prstDash val="solid"/>
            <a:round/>
            <a:headEnd len="med" w="med" type="none"/>
            <a:tailEnd len="med" w="med" type="none"/>
          </a:ln>
        </p:spPr>
      </p:cxnSp>
      <p:cxnSp>
        <p:nvCxnSpPr>
          <p:cNvPr id="114" name="Google Shape;114;p19"/>
          <p:cNvCxnSpPr>
            <a:stCxn id="92" idx="3"/>
            <a:endCxn id="94" idx="1"/>
          </p:cNvCxnSpPr>
          <p:nvPr/>
        </p:nvCxnSpPr>
        <p:spPr>
          <a:xfrm flipH="1" rot="10800000">
            <a:off x="1436450" y="1579900"/>
            <a:ext cx="609000" cy="1204800"/>
          </a:xfrm>
          <a:prstGeom prst="straightConnector1">
            <a:avLst/>
          </a:prstGeom>
          <a:noFill/>
          <a:ln cap="flat" cmpd="sng" w="9525">
            <a:solidFill>
              <a:schemeClr val="dk2"/>
            </a:solidFill>
            <a:prstDash val="solid"/>
            <a:round/>
            <a:headEnd len="med" w="med" type="none"/>
            <a:tailEnd len="med" w="med" type="none"/>
          </a:ln>
        </p:spPr>
      </p:cxnSp>
      <p:cxnSp>
        <p:nvCxnSpPr>
          <p:cNvPr id="115" name="Google Shape;115;p19"/>
          <p:cNvCxnSpPr>
            <a:stCxn id="92" idx="3"/>
            <a:endCxn id="110" idx="1"/>
          </p:cNvCxnSpPr>
          <p:nvPr/>
        </p:nvCxnSpPr>
        <p:spPr>
          <a:xfrm>
            <a:off x="1436450" y="2784700"/>
            <a:ext cx="609000" cy="1780500"/>
          </a:xfrm>
          <a:prstGeom prst="straightConnector1">
            <a:avLst/>
          </a:prstGeom>
          <a:noFill/>
          <a:ln cap="flat" cmpd="sng" w="9525">
            <a:solidFill>
              <a:schemeClr val="dk2"/>
            </a:solidFill>
            <a:prstDash val="solid"/>
            <a:round/>
            <a:headEnd len="med" w="med" type="none"/>
            <a:tailEnd len="med" w="med" type="none"/>
          </a:ln>
        </p:spPr>
      </p:cxnSp>
      <p:cxnSp>
        <p:nvCxnSpPr>
          <p:cNvPr id="116" name="Google Shape;116;p19"/>
          <p:cNvCxnSpPr>
            <a:stCxn id="93" idx="1"/>
            <a:endCxn id="92" idx="3"/>
          </p:cNvCxnSpPr>
          <p:nvPr/>
        </p:nvCxnSpPr>
        <p:spPr>
          <a:xfrm flipH="1">
            <a:off x="1436525" y="561300"/>
            <a:ext cx="626700" cy="2223300"/>
          </a:xfrm>
          <a:prstGeom prst="straightConnector1">
            <a:avLst/>
          </a:prstGeom>
          <a:noFill/>
          <a:ln cap="flat" cmpd="sng" w="9525">
            <a:solidFill>
              <a:schemeClr val="dk2"/>
            </a:solidFill>
            <a:prstDash val="solid"/>
            <a:round/>
            <a:headEnd len="med" w="med" type="none"/>
            <a:tailEnd len="med" w="med" type="none"/>
          </a:ln>
        </p:spPr>
      </p:cxnSp>
      <p:cxnSp>
        <p:nvCxnSpPr>
          <p:cNvPr id="117" name="Google Shape;117;p19"/>
          <p:cNvCxnSpPr>
            <a:stCxn id="105" idx="3"/>
            <a:endCxn id="107" idx="1"/>
          </p:cNvCxnSpPr>
          <p:nvPr/>
        </p:nvCxnSpPr>
        <p:spPr>
          <a:xfrm>
            <a:off x="5158850" y="3587999"/>
            <a:ext cx="582900" cy="9129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0"/>
          <p:cNvSpPr/>
          <p:nvPr/>
        </p:nvSpPr>
        <p:spPr>
          <a:xfrm>
            <a:off x="56151" y="1963275"/>
            <a:ext cx="1725600" cy="1293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400">
                <a:latin typeface="EB Garamond"/>
                <a:ea typeface="EB Garamond"/>
                <a:cs typeface="EB Garamond"/>
                <a:sym typeface="EB Garamond"/>
              </a:rPr>
              <a:t>F.2 </a:t>
            </a:r>
            <a:r>
              <a:rPr b="1" lang="fr" sz="1400">
                <a:latin typeface="EB Garamond"/>
                <a:ea typeface="EB Garamond"/>
                <a:cs typeface="EB Garamond"/>
                <a:sym typeface="EB Garamond"/>
              </a:rPr>
              <a:t>Épanouissement socio-</a:t>
            </a:r>
            <a:endParaRPr b="1" sz="1400">
              <a:latin typeface="EB Garamond"/>
              <a:ea typeface="EB Garamond"/>
              <a:cs typeface="EB Garamond"/>
              <a:sym typeface="EB Garamond"/>
            </a:endParaRPr>
          </a:p>
          <a:p>
            <a:pPr indent="0" lvl="0" marL="0" rtl="0" algn="ctr">
              <a:spcBef>
                <a:spcPts val="0"/>
              </a:spcBef>
              <a:spcAft>
                <a:spcPts val="0"/>
              </a:spcAft>
              <a:buNone/>
            </a:pPr>
            <a:r>
              <a:rPr b="1" lang="fr" sz="1400">
                <a:latin typeface="EB Garamond"/>
                <a:ea typeface="EB Garamond"/>
                <a:cs typeface="EB Garamond"/>
                <a:sym typeface="EB Garamond"/>
              </a:rPr>
              <a:t>professionnel</a:t>
            </a:r>
            <a:endParaRPr b="1" sz="1400">
              <a:latin typeface="EB Garamond"/>
              <a:ea typeface="EB Garamond"/>
              <a:cs typeface="EB Garamond"/>
              <a:sym typeface="EB Garamond"/>
            </a:endParaRPr>
          </a:p>
        </p:txBody>
      </p:sp>
      <p:sp>
        <p:nvSpPr>
          <p:cNvPr id="123" name="Google Shape;123;p20"/>
          <p:cNvSpPr/>
          <p:nvPr/>
        </p:nvSpPr>
        <p:spPr>
          <a:xfrm>
            <a:off x="2289000" y="444400"/>
            <a:ext cx="2625300" cy="8745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latin typeface="EB Garamond"/>
                <a:ea typeface="EB Garamond"/>
                <a:cs typeface="EB Garamond"/>
                <a:sym typeface="EB Garamond"/>
              </a:rPr>
              <a:t>2.1 : Créer du lien social</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d’être membre d’un collectif, d’interagir et d’échanger avec mes pairs ?</a:t>
            </a:r>
            <a:endParaRPr sz="1200">
              <a:latin typeface="EB Garamond"/>
              <a:ea typeface="EB Garamond"/>
              <a:cs typeface="EB Garamond"/>
              <a:sym typeface="EB Garamond"/>
            </a:endParaRPr>
          </a:p>
        </p:txBody>
      </p:sp>
      <p:sp>
        <p:nvSpPr>
          <p:cNvPr id="124" name="Google Shape;124;p20"/>
          <p:cNvSpPr/>
          <p:nvPr/>
        </p:nvSpPr>
        <p:spPr>
          <a:xfrm>
            <a:off x="2289000" y="3322000"/>
            <a:ext cx="2823900" cy="105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latin typeface="EB Garamond"/>
                <a:ea typeface="EB Garamond"/>
                <a:cs typeface="EB Garamond"/>
                <a:sym typeface="EB Garamond"/>
              </a:rPr>
              <a:t>2.2 : Contribuer à un collectif et être rétribué</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de participer à une réalisation collective et d’être rétribué pour cela ?</a:t>
            </a:r>
            <a:endParaRPr b="1" sz="1200">
              <a:latin typeface="EB Garamond"/>
              <a:ea typeface="EB Garamond"/>
              <a:cs typeface="EB Garamond"/>
              <a:sym typeface="EB Garamond"/>
            </a:endParaRPr>
          </a:p>
        </p:txBody>
      </p:sp>
      <p:sp>
        <p:nvSpPr>
          <p:cNvPr id="125" name="Google Shape;125;p20"/>
          <p:cNvSpPr/>
          <p:nvPr/>
        </p:nvSpPr>
        <p:spPr>
          <a:xfrm>
            <a:off x="5765950" y="148925"/>
            <a:ext cx="2944500" cy="57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2.1.1</a:t>
            </a:r>
            <a:r>
              <a:rPr b="1" lang="fr" sz="1200">
                <a:latin typeface="EB Garamond"/>
                <a:ea typeface="EB Garamond"/>
                <a:cs typeface="EB Garamond"/>
                <a:sym typeface="EB Garamond"/>
              </a:rPr>
              <a:t> : en expérimentant la solidarité entre pairs, en donnant et recevant de la confiance</a:t>
            </a:r>
            <a:endParaRPr b="1" sz="1200">
              <a:latin typeface="EB Garamond"/>
              <a:ea typeface="EB Garamond"/>
              <a:cs typeface="EB Garamond"/>
              <a:sym typeface="EB Garamond"/>
            </a:endParaRPr>
          </a:p>
        </p:txBody>
      </p:sp>
      <p:sp>
        <p:nvSpPr>
          <p:cNvPr id="126" name="Google Shape;126;p20"/>
          <p:cNvSpPr/>
          <p:nvPr/>
        </p:nvSpPr>
        <p:spPr>
          <a:xfrm>
            <a:off x="5765950" y="1727650"/>
            <a:ext cx="2944500" cy="507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2.1.3</a:t>
            </a:r>
            <a:r>
              <a:rPr b="1" lang="fr" sz="1200">
                <a:latin typeface="EB Garamond"/>
                <a:ea typeface="EB Garamond"/>
                <a:cs typeface="EB Garamond"/>
                <a:sym typeface="EB Garamond"/>
              </a:rPr>
              <a:t> : en développant des affinités avec des collaborateurs</a:t>
            </a:r>
            <a:endParaRPr b="1" sz="1200">
              <a:latin typeface="EB Garamond"/>
              <a:ea typeface="EB Garamond"/>
              <a:cs typeface="EB Garamond"/>
              <a:sym typeface="EB Garamond"/>
            </a:endParaRPr>
          </a:p>
        </p:txBody>
      </p:sp>
      <p:sp>
        <p:nvSpPr>
          <p:cNvPr id="127" name="Google Shape;127;p20"/>
          <p:cNvSpPr/>
          <p:nvPr/>
        </p:nvSpPr>
        <p:spPr>
          <a:xfrm>
            <a:off x="5765950" y="880538"/>
            <a:ext cx="2944500" cy="695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2.1.2</a:t>
            </a:r>
            <a:r>
              <a:rPr b="1" lang="fr" sz="1200">
                <a:latin typeface="EB Garamond"/>
                <a:ea typeface="EB Garamond"/>
                <a:cs typeface="EB Garamond"/>
                <a:sym typeface="EB Garamond"/>
              </a:rPr>
              <a:t> : en bénéficiant de temps et de lieux dédiés à la discussion, au partage de points de vue</a:t>
            </a:r>
            <a:endParaRPr b="1" sz="1200">
              <a:latin typeface="EB Garamond"/>
              <a:ea typeface="EB Garamond"/>
              <a:cs typeface="EB Garamond"/>
              <a:sym typeface="EB Garamond"/>
            </a:endParaRPr>
          </a:p>
        </p:txBody>
      </p:sp>
      <p:cxnSp>
        <p:nvCxnSpPr>
          <p:cNvPr id="128" name="Google Shape;128;p20"/>
          <p:cNvCxnSpPr>
            <a:stCxn id="122" idx="3"/>
            <a:endCxn id="123" idx="1"/>
          </p:cNvCxnSpPr>
          <p:nvPr/>
        </p:nvCxnSpPr>
        <p:spPr>
          <a:xfrm flipH="1" rot="10800000">
            <a:off x="1781751" y="881625"/>
            <a:ext cx="507300" cy="1728300"/>
          </a:xfrm>
          <a:prstGeom prst="straightConnector1">
            <a:avLst/>
          </a:prstGeom>
          <a:noFill/>
          <a:ln cap="flat" cmpd="sng" w="9525">
            <a:solidFill>
              <a:schemeClr val="dk2"/>
            </a:solidFill>
            <a:prstDash val="solid"/>
            <a:round/>
            <a:headEnd len="med" w="med" type="none"/>
            <a:tailEnd len="med" w="med" type="none"/>
          </a:ln>
        </p:spPr>
      </p:cxnSp>
      <p:cxnSp>
        <p:nvCxnSpPr>
          <p:cNvPr id="129" name="Google Shape;129;p20"/>
          <p:cNvCxnSpPr>
            <a:stCxn id="122" idx="3"/>
            <a:endCxn id="124" idx="1"/>
          </p:cNvCxnSpPr>
          <p:nvPr/>
        </p:nvCxnSpPr>
        <p:spPr>
          <a:xfrm>
            <a:off x="1781751" y="2609925"/>
            <a:ext cx="507300" cy="1242000"/>
          </a:xfrm>
          <a:prstGeom prst="straightConnector1">
            <a:avLst/>
          </a:prstGeom>
          <a:noFill/>
          <a:ln cap="flat" cmpd="sng" w="9525">
            <a:solidFill>
              <a:schemeClr val="dk2"/>
            </a:solidFill>
            <a:prstDash val="solid"/>
            <a:round/>
            <a:headEnd len="med" w="med" type="none"/>
            <a:tailEnd len="med" w="med" type="none"/>
          </a:ln>
        </p:spPr>
      </p:cxnSp>
      <p:cxnSp>
        <p:nvCxnSpPr>
          <p:cNvPr id="130" name="Google Shape;130;p20"/>
          <p:cNvCxnSpPr>
            <a:stCxn id="123" idx="3"/>
            <a:endCxn id="125" idx="1"/>
          </p:cNvCxnSpPr>
          <p:nvPr/>
        </p:nvCxnSpPr>
        <p:spPr>
          <a:xfrm flipH="1" rot="10800000">
            <a:off x="4914300" y="438850"/>
            <a:ext cx="851700" cy="442800"/>
          </a:xfrm>
          <a:prstGeom prst="straightConnector1">
            <a:avLst/>
          </a:prstGeom>
          <a:noFill/>
          <a:ln cap="flat" cmpd="sng" w="9525">
            <a:solidFill>
              <a:schemeClr val="dk2"/>
            </a:solidFill>
            <a:prstDash val="solid"/>
            <a:round/>
            <a:headEnd len="med" w="med" type="none"/>
            <a:tailEnd len="med" w="med" type="none"/>
          </a:ln>
        </p:spPr>
      </p:cxnSp>
      <p:cxnSp>
        <p:nvCxnSpPr>
          <p:cNvPr id="131" name="Google Shape;131;p20"/>
          <p:cNvCxnSpPr>
            <a:stCxn id="123" idx="3"/>
            <a:endCxn id="127" idx="1"/>
          </p:cNvCxnSpPr>
          <p:nvPr/>
        </p:nvCxnSpPr>
        <p:spPr>
          <a:xfrm>
            <a:off x="4914300" y="881650"/>
            <a:ext cx="851700" cy="346500"/>
          </a:xfrm>
          <a:prstGeom prst="straightConnector1">
            <a:avLst/>
          </a:prstGeom>
          <a:noFill/>
          <a:ln cap="flat" cmpd="sng" w="9525">
            <a:solidFill>
              <a:schemeClr val="dk2"/>
            </a:solidFill>
            <a:prstDash val="solid"/>
            <a:round/>
            <a:headEnd len="med" w="med" type="none"/>
            <a:tailEnd len="med" w="med" type="none"/>
          </a:ln>
        </p:spPr>
      </p:cxnSp>
      <p:cxnSp>
        <p:nvCxnSpPr>
          <p:cNvPr id="132" name="Google Shape;132;p20"/>
          <p:cNvCxnSpPr>
            <a:stCxn id="123" idx="3"/>
            <a:endCxn id="126" idx="1"/>
          </p:cNvCxnSpPr>
          <p:nvPr/>
        </p:nvCxnSpPr>
        <p:spPr>
          <a:xfrm>
            <a:off x="4914300" y="881650"/>
            <a:ext cx="851700" cy="1099800"/>
          </a:xfrm>
          <a:prstGeom prst="straightConnector1">
            <a:avLst/>
          </a:prstGeom>
          <a:noFill/>
          <a:ln cap="flat" cmpd="sng" w="9525">
            <a:solidFill>
              <a:schemeClr val="dk2"/>
            </a:solidFill>
            <a:prstDash val="solid"/>
            <a:round/>
            <a:headEnd len="med" w="med" type="none"/>
            <a:tailEnd len="med" w="med" type="none"/>
          </a:ln>
        </p:spPr>
      </p:cxnSp>
      <p:sp>
        <p:nvSpPr>
          <p:cNvPr id="133" name="Google Shape;133;p20"/>
          <p:cNvSpPr/>
          <p:nvPr/>
        </p:nvSpPr>
        <p:spPr>
          <a:xfrm>
            <a:off x="5765950" y="3134275"/>
            <a:ext cx="2993700" cy="424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2.2.2</a:t>
            </a:r>
            <a:r>
              <a:rPr b="1" lang="fr" sz="1200">
                <a:latin typeface="EB Garamond"/>
                <a:ea typeface="EB Garamond"/>
                <a:cs typeface="EB Garamond"/>
                <a:sym typeface="EB Garamond"/>
              </a:rPr>
              <a:t> : en assurant la pérennité de l’organisation</a:t>
            </a:r>
            <a:endParaRPr b="1" sz="1200">
              <a:latin typeface="EB Garamond"/>
              <a:ea typeface="EB Garamond"/>
              <a:cs typeface="EB Garamond"/>
              <a:sym typeface="EB Garamond"/>
            </a:endParaRPr>
          </a:p>
        </p:txBody>
      </p:sp>
      <p:sp>
        <p:nvSpPr>
          <p:cNvPr id="134" name="Google Shape;134;p20"/>
          <p:cNvSpPr/>
          <p:nvPr/>
        </p:nvSpPr>
        <p:spPr>
          <a:xfrm>
            <a:off x="5765950" y="2535550"/>
            <a:ext cx="2993700" cy="4500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2.2.1</a:t>
            </a:r>
            <a:r>
              <a:rPr b="1" lang="fr" sz="1200">
                <a:latin typeface="EB Garamond"/>
                <a:ea typeface="EB Garamond"/>
                <a:cs typeface="EB Garamond"/>
                <a:sym typeface="EB Garamond"/>
              </a:rPr>
              <a:t> : en participant à la production de l’organisation</a:t>
            </a:r>
            <a:endParaRPr b="1" sz="1200">
              <a:latin typeface="EB Garamond"/>
              <a:ea typeface="EB Garamond"/>
              <a:cs typeface="EB Garamond"/>
              <a:sym typeface="EB Garamond"/>
            </a:endParaRPr>
          </a:p>
        </p:txBody>
      </p:sp>
      <p:sp>
        <p:nvSpPr>
          <p:cNvPr id="135" name="Google Shape;135;p20"/>
          <p:cNvSpPr/>
          <p:nvPr/>
        </p:nvSpPr>
        <p:spPr>
          <a:xfrm>
            <a:off x="5765950" y="3883975"/>
            <a:ext cx="2993700" cy="424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2.2.3</a:t>
            </a:r>
            <a:r>
              <a:rPr b="1" lang="fr" sz="1200">
                <a:latin typeface="EB Garamond"/>
                <a:ea typeface="EB Garamond"/>
                <a:cs typeface="EB Garamond"/>
                <a:sym typeface="EB Garamond"/>
              </a:rPr>
              <a:t> : en étant reconnu pour le travail produit à l’échelle individuelle</a:t>
            </a:r>
            <a:endParaRPr b="1" sz="1200">
              <a:latin typeface="EB Garamond"/>
              <a:ea typeface="EB Garamond"/>
              <a:cs typeface="EB Garamond"/>
              <a:sym typeface="EB Garamond"/>
            </a:endParaRPr>
          </a:p>
        </p:txBody>
      </p:sp>
      <p:sp>
        <p:nvSpPr>
          <p:cNvPr id="136" name="Google Shape;136;p20"/>
          <p:cNvSpPr/>
          <p:nvPr/>
        </p:nvSpPr>
        <p:spPr>
          <a:xfrm>
            <a:off x="5765950" y="4457800"/>
            <a:ext cx="2993700" cy="507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2.2.4</a:t>
            </a:r>
            <a:r>
              <a:rPr b="1" lang="fr" sz="1200">
                <a:latin typeface="EB Garamond"/>
                <a:ea typeface="EB Garamond"/>
                <a:cs typeface="EB Garamond"/>
                <a:sym typeface="EB Garamond"/>
              </a:rPr>
              <a:t> : en étant reconnu pour le travail produit à l’échelle collective</a:t>
            </a:r>
            <a:endParaRPr b="1" sz="1200">
              <a:latin typeface="EB Garamond"/>
              <a:ea typeface="EB Garamond"/>
              <a:cs typeface="EB Garamond"/>
              <a:sym typeface="EB Garamond"/>
            </a:endParaRPr>
          </a:p>
        </p:txBody>
      </p:sp>
      <p:sp>
        <p:nvSpPr>
          <p:cNvPr id="137" name="Google Shape;137;p20"/>
          <p:cNvSpPr/>
          <p:nvPr/>
        </p:nvSpPr>
        <p:spPr>
          <a:xfrm>
            <a:off x="3932350" y="2432100"/>
            <a:ext cx="1725600" cy="695100"/>
          </a:xfrm>
          <a:prstGeom prst="wedgeRectCallout">
            <a:avLst>
              <a:gd fmla="val 63571" name="adj1"/>
              <a:gd fmla="val 174277" name="adj2"/>
            </a:avLst>
          </a:prstGeom>
          <a:solidFill>
            <a:srgbClr val="F0D6D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“Ah c’est super ce que t’as fait là merci ! Tu nous as beaucoup aidé ! “</a:t>
            </a:r>
            <a:endParaRPr i="1" sz="900">
              <a:latin typeface="EB Garamond"/>
              <a:ea typeface="EB Garamond"/>
              <a:cs typeface="EB Garamond"/>
              <a:sym typeface="EB Garamond"/>
            </a:endParaRPr>
          </a:p>
        </p:txBody>
      </p:sp>
      <p:sp>
        <p:nvSpPr>
          <p:cNvPr id="138" name="Google Shape;138;p20"/>
          <p:cNvSpPr/>
          <p:nvPr/>
        </p:nvSpPr>
        <p:spPr>
          <a:xfrm>
            <a:off x="3385025" y="4534925"/>
            <a:ext cx="2126100" cy="424200"/>
          </a:xfrm>
          <a:prstGeom prst="wedgeRectCallout">
            <a:avLst>
              <a:gd fmla="val 69750" name="adj1"/>
              <a:gd fmla="val 9584" name="adj2"/>
            </a:avLst>
          </a:prstGeom>
          <a:solidFill>
            <a:srgbClr val="F0D6D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“Bravo votre équipe a bien géré !“</a:t>
            </a:r>
            <a:endParaRPr i="1" sz="900">
              <a:latin typeface="EB Garamond"/>
              <a:ea typeface="EB Garamond"/>
              <a:cs typeface="EB Garamond"/>
              <a:sym typeface="EB Garamond"/>
            </a:endParaRPr>
          </a:p>
        </p:txBody>
      </p:sp>
      <p:cxnSp>
        <p:nvCxnSpPr>
          <p:cNvPr id="139" name="Google Shape;139;p20"/>
          <p:cNvCxnSpPr>
            <a:stCxn id="124" idx="3"/>
            <a:endCxn id="134" idx="1"/>
          </p:cNvCxnSpPr>
          <p:nvPr/>
        </p:nvCxnSpPr>
        <p:spPr>
          <a:xfrm flipH="1" rot="10800000">
            <a:off x="5112900" y="2760700"/>
            <a:ext cx="653100" cy="1091100"/>
          </a:xfrm>
          <a:prstGeom prst="straightConnector1">
            <a:avLst/>
          </a:prstGeom>
          <a:noFill/>
          <a:ln cap="flat" cmpd="sng" w="9525">
            <a:solidFill>
              <a:schemeClr val="dk2"/>
            </a:solidFill>
            <a:prstDash val="solid"/>
            <a:round/>
            <a:headEnd len="med" w="med" type="none"/>
            <a:tailEnd len="med" w="med" type="none"/>
          </a:ln>
        </p:spPr>
      </p:cxnSp>
      <p:cxnSp>
        <p:nvCxnSpPr>
          <p:cNvPr id="140" name="Google Shape;140;p20"/>
          <p:cNvCxnSpPr>
            <a:stCxn id="124" idx="3"/>
            <a:endCxn id="133" idx="1"/>
          </p:cNvCxnSpPr>
          <p:nvPr/>
        </p:nvCxnSpPr>
        <p:spPr>
          <a:xfrm flipH="1" rot="10800000">
            <a:off x="5112900" y="3346300"/>
            <a:ext cx="653100" cy="505500"/>
          </a:xfrm>
          <a:prstGeom prst="straightConnector1">
            <a:avLst/>
          </a:prstGeom>
          <a:noFill/>
          <a:ln cap="flat" cmpd="sng" w="9525">
            <a:solidFill>
              <a:schemeClr val="dk2"/>
            </a:solidFill>
            <a:prstDash val="solid"/>
            <a:round/>
            <a:headEnd len="med" w="med" type="none"/>
            <a:tailEnd len="med" w="med" type="none"/>
          </a:ln>
        </p:spPr>
      </p:cxnSp>
      <p:cxnSp>
        <p:nvCxnSpPr>
          <p:cNvPr id="141" name="Google Shape;141;p20"/>
          <p:cNvCxnSpPr>
            <a:stCxn id="124" idx="3"/>
            <a:endCxn id="135" idx="1"/>
          </p:cNvCxnSpPr>
          <p:nvPr/>
        </p:nvCxnSpPr>
        <p:spPr>
          <a:xfrm>
            <a:off x="5112900" y="3851800"/>
            <a:ext cx="653100" cy="244200"/>
          </a:xfrm>
          <a:prstGeom prst="straightConnector1">
            <a:avLst/>
          </a:prstGeom>
          <a:noFill/>
          <a:ln cap="flat" cmpd="sng" w="9525">
            <a:solidFill>
              <a:schemeClr val="dk2"/>
            </a:solidFill>
            <a:prstDash val="solid"/>
            <a:round/>
            <a:headEnd len="med" w="med" type="none"/>
            <a:tailEnd len="med" w="med" type="none"/>
          </a:ln>
        </p:spPr>
      </p:cxnSp>
      <p:cxnSp>
        <p:nvCxnSpPr>
          <p:cNvPr id="142" name="Google Shape;142;p20"/>
          <p:cNvCxnSpPr>
            <a:stCxn id="124" idx="3"/>
            <a:endCxn id="136" idx="1"/>
          </p:cNvCxnSpPr>
          <p:nvPr/>
        </p:nvCxnSpPr>
        <p:spPr>
          <a:xfrm>
            <a:off x="5112900" y="3851800"/>
            <a:ext cx="653100" cy="859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1"/>
          <p:cNvSpPr/>
          <p:nvPr/>
        </p:nvSpPr>
        <p:spPr>
          <a:xfrm>
            <a:off x="174700" y="1924375"/>
            <a:ext cx="1592100" cy="1197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400">
                <a:latin typeface="EB Garamond"/>
                <a:ea typeface="EB Garamond"/>
                <a:cs typeface="EB Garamond"/>
                <a:sym typeface="EB Garamond"/>
              </a:rPr>
              <a:t>F.3 </a:t>
            </a:r>
            <a:endParaRPr sz="1400">
              <a:latin typeface="EB Garamond"/>
              <a:ea typeface="EB Garamond"/>
              <a:cs typeface="EB Garamond"/>
              <a:sym typeface="EB Garamond"/>
            </a:endParaRPr>
          </a:p>
          <a:p>
            <a:pPr indent="0" lvl="0" marL="0" rtl="0" algn="ctr">
              <a:spcBef>
                <a:spcPts val="0"/>
              </a:spcBef>
              <a:spcAft>
                <a:spcPts val="0"/>
              </a:spcAft>
              <a:buNone/>
            </a:pPr>
            <a:r>
              <a:rPr b="1" lang="fr" sz="1400">
                <a:latin typeface="EB Garamond"/>
                <a:ea typeface="EB Garamond"/>
                <a:cs typeface="EB Garamond"/>
                <a:sym typeface="EB Garamond"/>
              </a:rPr>
              <a:t>Contribution sociétale</a:t>
            </a:r>
            <a:endParaRPr b="1" sz="1400">
              <a:latin typeface="EB Garamond"/>
              <a:ea typeface="EB Garamond"/>
              <a:cs typeface="EB Garamond"/>
              <a:sym typeface="EB Garamond"/>
            </a:endParaRPr>
          </a:p>
        </p:txBody>
      </p:sp>
      <p:sp>
        <p:nvSpPr>
          <p:cNvPr id="148" name="Google Shape;148;p21"/>
          <p:cNvSpPr/>
          <p:nvPr/>
        </p:nvSpPr>
        <p:spPr>
          <a:xfrm>
            <a:off x="5960675" y="422050"/>
            <a:ext cx="2969100" cy="7197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3.1.1 : </a:t>
            </a:r>
            <a:r>
              <a:rPr b="1" lang="fr" sz="1200">
                <a:latin typeface="EB Garamond"/>
                <a:ea typeface="EB Garamond"/>
                <a:cs typeface="EB Garamond"/>
                <a:sym typeface="EB Garamond"/>
              </a:rPr>
              <a:t>en ayant le sentiment d’être utile aux autres</a:t>
            </a:r>
            <a:endParaRPr sz="1200">
              <a:latin typeface="EB Garamond"/>
              <a:ea typeface="EB Garamond"/>
              <a:cs typeface="EB Garamond"/>
              <a:sym typeface="EB Garamond"/>
            </a:endParaRPr>
          </a:p>
        </p:txBody>
      </p:sp>
      <p:sp>
        <p:nvSpPr>
          <p:cNvPr id="149" name="Google Shape;149;p21"/>
          <p:cNvSpPr/>
          <p:nvPr/>
        </p:nvSpPr>
        <p:spPr>
          <a:xfrm>
            <a:off x="5940575" y="1327000"/>
            <a:ext cx="3009300" cy="9303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3.1.2 :</a:t>
            </a:r>
            <a:r>
              <a:rPr b="1" lang="fr" sz="1200">
                <a:latin typeface="EB Garamond"/>
                <a:ea typeface="EB Garamond"/>
                <a:cs typeface="EB Garamond"/>
                <a:sym typeface="EB Garamond"/>
              </a:rPr>
              <a:t> en ayant le sentiment que mon organisation fait du bien dans le monde / fait avancer les choses</a:t>
            </a:r>
            <a:endParaRPr sz="1200">
              <a:latin typeface="EB Garamond"/>
              <a:ea typeface="EB Garamond"/>
              <a:cs typeface="EB Garamond"/>
              <a:sym typeface="EB Garamond"/>
            </a:endParaRPr>
          </a:p>
        </p:txBody>
      </p:sp>
      <p:sp>
        <p:nvSpPr>
          <p:cNvPr id="150" name="Google Shape;150;p21"/>
          <p:cNvSpPr/>
          <p:nvPr/>
        </p:nvSpPr>
        <p:spPr>
          <a:xfrm>
            <a:off x="6090275" y="3391800"/>
            <a:ext cx="2709900" cy="6096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3.2.1 :</a:t>
            </a:r>
            <a:r>
              <a:rPr b="1" lang="fr" sz="1200">
                <a:latin typeface="EB Garamond"/>
                <a:ea typeface="EB Garamond"/>
                <a:cs typeface="EB Garamond"/>
                <a:sym typeface="EB Garamond"/>
              </a:rPr>
              <a:t> en voyant sa production valorisée par l’opinion publique </a:t>
            </a:r>
            <a:endParaRPr b="1" sz="1200">
              <a:latin typeface="EB Garamond"/>
              <a:ea typeface="EB Garamond"/>
              <a:cs typeface="EB Garamond"/>
              <a:sym typeface="EB Garamond"/>
            </a:endParaRPr>
          </a:p>
        </p:txBody>
      </p:sp>
      <p:sp>
        <p:nvSpPr>
          <p:cNvPr id="151" name="Google Shape;151;p21"/>
          <p:cNvSpPr/>
          <p:nvPr/>
        </p:nvSpPr>
        <p:spPr>
          <a:xfrm>
            <a:off x="6164175" y="2504075"/>
            <a:ext cx="2709900" cy="609600"/>
          </a:xfrm>
          <a:prstGeom prst="wedgeRectCallout">
            <a:avLst>
              <a:gd fmla="val -45072" name="adj1"/>
              <a:gd fmla="val 102846" name="adj2"/>
            </a:avLst>
          </a:prstGeom>
          <a:solidFill>
            <a:srgbClr val="F0D6D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Quand je présente mon métier à un inconnu, il a tout de suite une image d’utilité publique à l’esprit</a:t>
            </a:r>
            <a:endParaRPr sz="1200">
              <a:latin typeface="EB Garamond"/>
              <a:ea typeface="EB Garamond"/>
              <a:cs typeface="EB Garamond"/>
              <a:sym typeface="EB Garamond"/>
            </a:endParaRPr>
          </a:p>
        </p:txBody>
      </p:sp>
      <p:sp>
        <p:nvSpPr>
          <p:cNvPr id="152" name="Google Shape;152;p21"/>
          <p:cNvSpPr/>
          <p:nvPr/>
        </p:nvSpPr>
        <p:spPr>
          <a:xfrm>
            <a:off x="6090275" y="4201350"/>
            <a:ext cx="2709900" cy="6096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3.2.2 : </a:t>
            </a:r>
            <a:r>
              <a:rPr b="1" lang="fr" sz="1200">
                <a:latin typeface="EB Garamond"/>
                <a:ea typeface="EB Garamond"/>
                <a:cs typeface="EB Garamond"/>
                <a:sym typeface="EB Garamond"/>
              </a:rPr>
              <a:t>en voyant sa production valorisée par les institutions</a:t>
            </a:r>
            <a:endParaRPr b="1" sz="1200">
              <a:latin typeface="EB Garamond"/>
              <a:ea typeface="EB Garamond"/>
              <a:cs typeface="EB Garamond"/>
              <a:sym typeface="EB Garamond"/>
            </a:endParaRPr>
          </a:p>
        </p:txBody>
      </p:sp>
      <p:sp>
        <p:nvSpPr>
          <p:cNvPr id="153" name="Google Shape;153;p21"/>
          <p:cNvSpPr/>
          <p:nvPr/>
        </p:nvSpPr>
        <p:spPr>
          <a:xfrm>
            <a:off x="2397175" y="3202350"/>
            <a:ext cx="3070200" cy="11409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latin typeface="EB Garamond"/>
                <a:ea typeface="EB Garamond"/>
                <a:cs typeface="EB Garamond"/>
                <a:sym typeface="EB Garamond"/>
              </a:rPr>
              <a:t>3.2 : Reconnaissance sociale</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d’être reconnu par la société pour la contribution apportée ?</a:t>
            </a:r>
            <a:endParaRPr sz="1200">
              <a:latin typeface="EB Garamond"/>
              <a:ea typeface="EB Garamond"/>
              <a:cs typeface="EB Garamond"/>
              <a:sym typeface="EB Garamond"/>
            </a:endParaRPr>
          </a:p>
        </p:txBody>
      </p:sp>
      <p:sp>
        <p:nvSpPr>
          <p:cNvPr id="154" name="Google Shape;154;p21"/>
          <p:cNvSpPr/>
          <p:nvPr/>
        </p:nvSpPr>
        <p:spPr>
          <a:xfrm>
            <a:off x="2397175" y="1141750"/>
            <a:ext cx="3009300" cy="1140900"/>
          </a:xfrm>
          <a:prstGeom prst="roundRect">
            <a:avLst>
              <a:gd fmla="val 16667" name="adj"/>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latin typeface="EB Garamond"/>
                <a:ea typeface="EB Garamond"/>
                <a:cs typeface="EB Garamond"/>
                <a:sym typeface="EB Garamond"/>
              </a:rPr>
              <a:t>3.1 : Utilité sociale </a:t>
            </a:r>
            <a:endParaRPr b="1" sz="1200">
              <a:latin typeface="EB Garamond"/>
              <a:ea typeface="EB Garamond"/>
              <a:cs typeface="EB Garamond"/>
              <a:sym typeface="EB Garamond"/>
            </a:endParaRPr>
          </a:p>
          <a:p>
            <a:pPr indent="0" lvl="0" marL="0" rtl="0" algn="ctr">
              <a:spcBef>
                <a:spcPts val="0"/>
              </a:spcBef>
              <a:spcAft>
                <a:spcPts val="0"/>
              </a:spcAft>
              <a:buNone/>
            </a:pPr>
            <a:r>
              <a:rPr lang="fr" sz="1200">
                <a:latin typeface="EB Garamond"/>
                <a:ea typeface="EB Garamond"/>
                <a:cs typeface="EB Garamond"/>
                <a:sym typeface="EB Garamond"/>
              </a:rPr>
              <a:t>Mon travail me permet-il de contribuer à un projet de société auquel j’adhère / à l’amélioration de la société ?</a:t>
            </a:r>
            <a:endParaRPr sz="1200">
              <a:latin typeface="EB Garamond"/>
              <a:ea typeface="EB Garamond"/>
              <a:cs typeface="EB Garamond"/>
              <a:sym typeface="EB Garamond"/>
            </a:endParaRPr>
          </a:p>
        </p:txBody>
      </p:sp>
      <p:cxnSp>
        <p:nvCxnSpPr>
          <p:cNvPr id="155" name="Google Shape;155;p21"/>
          <p:cNvCxnSpPr>
            <a:stCxn id="147" idx="3"/>
            <a:endCxn id="154" idx="1"/>
          </p:cNvCxnSpPr>
          <p:nvPr/>
        </p:nvCxnSpPr>
        <p:spPr>
          <a:xfrm flipH="1" rot="10800000">
            <a:off x="1766800" y="1712275"/>
            <a:ext cx="630300" cy="810900"/>
          </a:xfrm>
          <a:prstGeom prst="straightConnector1">
            <a:avLst/>
          </a:prstGeom>
          <a:noFill/>
          <a:ln cap="flat" cmpd="sng" w="9525">
            <a:solidFill>
              <a:schemeClr val="dk2"/>
            </a:solidFill>
            <a:prstDash val="solid"/>
            <a:round/>
            <a:headEnd len="med" w="med" type="none"/>
            <a:tailEnd len="med" w="med" type="none"/>
          </a:ln>
        </p:spPr>
      </p:cxnSp>
      <p:cxnSp>
        <p:nvCxnSpPr>
          <p:cNvPr id="156" name="Google Shape;156;p21"/>
          <p:cNvCxnSpPr>
            <a:stCxn id="154" idx="3"/>
            <a:endCxn id="148" idx="1"/>
          </p:cNvCxnSpPr>
          <p:nvPr/>
        </p:nvCxnSpPr>
        <p:spPr>
          <a:xfrm flipH="1" rot="10800000">
            <a:off x="5406475" y="781900"/>
            <a:ext cx="554100" cy="930300"/>
          </a:xfrm>
          <a:prstGeom prst="straightConnector1">
            <a:avLst/>
          </a:prstGeom>
          <a:noFill/>
          <a:ln cap="flat" cmpd="sng" w="9525">
            <a:solidFill>
              <a:schemeClr val="dk2"/>
            </a:solidFill>
            <a:prstDash val="solid"/>
            <a:round/>
            <a:headEnd len="med" w="med" type="none"/>
            <a:tailEnd len="med" w="med" type="none"/>
          </a:ln>
        </p:spPr>
      </p:cxnSp>
      <p:cxnSp>
        <p:nvCxnSpPr>
          <p:cNvPr id="157" name="Google Shape;157;p21"/>
          <p:cNvCxnSpPr>
            <a:stCxn id="154" idx="3"/>
            <a:endCxn id="149" idx="1"/>
          </p:cNvCxnSpPr>
          <p:nvPr/>
        </p:nvCxnSpPr>
        <p:spPr>
          <a:xfrm>
            <a:off x="5406475" y="1712200"/>
            <a:ext cx="534000" cy="80100"/>
          </a:xfrm>
          <a:prstGeom prst="straightConnector1">
            <a:avLst/>
          </a:prstGeom>
          <a:noFill/>
          <a:ln cap="flat" cmpd="sng" w="9525">
            <a:solidFill>
              <a:schemeClr val="dk2"/>
            </a:solidFill>
            <a:prstDash val="solid"/>
            <a:round/>
            <a:headEnd len="med" w="med" type="none"/>
            <a:tailEnd len="med" w="med" type="none"/>
          </a:ln>
        </p:spPr>
      </p:cxnSp>
      <p:cxnSp>
        <p:nvCxnSpPr>
          <p:cNvPr id="158" name="Google Shape;158;p21"/>
          <p:cNvCxnSpPr>
            <a:stCxn id="153" idx="3"/>
            <a:endCxn id="150" idx="1"/>
          </p:cNvCxnSpPr>
          <p:nvPr/>
        </p:nvCxnSpPr>
        <p:spPr>
          <a:xfrm flipH="1" rot="10800000">
            <a:off x="5467375" y="3696600"/>
            <a:ext cx="622800" cy="76200"/>
          </a:xfrm>
          <a:prstGeom prst="straightConnector1">
            <a:avLst/>
          </a:prstGeom>
          <a:noFill/>
          <a:ln cap="flat" cmpd="sng" w="9525">
            <a:solidFill>
              <a:schemeClr val="dk2"/>
            </a:solidFill>
            <a:prstDash val="solid"/>
            <a:round/>
            <a:headEnd len="med" w="med" type="none"/>
            <a:tailEnd len="med" w="med" type="none"/>
          </a:ln>
        </p:spPr>
      </p:cxnSp>
      <p:cxnSp>
        <p:nvCxnSpPr>
          <p:cNvPr id="159" name="Google Shape;159;p21"/>
          <p:cNvCxnSpPr>
            <a:stCxn id="153" idx="3"/>
            <a:endCxn id="152" idx="1"/>
          </p:cNvCxnSpPr>
          <p:nvPr/>
        </p:nvCxnSpPr>
        <p:spPr>
          <a:xfrm>
            <a:off x="5467375" y="3772800"/>
            <a:ext cx="622800" cy="733500"/>
          </a:xfrm>
          <a:prstGeom prst="straightConnector1">
            <a:avLst/>
          </a:prstGeom>
          <a:noFill/>
          <a:ln cap="flat" cmpd="sng" w="9525">
            <a:solidFill>
              <a:schemeClr val="dk2"/>
            </a:solidFill>
            <a:prstDash val="solid"/>
            <a:round/>
            <a:headEnd len="med" w="med" type="none"/>
            <a:tailEnd len="med" w="med" type="none"/>
          </a:ln>
        </p:spPr>
      </p:cxnSp>
      <p:cxnSp>
        <p:nvCxnSpPr>
          <p:cNvPr id="160" name="Google Shape;160;p21"/>
          <p:cNvCxnSpPr>
            <a:stCxn id="147" idx="3"/>
            <a:endCxn id="153" idx="1"/>
          </p:cNvCxnSpPr>
          <p:nvPr/>
        </p:nvCxnSpPr>
        <p:spPr>
          <a:xfrm>
            <a:off x="1766800" y="2523175"/>
            <a:ext cx="630300" cy="1249500"/>
          </a:xfrm>
          <a:prstGeom prst="straightConnector1">
            <a:avLst/>
          </a:prstGeom>
          <a:noFill/>
          <a:ln cap="flat" cmpd="sng" w="9525">
            <a:solidFill>
              <a:schemeClr val="dk2"/>
            </a:solidFill>
            <a:prstDash val="solid"/>
            <a:round/>
            <a:headEnd len="med" w="med" type="none"/>
            <a:tailEnd len="med" w="med" type="none"/>
          </a:ln>
        </p:spPr>
      </p:cxnSp>
      <p:sp>
        <p:nvSpPr>
          <p:cNvPr id="161" name="Google Shape;161;p21"/>
          <p:cNvSpPr/>
          <p:nvPr/>
        </p:nvSpPr>
        <p:spPr>
          <a:xfrm>
            <a:off x="2846525" y="168250"/>
            <a:ext cx="3009300" cy="719700"/>
          </a:xfrm>
          <a:prstGeom prst="wedgeRectCallout">
            <a:avLst>
              <a:gd fmla="val 53761" name="adj1"/>
              <a:gd fmla="val 72186" name="adj2"/>
            </a:avLst>
          </a:prstGeom>
          <a:solidFill>
            <a:srgbClr val="F0D6D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latin typeface="EB Garamond"/>
                <a:ea typeface="EB Garamond"/>
                <a:cs typeface="EB Garamond"/>
                <a:sym typeface="EB Garamond"/>
              </a:rPr>
              <a:t>Exemple : au sein de mon entreprise (même si je ne suis pas d’accord avec les valeurs qu’elle prône), je participe au bien-être des salariés</a:t>
            </a:r>
            <a:endParaRPr sz="1200">
              <a:latin typeface="EB Garamond"/>
              <a:ea typeface="EB Garamond"/>
              <a:cs typeface="EB Garamond"/>
              <a:sym typeface="EB 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pic>
        <p:nvPicPr>
          <p:cNvPr id="166" name="Google Shape;166;p22"/>
          <p:cNvPicPr preferRelativeResize="0"/>
          <p:nvPr/>
        </p:nvPicPr>
        <p:blipFill rotWithShape="1">
          <a:blip r:embed="rId3">
            <a:alphaModFix/>
          </a:blip>
          <a:srcRect b="5808" l="0" r="0" t="3290"/>
          <a:stretch/>
        </p:blipFill>
        <p:spPr>
          <a:xfrm>
            <a:off x="3005049" y="40225"/>
            <a:ext cx="3133913" cy="5063051"/>
          </a:xfrm>
          <a:prstGeom prst="rect">
            <a:avLst/>
          </a:prstGeom>
          <a:noFill/>
          <a:ln>
            <a:noFill/>
          </a:ln>
        </p:spPr>
      </p:pic>
      <p:sp>
        <p:nvSpPr>
          <p:cNvPr id="167" name="Google Shape;167;p22"/>
          <p:cNvSpPr txBox="1"/>
          <p:nvPr/>
        </p:nvSpPr>
        <p:spPr>
          <a:xfrm>
            <a:off x="198075" y="144850"/>
            <a:ext cx="1982100" cy="69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fr" sz="1200">
                <a:solidFill>
                  <a:schemeClr val="dk1"/>
                </a:solidFill>
                <a:latin typeface="EB Garamond"/>
                <a:ea typeface="EB Garamond"/>
                <a:cs typeface="EB Garamond"/>
                <a:sym typeface="EB Garamond"/>
              </a:rPr>
              <a:t>Modèle support au complet</a:t>
            </a:r>
            <a:endParaRPr sz="18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