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Source Code Pro"/>
      <p:regular r:id="rId27"/>
      <p:bold r:id="rId28"/>
      <p:italic r:id="rId29"/>
      <p:boldItalic r:id="rId30"/>
    </p:embeddedFont>
    <p:embeddedFont>
      <p:font typeface="EB Garamond"/>
      <p:regular r:id="rId31"/>
      <p:bold r:id="rId32"/>
      <p:italic r:id="rId33"/>
      <p:boldItalic r:id="rId34"/>
    </p:embeddedFont>
    <p:embeddedFont>
      <p:font typeface="Comfortaa"/>
      <p:regular r:id="rId35"/>
      <p:bold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501D39-C9CB-423D-B6DE-EA4E4CF67C3C}">
  <a:tblStyle styleId="{DC501D39-C9CB-423D-B6DE-EA4E4CF67C3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SourceCodePro-bold.fntdata"/><Relationship Id="rId27" Type="http://schemas.openxmlformats.org/officeDocument/2006/relationships/font" Target="fonts/SourceCodePro-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SourceCodePro-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EBGaramond-regular.fntdata"/><Relationship Id="rId30" Type="http://schemas.openxmlformats.org/officeDocument/2006/relationships/font" Target="fonts/SourceCodePro-boldItalic.fntdata"/><Relationship Id="rId11" Type="http://schemas.openxmlformats.org/officeDocument/2006/relationships/slide" Target="slides/slide5.xml"/><Relationship Id="rId33" Type="http://schemas.openxmlformats.org/officeDocument/2006/relationships/font" Target="fonts/EBGaramond-italic.fntdata"/><Relationship Id="rId10" Type="http://schemas.openxmlformats.org/officeDocument/2006/relationships/slide" Target="slides/slide4.xml"/><Relationship Id="rId32" Type="http://schemas.openxmlformats.org/officeDocument/2006/relationships/font" Target="fonts/EBGaramond-bold.fntdata"/><Relationship Id="rId13" Type="http://schemas.openxmlformats.org/officeDocument/2006/relationships/slide" Target="slides/slide7.xml"/><Relationship Id="rId35" Type="http://schemas.openxmlformats.org/officeDocument/2006/relationships/font" Target="fonts/Comfortaa-regular.fntdata"/><Relationship Id="rId12" Type="http://schemas.openxmlformats.org/officeDocument/2006/relationships/slide" Target="slides/slide6.xml"/><Relationship Id="rId34" Type="http://schemas.openxmlformats.org/officeDocument/2006/relationships/font" Target="fonts/EBGaramond-boldItalic.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Comfortaa-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c7e174f56d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c7e174f56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c804c077ce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c804c077ce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c804c077ce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c804c077c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c7e174f56d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c7e174f56d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c7e174f56d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c7e174f56d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c7c61621d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c7c61621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c7c61621d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c7c61621d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c7c61621d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c7c61621d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c7c61621d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c7c61621d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c7c61621df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c7c61621d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c7e174f56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c7e174f56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c7c61621df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c7c61621d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c6714b59e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c6714b59e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c7c61621df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c7c61621d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c7e174f56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c7e174f56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c7e174f56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c7e174f56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c804c077c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c804c077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c804c077c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c804c077c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c7e174f56d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c7e174f56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hyperlink" Target="https://www.bing.com/ck/a?!&amp;&amp;p=22eb8f947fb4a8a1JmltdHM9MTcxODQwOTYwMCZpZ3VpZD0wNjk4NDg5ZS1lYTcxLTYwM2QtMTcyOC01YzFiZWJjODYxYWMmaW5zaWQ9NTgxNw&amp;ptn=3&amp;ver=2&amp;hsh=3&amp;fclid=0698489e-ea71-603d-1728-5c1bebc861ac&amp;psq=%c3%a0+majuscule&amp;u=a1aHR0cHM6Ly93d3cucGhvbmFuZHJvaWQuY29tL2NvbW1lbnQtbWV0dHJlLXVuLWFjY2VudC1tYWp1c2N1bGUuaHRtbA&amp;ntb=1" TargetMode="External"/><Relationship Id="rId5" Type="http://schemas.openxmlformats.org/officeDocument/2006/relationships/image" Target="../media/image7.png"/><Relationship Id="rId6"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337825"/>
            <a:ext cx="8520600" cy="2289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600">
                <a:latin typeface="EB Garamond"/>
                <a:ea typeface="EB Garamond"/>
                <a:cs typeface="EB Garamond"/>
                <a:sym typeface="EB Garamond"/>
              </a:rPr>
              <a:t>Composition et recomposition socio- technique (CST et RCST)</a:t>
            </a:r>
            <a:endParaRPr sz="4600">
              <a:latin typeface="EB Garamond"/>
              <a:ea typeface="EB Garamond"/>
              <a:cs typeface="EB Garamond"/>
              <a:sym typeface="EB Garamond"/>
            </a:endParaRPr>
          </a:p>
          <a:p>
            <a:pPr indent="0" lvl="0" marL="0" rtl="0" algn="l">
              <a:spcBef>
                <a:spcPts val="1000"/>
              </a:spcBef>
              <a:spcAft>
                <a:spcPts val="0"/>
              </a:spcAft>
              <a:buNone/>
            </a:pPr>
            <a:r>
              <a:rPr i="1" lang="en" sz="2822">
                <a:latin typeface="EB Garamond"/>
                <a:ea typeface="EB Garamond"/>
                <a:cs typeface="EB Garamond"/>
                <a:sym typeface="EB Garamond"/>
              </a:rPr>
              <a:t>Reconfigurer un système harmonieux et efficace pour l’Humain et la Technique</a:t>
            </a:r>
            <a:endParaRPr i="1" sz="2822">
              <a:latin typeface="EB Garamond"/>
              <a:ea typeface="EB Garamond"/>
              <a:cs typeface="EB Garamond"/>
              <a:sym typeface="EB Garamond"/>
            </a:endParaRPr>
          </a:p>
        </p:txBody>
      </p:sp>
      <p:sp>
        <p:nvSpPr>
          <p:cNvPr id="55" name="Google Shape;55;p13"/>
          <p:cNvSpPr txBox="1"/>
          <p:nvPr>
            <p:ph idx="1" type="subTitle"/>
          </p:nvPr>
        </p:nvSpPr>
        <p:spPr>
          <a:xfrm>
            <a:off x="311700" y="443925"/>
            <a:ext cx="1260900" cy="294000"/>
          </a:xfrm>
          <a:prstGeom prst="rect">
            <a:avLst/>
          </a:prstGeom>
        </p:spPr>
        <p:txBody>
          <a:bodyPr anchorCtr="0" anchor="t" bIns="91425" lIns="91425" spcFirstLastPara="1" rIns="91425" wrap="square" tIns="91425">
            <a:normAutofit lnSpcReduction="20000"/>
          </a:bodyPr>
          <a:lstStyle/>
          <a:p>
            <a:pPr indent="0" lvl="0" marL="0" rtl="0" algn="ctr">
              <a:lnSpc>
                <a:spcPct val="80000"/>
              </a:lnSpc>
              <a:spcBef>
                <a:spcPts val="0"/>
              </a:spcBef>
              <a:spcAft>
                <a:spcPts val="0"/>
              </a:spcAft>
              <a:buSzPts val="1018"/>
              <a:buNone/>
            </a:pPr>
            <a:r>
              <a:rPr b="1" lang="en" sz="1100">
                <a:solidFill>
                  <a:schemeClr val="dk1"/>
                </a:solidFill>
                <a:latin typeface="Comfortaa"/>
                <a:ea typeface="Comfortaa"/>
                <a:cs typeface="Comfortaa"/>
                <a:sym typeface="Comfortaa"/>
              </a:rPr>
              <a:t>FICHE OUTIL</a:t>
            </a:r>
            <a:endParaRPr b="1" sz="1100">
              <a:latin typeface="Comfortaa"/>
              <a:ea typeface="Comfortaa"/>
              <a:cs typeface="Comfortaa"/>
              <a:sym typeface="Comfortaa"/>
            </a:endParaRPr>
          </a:p>
        </p:txBody>
      </p:sp>
      <p:sp>
        <p:nvSpPr>
          <p:cNvPr id="56" name="Google Shape;56;p13"/>
          <p:cNvSpPr txBox="1"/>
          <p:nvPr/>
        </p:nvSpPr>
        <p:spPr>
          <a:xfrm>
            <a:off x="6414250" y="315500"/>
            <a:ext cx="2695500" cy="30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Amaury Grandin</a:t>
            </a:r>
            <a:endParaRPr sz="1800">
              <a:solidFill>
                <a:schemeClr val="dk1"/>
              </a:solidFill>
            </a:endParaRPr>
          </a:p>
          <a:p>
            <a:pPr indent="0" lvl="0" marL="0" rtl="0" algn="l">
              <a:spcBef>
                <a:spcPts val="0"/>
              </a:spcBef>
              <a:spcAft>
                <a:spcPts val="0"/>
              </a:spcAft>
              <a:buNone/>
            </a:pPr>
            <a:r>
              <a:rPr lang="en" sz="1800">
                <a:solidFill>
                  <a:schemeClr val="dk1"/>
                </a:solidFill>
              </a:rPr>
              <a:t>Jean-Daniel Boutin</a:t>
            </a:r>
            <a:endParaRPr sz="180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2"/>
          <p:cNvSpPr txBox="1"/>
          <p:nvPr>
            <p:ph idx="1" type="body"/>
          </p:nvPr>
        </p:nvSpPr>
        <p:spPr>
          <a:xfrm>
            <a:off x="311700" y="636725"/>
            <a:ext cx="4260300" cy="4617900"/>
          </a:xfrm>
          <a:prstGeom prst="rect">
            <a:avLst/>
          </a:prstGeom>
        </p:spPr>
        <p:txBody>
          <a:bodyPr anchorCtr="0" anchor="t" bIns="91425" lIns="91425" spcFirstLastPara="1" rIns="91425" wrap="square" tIns="91425">
            <a:normAutofit lnSpcReduction="20000"/>
          </a:bodyPr>
          <a:lstStyle/>
          <a:p>
            <a:pPr indent="0" lvl="0" marL="0" rtl="0" algn="just">
              <a:spcBef>
                <a:spcPts val="0"/>
              </a:spcBef>
              <a:spcAft>
                <a:spcPts val="0"/>
              </a:spcAft>
              <a:buNone/>
            </a:pPr>
            <a:r>
              <a:rPr lang="en" sz="1400">
                <a:solidFill>
                  <a:schemeClr val="dk1"/>
                </a:solidFill>
                <a:latin typeface="EB Garamond"/>
                <a:ea typeface="EB Garamond"/>
                <a:cs typeface="EB Garamond"/>
                <a:sym typeface="EB Garamond"/>
              </a:rPr>
              <a:t>Lorsqu’on cherche à concevoir un nouveau dispositif technique, l’approche CST-RCST permet d’anticiper les transformations du système que le nouveau dispositif induira probablement pour proposer un ensemble de préconisations à mettre en place pour favoriser l’insertion du nouveau dispositif, tant pour la </a:t>
            </a:r>
            <a:r>
              <a:rPr b="1" lang="en" sz="1400">
                <a:solidFill>
                  <a:schemeClr val="dk1"/>
                </a:solidFill>
                <a:latin typeface="EB Garamond"/>
                <a:ea typeface="EB Garamond"/>
                <a:cs typeface="EB Garamond"/>
                <a:sym typeface="EB Garamond"/>
              </a:rPr>
              <a:t>performance</a:t>
            </a:r>
            <a:r>
              <a:rPr lang="en" sz="1400">
                <a:solidFill>
                  <a:schemeClr val="dk1"/>
                </a:solidFill>
                <a:latin typeface="EB Garamond"/>
                <a:ea typeface="EB Garamond"/>
                <a:cs typeface="EB Garamond"/>
                <a:sym typeface="EB Garamond"/>
              </a:rPr>
              <a:t> que pour l’</a:t>
            </a:r>
            <a:r>
              <a:rPr b="1" lang="en" sz="1400">
                <a:solidFill>
                  <a:schemeClr val="dk1"/>
                </a:solidFill>
                <a:latin typeface="EB Garamond"/>
                <a:ea typeface="EB Garamond"/>
                <a:cs typeface="EB Garamond"/>
                <a:sym typeface="EB Garamond"/>
              </a:rPr>
              <a:t>harmonie</a:t>
            </a:r>
            <a:r>
              <a:rPr lang="en" sz="1400">
                <a:solidFill>
                  <a:schemeClr val="dk1"/>
                </a:solidFill>
                <a:latin typeface="EB Garamond"/>
                <a:ea typeface="EB Garamond"/>
                <a:cs typeface="EB Garamond"/>
                <a:sym typeface="EB Garamond"/>
              </a:rPr>
              <a:t> et le bien-être des acteurs</a:t>
            </a:r>
            <a:r>
              <a:rPr lang="en" sz="1400">
                <a:solidFill>
                  <a:schemeClr val="dk1"/>
                </a:solidFill>
                <a:latin typeface="EB Garamond"/>
                <a:ea typeface="EB Garamond"/>
                <a:cs typeface="EB Garamond"/>
                <a:sym typeface="EB Garamond"/>
              </a:rPr>
              <a:t>.</a:t>
            </a:r>
            <a:endParaRPr sz="1400">
              <a:solidFill>
                <a:schemeClr val="dk1"/>
              </a:solidFill>
              <a:latin typeface="EB Garamond"/>
              <a:ea typeface="EB Garamond"/>
              <a:cs typeface="EB Garamond"/>
              <a:sym typeface="EB Garamond"/>
            </a:endParaRPr>
          </a:p>
          <a:p>
            <a:pPr indent="0" lvl="0" marL="0" rtl="0" algn="just">
              <a:spcBef>
                <a:spcPts val="1200"/>
              </a:spcBef>
              <a:spcAft>
                <a:spcPts val="0"/>
              </a:spcAft>
              <a:buNone/>
            </a:pPr>
            <a:r>
              <a:rPr lang="en" sz="1400">
                <a:solidFill>
                  <a:schemeClr val="dk1"/>
                </a:solidFill>
                <a:latin typeface="EB Garamond"/>
                <a:ea typeface="EB Garamond"/>
                <a:cs typeface="EB Garamond"/>
                <a:sym typeface="EB Garamond"/>
              </a:rPr>
              <a:t>L’outil CST-RCST est donc un outil de maîtrise, d’anticipation et de gestion du risque.</a:t>
            </a:r>
            <a:endParaRPr sz="1400">
              <a:solidFill>
                <a:schemeClr val="dk1"/>
              </a:solidFill>
              <a:latin typeface="EB Garamond"/>
              <a:ea typeface="EB Garamond"/>
              <a:cs typeface="EB Garamond"/>
              <a:sym typeface="EB Garamond"/>
            </a:endParaRPr>
          </a:p>
          <a:p>
            <a:pPr indent="0" lvl="0" marL="0" rtl="0" algn="just">
              <a:spcBef>
                <a:spcPts val="1400"/>
              </a:spcBef>
              <a:spcAft>
                <a:spcPts val="0"/>
              </a:spcAft>
              <a:buNone/>
            </a:pPr>
            <a:r>
              <a:rPr b="1" lang="en" sz="1300">
                <a:solidFill>
                  <a:schemeClr val="dk1"/>
                </a:solidFill>
              </a:rPr>
              <a:t>⚠️ </a:t>
            </a:r>
            <a:r>
              <a:rPr lang="en" sz="1400">
                <a:solidFill>
                  <a:schemeClr val="dk1"/>
                </a:solidFill>
                <a:latin typeface="EB Garamond"/>
                <a:ea typeface="EB Garamond"/>
                <a:cs typeface="EB Garamond"/>
                <a:sym typeface="EB Garamond"/>
              </a:rPr>
              <a:t>L’outil CST-RCST ne peut prétendre</a:t>
            </a:r>
            <a:r>
              <a:rPr lang="en" sz="1400">
                <a:solidFill>
                  <a:schemeClr val="dk1"/>
                </a:solidFill>
                <a:latin typeface="EB Garamond"/>
                <a:ea typeface="EB Garamond"/>
                <a:cs typeface="EB Garamond"/>
                <a:sym typeface="EB Garamond"/>
              </a:rPr>
              <a:t> prédire l’avenir ; le système sociotechnique va se réinventer par des mécanismes d’exaptation et de catachrèse sans qu’on puisse les prévoir.</a:t>
            </a:r>
            <a:br>
              <a:rPr lang="en" sz="1400">
                <a:solidFill>
                  <a:schemeClr val="dk1"/>
                </a:solidFill>
                <a:latin typeface="EB Garamond"/>
                <a:ea typeface="EB Garamond"/>
                <a:cs typeface="EB Garamond"/>
                <a:sym typeface="EB Garamond"/>
              </a:rPr>
            </a:br>
            <a:r>
              <a:rPr lang="en" sz="1400">
                <a:solidFill>
                  <a:schemeClr val="dk1"/>
                </a:solidFill>
                <a:latin typeface="EB Garamond"/>
                <a:ea typeface="EB Garamond"/>
                <a:cs typeface="EB Garamond"/>
                <a:sym typeface="EB Garamond"/>
              </a:rPr>
              <a:t>Ici, on cherche à anticiper les conséquences les plus évidentes afin d’orienter la conception pour éviter d’être pris de cours lors de l’insertion du dispositif dans le système, lorsque notre marge de man</a:t>
            </a:r>
            <a:r>
              <a:rPr lang="en" sz="1400">
                <a:solidFill>
                  <a:schemeClr val="dk1"/>
                </a:solidFill>
                <a:highlight>
                  <a:srgbClr val="FFFFFF"/>
                </a:highlight>
                <a:latin typeface="EB Garamond"/>
                <a:ea typeface="EB Garamond"/>
                <a:cs typeface="EB Garamond"/>
                <a:sym typeface="EB Garamond"/>
              </a:rPr>
              <a:t>œ</a:t>
            </a:r>
            <a:r>
              <a:rPr lang="en" sz="1400">
                <a:solidFill>
                  <a:schemeClr val="dk1"/>
                </a:solidFill>
                <a:latin typeface="EB Garamond"/>
                <a:ea typeface="EB Garamond"/>
                <a:cs typeface="EB Garamond"/>
                <a:sym typeface="EB Garamond"/>
              </a:rPr>
              <a:t>uvre est la plus réduite. </a:t>
            </a:r>
            <a:endParaRPr sz="1400">
              <a:solidFill>
                <a:schemeClr val="dk1"/>
              </a:solidFill>
              <a:latin typeface="EB Garamond"/>
              <a:ea typeface="EB Garamond"/>
              <a:cs typeface="EB Garamond"/>
              <a:sym typeface="EB Garamond"/>
            </a:endParaRPr>
          </a:p>
          <a:p>
            <a:pPr indent="0" lvl="0" marL="0" rtl="0" algn="just">
              <a:spcBef>
                <a:spcPts val="1400"/>
              </a:spcBef>
              <a:spcAft>
                <a:spcPts val="400"/>
              </a:spcAft>
              <a:buNone/>
            </a:pPr>
            <a:r>
              <a:rPr lang="en" sz="1400">
                <a:solidFill>
                  <a:schemeClr val="dk1"/>
                </a:solidFill>
                <a:latin typeface="EB Garamond"/>
                <a:ea typeface="EB Garamond"/>
                <a:cs typeface="EB Garamond"/>
                <a:sym typeface="EB Garamond"/>
              </a:rPr>
              <a:t>🔗 </a:t>
            </a:r>
            <a:r>
              <a:rPr lang="en" sz="1400">
                <a:solidFill>
                  <a:schemeClr val="dk1"/>
                </a:solidFill>
                <a:latin typeface="EB Garamond"/>
                <a:ea typeface="EB Garamond"/>
                <a:cs typeface="EB Garamond"/>
                <a:sym typeface="EB Garamond"/>
              </a:rPr>
              <a:t>SWOT, AMDEC, courbe de diffusion de l’innovation de Rogers.</a:t>
            </a:r>
            <a:endParaRPr sz="1400">
              <a:solidFill>
                <a:schemeClr val="dk1"/>
              </a:solidFill>
              <a:latin typeface="EB Garamond"/>
              <a:ea typeface="EB Garamond"/>
              <a:cs typeface="EB Garamond"/>
              <a:sym typeface="EB Garamond"/>
            </a:endParaRPr>
          </a:p>
        </p:txBody>
      </p:sp>
      <p:sp>
        <p:nvSpPr>
          <p:cNvPr id="135" name="Google Shape;135;p22"/>
          <p:cNvSpPr txBox="1"/>
          <p:nvPr>
            <p:ph type="title"/>
          </p:nvPr>
        </p:nvSpPr>
        <p:spPr>
          <a:xfrm>
            <a:off x="311700" y="64025"/>
            <a:ext cx="87924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20">
                <a:latin typeface="EB Garamond"/>
                <a:ea typeface="EB Garamond"/>
                <a:cs typeface="EB Garamond"/>
                <a:sym typeface="EB Garamond"/>
              </a:rPr>
              <a:t>B)	Anticipation des transformations sociotechniques (approche CST-RCST)</a:t>
            </a:r>
            <a:endParaRPr sz="2020">
              <a:latin typeface="EB Garamond"/>
              <a:ea typeface="EB Garamond"/>
              <a:cs typeface="EB Garamond"/>
              <a:sym typeface="EB 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39" name="Shape 139"/>
        <p:cNvGrpSpPr/>
        <p:nvPr/>
      </p:nvGrpSpPr>
      <p:grpSpPr>
        <a:xfrm>
          <a:off x="0" y="0"/>
          <a:ext cx="0" cy="0"/>
          <a:chOff x="0" y="0"/>
          <a:chExt cx="0" cy="0"/>
        </a:xfrm>
      </p:grpSpPr>
      <p:sp>
        <p:nvSpPr>
          <p:cNvPr id="140" name="Google Shape;140;p23"/>
          <p:cNvSpPr/>
          <p:nvPr/>
        </p:nvSpPr>
        <p:spPr>
          <a:xfrm>
            <a:off x="0" y="2504725"/>
            <a:ext cx="9144000" cy="7014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1" name="Google Shape;141;p23"/>
          <p:cNvSpPr txBox="1"/>
          <p:nvPr>
            <p:ph type="title"/>
          </p:nvPr>
        </p:nvSpPr>
        <p:spPr>
          <a:xfrm>
            <a:off x="645775" y="2427975"/>
            <a:ext cx="8186400" cy="7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4220">
                <a:latin typeface="EB Garamond"/>
                <a:ea typeface="EB Garamond"/>
                <a:cs typeface="EB Garamond"/>
                <a:sym typeface="EB Garamond"/>
              </a:rPr>
              <a:t>Démarche de l’outil</a:t>
            </a:r>
            <a:endParaRPr sz="4220">
              <a:latin typeface="EB Garamond"/>
              <a:ea typeface="EB Garamond"/>
              <a:cs typeface="EB Garamond"/>
              <a:sym typeface="EB Garamond"/>
            </a:endParaRPr>
          </a:p>
        </p:txBody>
      </p:sp>
      <p:sp>
        <p:nvSpPr>
          <p:cNvPr id="142" name="Google Shape;142;p23"/>
          <p:cNvSpPr/>
          <p:nvPr/>
        </p:nvSpPr>
        <p:spPr>
          <a:xfrm>
            <a:off x="8784175" y="0"/>
            <a:ext cx="359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pic>
        <p:nvPicPr>
          <p:cNvPr id="147" name="Google Shape;147;p24"/>
          <p:cNvPicPr preferRelativeResize="0"/>
          <p:nvPr/>
        </p:nvPicPr>
        <p:blipFill>
          <a:blip r:embed="rId3">
            <a:alphaModFix/>
          </a:blip>
          <a:stretch>
            <a:fillRect/>
          </a:stretch>
        </p:blipFill>
        <p:spPr>
          <a:xfrm>
            <a:off x="152400" y="1741676"/>
            <a:ext cx="8839199" cy="1784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5"/>
          <p:cNvSpPr txBox="1"/>
          <p:nvPr>
            <p:ph type="title"/>
          </p:nvPr>
        </p:nvSpPr>
        <p:spPr>
          <a:xfrm>
            <a:off x="616500" y="673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latin typeface="EB Garamond"/>
                <a:ea typeface="EB Garamond"/>
                <a:cs typeface="EB Garamond"/>
                <a:sym typeface="EB Garamond"/>
              </a:rPr>
              <a:t>E-SAFEpregnancy@home</a:t>
            </a:r>
            <a:endParaRPr sz="2500">
              <a:latin typeface="EB Garamond"/>
              <a:ea typeface="EB Garamond"/>
              <a:cs typeface="EB Garamond"/>
              <a:sym typeface="EB Garamond"/>
            </a:endParaRPr>
          </a:p>
          <a:p>
            <a:pPr indent="0" lvl="0" marL="0" rtl="0" algn="ctr">
              <a:spcBef>
                <a:spcPts val="0"/>
              </a:spcBef>
              <a:spcAft>
                <a:spcPts val="0"/>
              </a:spcAft>
              <a:buNone/>
            </a:pPr>
            <a:r>
              <a:t/>
            </a:r>
            <a:endParaRPr sz="2500"/>
          </a:p>
        </p:txBody>
      </p:sp>
      <p:sp>
        <p:nvSpPr>
          <p:cNvPr id="153" name="Google Shape;153;p25"/>
          <p:cNvSpPr txBox="1"/>
          <p:nvPr>
            <p:ph idx="1" type="body"/>
          </p:nvPr>
        </p:nvSpPr>
        <p:spPr>
          <a:xfrm>
            <a:off x="677550" y="1368300"/>
            <a:ext cx="8154900" cy="3695700"/>
          </a:xfrm>
          <a:prstGeom prst="rect">
            <a:avLst/>
          </a:prstGeom>
        </p:spPr>
        <p:txBody>
          <a:bodyPr anchorCtr="0" anchor="t" bIns="91425" lIns="91425" spcFirstLastPara="1" rIns="91425" wrap="square" tIns="91425">
            <a:normAutofit/>
          </a:bodyPr>
          <a:lstStyle/>
          <a:p>
            <a:pPr indent="457200" lvl="0" marL="0" rtl="0" algn="just">
              <a:spcBef>
                <a:spcPts val="0"/>
              </a:spcBef>
              <a:spcAft>
                <a:spcPts val="0"/>
              </a:spcAft>
              <a:buClr>
                <a:schemeClr val="dk1"/>
              </a:buClr>
              <a:buSzPts val="1100"/>
              <a:buFont typeface="Arial"/>
              <a:buNone/>
            </a:pPr>
            <a:r>
              <a:rPr lang="en" sz="1500">
                <a:solidFill>
                  <a:schemeClr val="dk1"/>
                </a:solidFill>
                <a:latin typeface="EB Garamond"/>
                <a:ea typeface="EB Garamond"/>
                <a:cs typeface="EB Garamond"/>
                <a:sym typeface="EB Garamond"/>
              </a:rPr>
              <a:t>La prématurité touche 15 millions de bébés chaque année dans le monde et est aujourd’hui la première cause de morbidité périnatale, en raison des complications qu’elle engendre au niveau des poumons, du cerveau, du tube digestif ou du canal artériel. L’accouchement prématuré est également plus dur et douloureux pour la parturiente, et peut être à l’origine de lésions supplémentaires. </a:t>
            </a:r>
            <a:endParaRPr sz="1500">
              <a:solidFill>
                <a:schemeClr val="dk1"/>
              </a:solidFill>
              <a:latin typeface="EB Garamond"/>
              <a:ea typeface="EB Garamond"/>
              <a:cs typeface="EB Garamond"/>
              <a:sym typeface="EB Garamond"/>
            </a:endParaRPr>
          </a:p>
          <a:p>
            <a:pPr indent="457200" lvl="0" marL="0" rtl="0" algn="just">
              <a:spcBef>
                <a:spcPts val="0"/>
              </a:spcBef>
              <a:spcAft>
                <a:spcPts val="0"/>
              </a:spcAft>
              <a:buClr>
                <a:schemeClr val="dk1"/>
              </a:buClr>
              <a:buSzPts val="1100"/>
              <a:buFont typeface="Arial"/>
              <a:buNone/>
            </a:pPr>
            <a:r>
              <a:t/>
            </a:r>
            <a:endParaRPr sz="1500">
              <a:solidFill>
                <a:schemeClr val="dk1"/>
              </a:solidFill>
              <a:latin typeface="EB Garamond"/>
              <a:ea typeface="EB Garamond"/>
              <a:cs typeface="EB Garamond"/>
              <a:sym typeface="EB Garamond"/>
            </a:endParaRPr>
          </a:p>
          <a:p>
            <a:pPr indent="457200" lvl="0" marL="0" rtl="0" algn="just">
              <a:spcBef>
                <a:spcPts val="0"/>
              </a:spcBef>
              <a:spcAft>
                <a:spcPts val="0"/>
              </a:spcAft>
              <a:buNone/>
            </a:pPr>
            <a:r>
              <a:rPr lang="en" sz="1500">
                <a:solidFill>
                  <a:schemeClr val="dk1"/>
                </a:solidFill>
                <a:latin typeface="EB Garamond"/>
                <a:ea typeface="EB Garamond"/>
                <a:cs typeface="EB Garamond"/>
                <a:sym typeface="EB Garamond"/>
              </a:rPr>
              <a:t>Le risque d’accouchement prématuré est généralement détecté par l’obstétricien à la deuxième échographie entre la vingtième et la vingt-deuxième semaine de grossesse. La solution la plus répandue aujourd’hui est alors l’hospitalisation de la femme enceinte, ce qui permet une surveillance continue par les médecins et les infirmières grâce à un échographe notamment, et ainsi la possibilité d’un traitement rapide en cas de contractions annonciatrices d’un accouchement imminent : la tocolyse qui est un médicament réduisant les contractions utérines et permettant donc de repousser l’accouchement. Cependant, ce dispositif n’apparaît plus comme satisfaisant en raison à la fois du coût de l’hospitalisation et de l’expérience des femmes enceintes qui souffrent d’être hospitalisées pendant leurs grossesses.</a:t>
            </a:r>
            <a:endParaRPr sz="1500">
              <a:solidFill>
                <a:schemeClr val="dk1"/>
              </a:solidFill>
              <a:latin typeface="EB Garamond"/>
              <a:ea typeface="EB Garamond"/>
              <a:cs typeface="EB Garamond"/>
              <a:sym typeface="EB Garamond"/>
            </a:endParaRPr>
          </a:p>
        </p:txBody>
      </p:sp>
      <p:sp>
        <p:nvSpPr>
          <p:cNvPr id="154" name="Google Shape;154;p25"/>
          <p:cNvSpPr txBox="1"/>
          <p:nvPr>
            <p:ph idx="4294967295" type="subTitle"/>
          </p:nvPr>
        </p:nvSpPr>
        <p:spPr>
          <a:xfrm>
            <a:off x="311700" y="367725"/>
            <a:ext cx="3488400" cy="294000"/>
          </a:xfrm>
          <a:prstGeom prst="rect">
            <a:avLst/>
          </a:prstGeom>
        </p:spPr>
        <p:txBody>
          <a:bodyPr anchorCtr="0" anchor="t" bIns="91425" lIns="91425" spcFirstLastPara="1" rIns="91425" wrap="square" tIns="91425">
            <a:normAutofit lnSpcReduction="20000"/>
          </a:bodyPr>
          <a:lstStyle/>
          <a:p>
            <a:pPr indent="0" lvl="0" marL="0" rtl="0" algn="l">
              <a:lnSpc>
                <a:spcPct val="80000"/>
              </a:lnSpc>
              <a:spcBef>
                <a:spcPts val="0"/>
              </a:spcBef>
              <a:spcAft>
                <a:spcPts val="1200"/>
              </a:spcAft>
              <a:buClr>
                <a:srgbClr val="000000"/>
              </a:buClr>
              <a:buSzPts val="1018"/>
              <a:buFont typeface="Arial"/>
              <a:buNone/>
            </a:pPr>
            <a:r>
              <a:rPr b="1" lang="en" sz="1100">
                <a:solidFill>
                  <a:schemeClr val="dk1"/>
                </a:solidFill>
                <a:latin typeface="Comfortaa"/>
                <a:ea typeface="Comfortaa"/>
                <a:cs typeface="Comfortaa"/>
                <a:sym typeface="Comfortaa"/>
              </a:rPr>
              <a:t>EXEMPLE DE SITUATION À TRAITER</a:t>
            </a:r>
            <a:endParaRPr b="1" sz="1100">
              <a:latin typeface="Comfortaa"/>
              <a:ea typeface="Comfortaa"/>
              <a:cs typeface="Comfortaa"/>
              <a:sym typeface="Comfortaa"/>
            </a:endParaRPr>
          </a:p>
        </p:txBody>
      </p:sp>
      <p:cxnSp>
        <p:nvCxnSpPr>
          <p:cNvPr id="155" name="Google Shape;155;p25"/>
          <p:cNvCxnSpPr/>
          <p:nvPr/>
        </p:nvCxnSpPr>
        <p:spPr>
          <a:xfrm>
            <a:off x="451700" y="716825"/>
            <a:ext cx="0" cy="4448400"/>
          </a:xfrm>
          <a:prstGeom prst="straightConnector1">
            <a:avLst/>
          </a:prstGeom>
          <a:noFill/>
          <a:ln cap="flat" cmpd="sng" w="114300">
            <a:solidFill>
              <a:srgbClr val="999999"/>
            </a:solidFill>
            <a:prstDash val="solid"/>
            <a:round/>
            <a:headEnd len="med" w="med" type="none"/>
            <a:tailEnd len="med" w="med" type="none"/>
          </a:ln>
        </p:spPr>
      </p:cxnSp>
      <p:cxnSp>
        <p:nvCxnSpPr>
          <p:cNvPr id="156" name="Google Shape;156;p25"/>
          <p:cNvCxnSpPr/>
          <p:nvPr/>
        </p:nvCxnSpPr>
        <p:spPr>
          <a:xfrm>
            <a:off x="449300" y="721425"/>
            <a:ext cx="8753400" cy="0"/>
          </a:xfrm>
          <a:prstGeom prst="straightConnector1">
            <a:avLst/>
          </a:prstGeom>
          <a:noFill/>
          <a:ln cap="flat" cmpd="sng" w="9525">
            <a:solidFill>
              <a:srgbClr val="999999"/>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idx="1" type="body"/>
          </p:nvPr>
        </p:nvSpPr>
        <p:spPr>
          <a:xfrm>
            <a:off x="220350" y="1076275"/>
            <a:ext cx="8154600" cy="3439500"/>
          </a:xfrm>
          <a:prstGeom prst="rect">
            <a:avLst/>
          </a:prstGeom>
        </p:spPr>
        <p:txBody>
          <a:bodyPr anchorCtr="0" anchor="t" bIns="91425" lIns="91425" spcFirstLastPara="1" rIns="91425" wrap="square" tIns="91425">
            <a:normAutofit lnSpcReduction="10000"/>
          </a:bodyPr>
          <a:lstStyle/>
          <a:p>
            <a:pPr indent="457200" lvl="0" marL="0" rtl="0" algn="just">
              <a:spcBef>
                <a:spcPts val="0"/>
              </a:spcBef>
              <a:spcAft>
                <a:spcPts val="0"/>
              </a:spcAft>
              <a:buNone/>
            </a:pPr>
            <a:r>
              <a:rPr lang="en" sz="1500">
                <a:solidFill>
                  <a:schemeClr val="dk1"/>
                </a:solidFill>
                <a:latin typeface="EB Garamond"/>
                <a:ea typeface="EB Garamond"/>
                <a:cs typeface="EB Garamond"/>
                <a:sym typeface="EB Garamond"/>
              </a:rPr>
              <a:t>On propose donc un nouveau dispositif de suivi des femmes présentant un risque d’accouchement prématuré. Celui-ci consiste en l’utilisation d’une ceinture que la femme enceinte viendrait porter la nuit pour mesurer son activité électrique utérine, permettant ainsi un télé-diagnostic journalier. L’objet est récupéré par la femme enceinte à l’hôpital, où le médecin lui explique son fonctionnement et la façon de l’utiliser pour prendre correctement les mesures. Ensuite, tous les jours, après la mesure prise par la ceinture de l’activité électrique utérine au cours de la nuit, les données sont transférées par la femme enceinte de chez elle au </a:t>
            </a:r>
            <a:r>
              <a:rPr i="1" lang="en" sz="1500">
                <a:solidFill>
                  <a:schemeClr val="dk1"/>
                </a:solidFill>
                <a:latin typeface="EB Garamond"/>
                <a:ea typeface="EB Garamond"/>
                <a:cs typeface="EB Garamond"/>
                <a:sym typeface="EB Garamond"/>
              </a:rPr>
              <a:t>cloud</a:t>
            </a:r>
            <a:r>
              <a:rPr lang="en" sz="1500">
                <a:solidFill>
                  <a:schemeClr val="dk1"/>
                </a:solidFill>
                <a:latin typeface="EB Garamond"/>
                <a:ea typeface="EB Garamond"/>
                <a:cs typeface="EB Garamond"/>
                <a:sym typeface="EB Garamond"/>
              </a:rPr>
              <a:t> de l’hôpital via un boîtier de transmission, pour être analysées par un médecin qui envoie la réponse : « RAS, on poursuit ainsi » via l’application, ou sinon appelle la patiente pour la convier à un rendez-vous (échographie ou hospitalisation).</a:t>
            </a:r>
            <a:endParaRPr sz="1500">
              <a:solidFill>
                <a:schemeClr val="dk1"/>
              </a:solidFill>
              <a:latin typeface="EB Garamond"/>
              <a:ea typeface="EB Garamond"/>
              <a:cs typeface="EB Garamond"/>
              <a:sym typeface="EB Garamond"/>
            </a:endParaRPr>
          </a:p>
          <a:p>
            <a:pPr indent="457200" lvl="0" marL="0" rtl="0" algn="just">
              <a:spcBef>
                <a:spcPts val="0"/>
              </a:spcBef>
              <a:spcAft>
                <a:spcPts val="0"/>
              </a:spcAft>
              <a:buNone/>
            </a:pPr>
            <a:r>
              <a:t/>
            </a:r>
            <a:endParaRPr sz="1500">
              <a:solidFill>
                <a:schemeClr val="dk1"/>
              </a:solidFill>
              <a:latin typeface="EB Garamond"/>
              <a:ea typeface="EB Garamond"/>
              <a:cs typeface="EB Garamond"/>
              <a:sym typeface="EB Garamond"/>
            </a:endParaRPr>
          </a:p>
          <a:p>
            <a:pPr indent="457200" lvl="0" marL="0" rtl="0" algn="just">
              <a:spcBef>
                <a:spcPts val="0"/>
              </a:spcBef>
              <a:spcAft>
                <a:spcPts val="0"/>
              </a:spcAft>
              <a:buClr>
                <a:schemeClr val="dk1"/>
              </a:buClr>
              <a:buSzPts val="1100"/>
              <a:buFont typeface="Arial"/>
              <a:buNone/>
            </a:pPr>
            <a:r>
              <a:rPr lang="en" sz="1500">
                <a:solidFill>
                  <a:schemeClr val="dk1"/>
                </a:solidFill>
                <a:latin typeface="EB Garamond"/>
                <a:ea typeface="EB Garamond"/>
                <a:cs typeface="EB Garamond"/>
                <a:sym typeface="EB Garamond"/>
              </a:rPr>
              <a:t>On adoptera pour traiter cet exemple la posture d’un technologue qui commence à travailler sur ce projet qui est déjà abouti techniquement, mais l’insertion dans le système socio-technique n’a pas encore été pensée.</a:t>
            </a:r>
            <a:endParaRPr sz="1500">
              <a:solidFill>
                <a:schemeClr val="dk1"/>
              </a:solidFill>
              <a:latin typeface="EB Garamond"/>
              <a:ea typeface="EB Garamond"/>
              <a:cs typeface="EB Garamond"/>
              <a:sym typeface="EB Garamond"/>
            </a:endParaRPr>
          </a:p>
        </p:txBody>
      </p:sp>
      <p:cxnSp>
        <p:nvCxnSpPr>
          <p:cNvPr id="162" name="Google Shape;162;p26"/>
          <p:cNvCxnSpPr/>
          <p:nvPr/>
        </p:nvCxnSpPr>
        <p:spPr>
          <a:xfrm>
            <a:off x="8605100" y="716825"/>
            <a:ext cx="0" cy="4448400"/>
          </a:xfrm>
          <a:prstGeom prst="straightConnector1">
            <a:avLst/>
          </a:prstGeom>
          <a:noFill/>
          <a:ln cap="flat" cmpd="sng" w="114300">
            <a:solidFill>
              <a:srgbClr val="999999"/>
            </a:solidFill>
            <a:prstDash val="solid"/>
            <a:round/>
            <a:headEnd len="med" w="med" type="none"/>
            <a:tailEnd len="med" w="med" type="none"/>
          </a:ln>
        </p:spPr>
      </p:cxnSp>
      <p:cxnSp>
        <p:nvCxnSpPr>
          <p:cNvPr id="163" name="Google Shape;163;p26"/>
          <p:cNvCxnSpPr/>
          <p:nvPr/>
        </p:nvCxnSpPr>
        <p:spPr>
          <a:xfrm>
            <a:off x="-160300" y="721425"/>
            <a:ext cx="8753400" cy="0"/>
          </a:xfrm>
          <a:prstGeom prst="straightConnector1">
            <a:avLst/>
          </a:prstGeom>
          <a:noFill/>
          <a:ln cap="flat" cmpd="sng" w="9525">
            <a:solidFill>
              <a:srgbClr val="999999"/>
            </a:solidFill>
            <a:prstDash val="solid"/>
            <a:round/>
            <a:headEnd len="med" w="med" type="none"/>
            <a:tailEnd len="med" w="med" type="none"/>
          </a:ln>
        </p:spPr>
      </p:cxnSp>
    </p:spTree>
  </p:cSld>
  <p:clrMapOvr>
    <a:masterClrMapping/>
  </p:clrMapOvr>
  <p:transition spd="med">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388620" lvl="0" marL="457200" rtl="0" algn="l">
              <a:spcBef>
                <a:spcPts val="0"/>
              </a:spcBef>
              <a:spcAft>
                <a:spcPts val="0"/>
              </a:spcAft>
              <a:buSzPct val="100000"/>
              <a:buFont typeface="EB Garamond"/>
              <a:buAutoNum type="romanUcPeriod"/>
            </a:pPr>
            <a:r>
              <a:rPr lang="en">
                <a:latin typeface="EB Garamond"/>
                <a:ea typeface="EB Garamond"/>
                <a:cs typeface="EB Garamond"/>
                <a:sym typeface="EB Garamond"/>
              </a:rPr>
              <a:t>Analyse</a:t>
            </a:r>
            <a:endParaRPr>
              <a:latin typeface="EB Garamond"/>
              <a:ea typeface="EB Garamond"/>
              <a:cs typeface="EB Garamond"/>
              <a:sym typeface="EB Garamond"/>
            </a:endParaRPr>
          </a:p>
        </p:txBody>
      </p:sp>
      <p:sp>
        <p:nvSpPr>
          <p:cNvPr id="169" name="Google Shape;169;p27"/>
          <p:cNvSpPr txBox="1"/>
          <p:nvPr>
            <p:ph idx="1" type="body"/>
          </p:nvPr>
        </p:nvSpPr>
        <p:spPr>
          <a:xfrm>
            <a:off x="311700" y="108390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400">
                <a:solidFill>
                  <a:schemeClr val="dk1"/>
                </a:solidFill>
                <a:latin typeface="EB Garamond"/>
                <a:ea typeface="EB Garamond"/>
                <a:cs typeface="EB Garamond"/>
                <a:sym typeface="EB Garamond"/>
              </a:rPr>
              <a:t>Le système sociotechnique prend forme au sein de processus qui permettent de comprendre les interactions entre les acteurs humains et techniques.</a:t>
            </a:r>
            <a:endParaRPr sz="1400">
              <a:solidFill>
                <a:schemeClr val="dk1"/>
              </a:solidFill>
              <a:latin typeface="EB Garamond"/>
              <a:ea typeface="EB Garamond"/>
              <a:cs typeface="EB Garamond"/>
              <a:sym typeface="EB Garamond"/>
            </a:endParaRPr>
          </a:p>
          <a:p>
            <a:pPr indent="0" lvl="0" marL="0" rtl="0" algn="l">
              <a:spcBef>
                <a:spcPts val="1200"/>
              </a:spcBef>
              <a:spcAft>
                <a:spcPts val="0"/>
              </a:spcAft>
              <a:buNone/>
            </a:pPr>
            <a:r>
              <a:rPr lang="en" sz="1400">
                <a:solidFill>
                  <a:schemeClr val="dk1"/>
                </a:solidFill>
                <a:latin typeface="EB Garamond"/>
                <a:ea typeface="EB Garamond"/>
                <a:cs typeface="EB Garamond"/>
                <a:sym typeface="EB Garamond"/>
              </a:rPr>
              <a:t>Nous allons donc dans un premier temps chercher à modéliser le(s)</a:t>
            </a:r>
            <a:r>
              <a:rPr lang="en" sz="1400">
                <a:solidFill>
                  <a:schemeClr val="dk1"/>
                </a:solidFill>
                <a:latin typeface="EB Garamond"/>
                <a:ea typeface="EB Garamond"/>
                <a:cs typeface="EB Garamond"/>
                <a:sym typeface="EB Garamond"/>
              </a:rPr>
              <a:t> processus du système socio-technique tel qu’il est maintenant (CST), puis d’anticiper ce que serait probablement le(s) nouveau(x) processus avec l’insertion du dispositif que nous cherchons à concevoir (RCST).</a:t>
            </a:r>
            <a:endParaRPr sz="1400">
              <a:solidFill>
                <a:schemeClr val="dk1"/>
              </a:solidFill>
              <a:latin typeface="EB Garamond"/>
              <a:ea typeface="EB Garamond"/>
              <a:cs typeface="EB Garamond"/>
              <a:sym typeface="EB Garamond"/>
            </a:endParaRPr>
          </a:p>
          <a:p>
            <a:pPr indent="0" lvl="0" marL="0" rtl="0" algn="l">
              <a:spcBef>
                <a:spcPts val="1200"/>
              </a:spcBef>
              <a:spcAft>
                <a:spcPts val="0"/>
              </a:spcAft>
              <a:buNone/>
            </a:pPr>
            <a:r>
              <a:rPr lang="en" sz="1400">
                <a:solidFill>
                  <a:schemeClr val="dk1"/>
                </a:solidFill>
                <a:latin typeface="EB Garamond"/>
                <a:ea typeface="EB Garamond"/>
                <a:cs typeface="EB Garamond"/>
                <a:sym typeface="EB Garamond"/>
              </a:rPr>
              <a:t>Ce formalisme s’articule donc en un Avant (CST) et un Après (RCST), dans lesquels on représente le(s) processus sous la forme d’un chronogramme.</a:t>
            </a:r>
            <a:endParaRPr sz="1400">
              <a:solidFill>
                <a:schemeClr val="dk1"/>
              </a:solidFill>
              <a:latin typeface="EB Garamond"/>
              <a:ea typeface="EB Garamond"/>
              <a:cs typeface="EB Garamond"/>
              <a:sym typeface="EB Garamond"/>
            </a:endParaRPr>
          </a:p>
          <a:p>
            <a:pPr indent="0" lvl="0" marL="0" rtl="0" algn="l">
              <a:spcBef>
                <a:spcPts val="1200"/>
              </a:spcBef>
              <a:spcAft>
                <a:spcPts val="0"/>
              </a:spcAft>
              <a:buNone/>
            </a:pPr>
            <a:r>
              <a:rPr lang="en" sz="1400">
                <a:solidFill>
                  <a:schemeClr val="dk1"/>
                </a:solidFill>
                <a:latin typeface="EB Garamond"/>
                <a:ea typeface="EB Garamond"/>
                <a:cs typeface="EB Garamond"/>
                <a:sym typeface="EB Garamond"/>
              </a:rPr>
              <a:t>Chaque étape d’un processus est caractérisée par un nom et une liste d’acteurs techniques et humains concernés. Lors de la recomposition, une étape peut être </a:t>
            </a:r>
            <a:r>
              <a:rPr lang="en" sz="1400">
                <a:solidFill>
                  <a:schemeClr val="dk1"/>
                </a:solidFill>
                <a:latin typeface="EB Garamond"/>
                <a:ea typeface="EB Garamond"/>
                <a:cs typeface="EB Garamond"/>
                <a:sym typeface="EB Garamond"/>
              </a:rPr>
              <a:t>transformée, mais aussi ajoutée ou supprimée.</a:t>
            </a:r>
            <a:endParaRPr sz="1400">
              <a:solidFill>
                <a:schemeClr val="dk1"/>
              </a:solidFill>
              <a:latin typeface="EB Garamond"/>
              <a:ea typeface="EB Garamond"/>
              <a:cs typeface="EB Garamond"/>
              <a:sym typeface="EB Garamond"/>
            </a:endParaRPr>
          </a:p>
          <a:p>
            <a:pPr indent="0" lvl="0" marL="0" rtl="0" algn="l">
              <a:spcBef>
                <a:spcPts val="1200"/>
              </a:spcBef>
              <a:spcAft>
                <a:spcPts val="1200"/>
              </a:spcAft>
              <a:buNone/>
            </a:pPr>
            <a:r>
              <a:t/>
            </a:r>
            <a:endParaRPr sz="1400">
              <a:solidFill>
                <a:schemeClr val="dk1"/>
              </a:solidFill>
              <a:latin typeface="EB Garamond"/>
              <a:ea typeface="EB Garamond"/>
              <a:cs typeface="EB Garamond"/>
              <a:sym typeface="EB 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pic>
        <p:nvPicPr>
          <p:cNvPr id="174" name="Google Shape;174;p28"/>
          <p:cNvPicPr preferRelativeResize="0"/>
          <p:nvPr/>
        </p:nvPicPr>
        <p:blipFill rotWithShape="1">
          <a:blip r:embed="rId3">
            <a:alphaModFix/>
          </a:blip>
          <a:srcRect b="337" l="0" r="0" t="347"/>
          <a:stretch/>
        </p:blipFill>
        <p:spPr>
          <a:xfrm>
            <a:off x="0" y="1711775"/>
            <a:ext cx="9144000" cy="251854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EB Garamond"/>
                <a:ea typeface="EB Garamond"/>
                <a:cs typeface="EB Garamond"/>
                <a:sym typeface="EB Garamond"/>
              </a:rPr>
              <a:t>II. Problématisation</a:t>
            </a:r>
            <a:endParaRPr>
              <a:latin typeface="EB Garamond"/>
              <a:ea typeface="EB Garamond"/>
              <a:cs typeface="EB Garamond"/>
              <a:sym typeface="EB Garamond"/>
            </a:endParaRPr>
          </a:p>
        </p:txBody>
      </p:sp>
      <p:sp>
        <p:nvSpPr>
          <p:cNvPr id="180" name="Google Shape;180;p29"/>
          <p:cNvSpPr txBox="1"/>
          <p:nvPr>
            <p:ph idx="1" type="body"/>
          </p:nvPr>
        </p:nvSpPr>
        <p:spPr>
          <a:xfrm>
            <a:off x="311700" y="1168500"/>
            <a:ext cx="8520600" cy="341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sz="1400">
                <a:solidFill>
                  <a:schemeClr val="dk1"/>
                </a:solidFill>
                <a:latin typeface="EB Garamond"/>
                <a:ea typeface="EB Garamond"/>
                <a:cs typeface="EB Garamond"/>
                <a:sym typeface="EB Garamond"/>
              </a:rPr>
              <a:t>On cherche ici à visibiliser les transformations induites par l’introduction du nouveau dispositif pour comprendre les leviers et les obstacles au dispositif.</a:t>
            </a:r>
            <a:endParaRPr sz="1400">
              <a:solidFill>
                <a:schemeClr val="dk1"/>
              </a:solidFill>
              <a:latin typeface="EB Garamond"/>
              <a:ea typeface="EB Garamond"/>
              <a:cs typeface="EB Garamond"/>
              <a:sym typeface="EB Garamond"/>
            </a:endParaRPr>
          </a:p>
          <a:p>
            <a:pPr indent="0" lvl="0" marL="0" rtl="0" algn="just">
              <a:spcBef>
                <a:spcPts val="1200"/>
              </a:spcBef>
              <a:spcAft>
                <a:spcPts val="0"/>
              </a:spcAft>
              <a:buNone/>
            </a:pPr>
            <a:r>
              <a:rPr lang="en" sz="1400">
                <a:solidFill>
                  <a:schemeClr val="dk1"/>
                </a:solidFill>
                <a:latin typeface="EB Garamond"/>
                <a:ea typeface="EB Garamond"/>
                <a:cs typeface="EB Garamond"/>
                <a:sym typeface="EB Garamond"/>
              </a:rPr>
              <a:t>Cela nous conduit à réaliser un tableau : p</a:t>
            </a:r>
            <a:r>
              <a:rPr lang="en" sz="1400">
                <a:solidFill>
                  <a:schemeClr val="dk1"/>
                </a:solidFill>
                <a:latin typeface="EB Garamond"/>
                <a:ea typeface="EB Garamond"/>
                <a:cs typeface="EB Garamond"/>
                <a:sym typeface="EB Garamond"/>
              </a:rPr>
              <a:t>our chaque acteur concerné et à chaque étape, on décrit les transformations probables de son activité et de son statut. Une double typologie est à retenir : les transformations concernent dans la très grande majorité des cas une action, une interaction avec un autre acteur ou une responsabilité qui est ajoutée, modifiée ou supprimée avec l’insertion du dispositif que l’on cherche à concevoir dans le système socio-technique.</a:t>
            </a:r>
            <a:endParaRPr sz="1400">
              <a:solidFill>
                <a:schemeClr val="dk1"/>
              </a:solidFill>
              <a:latin typeface="EB Garamond"/>
              <a:ea typeface="EB Garamond"/>
              <a:cs typeface="EB Garamond"/>
              <a:sym typeface="EB Garamond"/>
            </a:endParaRPr>
          </a:p>
          <a:p>
            <a:pPr indent="0" lvl="0" marL="0" rtl="0" algn="just">
              <a:spcBef>
                <a:spcPts val="1200"/>
              </a:spcBef>
              <a:spcAft>
                <a:spcPts val="1200"/>
              </a:spcAft>
              <a:buNone/>
            </a:pPr>
            <a:r>
              <a:rPr lang="en" sz="1400">
                <a:solidFill>
                  <a:schemeClr val="dk1"/>
                </a:solidFill>
                <a:latin typeface="EB Garamond"/>
                <a:ea typeface="EB Garamond"/>
                <a:cs typeface="EB Garamond"/>
                <a:sym typeface="EB Garamond"/>
              </a:rPr>
              <a:t>Ces transformations du processus de fonctionnement du système que l’on a anticipées permettent ensuite d’anticiper les potentiels points de blocage et opportunités pour le dispositif.</a:t>
            </a:r>
            <a:endParaRPr sz="1400">
              <a:solidFill>
                <a:schemeClr val="dk1"/>
              </a:solidFill>
              <a:latin typeface="EB Garamond"/>
              <a:ea typeface="EB Garamond"/>
              <a:cs typeface="EB Garamond"/>
              <a:sym typeface="EB 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graphicFrame>
        <p:nvGraphicFramePr>
          <p:cNvPr id="185" name="Google Shape;185;p30"/>
          <p:cNvGraphicFramePr/>
          <p:nvPr/>
        </p:nvGraphicFramePr>
        <p:xfrm>
          <a:off x="501575" y="651375"/>
          <a:ext cx="3000000" cy="3000000"/>
        </p:xfrm>
        <a:graphic>
          <a:graphicData uri="http://schemas.openxmlformats.org/drawingml/2006/table">
            <a:tbl>
              <a:tblPr>
                <a:noFill/>
                <a:tableStyleId>{DC501D39-C9CB-423D-B6DE-EA4E4CF67C3C}</a:tableStyleId>
              </a:tblPr>
              <a:tblGrid>
                <a:gridCol w="972550"/>
                <a:gridCol w="763650"/>
                <a:gridCol w="1006000"/>
                <a:gridCol w="1901975"/>
                <a:gridCol w="1560775"/>
                <a:gridCol w="1935900"/>
              </a:tblGrid>
              <a:tr h="3810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EB Garamond"/>
                          <a:ea typeface="EB Garamond"/>
                          <a:cs typeface="EB Garamond"/>
                          <a:sym typeface="EB Garamond"/>
                        </a:rPr>
                        <a:t>AVANT</a:t>
                      </a:r>
                      <a:endParaRPr sz="1200">
                        <a:latin typeface="EB Garamond"/>
                        <a:ea typeface="EB Garamond"/>
                        <a:cs typeface="EB Garamond"/>
                        <a:sym typeface="EB Garamond"/>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EB Garamond"/>
                          <a:ea typeface="EB Garamond"/>
                          <a:cs typeface="EB Garamond"/>
                          <a:sym typeface="EB Garamond"/>
                        </a:rPr>
                        <a:t>APRÈS</a:t>
                      </a:r>
                      <a:endParaRPr b="1" sz="1000">
                        <a:latin typeface="EB Garamond"/>
                        <a:ea typeface="EB Garamond"/>
                        <a:cs typeface="EB Garamond"/>
                        <a:sym typeface="EB Garamond"/>
                      </a:endParaRPr>
                    </a:p>
                  </a:txBody>
                  <a:tcPr marT="34925" marB="34925" marR="34925" marL="3175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EB Garamond"/>
                          <a:ea typeface="EB Garamond"/>
                          <a:cs typeface="EB Garamond"/>
                          <a:sym typeface="EB Garamond"/>
                        </a:rPr>
                        <a:t>Acteurs</a:t>
                      </a:r>
                      <a:endParaRPr b="1" sz="1000">
                        <a:latin typeface="EB Garamond"/>
                        <a:ea typeface="EB Garamond"/>
                        <a:cs typeface="EB Garamond"/>
                        <a:sym typeface="EB Garamond"/>
                      </a:endParaRPr>
                    </a:p>
                  </a:txBody>
                  <a:tcPr marT="34925" marB="34925" marR="34925" marL="3175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EB Garamond"/>
                          <a:ea typeface="EB Garamond"/>
                          <a:cs typeface="EB Garamond"/>
                          <a:sym typeface="EB Garamond"/>
                        </a:rPr>
                        <a:t>Qu’est-ce qui change ?</a:t>
                      </a:r>
                      <a:endParaRPr b="1" sz="1000">
                        <a:latin typeface="EB Garamond"/>
                        <a:ea typeface="EB Garamond"/>
                        <a:cs typeface="EB Garamond"/>
                        <a:sym typeface="EB Garamond"/>
                      </a:endParaRPr>
                    </a:p>
                    <a:p>
                      <a:pPr indent="0" lvl="0" marL="0" rtl="0" algn="ctr">
                        <a:spcBef>
                          <a:spcPts val="0"/>
                        </a:spcBef>
                        <a:spcAft>
                          <a:spcPts val="0"/>
                        </a:spcAft>
                        <a:buNone/>
                      </a:pPr>
                      <a:r>
                        <a:rPr lang="en" sz="800">
                          <a:latin typeface="EB Garamond"/>
                          <a:ea typeface="EB Garamond"/>
                          <a:cs typeface="EB Garamond"/>
                          <a:sym typeface="EB Garamond"/>
                        </a:rPr>
                        <a:t>(</a:t>
                      </a:r>
                      <a:r>
                        <a:rPr i="1" lang="en" sz="800">
                          <a:latin typeface="EB Garamond"/>
                          <a:ea typeface="EB Garamond"/>
                          <a:cs typeface="EB Garamond"/>
                          <a:sym typeface="EB Garamond"/>
                        </a:rPr>
                        <a:t>action, interaction, responsabilité, coût…)</a:t>
                      </a:r>
                      <a:endParaRPr b="1" sz="1000">
                        <a:latin typeface="EB Garamond"/>
                        <a:ea typeface="EB Garamond"/>
                        <a:cs typeface="EB Garamond"/>
                        <a:sym typeface="EB Garamond"/>
                      </a:endParaRPr>
                    </a:p>
                  </a:txBody>
                  <a:tcPr marT="34925" marB="34925" marR="34925" marL="3175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EB Garamond"/>
                          <a:ea typeface="EB Garamond"/>
                          <a:cs typeface="EB Garamond"/>
                          <a:sym typeface="EB Garamond"/>
                        </a:rPr>
                        <a:t>Facteurs favorables </a:t>
                      </a:r>
                      <a:r>
                        <a:rPr lang="en" sz="800">
                          <a:latin typeface="EB Garamond"/>
                          <a:ea typeface="EB Garamond"/>
                          <a:cs typeface="EB Garamond"/>
                          <a:sym typeface="EB Garamond"/>
                        </a:rPr>
                        <a:t>(</a:t>
                      </a:r>
                      <a:r>
                        <a:rPr i="1" lang="en" sz="800">
                          <a:latin typeface="EB Garamond"/>
                          <a:ea typeface="EB Garamond"/>
                          <a:cs typeface="EB Garamond"/>
                          <a:sym typeface="EB Garamond"/>
                        </a:rPr>
                        <a:t>opportunités)</a:t>
                      </a:r>
                      <a:endParaRPr sz="1000">
                        <a:latin typeface="EB Garamond"/>
                        <a:ea typeface="EB Garamond"/>
                        <a:cs typeface="EB Garamond"/>
                        <a:sym typeface="EB Garamond"/>
                      </a:endParaRPr>
                    </a:p>
                  </a:txBody>
                  <a:tcPr marT="34925" marB="34925" marR="34925" marL="3175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EB Garamond"/>
                          <a:ea typeface="EB Garamond"/>
                          <a:cs typeface="EB Garamond"/>
                          <a:sym typeface="EB Garamond"/>
                        </a:rPr>
                        <a:t>Facteurs limitants </a:t>
                      </a:r>
                      <a:r>
                        <a:rPr lang="en" sz="800">
                          <a:latin typeface="EB Garamond"/>
                          <a:ea typeface="EB Garamond"/>
                          <a:cs typeface="EB Garamond"/>
                          <a:sym typeface="EB Garamond"/>
                        </a:rPr>
                        <a:t>(</a:t>
                      </a:r>
                      <a:r>
                        <a:rPr i="1" lang="en" sz="800">
                          <a:latin typeface="EB Garamond"/>
                          <a:ea typeface="EB Garamond"/>
                          <a:cs typeface="EB Garamond"/>
                          <a:sym typeface="EB Garamond"/>
                        </a:rPr>
                        <a:t>menaces pour une innovation efficace et harmonieuse)</a:t>
                      </a:r>
                      <a:endParaRPr sz="1000">
                        <a:latin typeface="EB Garamond"/>
                        <a:ea typeface="EB Garamond"/>
                        <a:cs typeface="EB Garamond"/>
                        <a:sym typeface="EB Garamond"/>
                      </a:endParaRPr>
                    </a:p>
                  </a:txBody>
                  <a:tcPr marT="34925" marB="34925" marR="34925" marL="3175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ctr">
                        <a:spcBef>
                          <a:spcPts val="0"/>
                        </a:spcBef>
                        <a:spcAft>
                          <a:spcPts val="0"/>
                        </a:spcAft>
                        <a:buNone/>
                      </a:pPr>
                      <a:r>
                        <a:rPr lang="en" sz="950">
                          <a:latin typeface="EB Garamond"/>
                          <a:ea typeface="EB Garamond"/>
                          <a:cs typeface="EB Garamond"/>
                          <a:sym typeface="EB Garamond"/>
                        </a:rPr>
                        <a:t>Hospitalisation de surveillance</a:t>
                      </a:r>
                      <a:endParaRPr sz="950">
                        <a:latin typeface="EB Garamond"/>
                        <a:ea typeface="EB Garamond"/>
                        <a:cs typeface="EB Garamond"/>
                        <a:sym typeface="EB Garamond"/>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0" lvl="0" marL="0" rtl="0" algn="ctr">
                        <a:spcBef>
                          <a:spcPts val="0"/>
                        </a:spcBef>
                        <a:spcAft>
                          <a:spcPts val="0"/>
                        </a:spcAft>
                        <a:buNone/>
                      </a:pPr>
                      <a:r>
                        <a:rPr lang="en" sz="950">
                          <a:latin typeface="EB Garamond"/>
                          <a:ea typeface="EB Garamond"/>
                          <a:cs typeface="EB Garamond"/>
                          <a:sym typeface="EB Garamond"/>
                        </a:rPr>
                        <a:t>Monitoring à domicile</a:t>
                      </a:r>
                      <a:endParaRPr sz="950">
                        <a:latin typeface="EB Garamond"/>
                        <a:ea typeface="EB Garamond"/>
                        <a:cs typeface="EB Garamond"/>
                        <a:sym typeface="EB Garamond"/>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Ceinture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Action +</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Elle est portative.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L’utilisatrice doit avoir tous les jours avec elle la ceinture.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c>
                  <a:txBody>
                    <a:bodyPr/>
                    <a:lstStyle/>
                    <a:p>
                      <a:pPr indent="0" lvl="0" marL="0" rtl="0" algn="l">
                        <a:spcBef>
                          <a:spcPts val="0"/>
                        </a:spcBef>
                        <a:spcAft>
                          <a:spcPts val="0"/>
                        </a:spcAft>
                        <a:buNone/>
                      </a:pPr>
                      <a:r>
                        <a:rPr lang="en" sz="950">
                          <a:latin typeface="EB Garamond"/>
                          <a:ea typeface="EB Garamond"/>
                          <a:cs typeface="EB Garamond"/>
                          <a:sym typeface="EB Garamond"/>
                        </a:rPr>
                        <a:t>Femme enceinte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Responsabilité + : elle a la charge d’effectuer les gestes nécessaires au bon suivi.</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Action + : doit porter la ceinture la nuit.</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Interaction + avec la famille</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Interaction – avec le corps médical.</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De nombreuses femmes enceintes souhaitent rester à leur domicile, proches de leur entourage et de leur quotidien.</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Les femmes souhaitent être les plus actives possible pour la santé de leur bébé.</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Par manque de savoir-faire, l’utilisatrice peut avoir des doutes sur le bon port de la ceinture.</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L’utilisatrice peut oublier de porter la ceinture une nuit, empêchant le recueil des données.</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L’utilisatrice peut être inquiète en l’attente du feedback des mesures.</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c>
                  <a:txBody>
                    <a:bodyPr/>
                    <a:lstStyle/>
                    <a:p>
                      <a:pPr indent="0" lvl="0" marL="0" rtl="0" algn="l">
                        <a:spcBef>
                          <a:spcPts val="0"/>
                        </a:spcBef>
                        <a:spcAft>
                          <a:spcPts val="0"/>
                        </a:spcAft>
                        <a:buNone/>
                      </a:pPr>
                      <a:r>
                        <a:rPr lang="en" sz="950">
                          <a:latin typeface="EB Garamond"/>
                          <a:ea typeface="EB Garamond"/>
                          <a:cs typeface="EB Garamond"/>
                          <a:sym typeface="EB Garamond"/>
                        </a:rPr>
                        <a:t>Médecin</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solidFill>
                            <a:schemeClr val="dk1"/>
                          </a:solidFill>
                          <a:latin typeface="EB Garamond"/>
                          <a:ea typeface="EB Garamond"/>
                          <a:cs typeface="EB Garamond"/>
                          <a:sym typeface="EB Garamond"/>
                        </a:rPr>
                        <a:t>Interaction – avec l’utilisatrice : la communication s’effectue via une interface numérique.</a:t>
                      </a:r>
                      <a:endParaRPr sz="950">
                        <a:solidFill>
                          <a:schemeClr val="dk1"/>
                        </a:solidFill>
                        <a:latin typeface="EB Garamond"/>
                        <a:ea typeface="EB Garamond"/>
                        <a:cs typeface="EB Garamond"/>
                        <a:sym typeface="EB Garamond"/>
                      </a:endParaRPr>
                    </a:p>
                    <a:p>
                      <a:pPr indent="0" lvl="0" marL="0" rtl="0" algn="l">
                        <a:spcBef>
                          <a:spcPts val="0"/>
                        </a:spcBef>
                        <a:spcAft>
                          <a:spcPts val="0"/>
                        </a:spcAft>
                        <a:buClr>
                          <a:schemeClr val="dk1"/>
                        </a:buClr>
                        <a:buSzPts val="1100"/>
                        <a:buFont typeface="Arial"/>
                        <a:buNone/>
                      </a:pPr>
                      <a:r>
                        <a:rPr lang="en" sz="950">
                          <a:solidFill>
                            <a:schemeClr val="dk1"/>
                          </a:solidFill>
                          <a:latin typeface="EB Garamond"/>
                          <a:ea typeface="EB Garamond"/>
                          <a:cs typeface="EB Garamond"/>
                          <a:sym typeface="EB Garamond"/>
                        </a:rPr>
                        <a:t>Savoir-faire    : n’a plus l’utilisatrice en face de lui pour le diagnostic, doit poser un verdict avec seulement les mesures.</a:t>
                      </a:r>
                      <a:endParaRPr sz="950">
                        <a:solidFill>
                          <a:schemeClr val="dk1"/>
                        </a:solidFill>
                        <a:latin typeface="EB Garamond"/>
                        <a:ea typeface="EB Garamond"/>
                        <a:cs typeface="EB Garamond"/>
                        <a:sym typeface="EB Garamond"/>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Le médecin manque de temps, or cette solution pourrait être plus rapide qu’un suivi classique.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Le médecin peut avoir du mal à interpréter les résultats de la ceinture (manque de formation ou d’interprétabilité).</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c>
                  <a:txBody>
                    <a:bodyPr/>
                    <a:lstStyle/>
                    <a:p>
                      <a:pPr indent="0" lvl="0" marL="0" rtl="0" algn="l">
                        <a:spcBef>
                          <a:spcPts val="0"/>
                        </a:spcBef>
                        <a:spcAft>
                          <a:spcPts val="0"/>
                        </a:spcAft>
                        <a:buNone/>
                      </a:pPr>
                      <a:r>
                        <a:rPr lang="en" sz="950">
                          <a:latin typeface="EB Garamond"/>
                          <a:ea typeface="EB Garamond"/>
                          <a:cs typeface="EB Garamond"/>
                          <a:sym typeface="EB Garamond"/>
                        </a:rPr>
                        <a:t>Infirmière</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Action </a:t>
                      </a:r>
                      <a:endParaRPr sz="950">
                        <a:latin typeface="EB Garamond"/>
                        <a:ea typeface="EB Garamond"/>
                        <a:cs typeface="EB Garamond"/>
                        <a:sym typeface="EB Garamond"/>
                      </a:endParaRPr>
                    </a:p>
                    <a:p>
                      <a:pPr indent="0" lvl="0" marL="0" rtl="0" algn="l">
                        <a:spcBef>
                          <a:spcPts val="0"/>
                        </a:spcBef>
                        <a:spcAft>
                          <a:spcPts val="0"/>
                        </a:spcAft>
                        <a:buNone/>
                      </a:pPr>
                      <a:r>
                        <a:rPr lang="en" sz="950">
                          <a:latin typeface="EB Garamond"/>
                          <a:ea typeface="EB Garamond"/>
                          <a:cs typeface="EB Garamond"/>
                          <a:sym typeface="EB Garamond"/>
                        </a:rPr>
                        <a:t>Interaction</a:t>
                      </a:r>
                      <a:endParaRPr sz="950">
                        <a:latin typeface="EB Garamond"/>
                        <a:ea typeface="EB Garamond"/>
                        <a:cs typeface="EB Garamond"/>
                        <a:sym typeface="EB Garamond"/>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Les infirmières manquent de temps, ce suivi leur demanderait moins de travail.</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c>
                  <a:txBody>
                    <a:bodyPr/>
                    <a:lstStyle/>
                    <a:p>
                      <a:pPr indent="0" lvl="0" marL="0" rtl="0" algn="l">
                        <a:spcBef>
                          <a:spcPts val="0"/>
                        </a:spcBef>
                        <a:spcAft>
                          <a:spcPts val="0"/>
                        </a:spcAft>
                        <a:buNone/>
                      </a:pPr>
                      <a:r>
                        <a:rPr lang="en" sz="950">
                          <a:latin typeface="EB Garamond"/>
                          <a:ea typeface="EB Garamond"/>
                          <a:cs typeface="EB Garamond"/>
                          <a:sym typeface="EB Garamond"/>
                        </a:rPr>
                        <a:t>Hôpital</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Coût -</a:t>
                      </a:r>
                      <a:endParaRPr sz="950">
                        <a:latin typeface="EB Garamond"/>
                        <a:ea typeface="EB Garamond"/>
                        <a:cs typeface="EB Garamond"/>
                        <a:sym typeface="EB Garamond"/>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L’hôpital souhaite réduire ses coûts.</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50">
                          <a:latin typeface="EB Garamond"/>
                          <a:ea typeface="EB Garamond"/>
                          <a:cs typeface="EB Garamond"/>
                          <a:sym typeface="EB Garamond"/>
                        </a:rPr>
                        <a:t>Si la sécurité sociale ne prend pas le dispositif en charge, l’utilisatrice n’aura pas forcément les moyens de payer.</a:t>
                      </a:r>
                      <a:endParaRPr sz="950">
                        <a:latin typeface="EB Garamond"/>
                        <a:ea typeface="EB Garamond"/>
                        <a:cs typeface="EB Garamond"/>
                        <a:sym typeface="EB Garamond"/>
                      </a:endParaRPr>
                    </a:p>
                  </a:txBody>
                  <a:tcPr marT="34925" marB="34925" marR="34925" marL="3175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pic>
        <p:nvPicPr>
          <p:cNvPr id="186" name="Google Shape;186;p30"/>
          <p:cNvPicPr preferRelativeResize="0"/>
          <p:nvPr/>
        </p:nvPicPr>
        <p:blipFill>
          <a:blip r:embed="rId3">
            <a:alphaModFix/>
          </a:blip>
          <a:stretch>
            <a:fillRect/>
          </a:stretch>
        </p:blipFill>
        <p:spPr>
          <a:xfrm>
            <a:off x="3654950" y="3940400"/>
            <a:ext cx="123825" cy="123825"/>
          </a:xfrm>
          <a:prstGeom prst="rect">
            <a:avLst/>
          </a:prstGeom>
          <a:noFill/>
          <a:ln>
            <a:noFill/>
          </a:ln>
        </p:spPr>
      </p:pic>
      <p:pic>
        <p:nvPicPr>
          <p:cNvPr id="187" name="Google Shape;187;p30"/>
          <p:cNvPicPr preferRelativeResize="0"/>
          <p:nvPr/>
        </p:nvPicPr>
        <p:blipFill>
          <a:blip r:embed="rId3">
            <a:alphaModFix/>
          </a:blip>
          <a:stretch>
            <a:fillRect/>
          </a:stretch>
        </p:blipFill>
        <p:spPr>
          <a:xfrm>
            <a:off x="3824825" y="4089550"/>
            <a:ext cx="123825" cy="123825"/>
          </a:xfrm>
          <a:prstGeom prst="rect">
            <a:avLst/>
          </a:prstGeom>
          <a:noFill/>
          <a:ln>
            <a:noFill/>
          </a:ln>
        </p:spPr>
      </p:pic>
      <p:pic>
        <p:nvPicPr>
          <p:cNvPr id="188" name="Google Shape;188;p30"/>
          <p:cNvPicPr preferRelativeResize="0"/>
          <p:nvPr/>
        </p:nvPicPr>
        <p:blipFill>
          <a:blip r:embed="rId4">
            <a:alphaModFix/>
          </a:blip>
          <a:stretch>
            <a:fillRect/>
          </a:stretch>
        </p:blipFill>
        <p:spPr>
          <a:xfrm>
            <a:off x="3802000" y="3206525"/>
            <a:ext cx="98425" cy="98425"/>
          </a:xfrm>
          <a:prstGeom prst="rect">
            <a:avLst/>
          </a:prstGeom>
          <a:noFill/>
          <a:ln>
            <a:noFill/>
          </a:ln>
        </p:spPr>
      </p:pic>
      <p:cxnSp>
        <p:nvCxnSpPr>
          <p:cNvPr id="189" name="Google Shape;189;p30"/>
          <p:cNvCxnSpPr/>
          <p:nvPr/>
        </p:nvCxnSpPr>
        <p:spPr>
          <a:xfrm>
            <a:off x="495300" y="481585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0" name="Google Shape;190;p30"/>
          <p:cNvCxnSpPr/>
          <p:nvPr/>
        </p:nvCxnSpPr>
        <p:spPr>
          <a:xfrm>
            <a:off x="1474125" y="481585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1" name="Google Shape;191;p30"/>
          <p:cNvCxnSpPr/>
          <p:nvPr/>
        </p:nvCxnSpPr>
        <p:spPr>
          <a:xfrm>
            <a:off x="2237775" y="481585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2" name="Google Shape;192;p30"/>
          <p:cNvCxnSpPr/>
          <p:nvPr/>
        </p:nvCxnSpPr>
        <p:spPr>
          <a:xfrm>
            <a:off x="3243775" y="481585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3" name="Google Shape;193;p30"/>
          <p:cNvCxnSpPr/>
          <p:nvPr/>
        </p:nvCxnSpPr>
        <p:spPr>
          <a:xfrm>
            <a:off x="5145750" y="481585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4" name="Google Shape;194;p30"/>
          <p:cNvCxnSpPr/>
          <p:nvPr/>
        </p:nvCxnSpPr>
        <p:spPr>
          <a:xfrm>
            <a:off x="6706525" y="4846100"/>
            <a:ext cx="0" cy="358200"/>
          </a:xfrm>
          <a:prstGeom prst="straightConnector1">
            <a:avLst/>
          </a:prstGeom>
          <a:noFill/>
          <a:ln cap="flat" cmpd="sng" w="9525">
            <a:solidFill>
              <a:schemeClr val="dk2"/>
            </a:solidFill>
            <a:prstDash val="dot"/>
            <a:round/>
            <a:headEnd len="med" w="med" type="none"/>
            <a:tailEnd len="med" w="med" type="none"/>
          </a:ln>
        </p:spPr>
      </p:cxnSp>
      <p:cxnSp>
        <p:nvCxnSpPr>
          <p:cNvPr id="195" name="Google Shape;195;p30"/>
          <p:cNvCxnSpPr/>
          <p:nvPr/>
        </p:nvCxnSpPr>
        <p:spPr>
          <a:xfrm>
            <a:off x="8642425" y="4815850"/>
            <a:ext cx="0" cy="358200"/>
          </a:xfrm>
          <a:prstGeom prst="straightConnector1">
            <a:avLst/>
          </a:prstGeom>
          <a:noFill/>
          <a:ln cap="flat" cmpd="sng" w="9525">
            <a:solidFill>
              <a:schemeClr val="dk2"/>
            </a:solidFill>
            <a:prstDash val="dot"/>
            <a:round/>
            <a:headEnd len="med" w="med" type="none"/>
            <a:tailEnd len="med" w="med" type="non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III. </a:t>
            </a:r>
            <a:r>
              <a:rPr lang="en">
                <a:latin typeface="EB Garamond"/>
                <a:ea typeface="EB Garamond"/>
                <a:cs typeface="EB Garamond"/>
                <a:sym typeface="EB Garamond"/>
              </a:rPr>
              <a:t>Invention</a:t>
            </a:r>
            <a:endParaRPr>
              <a:latin typeface="EB Garamond"/>
              <a:ea typeface="EB Garamond"/>
              <a:cs typeface="EB Garamond"/>
              <a:sym typeface="EB Garamond"/>
            </a:endParaRPr>
          </a:p>
        </p:txBody>
      </p:sp>
      <p:sp>
        <p:nvSpPr>
          <p:cNvPr id="201" name="Google Shape;201;p31"/>
          <p:cNvSpPr txBox="1"/>
          <p:nvPr>
            <p:ph idx="1" type="body"/>
          </p:nvPr>
        </p:nvSpPr>
        <p:spPr>
          <a:xfrm>
            <a:off x="383575" y="1727100"/>
            <a:ext cx="8520600" cy="341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sz="1400">
                <a:solidFill>
                  <a:schemeClr val="dk1"/>
                </a:solidFill>
                <a:latin typeface="EB Garamond"/>
                <a:ea typeface="EB Garamond"/>
                <a:cs typeface="EB Garamond"/>
                <a:sym typeface="EB Garamond"/>
              </a:rPr>
              <a:t>On peut maintenant établir un ensemble de préconisations pour guider une </a:t>
            </a:r>
            <a:r>
              <a:rPr b="1" lang="en" sz="1400">
                <a:solidFill>
                  <a:schemeClr val="dk1"/>
                </a:solidFill>
                <a:latin typeface="EB Garamond"/>
                <a:ea typeface="EB Garamond"/>
                <a:cs typeface="EB Garamond"/>
                <a:sym typeface="EB Garamond"/>
              </a:rPr>
              <a:t>insertion efficace et harmonieuse</a:t>
            </a:r>
            <a:r>
              <a:rPr lang="en" sz="1400">
                <a:solidFill>
                  <a:schemeClr val="dk1"/>
                </a:solidFill>
                <a:latin typeface="EB Garamond"/>
                <a:ea typeface="EB Garamond"/>
                <a:cs typeface="EB Garamond"/>
                <a:sym typeface="EB Garamond"/>
              </a:rPr>
              <a:t> du dispositif que l’on cherche à concevoir.</a:t>
            </a:r>
            <a:endParaRPr sz="1400">
              <a:solidFill>
                <a:schemeClr val="dk1"/>
              </a:solidFill>
              <a:latin typeface="EB Garamond"/>
              <a:ea typeface="EB Garamond"/>
              <a:cs typeface="EB Garamond"/>
              <a:sym typeface="EB Garamond"/>
            </a:endParaRPr>
          </a:p>
          <a:p>
            <a:pPr indent="0" lvl="0" marL="0" rtl="0" algn="just">
              <a:spcBef>
                <a:spcPts val="1200"/>
              </a:spcBef>
              <a:spcAft>
                <a:spcPts val="1200"/>
              </a:spcAft>
              <a:buNone/>
            </a:pPr>
            <a:r>
              <a:rPr lang="en" sz="1400">
                <a:solidFill>
                  <a:schemeClr val="dk1"/>
                </a:solidFill>
                <a:latin typeface="EB Garamond"/>
                <a:ea typeface="EB Garamond"/>
                <a:cs typeface="EB Garamond"/>
                <a:sym typeface="EB Garamond"/>
              </a:rPr>
              <a:t>Il s’agit de résorber les points de blocage que l’on a identifié dans la partie Problématisation qui sont autant de </a:t>
            </a:r>
            <a:r>
              <a:rPr i="1" lang="en" sz="1400">
                <a:solidFill>
                  <a:schemeClr val="dk1"/>
                </a:solidFill>
                <a:latin typeface="EB Garamond"/>
                <a:ea typeface="EB Garamond"/>
                <a:cs typeface="EB Garamond"/>
                <a:sym typeface="EB Garamond"/>
              </a:rPr>
              <a:t>reverse salients</a:t>
            </a:r>
            <a:r>
              <a:rPr lang="en" sz="1400">
                <a:solidFill>
                  <a:schemeClr val="dk1"/>
                </a:solidFill>
                <a:latin typeface="EB Garamond"/>
                <a:ea typeface="EB Garamond"/>
                <a:cs typeface="EB Garamond"/>
                <a:sym typeface="EB Garamond"/>
              </a:rPr>
              <a:t> qui pourraient empêcher l’implémentation du nouveau dispositif, en prenant appui sur les opportunités identifiées, les leviers dont on peut se servir. Ces préconisations peuvent être techniques et alors plutôt concerner le cahier des charges fonctionnel de l’objet conçu (ce que l’objet doit pouvoir faire en plus de sa FP) ; mais elles peuvent aussi être sociales, c’est-à-dire consister en une transformation du travail de certains acteurs, voire même de l’organisation globale du travail en général ou du </a:t>
            </a:r>
            <a:r>
              <a:rPr i="1" lang="en" sz="1400">
                <a:solidFill>
                  <a:schemeClr val="dk1"/>
                </a:solidFill>
                <a:latin typeface="EB Garamond"/>
                <a:ea typeface="EB Garamond"/>
                <a:cs typeface="EB Garamond"/>
                <a:sym typeface="EB Garamond"/>
              </a:rPr>
              <a:t>business model </a:t>
            </a:r>
            <a:r>
              <a:rPr lang="en" sz="1400">
                <a:solidFill>
                  <a:schemeClr val="dk1"/>
                </a:solidFill>
                <a:latin typeface="EB Garamond"/>
                <a:ea typeface="EB Garamond"/>
                <a:cs typeface="EB Garamond"/>
                <a:sym typeface="EB Garamond"/>
              </a:rPr>
              <a:t>du dispositif.</a:t>
            </a:r>
            <a:endParaRPr sz="1400">
              <a:solidFill>
                <a:schemeClr val="dk1"/>
              </a:solidFill>
              <a:latin typeface="EB Garamond"/>
              <a:ea typeface="EB Garamond"/>
              <a:cs typeface="EB Garamond"/>
              <a:sym typeface="EB 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ctrTitle"/>
          </p:nvPr>
        </p:nvSpPr>
        <p:spPr>
          <a:xfrm>
            <a:off x="707925" y="864650"/>
            <a:ext cx="5302800" cy="185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1100">
                <a:latin typeface="EB Garamond"/>
                <a:ea typeface="EB Garamond"/>
                <a:cs typeface="EB Garamond"/>
                <a:sym typeface="EB Garamond"/>
              </a:rPr>
              <a:t>Journal de fabrication de l’outil</a:t>
            </a:r>
            <a:endParaRPr b="1" sz="1100">
              <a:latin typeface="EB Garamond"/>
              <a:ea typeface="EB Garamond"/>
              <a:cs typeface="EB Garamond"/>
              <a:sym typeface="EB Garamond"/>
            </a:endParaRPr>
          </a:p>
          <a:p>
            <a:pPr indent="0" lvl="0" marL="0" rtl="0" algn="l">
              <a:spcBef>
                <a:spcPts val="0"/>
              </a:spcBef>
              <a:spcAft>
                <a:spcPts val="0"/>
              </a:spcAft>
              <a:buClr>
                <a:schemeClr val="dk1"/>
              </a:buClr>
              <a:buSzPts val="990"/>
              <a:buFont typeface="Arial"/>
              <a:buNone/>
            </a:pPr>
            <a:r>
              <a:rPr lang="en" sz="900">
                <a:latin typeface="EB Garamond"/>
                <a:ea typeface="EB Garamond"/>
                <a:cs typeface="EB Garamond"/>
                <a:sym typeface="EB Garamond"/>
              </a:rPr>
              <a:t>Cet outil CST provient du cours de HT04 « Individus et Systèmes Techniques ». Ce cours visait à détailler les outils conceptuels mobilisables pour penser la question de l’imbrication des entités techniques au sein d’un</a:t>
            </a:r>
            <a:endParaRPr sz="900">
              <a:latin typeface="EB Garamond"/>
              <a:ea typeface="EB Garamond"/>
              <a:cs typeface="EB Garamond"/>
              <a:sym typeface="EB Garamond"/>
            </a:endParaRPr>
          </a:p>
          <a:p>
            <a:pPr indent="0" lvl="0" marL="0" rtl="0" algn="l">
              <a:spcBef>
                <a:spcPts val="0"/>
              </a:spcBef>
              <a:spcAft>
                <a:spcPts val="0"/>
              </a:spcAft>
              <a:buClr>
                <a:schemeClr val="dk1"/>
              </a:buClr>
              <a:buSzPts val="990"/>
              <a:buFont typeface="Arial"/>
              <a:buNone/>
            </a:pPr>
            <a:r>
              <a:rPr lang="en" sz="900">
                <a:latin typeface="EB Garamond"/>
                <a:ea typeface="EB Garamond"/>
                <a:cs typeface="EB Garamond"/>
                <a:sym typeface="EB Garamond"/>
              </a:rPr>
              <a:t>système technique et la convergence fonctionnelle de celles-ci. Il a été outilisé par Nicolas Salzmann et Nicolas Ponchaut (V0). Quelques années plus tard, cette fiche a été modifiée par Elliot Deforge dans le cadre de</a:t>
            </a:r>
            <a:endParaRPr sz="900">
              <a:latin typeface="EB Garamond"/>
              <a:ea typeface="EB Garamond"/>
              <a:cs typeface="EB Garamond"/>
              <a:sym typeface="EB Garamond"/>
            </a:endParaRPr>
          </a:p>
          <a:p>
            <a:pPr indent="0" lvl="0" marL="0" rtl="0" algn="l">
              <a:spcBef>
                <a:spcPts val="0"/>
              </a:spcBef>
              <a:spcAft>
                <a:spcPts val="0"/>
              </a:spcAft>
              <a:buSzPts val="990"/>
              <a:buNone/>
            </a:pPr>
            <a:r>
              <a:rPr lang="en" sz="900">
                <a:latin typeface="EB Garamond"/>
                <a:ea typeface="EB Garamond"/>
                <a:cs typeface="EB Garamond"/>
                <a:sym typeface="EB Garamond"/>
              </a:rPr>
              <a:t>l’UV HT00 (V1). Afin de servir de modèle pour les fiches utilisées en HT06, trois étudiantes : France Faucher, Léa Lachat et Jade Putot ont repris cette fiche (V2). Dans le cadre de HT06, le formalisme a été revisité et pédagogisé suivant le nouveau format de fiche–outil par Amaury Grandin et Jean-Daniel Boutin (V3). Il s’agit donc du dernier modèle qui est bien entendu modifiable (voir les conditions d’utilisation ci-après).</a:t>
            </a:r>
            <a:endParaRPr sz="900">
              <a:latin typeface="EB Garamond"/>
              <a:ea typeface="EB Garamond"/>
              <a:cs typeface="EB Garamond"/>
              <a:sym typeface="EB Garamond"/>
            </a:endParaRPr>
          </a:p>
          <a:p>
            <a:pPr indent="0" lvl="0" marL="0" rtl="0" algn="l">
              <a:spcBef>
                <a:spcPts val="0"/>
              </a:spcBef>
              <a:spcAft>
                <a:spcPts val="0"/>
              </a:spcAft>
              <a:buSzPts val="990"/>
              <a:buNone/>
            </a:pPr>
            <a:r>
              <a:t/>
            </a:r>
            <a:endParaRPr sz="900">
              <a:latin typeface="EB Garamond"/>
              <a:ea typeface="EB Garamond"/>
              <a:cs typeface="EB Garamond"/>
              <a:sym typeface="EB Garamond"/>
            </a:endParaRPr>
          </a:p>
          <a:p>
            <a:pPr indent="0" lvl="0" marL="0" rtl="0" algn="l">
              <a:spcBef>
                <a:spcPts val="1000"/>
              </a:spcBef>
              <a:spcAft>
                <a:spcPts val="0"/>
              </a:spcAft>
              <a:buClr>
                <a:schemeClr val="dk1"/>
              </a:buClr>
              <a:buSzPts val="1100"/>
              <a:buFont typeface="Arial"/>
              <a:buNone/>
            </a:pPr>
            <a:r>
              <a:rPr b="1" lang="en" sz="1100">
                <a:latin typeface="EB Garamond"/>
                <a:ea typeface="EB Garamond"/>
                <a:cs typeface="EB Garamond"/>
                <a:sym typeface="EB Garamond"/>
              </a:rPr>
              <a:t>Conditions d’utilisation</a:t>
            </a:r>
            <a:endParaRPr b="1" sz="1100">
              <a:latin typeface="EB Garamond"/>
              <a:ea typeface="EB Garamond"/>
              <a:cs typeface="EB Garamond"/>
              <a:sym typeface="EB Garamond"/>
            </a:endParaRPr>
          </a:p>
          <a:p>
            <a:pPr indent="0" lvl="0" marL="0" rtl="0" algn="l">
              <a:spcBef>
                <a:spcPts val="0"/>
              </a:spcBef>
              <a:spcAft>
                <a:spcPts val="0"/>
              </a:spcAft>
              <a:buSzPts val="1100"/>
              <a:buNone/>
            </a:pPr>
            <a:r>
              <a:t/>
            </a:r>
            <a:endParaRPr sz="900">
              <a:latin typeface="EB Garamond"/>
              <a:ea typeface="EB Garamond"/>
              <a:cs typeface="EB Garamond"/>
              <a:sym typeface="EB Garamond"/>
            </a:endParaRPr>
          </a:p>
        </p:txBody>
      </p:sp>
      <p:sp>
        <p:nvSpPr>
          <p:cNvPr id="62" name="Google Shape;62;p14"/>
          <p:cNvSpPr txBox="1"/>
          <p:nvPr>
            <p:ph type="ctrTitle"/>
          </p:nvPr>
        </p:nvSpPr>
        <p:spPr>
          <a:xfrm>
            <a:off x="723175" y="3114500"/>
            <a:ext cx="5302800" cy="15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 sz="900">
                <a:latin typeface="EB Garamond"/>
                <a:ea typeface="EB Garamond"/>
                <a:cs typeface="EB Garamond"/>
                <a:sym typeface="EB Garamond"/>
              </a:rPr>
              <a:t>Vous êtes autorisé à :</a:t>
            </a:r>
            <a:endParaRPr sz="900">
              <a:latin typeface="EB Garamond"/>
              <a:ea typeface="EB Garamond"/>
              <a:cs typeface="EB Garamond"/>
              <a:sym typeface="EB Garamond"/>
            </a:endParaRPr>
          </a:p>
          <a:p>
            <a:pPr indent="-285750" lvl="0" marL="457200" rtl="0" algn="l">
              <a:spcBef>
                <a:spcPts val="0"/>
              </a:spcBef>
              <a:spcAft>
                <a:spcPts val="0"/>
              </a:spcAft>
              <a:buSzPts val="900"/>
              <a:buFont typeface="EB Garamond"/>
              <a:buChar char="●"/>
            </a:pPr>
            <a:r>
              <a:rPr lang="en" sz="900">
                <a:latin typeface="EB Garamond"/>
                <a:ea typeface="EB Garamond"/>
                <a:cs typeface="EB Garamond"/>
                <a:sym typeface="EB Garamond"/>
              </a:rPr>
              <a:t>Partager — copier, distribuer et communiquer le matériel par tous moyens et sous tous formats</a:t>
            </a:r>
            <a:endParaRPr sz="900">
              <a:latin typeface="EB Garamond"/>
              <a:ea typeface="EB Garamond"/>
              <a:cs typeface="EB Garamond"/>
              <a:sym typeface="EB Garamond"/>
            </a:endParaRPr>
          </a:p>
          <a:p>
            <a:pPr indent="-285750" lvl="0" marL="457200" rtl="0" algn="l">
              <a:spcBef>
                <a:spcPts val="0"/>
              </a:spcBef>
              <a:spcAft>
                <a:spcPts val="0"/>
              </a:spcAft>
              <a:buSzPts val="900"/>
              <a:buFont typeface="EB Garamond"/>
              <a:buChar char="●"/>
            </a:pPr>
            <a:r>
              <a:rPr lang="en" sz="900">
                <a:latin typeface="EB Garamond"/>
                <a:ea typeface="EB Garamond"/>
                <a:cs typeface="EB Garamond"/>
                <a:sym typeface="EB Garamond"/>
              </a:rPr>
              <a:t>Adapter — remixer, transformer et créer à partir du matériel pour toute utilisation, y compris commerciale</a:t>
            </a:r>
            <a:endParaRPr sz="900">
              <a:latin typeface="EB Garamond"/>
              <a:ea typeface="EB Garamond"/>
              <a:cs typeface="EB Garamond"/>
              <a:sym typeface="EB Garamond"/>
            </a:endParaRPr>
          </a:p>
          <a:p>
            <a:pPr indent="0" lvl="0" marL="0" rtl="0" algn="l">
              <a:spcBef>
                <a:spcPts val="0"/>
              </a:spcBef>
              <a:spcAft>
                <a:spcPts val="0"/>
              </a:spcAft>
              <a:buSzPts val="1100"/>
              <a:buNone/>
            </a:pPr>
            <a:r>
              <a:rPr b="1" lang="en" sz="900">
                <a:latin typeface="EB Garamond"/>
                <a:ea typeface="EB Garamond"/>
                <a:cs typeface="EB Garamond"/>
                <a:sym typeface="EB Garamond"/>
              </a:rPr>
              <a:t>Attribution </a:t>
            </a:r>
            <a:r>
              <a:rPr lang="en" sz="900">
                <a:latin typeface="EB Garamond"/>
                <a:ea typeface="EB Garamond"/>
                <a:cs typeface="EB Garamond"/>
                <a:sym typeface="EB Garamond"/>
              </a:rPr>
              <a:t>(BY) — Vous devez créditer l'œuvre, intégrer un lien vers la licence et indiquer si des modifications ont été effectuées à l'œuvre. Vous devez indiquer ces informations par tous les moyens raisonnables, sans toutefois suggérer que l'offrant vous soutient ou soutient la façon dont vous avez utilisé son œuvre.</a:t>
            </a:r>
            <a:endParaRPr sz="900">
              <a:latin typeface="EB Garamond"/>
              <a:ea typeface="EB Garamond"/>
              <a:cs typeface="EB Garamond"/>
              <a:sym typeface="EB Garamond"/>
            </a:endParaRPr>
          </a:p>
          <a:p>
            <a:pPr indent="0" lvl="0" marL="0" rtl="0" algn="l">
              <a:spcBef>
                <a:spcPts val="0"/>
              </a:spcBef>
              <a:spcAft>
                <a:spcPts val="0"/>
              </a:spcAft>
              <a:buSzPts val="1100"/>
              <a:buNone/>
            </a:pPr>
            <a:r>
              <a:rPr b="1" lang="en" sz="900">
                <a:latin typeface="EB Garamond"/>
                <a:ea typeface="EB Garamond"/>
                <a:cs typeface="EB Garamond"/>
                <a:sym typeface="EB Garamond"/>
              </a:rPr>
              <a:t>Partage dans les mêmes conditions</a:t>
            </a:r>
            <a:r>
              <a:rPr lang="en" sz="900">
                <a:latin typeface="EB Garamond"/>
                <a:ea typeface="EB Garamond"/>
                <a:cs typeface="EB Garamond"/>
                <a:sym typeface="EB Garamond"/>
              </a:rPr>
              <a:t> (SA) — Dans le cas où vous effectuez un remix, que vous transformez, ou créez à partir du matériel composant l'œuvre originale, vous devez diffuser l'œuvre modifiée dans les mêmes conditions, c'est à dire avec la même licence avec laquelle l'œuvre originale a été diffusée.</a:t>
            </a:r>
            <a:endParaRPr sz="900">
              <a:latin typeface="EB Garamond"/>
              <a:ea typeface="EB Garamond"/>
              <a:cs typeface="EB Garamond"/>
              <a:sym typeface="EB Garamond"/>
            </a:endParaRPr>
          </a:p>
        </p:txBody>
      </p:sp>
      <p:sp>
        <p:nvSpPr>
          <p:cNvPr id="63" name="Google Shape;63;p14"/>
          <p:cNvSpPr txBox="1"/>
          <p:nvPr>
            <p:ph type="ctrTitle"/>
          </p:nvPr>
        </p:nvSpPr>
        <p:spPr>
          <a:xfrm>
            <a:off x="1703525" y="2618738"/>
            <a:ext cx="4626300" cy="53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 sz="1000">
                <a:latin typeface="EB Garamond"/>
                <a:ea typeface="EB Garamond"/>
                <a:cs typeface="EB Garamond"/>
                <a:sym typeface="EB Garamond"/>
              </a:rPr>
              <a:t>Ce document est placé sous licence CC BY-SA : Nicolas Salzmann, Nicolas Ponchaut, Elliot Deforge, France Faucher, Léa Lachat, Jade Putot, Amaury Grandin, Jean-Daniel Boutin.</a:t>
            </a:r>
            <a:endParaRPr sz="1000">
              <a:latin typeface="EB Garamond"/>
              <a:ea typeface="EB Garamond"/>
              <a:cs typeface="EB Garamond"/>
              <a:sym typeface="EB Garamond"/>
            </a:endParaRPr>
          </a:p>
        </p:txBody>
      </p:sp>
      <p:pic>
        <p:nvPicPr>
          <p:cNvPr id="64" name="Google Shape;64;p14"/>
          <p:cNvPicPr preferRelativeResize="0"/>
          <p:nvPr/>
        </p:nvPicPr>
        <p:blipFill>
          <a:blip r:embed="rId3">
            <a:alphaModFix/>
          </a:blip>
          <a:stretch>
            <a:fillRect/>
          </a:stretch>
        </p:blipFill>
        <p:spPr>
          <a:xfrm>
            <a:off x="822625" y="2744225"/>
            <a:ext cx="812025" cy="2860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graphicFrame>
        <p:nvGraphicFramePr>
          <p:cNvPr id="206" name="Google Shape;206;p32"/>
          <p:cNvGraphicFramePr/>
          <p:nvPr/>
        </p:nvGraphicFramePr>
        <p:xfrm>
          <a:off x="1132200" y="1529750"/>
          <a:ext cx="3000000" cy="3000000"/>
        </p:xfrm>
        <a:graphic>
          <a:graphicData uri="http://schemas.openxmlformats.org/drawingml/2006/table">
            <a:tbl>
              <a:tblPr>
                <a:noFill/>
                <a:tableStyleId>{DC501D39-C9CB-423D-B6DE-EA4E4CF67C3C}</a:tableStyleId>
              </a:tblPr>
              <a:tblGrid>
                <a:gridCol w="1809750"/>
                <a:gridCol w="1809750"/>
                <a:gridCol w="1809750"/>
                <a:gridCol w="1809750"/>
              </a:tblGrid>
              <a:tr h="381000">
                <a:tc>
                  <a:txBody>
                    <a:bodyPr/>
                    <a:lstStyle/>
                    <a:p>
                      <a:pPr indent="0" lvl="0" marL="0" rtl="0" algn="l">
                        <a:spcBef>
                          <a:spcPts val="0"/>
                        </a:spcBef>
                        <a:spcAft>
                          <a:spcPts val="0"/>
                        </a:spcAft>
                        <a:buNone/>
                      </a:pPr>
                      <a:r>
                        <a:rPr lang="en">
                          <a:latin typeface="EB Garamond"/>
                          <a:ea typeface="EB Garamond"/>
                          <a:cs typeface="EB Garamond"/>
                          <a:sym typeface="EB Garamond"/>
                        </a:rPr>
                        <a:t>CdCF</a:t>
                      </a:r>
                      <a:endParaRPr>
                        <a:latin typeface="EB Garamond"/>
                        <a:ea typeface="EB Garamond"/>
                        <a:cs typeface="EB Garamond"/>
                        <a:sym typeface="EB Garamond"/>
                      </a:endParaRPr>
                    </a:p>
                  </a:txBody>
                  <a:tcPr marT="91425" marB="91425" marR="91425" marL="91425"/>
                </a:tc>
                <a:tc>
                  <a:txBody>
                    <a:bodyPr/>
                    <a:lstStyle/>
                    <a:p>
                      <a:pPr indent="0" lvl="0" marL="0" rtl="0" algn="l">
                        <a:spcBef>
                          <a:spcPts val="0"/>
                        </a:spcBef>
                        <a:spcAft>
                          <a:spcPts val="0"/>
                        </a:spcAft>
                        <a:buNone/>
                      </a:pPr>
                      <a:r>
                        <a:rPr lang="en">
                          <a:latin typeface="EB Garamond"/>
                          <a:ea typeface="EB Garamond"/>
                          <a:cs typeface="EB Garamond"/>
                          <a:sym typeface="EB Garamond"/>
                        </a:rPr>
                        <a:t>Travail</a:t>
                      </a:r>
                      <a:endParaRPr>
                        <a:latin typeface="EB Garamond"/>
                        <a:ea typeface="EB Garamond"/>
                        <a:cs typeface="EB Garamond"/>
                        <a:sym typeface="EB Garamond"/>
                      </a:endParaRPr>
                    </a:p>
                  </a:txBody>
                  <a:tcPr marT="91425" marB="91425" marR="91425" marL="91425"/>
                </a:tc>
                <a:tc>
                  <a:txBody>
                    <a:bodyPr/>
                    <a:lstStyle/>
                    <a:p>
                      <a:pPr indent="0" lvl="0" marL="0" rtl="0" algn="l">
                        <a:spcBef>
                          <a:spcPts val="0"/>
                        </a:spcBef>
                        <a:spcAft>
                          <a:spcPts val="0"/>
                        </a:spcAft>
                        <a:buNone/>
                      </a:pPr>
                      <a:r>
                        <a:rPr lang="en">
                          <a:latin typeface="EB Garamond"/>
                          <a:ea typeface="EB Garamond"/>
                          <a:cs typeface="EB Garamond"/>
                          <a:sym typeface="EB Garamond"/>
                        </a:rPr>
                        <a:t>Organisation du travail</a:t>
                      </a:r>
                      <a:endParaRPr>
                        <a:latin typeface="EB Garamond"/>
                        <a:ea typeface="EB Garamond"/>
                        <a:cs typeface="EB Garamond"/>
                        <a:sym typeface="EB Garamond"/>
                      </a:endParaRPr>
                    </a:p>
                  </a:txBody>
                  <a:tcPr marT="91425" marB="91425" marR="91425" marL="91425"/>
                </a:tc>
                <a:tc>
                  <a:txBody>
                    <a:bodyPr/>
                    <a:lstStyle/>
                    <a:p>
                      <a:pPr indent="0" lvl="0" marL="0" rtl="0" algn="l">
                        <a:spcBef>
                          <a:spcPts val="0"/>
                        </a:spcBef>
                        <a:spcAft>
                          <a:spcPts val="0"/>
                        </a:spcAft>
                        <a:buNone/>
                      </a:pPr>
                      <a:r>
                        <a:rPr i="1" lang="en">
                          <a:latin typeface="EB Garamond"/>
                          <a:ea typeface="EB Garamond"/>
                          <a:cs typeface="EB Garamond"/>
                          <a:sym typeface="EB Garamond"/>
                        </a:rPr>
                        <a:t>Business model</a:t>
                      </a:r>
                      <a:endParaRPr i="1">
                        <a:latin typeface="EB Garamond"/>
                        <a:ea typeface="EB Garamond"/>
                        <a:cs typeface="EB Garamond"/>
                        <a:sym typeface="EB Garamond"/>
                      </a:endParaRPr>
                    </a:p>
                  </a:txBody>
                  <a:tcPr marT="91425" marB="91425" marR="91425" marL="91425"/>
                </a:tc>
              </a:tr>
              <a:tr h="381000">
                <a:tc>
                  <a:txBody>
                    <a:bodyPr/>
                    <a:lstStyle/>
                    <a:p>
                      <a:pPr indent="0" lvl="0" marL="0" rtl="0" algn="l">
                        <a:lnSpc>
                          <a:spcPct val="115000"/>
                        </a:lnSpc>
                        <a:spcBef>
                          <a:spcPts val="0"/>
                        </a:spcBef>
                        <a:spcAft>
                          <a:spcPts val="0"/>
                        </a:spcAft>
                        <a:buNone/>
                      </a:pPr>
                      <a:r>
                        <a:rPr lang="en" sz="1100">
                          <a:latin typeface="EB Garamond"/>
                          <a:ea typeface="EB Garamond"/>
                          <a:cs typeface="EB Garamond"/>
                          <a:sym typeface="EB Garamond"/>
                        </a:rPr>
                        <a:t>Ajout de la possibilité d’un </a:t>
                      </a:r>
                      <a:r>
                        <a:rPr i="1" lang="en" sz="1100">
                          <a:latin typeface="EB Garamond"/>
                          <a:ea typeface="EB Garamond"/>
                          <a:cs typeface="EB Garamond"/>
                          <a:sym typeface="EB Garamond"/>
                        </a:rPr>
                        <a:t>Diagnostic rapide</a:t>
                      </a:r>
                      <a:r>
                        <a:rPr lang="en" sz="1100">
                          <a:latin typeface="EB Garamond"/>
                          <a:ea typeface="EB Garamond"/>
                          <a:cs typeface="EB Garamond"/>
                          <a:sym typeface="EB Garamond"/>
                        </a:rPr>
                        <a:t> (en une sieste par exemple) en cas d’oubli de la femme pendant la nuit.</a:t>
                      </a:r>
                      <a:endParaRPr>
                        <a:latin typeface="EB Garamond"/>
                        <a:ea typeface="EB Garamond"/>
                        <a:cs typeface="EB Garamond"/>
                        <a:sym typeface="EB Garamond"/>
                      </a:endParaRPr>
                    </a:p>
                  </a:txBody>
                  <a:tcPr marT="91425" marB="91425" marR="91425" marL="91425"/>
                </a:tc>
                <a:tc>
                  <a:txBody>
                    <a:bodyPr/>
                    <a:lstStyle/>
                    <a:p>
                      <a:pPr indent="0" lvl="0" marL="0" rtl="0" algn="l">
                        <a:spcBef>
                          <a:spcPts val="0"/>
                        </a:spcBef>
                        <a:spcAft>
                          <a:spcPts val="0"/>
                        </a:spcAft>
                        <a:buNone/>
                      </a:pPr>
                      <a:r>
                        <a:rPr lang="en" sz="1100">
                          <a:latin typeface="EB Garamond"/>
                          <a:ea typeface="EB Garamond"/>
                          <a:cs typeface="EB Garamond"/>
                          <a:sym typeface="EB Garamond"/>
                        </a:rPr>
                        <a:t>Formation du médecin sur le fonctionnement de la ceinture, la façon d’introduire le dispositif à l’utilisatrice et sur la prise de décision (entre le télé-diagnostic avec la ceinture ou l’hospitalisation suivant la gravité du cas).</a:t>
                      </a:r>
                      <a:endParaRPr sz="1100">
                        <a:latin typeface="EB Garamond"/>
                        <a:ea typeface="EB Garamond"/>
                        <a:cs typeface="EB Garamond"/>
                        <a:sym typeface="EB Garamond"/>
                      </a:endParaRPr>
                    </a:p>
                  </a:txBody>
                  <a:tcPr marT="91425" marB="91425" marR="91425" marL="91425"/>
                </a:tc>
                <a:tc>
                  <a:txBody>
                    <a:bodyPr/>
                    <a:lstStyle/>
                    <a:p>
                      <a:pPr indent="0" lvl="0" marL="0" rtl="0" algn="l">
                        <a:lnSpc>
                          <a:spcPct val="115000"/>
                        </a:lnSpc>
                        <a:spcBef>
                          <a:spcPts val="0"/>
                        </a:spcBef>
                        <a:spcAft>
                          <a:spcPts val="0"/>
                        </a:spcAft>
                        <a:buNone/>
                      </a:pPr>
                      <a:r>
                        <a:rPr lang="en" sz="1100">
                          <a:latin typeface="EB Garamond"/>
                          <a:ea typeface="EB Garamond"/>
                          <a:cs typeface="EB Garamond"/>
                          <a:sym typeface="EB Garamond"/>
                        </a:rPr>
                        <a:t>Création d’une nouvelle activité : une infirmière libérale visite les femmes utilisatrices du dispositif à domicile pour répondre aux questions éventuelles, vérifier que tout va bien et remplir une fonction de </a:t>
                      </a:r>
                      <a:r>
                        <a:rPr i="1" lang="en" sz="1100">
                          <a:latin typeface="EB Garamond"/>
                          <a:ea typeface="EB Garamond"/>
                          <a:cs typeface="EB Garamond"/>
                          <a:sym typeface="EB Garamond"/>
                        </a:rPr>
                        <a:t>care</a:t>
                      </a:r>
                      <a:r>
                        <a:rPr lang="en" sz="1100">
                          <a:latin typeface="EB Garamond"/>
                          <a:ea typeface="EB Garamond"/>
                          <a:cs typeface="EB Garamond"/>
                          <a:sym typeface="EB Garamond"/>
                        </a:rPr>
                        <a:t>.</a:t>
                      </a:r>
                      <a:endParaRPr>
                        <a:latin typeface="EB Garamond"/>
                        <a:ea typeface="EB Garamond"/>
                        <a:cs typeface="EB Garamond"/>
                        <a:sym typeface="EB Garamond"/>
                      </a:endParaRPr>
                    </a:p>
                  </a:txBody>
                  <a:tcPr marT="91425" marB="91425" marR="91425" marL="91425"/>
                </a:tc>
                <a:tc>
                  <a:txBody>
                    <a:bodyPr/>
                    <a:lstStyle/>
                    <a:p>
                      <a:pPr indent="0" lvl="0" marL="0" rtl="0" algn="l">
                        <a:lnSpc>
                          <a:spcPct val="115000"/>
                        </a:lnSpc>
                        <a:spcBef>
                          <a:spcPts val="0"/>
                        </a:spcBef>
                        <a:spcAft>
                          <a:spcPts val="0"/>
                        </a:spcAft>
                        <a:buNone/>
                      </a:pPr>
                      <a:r>
                        <a:rPr lang="en" sz="1100">
                          <a:latin typeface="EB Garamond"/>
                          <a:ea typeface="EB Garamond"/>
                          <a:cs typeface="EB Garamond"/>
                          <a:sym typeface="EB Garamond"/>
                        </a:rPr>
                        <a:t>Faire en sorte que la ceinture soit financée par la sécurité sociale.</a:t>
                      </a:r>
                      <a:endParaRPr sz="1100">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8" name="Shape 68"/>
        <p:cNvGrpSpPr/>
        <p:nvPr/>
      </p:nvGrpSpPr>
      <p:grpSpPr>
        <a:xfrm>
          <a:off x="0" y="0"/>
          <a:ext cx="0" cy="0"/>
          <a:chOff x="0" y="0"/>
          <a:chExt cx="0" cy="0"/>
        </a:xfrm>
      </p:grpSpPr>
      <p:cxnSp>
        <p:nvCxnSpPr>
          <p:cNvPr id="69" name="Google Shape;69;p15"/>
          <p:cNvCxnSpPr>
            <a:stCxn id="70" idx="2"/>
          </p:cNvCxnSpPr>
          <p:nvPr/>
        </p:nvCxnSpPr>
        <p:spPr>
          <a:xfrm flipH="1" rot="-5400000">
            <a:off x="7555025" y="3123575"/>
            <a:ext cx="538500" cy="2639400"/>
          </a:xfrm>
          <a:prstGeom prst="curvedConnector2">
            <a:avLst/>
          </a:prstGeom>
          <a:noFill/>
          <a:ln cap="flat" cmpd="sng" w="114300">
            <a:solidFill>
              <a:srgbClr val="FFFFFF"/>
            </a:solidFill>
            <a:prstDash val="solid"/>
            <a:round/>
            <a:headEnd len="med" w="med" type="none"/>
            <a:tailEnd len="med" w="med" type="none"/>
          </a:ln>
        </p:spPr>
      </p:cxnSp>
      <p:sp>
        <p:nvSpPr>
          <p:cNvPr id="70" name="Google Shape;70;p15"/>
          <p:cNvSpPr/>
          <p:nvPr/>
        </p:nvSpPr>
        <p:spPr>
          <a:xfrm>
            <a:off x="4935425" y="805325"/>
            <a:ext cx="3138300" cy="33687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1" name="Google Shape;71;p15"/>
          <p:cNvSpPr/>
          <p:nvPr/>
        </p:nvSpPr>
        <p:spPr>
          <a:xfrm rot="5400000">
            <a:off x="293100" y="1068875"/>
            <a:ext cx="3930900" cy="3403800"/>
          </a:xfrm>
          <a:prstGeom prst="homePlate">
            <a:avLst>
              <a:gd fmla="val 15175"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2" name="Google Shape;72;p15"/>
          <p:cNvSpPr txBox="1"/>
          <p:nvPr>
            <p:ph type="title"/>
          </p:nvPr>
        </p:nvSpPr>
        <p:spPr>
          <a:xfrm>
            <a:off x="259825" y="49500"/>
            <a:ext cx="8131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EB Garamond"/>
                <a:ea typeface="EB Garamond"/>
                <a:cs typeface="EB Garamond"/>
                <a:sym typeface="EB Garamond"/>
              </a:rPr>
              <a:t>Historique</a:t>
            </a:r>
            <a:endParaRPr>
              <a:latin typeface="EB Garamond"/>
              <a:ea typeface="EB Garamond"/>
              <a:cs typeface="EB Garamond"/>
              <a:sym typeface="EB Garamond"/>
            </a:endParaRPr>
          </a:p>
        </p:txBody>
      </p:sp>
      <p:sp>
        <p:nvSpPr>
          <p:cNvPr id="73" name="Google Shape;73;p15"/>
          <p:cNvSpPr txBox="1"/>
          <p:nvPr>
            <p:ph idx="1" type="body"/>
          </p:nvPr>
        </p:nvSpPr>
        <p:spPr>
          <a:xfrm>
            <a:off x="700500" y="811575"/>
            <a:ext cx="3083100" cy="17856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SzPts val="1018"/>
              <a:buNone/>
            </a:pPr>
            <a:r>
              <a:rPr lang="en" sz="917">
                <a:solidFill>
                  <a:schemeClr val="dk1"/>
                </a:solidFill>
                <a:latin typeface="EB Garamond"/>
                <a:ea typeface="EB Garamond"/>
                <a:cs typeface="EB Garamond"/>
                <a:sym typeface="EB Garamond"/>
              </a:rPr>
              <a:t>L’outil DST a été construit en HuTech dans un </a:t>
            </a:r>
            <a:r>
              <a:rPr lang="en" sz="917">
                <a:solidFill>
                  <a:schemeClr val="dk1"/>
                </a:solidFill>
                <a:latin typeface="EB Garamond"/>
                <a:ea typeface="EB Garamond"/>
                <a:cs typeface="EB Garamond"/>
                <a:sym typeface="EB Garamond"/>
              </a:rPr>
              <a:t>besoin de faciliter la recherche du PRC dans un système socio-technique. C’était alors une sorte de PRC pré-cablé socio-technique, il y avait deux catégories à remplir : côté humain et côté technique. L’outil présentait alors ces deux côtés comme des jeux de poupées russes séparés par des organismes de régulation. Il s’agissait avant tout d’un outil descriptif, d’analyse, qui n’avait pas encore le regard API de l’ingénieur.</a:t>
            </a:r>
            <a:endParaRPr sz="917">
              <a:solidFill>
                <a:schemeClr val="dk1"/>
              </a:solidFill>
              <a:latin typeface="EB Garamond"/>
              <a:ea typeface="EB Garamond"/>
              <a:cs typeface="EB Garamond"/>
              <a:sym typeface="EB Garamond"/>
            </a:endParaRPr>
          </a:p>
        </p:txBody>
      </p:sp>
      <p:cxnSp>
        <p:nvCxnSpPr>
          <p:cNvPr id="74" name="Google Shape;74;p15"/>
          <p:cNvCxnSpPr/>
          <p:nvPr/>
        </p:nvCxnSpPr>
        <p:spPr>
          <a:xfrm>
            <a:off x="2093800" y="4736150"/>
            <a:ext cx="7076400" cy="0"/>
          </a:xfrm>
          <a:prstGeom prst="straightConnector1">
            <a:avLst/>
          </a:prstGeom>
          <a:noFill/>
          <a:ln cap="flat" cmpd="sng" w="76200">
            <a:solidFill>
              <a:schemeClr val="accent1"/>
            </a:solidFill>
            <a:prstDash val="solid"/>
            <a:round/>
            <a:headEnd len="med" w="med" type="oval"/>
            <a:tailEnd len="med" w="med" type="none"/>
          </a:ln>
        </p:spPr>
      </p:cxnSp>
      <p:pic>
        <p:nvPicPr>
          <p:cNvPr id="75" name="Google Shape;75;p15"/>
          <p:cNvPicPr preferRelativeResize="0"/>
          <p:nvPr/>
        </p:nvPicPr>
        <p:blipFill>
          <a:blip r:embed="rId3">
            <a:alphaModFix/>
          </a:blip>
          <a:stretch>
            <a:fillRect/>
          </a:stretch>
        </p:blipFill>
        <p:spPr>
          <a:xfrm>
            <a:off x="774000" y="2240325"/>
            <a:ext cx="2969100" cy="1802950"/>
          </a:xfrm>
          <a:prstGeom prst="rect">
            <a:avLst/>
          </a:prstGeom>
          <a:noFill/>
          <a:ln>
            <a:noFill/>
          </a:ln>
        </p:spPr>
      </p:pic>
      <p:sp>
        <p:nvSpPr>
          <p:cNvPr id="76" name="Google Shape;76;p15"/>
          <p:cNvSpPr txBox="1"/>
          <p:nvPr>
            <p:ph idx="1" type="body"/>
          </p:nvPr>
        </p:nvSpPr>
        <p:spPr>
          <a:xfrm>
            <a:off x="4963025" y="811575"/>
            <a:ext cx="3083100" cy="1344600"/>
          </a:xfrm>
          <a:prstGeom prst="rect">
            <a:avLst/>
          </a:prstGeom>
          <a:ln>
            <a:noFill/>
          </a:ln>
        </p:spPr>
        <p:txBody>
          <a:bodyPr anchorCtr="0" anchor="t" bIns="91425" lIns="91425" spcFirstLastPara="1" rIns="91425" wrap="square" tIns="91425">
            <a:normAutofit lnSpcReduction="10000"/>
          </a:bodyPr>
          <a:lstStyle/>
          <a:p>
            <a:pPr indent="0" lvl="0" marL="0" rtl="0" algn="just">
              <a:lnSpc>
                <a:spcPct val="95000"/>
              </a:lnSpc>
              <a:spcBef>
                <a:spcPts val="0"/>
              </a:spcBef>
              <a:spcAft>
                <a:spcPts val="1200"/>
              </a:spcAft>
              <a:buNone/>
            </a:pPr>
            <a:r>
              <a:rPr lang="en" sz="900">
                <a:solidFill>
                  <a:schemeClr val="dk1"/>
                </a:solidFill>
                <a:latin typeface="EB Garamond"/>
                <a:ea typeface="EB Garamond"/>
                <a:cs typeface="EB Garamond"/>
                <a:sym typeface="EB Garamond"/>
              </a:rPr>
              <a:t>Le DST a ensuite rapidement intégré l’approche systémique de la technique ave</a:t>
            </a:r>
            <a:r>
              <a:rPr lang="en" sz="900">
                <a:solidFill>
                  <a:schemeClr val="dk1"/>
                </a:solidFill>
                <a:latin typeface="EB Garamond"/>
                <a:ea typeface="EB Garamond"/>
                <a:cs typeface="EB Garamond"/>
                <a:sym typeface="EB Garamond"/>
              </a:rPr>
              <a:t>c le concept des macro-systèmes techniques et l’idée que la technique n’est pas neutre qui fait hériter également d’une approche sociologique. </a:t>
            </a:r>
            <a:r>
              <a:rPr lang="en" sz="900">
                <a:solidFill>
                  <a:schemeClr val="dk1"/>
                </a:solidFill>
                <a:highlight>
                  <a:srgbClr val="FFFFFF"/>
                </a:highlight>
                <a:uFill>
                  <a:noFill/>
                </a:uFill>
                <a:latin typeface="EB Garamond"/>
                <a:ea typeface="EB Garamond"/>
                <a:cs typeface="EB Garamond"/>
                <a:sym typeface="EB Garamond"/>
                <a:hlinkClick r:id="rId4">
                  <a:extLst>
                    <a:ext uri="{A12FA001-AC4F-418D-AE19-62706E023703}">
                      <ahyp:hlinkClr val="tx"/>
                    </a:ext>
                  </a:extLst>
                </a:hlinkClick>
              </a:rPr>
              <a:t>À</a:t>
            </a:r>
            <a:r>
              <a:rPr lang="en" sz="900">
                <a:solidFill>
                  <a:schemeClr val="dk1"/>
                </a:solidFill>
                <a:latin typeface="EB Garamond"/>
                <a:ea typeface="EB Garamond"/>
                <a:cs typeface="EB Garamond"/>
                <a:sym typeface="EB Garamond"/>
              </a:rPr>
              <a:t> cela vient s’ajouter l’idée de </a:t>
            </a:r>
            <a:r>
              <a:rPr i="1" lang="en" sz="900">
                <a:solidFill>
                  <a:schemeClr val="dk1"/>
                </a:solidFill>
                <a:latin typeface="EB Garamond"/>
                <a:ea typeface="EB Garamond"/>
                <a:cs typeface="EB Garamond"/>
                <a:sym typeface="EB Garamond"/>
              </a:rPr>
              <a:t>Composition des Mondes</a:t>
            </a:r>
            <a:r>
              <a:rPr lang="en" sz="900">
                <a:solidFill>
                  <a:schemeClr val="dk1"/>
                </a:solidFill>
                <a:latin typeface="EB Garamond"/>
                <a:ea typeface="EB Garamond"/>
                <a:cs typeface="EB Garamond"/>
                <a:sym typeface="EB Garamond"/>
              </a:rPr>
              <a:t> (2014) de Descola, réutilisée par Pignocchi dans la </a:t>
            </a:r>
            <a:r>
              <a:rPr i="1" lang="en" sz="900">
                <a:solidFill>
                  <a:schemeClr val="dk1"/>
                </a:solidFill>
                <a:latin typeface="EB Garamond"/>
                <a:ea typeface="EB Garamond"/>
                <a:cs typeface="EB Garamond"/>
                <a:sym typeface="EB Garamond"/>
              </a:rPr>
              <a:t>Recomposition des mondes</a:t>
            </a:r>
            <a:r>
              <a:rPr lang="en" sz="900">
                <a:solidFill>
                  <a:schemeClr val="dk1"/>
                </a:solidFill>
                <a:latin typeface="EB Garamond"/>
                <a:ea typeface="EB Garamond"/>
                <a:cs typeface="EB Garamond"/>
                <a:sym typeface="EB Garamond"/>
              </a:rPr>
              <a:t> (2019), qui invite à questionner la dualité nature/culture qui est fondamentale</a:t>
            </a:r>
            <a:r>
              <a:rPr lang="en" sz="900">
                <a:solidFill>
                  <a:schemeClr val="dk1"/>
                </a:solidFill>
                <a:latin typeface="EB Garamond"/>
                <a:ea typeface="EB Garamond"/>
                <a:cs typeface="EB Garamond"/>
                <a:sym typeface="EB Garamond"/>
              </a:rPr>
              <a:t> dans nos sociétés européennes pour envisager un rapport différent, soucieux et empathique avec la nature et l’environnement.</a:t>
            </a:r>
            <a:endParaRPr sz="900">
              <a:solidFill>
                <a:schemeClr val="dk1"/>
              </a:solidFill>
              <a:latin typeface="EB Garamond"/>
              <a:ea typeface="EB Garamond"/>
              <a:cs typeface="EB Garamond"/>
              <a:sym typeface="EB Garamond"/>
            </a:endParaRPr>
          </a:p>
        </p:txBody>
      </p:sp>
      <p:pic>
        <p:nvPicPr>
          <p:cNvPr id="77" name="Google Shape;77;p15"/>
          <p:cNvPicPr preferRelativeResize="0"/>
          <p:nvPr/>
        </p:nvPicPr>
        <p:blipFill>
          <a:blip r:embed="rId5">
            <a:alphaModFix/>
          </a:blip>
          <a:stretch>
            <a:fillRect/>
          </a:stretch>
        </p:blipFill>
        <p:spPr>
          <a:xfrm>
            <a:off x="5282975" y="2316076"/>
            <a:ext cx="942275" cy="1552225"/>
          </a:xfrm>
          <a:prstGeom prst="rect">
            <a:avLst/>
          </a:prstGeom>
          <a:noFill/>
          <a:ln>
            <a:noFill/>
          </a:ln>
        </p:spPr>
      </p:pic>
      <p:pic>
        <p:nvPicPr>
          <p:cNvPr id="78" name="Google Shape;78;p15"/>
          <p:cNvPicPr preferRelativeResize="0"/>
          <p:nvPr/>
        </p:nvPicPr>
        <p:blipFill rotWithShape="1">
          <a:blip r:embed="rId6">
            <a:alphaModFix/>
          </a:blip>
          <a:srcRect b="0" l="14245" r="14238" t="0"/>
          <a:stretch/>
        </p:blipFill>
        <p:spPr>
          <a:xfrm>
            <a:off x="6493025" y="2316075"/>
            <a:ext cx="1110121" cy="1552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82" name="Shape 82"/>
        <p:cNvGrpSpPr/>
        <p:nvPr/>
      </p:nvGrpSpPr>
      <p:grpSpPr>
        <a:xfrm>
          <a:off x="0" y="0"/>
          <a:ext cx="0" cy="0"/>
          <a:chOff x="0" y="0"/>
          <a:chExt cx="0" cy="0"/>
        </a:xfrm>
      </p:grpSpPr>
      <p:sp>
        <p:nvSpPr>
          <p:cNvPr id="83" name="Google Shape;83;p16"/>
          <p:cNvSpPr/>
          <p:nvPr/>
        </p:nvSpPr>
        <p:spPr>
          <a:xfrm rot="5400000">
            <a:off x="2147475" y="-471275"/>
            <a:ext cx="4520100" cy="5894700"/>
          </a:xfrm>
          <a:prstGeom prst="homePlate">
            <a:avLst>
              <a:gd fmla="val 15175"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84" name="Google Shape;84;p16"/>
          <p:cNvCxnSpPr/>
          <p:nvPr/>
        </p:nvCxnSpPr>
        <p:spPr>
          <a:xfrm rot="10800000">
            <a:off x="-39900" y="4736150"/>
            <a:ext cx="4655100" cy="0"/>
          </a:xfrm>
          <a:prstGeom prst="straightConnector1">
            <a:avLst/>
          </a:prstGeom>
          <a:noFill/>
          <a:ln cap="flat" cmpd="sng" w="76200">
            <a:solidFill>
              <a:schemeClr val="accent1"/>
            </a:solidFill>
            <a:prstDash val="solid"/>
            <a:round/>
            <a:headEnd len="med" w="med" type="oval"/>
            <a:tailEnd len="med" w="med" type="none"/>
          </a:ln>
        </p:spPr>
      </p:cxnSp>
      <p:sp>
        <p:nvSpPr>
          <p:cNvPr id="85" name="Google Shape;85;p16"/>
          <p:cNvSpPr txBox="1"/>
          <p:nvPr/>
        </p:nvSpPr>
        <p:spPr>
          <a:xfrm>
            <a:off x="1626325" y="289750"/>
            <a:ext cx="5562300" cy="12189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lang="en" sz="1200">
                <a:solidFill>
                  <a:schemeClr val="dk1"/>
                </a:solidFill>
                <a:latin typeface="EB Garamond"/>
                <a:ea typeface="EB Garamond"/>
                <a:cs typeface="EB Garamond"/>
                <a:sym typeface="EB Garamond"/>
              </a:rPr>
              <a:t>De là est issu l’outil CST-RCST qui est davantage systémique puisqu’il met l’accent sur les interrelations entre les acteurs humains, techniques, institutionnels, etc. du système socio-technique avec l’idée d’un avant (CST) et d’un après (RCST) en anticipant les modifications du système lorsqu’on introduit un nouveau dispositif ou quand on procède à une réorganisation du travail par exemple.</a:t>
            </a:r>
            <a:endParaRPr sz="1200">
              <a:solidFill>
                <a:schemeClr val="dk1"/>
              </a:solidFill>
              <a:latin typeface="EB Garamond"/>
              <a:ea typeface="EB Garamond"/>
              <a:cs typeface="EB Garamond"/>
              <a:sym typeface="EB Garamond"/>
            </a:endParaRPr>
          </a:p>
        </p:txBody>
      </p:sp>
      <p:pic>
        <p:nvPicPr>
          <p:cNvPr id="86" name="Google Shape;86;p16"/>
          <p:cNvPicPr preferRelativeResize="0"/>
          <p:nvPr/>
        </p:nvPicPr>
        <p:blipFill>
          <a:blip r:embed="rId3">
            <a:alphaModFix/>
          </a:blip>
          <a:stretch>
            <a:fillRect/>
          </a:stretch>
        </p:blipFill>
        <p:spPr>
          <a:xfrm>
            <a:off x="1626325" y="1737275"/>
            <a:ext cx="2941093" cy="1666279"/>
          </a:xfrm>
          <a:prstGeom prst="rect">
            <a:avLst/>
          </a:prstGeom>
          <a:noFill/>
          <a:ln>
            <a:noFill/>
          </a:ln>
        </p:spPr>
      </p:pic>
      <p:pic>
        <p:nvPicPr>
          <p:cNvPr id="87" name="Google Shape;87;p16"/>
          <p:cNvPicPr preferRelativeResize="0"/>
          <p:nvPr/>
        </p:nvPicPr>
        <p:blipFill>
          <a:blip r:embed="rId4">
            <a:alphaModFix/>
          </a:blip>
          <a:stretch>
            <a:fillRect/>
          </a:stretch>
        </p:blipFill>
        <p:spPr>
          <a:xfrm>
            <a:off x="4965919" y="1737275"/>
            <a:ext cx="2222805" cy="1666280"/>
          </a:xfrm>
          <a:prstGeom prst="rect">
            <a:avLst/>
          </a:prstGeom>
          <a:noFill/>
          <a:ln>
            <a:noFill/>
          </a:ln>
        </p:spPr>
      </p:pic>
      <p:sp>
        <p:nvSpPr>
          <p:cNvPr id="88" name="Google Shape;88;p16"/>
          <p:cNvSpPr txBox="1"/>
          <p:nvPr/>
        </p:nvSpPr>
        <p:spPr>
          <a:xfrm>
            <a:off x="2487063" y="3492728"/>
            <a:ext cx="1219800" cy="14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424242"/>
                </a:solidFill>
                <a:latin typeface="Source Code Pro"/>
                <a:ea typeface="Source Code Pro"/>
                <a:cs typeface="Source Code Pro"/>
                <a:sym typeface="Source Code Pro"/>
              </a:rPr>
              <a:t>AVANT (CST)</a:t>
            </a:r>
            <a:endParaRPr sz="1100">
              <a:solidFill>
                <a:srgbClr val="424242"/>
              </a:solidFill>
              <a:latin typeface="Source Code Pro"/>
              <a:ea typeface="Source Code Pro"/>
              <a:cs typeface="Source Code Pro"/>
              <a:sym typeface="Source Code Pro"/>
            </a:endParaRPr>
          </a:p>
        </p:txBody>
      </p:sp>
      <p:sp>
        <p:nvSpPr>
          <p:cNvPr id="89" name="Google Shape;89;p16"/>
          <p:cNvSpPr txBox="1"/>
          <p:nvPr/>
        </p:nvSpPr>
        <p:spPr>
          <a:xfrm>
            <a:off x="5438270" y="3492728"/>
            <a:ext cx="1278000" cy="14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424242"/>
                </a:solidFill>
                <a:latin typeface="Source Code Pro"/>
                <a:ea typeface="Source Code Pro"/>
                <a:cs typeface="Source Code Pro"/>
                <a:sym typeface="Source Code Pro"/>
              </a:rPr>
              <a:t>A</a:t>
            </a:r>
            <a:r>
              <a:rPr lang="en" sz="1100">
                <a:latin typeface="Source Code Pro"/>
                <a:ea typeface="Source Code Pro"/>
                <a:cs typeface="Source Code Pro"/>
                <a:sym typeface="Source Code Pro"/>
              </a:rPr>
              <a:t>PRÈS (RCST)</a:t>
            </a:r>
            <a:endParaRPr sz="1100">
              <a:latin typeface="Source Code Pro"/>
              <a:ea typeface="Source Code Pro"/>
              <a:cs typeface="Source Code Pro"/>
              <a:sym typeface="Source Code Pro"/>
            </a:endParaRPr>
          </a:p>
        </p:txBody>
      </p: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418375" y="292625"/>
            <a:ext cx="8413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EB Garamond"/>
                <a:ea typeface="EB Garamond"/>
                <a:cs typeface="EB Garamond"/>
                <a:sym typeface="EB Garamond"/>
              </a:rPr>
              <a:t>Concept initial</a:t>
            </a:r>
            <a:endParaRPr>
              <a:latin typeface="EB Garamond"/>
              <a:ea typeface="EB Garamond"/>
              <a:cs typeface="EB Garamond"/>
              <a:sym typeface="EB Garamond"/>
            </a:endParaRPr>
          </a:p>
        </p:txBody>
      </p:sp>
      <p:sp>
        <p:nvSpPr>
          <p:cNvPr id="95" name="Google Shape;95;p17"/>
          <p:cNvSpPr txBox="1"/>
          <p:nvPr>
            <p:ph idx="1" type="body"/>
          </p:nvPr>
        </p:nvSpPr>
        <p:spPr>
          <a:xfrm>
            <a:off x="418375" y="933950"/>
            <a:ext cx="8520600" cy="1104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400">
                <a:solidFill>
                  <a:schemeClr val="dk1"/>
                </a:solidFill>
                <a:latin typeface="EB Garamond"/>
                <a:ea typeface="EB Garamond"/>
                <a:cs typeface="EB Garamond"/>
                <a:sym typeface="EB Garamond"/>
              </a:rPr>
              <a:t>L’outil CST-RCST s’appui sur l’idée que lorsque l’on insère un nouvel acteur dans un système socio-technique, le système ne reste pas le même avec simplement le nouvel acteur en plus, il est en fait modifié en profondeur puisque partout des relations entre des acteurs sont ajoutées, modifiées ou supprimées. </a:t>
            </a:r>
            <a:endParaRPr sz="1400">
              <a:solidFill>
                <a:schemeClr val="dk1"/>
              </a:solidFill>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18"/>
          <p:cNvPicPr preferRelativeResize="0"/>
          <p:nvPr/>
        </p:nvPicPr>
        <p:blipFill rotWithShape="1">
          <a:blip r:embed="rId3">
            <a:alphaModFix/>
          </a:blip>
          <a:srcRect b="0" l="0" r="26313" t="0"/>
          <a:stretch/>
        </p:blipFill>
        <p:spPr>
          <a:xfrm>
            <a:off x="1122797" y="160000"/>
            <a:ext cx="5083177" cy="2411749"/>
          </a:xfrm>
          <a:prstGeom prst="rect">
            <a:avLst/>
          </a:prstGeom>
          <a:noFill/>
          <a:ln>
            <a:noFill/>
          </a:ln>
        </p:spPr>
      </p:pic>
      <p:pic>
        <p:nvPicPr>
          <p:cNvPr id="101" name="Google Shape;101;p18"/>
          <p:cNvPicPr preferRelativeResize="0"/>
          <p:nvPr/>
        </p:nvPicPr>
        <p:blipFill>
          <a:blip r:embed="rId4">
            <a:alphaModFix/>
          </a:blip>
          <a:stretch>
            <a:fillRect/>
          </a:stretch>
        </p:blipFill>
        <p:spPr>
          <a:xfrm>
            <a:off x="1197938" y="2731778"/>
            <a:ext cx="6748124" cy="2266948"/>
          </a:xfrm>
          <a:prstGeom prst="rect">
            <a:avLst/>
          </a:prstGeom>
          <a:noFill/>
          <a:ln>
            <a:noFill/>
          </a:ln>
        </p:spPr>
      </p:pic>
      <p:sp>
        <p:nvSpPr>
          <p:cNvPr id="102" name="Google Shape;102;p18"/>
          <p:cNvSpPr/>
          <p:nvPr/>
        </p:nvSpPr>
        <p:spPr>
          <a:xfrm>
            <a:off x="6628225" y="796325"/>
            <a:ext cx="1139100" cy="1139100"/>
          </a:xfrm>
          <a:prstGeom prst="noSmoking">
            <a:avLst>
              <a:gd fmla="val 18750" name="adj"/>
            </a:avLst>
          </a:prstGeom>
          <a:solidFill>
            <a:srgbClr val="FF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06" name="Shape 106"/>
        <p:cNvGrpSpPr/>
        <p:nvPr/>
      </p:nvGrpSpPr>
      <p:grpSpPr>
        <a:xfrm>
          <a:off x="0" y="0"/>
          <a:ext cx="0" cy="0"/>
          <a:chOff x="0" y="0"/>
          <a:chExt cx="0" cy="0"/>
        </a:xfrm>
      </p:grpSpPr>
      <p:sp>
        <p:nvSpPr>
          <p:cNvPr id="107" name="Google Shape;107;p19"/>
          <p:cNvSpPr/>
          <p:nvPr/>
        </p:nvSpPr>
        <p:spPr>
          <a:xfrm>
            <a:off x="0" y="2504725"/>
            <a:ext cx="9144000" cy="7014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9"/>
          <p:cNvSpPr txBox="1"/>
          <p:nvPr>
            <p:ph type="title"/>
          </p:nvPr>
        </p:nvSpPr>
        <p:spPr>
          <a:xfrm>
            <a:off x="645775" y="2427975"/>
            <a:ext cx="8186400" cy="7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4220">
                <a:latin typeface="EB Garamond"/>
                <a:ea typeface="EB Garamond"/>
                <a:cs typeface="EB Garamond"/>
                <a:sym typeface="EB Garamond"/>
              </a:rPr>
              <a:t>Utilisation</a:t>
            </a:r>
            <a:endParaRPr sz="4220">
              <a:latin typeface="EB Garamond"/>
              <a:ea typeface="EB Garamond"/>
              <a:cs typeface="EB Garamond"/>
              <a:sym typeface="EB Garamond"/>
            </a:endParaRPr>
          </a:p>
        </p:txBody>
      </p:sp>
      <p:sp>
        <p:nvSpPr>
          <p:cNvPr id="109" name="Google Shape;109;p19"/>
          <p:cNvSpPr/>
          <p:nvPr/>
        </p:nvSpPr>
        <p:spPr>
          <a:xfrm>
            <a:off x="8784175" y="0"/>
            <a:ext cx="359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3" name="Shape 113"/>
        <p:cNvGrpSpPr/>
        <p:nvPr/>
      </p:nvGrpSpPr>
      <p:grpSpPr>
        <a:xfrm>
          <a:off x="0" y="0"/>
          <a:ext cx="0" cy="0"/>
          <a:chOff x="0" y="0"/>
          <a:chExt cx="0" cy="0"/>
        </a:xfrm>
      </p:grpSpPr>
      <p:pic>
        <p:nvPicPr>
          <p:cNvPr id="114" name="Google Shape;114;p20"/>
          <p:cNvPicPr preferRelativeResize="0"/>
          <p:nvPr/>
        </p:nvPicPr>
        <p:blipFill rotWithShape="1">
          <a:blip r:embed="rId3">
            <a:alphaModFix/>
          </a:blip>
          <a:srcRect b="0" l="-140" r="0" t="0"/>
          <a:stretch/>
        </p:blipFill>
        <p:spPr>
          <a:xfrm>
            <a:off x="468875" y="2019650"/>
            <a:ext cx="8206249" cy="2439150"/>
          </a:xfrm>
          <a:prstGeom prst="rect">
            <a:avLst/>
          </a:prstGeom>
          <a:noFill/>
          <a:ln>
            <a:noFill/>
          </a:ln>
        </p:spPr>
      </p:pic>
      <p:sp>
        <p:nvSpPr>
          <p:cNvPr id="115" name="Google Shape;115;p20"/>
          <p:cNvSpPr txBox="1"/>
          <p:nvPr>
            <p:ph idx="1" type="body"/>
          </p:nvPr>
        </p:nvSpPr>
        <p:spPr>
          <a:xfrm>
            <a:off x="311700" y="898850"/>
            <a:ext cx="8520600" cy="15549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400">
                <a:solidFill>
                  <a:schemeClr val="dk1"/>
                </a:solidFill>
                <a:latin typeface="EB Garamond"/>
                <a:ea typeface="EB Garamond"/>
                <a:cs typeface="EB Garamond"/>
                <a:sym typeface="EB Garamond"/>
              </a:rPr>
              <a:t>Dans le cadre d’une démarche d’innovation, l’outil CST-RCST peut être utilisé suivant deux approches différentes en fonction du stade de conception dans lequel on se positionne :</a:t>
            </a:r>
            <a:endParaRPr sz="1400">
              <a:solidFill>
                <a:schemeClr val="dk1"/>
              </a:solidFill>
              <a:latin typeface="EB Garamond"/>
              <a:ea typeface="EB Garamond"/>
              <a:cs typeface="EB Garamond"/>
              <a:sym typeface="EB Garamond"/>
            </a:endParaRPr>
          </a:p>
        </p:txBody>
      </p:sp>
      <p:sp>
        <p:nvSpPr>
          <p:cNvPr id="116" name="Google Shape;116;p20"/>
          <p:cNvSpPr txBox="1"/>
          <p:nvPr>
            <p:ph type="title"/>
          </p:nvPr>
        </p:nvSpPr>
        <p:spPr>
          <a:xfrm>
            <a:off x="311700" y="357150"/>
            <a:ext cx="81441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lang="en" sz="2020">
                <a:latin typeface="EB Garamond"/>
                <a:ea typeface="EB Garamond"/>
                <a:cs typeface="EB Garamond"/>
                <a:sym typeface="EB Garamond"/>
              </a:rPr>
              <a:t>Insertion dans une démarche sociotechnique d’innovation</a:t>
            </a:r>
            <a:endParaRPr sz="2020">
              <a:latin typeface="EB Garamond"/>
              <a:ea typeface="EB Garamond"/>
              <a:cs typeface="EB Garamond"/>
              <a:sym typeface="EB Garamond"/>
            </a:endParaRPr>
          </a:p>
        </p:txBody>
      </p:sp>
    </p:spTree>
  </p:cSld>
  <p:clrMapOvr>
    <a:masterClrMapping/>
  </p:clrMapOvr>
  <p:transition spd="med">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1"/>
          <p:cNvSpPr/>
          <p:nvPr/>
        </p:nvSpPr>
        <p:spPr>
          <a:xfrm>
            <a:off x="4011250" y="560525"/>
            <a:ext cx="4884600" cy="4345500"/>
          </a:xfrm>
          <a:prstGeom prst="roundRect">
            <a:avLst>
              <a:gd fmla="val 3747" name="adj"/>
            </a:avLst>
          </a:prstGeom>
          <a:no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2" name="Google Shape;122;p21"/>
          <p:cNvSpPr txBox="1"/>
          <p:nvPr>
            <p:ph idx="1" type="body"/>
          </p:nvPr>
        </p:nvSpPr>
        <p:spPr>
          <a:xfrm>
            <a:off x="401250" y="712925"/>
            <a:ext cx="3321300" cy="41712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sz="1400">
                <a:solidFill>
                  <a:schemeClr val="dk1"/>
                </a:solidFill>
                <a:latin typeface="EB Garamond"/>
                <a:ea typeface="EB Garamond"/>
                <a:cs typeface="EB Garamond"/>
                <a:sym typeface="EB Garamond"/>
              </a:rPr>
              <a:t>Dans le cadre d’une démarche de conception, il peut être pertinent d’étudier les compositions du système sociotechnique existant au sein duquel nous souhaitons innover.</a:t>
            </a:r>
            <a:endParaRPr sz="1400">
              <a:solidFill>
                <a:schemeClr val="dk1"/>
              </a:solidFill>
              <a:latin typeface="EB Garamond"/>
              <a:ea typeface="EB Garamond"/>
              <a:cs typeface="EB Garamond"/>
              <a:sym typeface="EB Garamond"/>
            </a:endParaRPr>
          </a:p>
          <a:p>
            <a:pPr indent="0" lvl="0" marL="0" rtl="0" algn="just">
              <a:spcBef>
                <a:spcPts val="1200"/>
              </a:spcBef>
              <a:spcAft>
                <a:spcPts val="1200"/>
              </a:spcAft>
              <a:buNone/>
            </a:pPr>
            <a:r>
              <a:rPr lang="en" sz="1400">
                <a:solidFill>
                  <a:schemeClr val="dk1"/>
                </a:solidFill>
                <a:latin typeface="EB Garamond"/>
                <a:ea typeface="EB Garamond"/>
                <a:cs typeface="EB Garamond"/>
                <a:sym typeface="EB Garamond"/>
              </a:rPr>
              <a:t>Cela permet de prendre mesure des différentes parties prenantes, de leurs interactions et donc de leurs valeurs associées lorsque l’on débute un projet. Il s’agit ainsi d’une approche plutôt PRC qui peut initier le travail du technologue dans un projet de conception. </a:t>
            </a:r>
            <a:endParaRPr sz="1400">
              <a:solidFill>
                <a:schemeClr val="dk1"/>
              </a:solidFill>
              <a:latin typeface="EB Garamond"/>
              <a:ea typeface="EB Garamond"/>
              <a:cs typeface="EB Garamond"/>
              <a:sym typeface="EB Garamond"/>
            </a:endParaRPr>
          </a:p>
        </p:txBody>
      </p:sp>
      <p:pic>
        <p:nvPicPr>
          <p:cNvPr id="123" name="Google Shape;123;p21"/>
          <p:cNvPicPr preferRelativeResize="0"/>
          <p:nvPr/>
        </p:nvPicPr>
        <p:blipFill>
          <a:blip r:embed="rId3">
            <a:alphaModFix/>
          </a:blip>
          <a:stretch>
            <a:fillRect/>
          </a:stretch>
        </p:blipFill>
        <p:spPr>
          <a:xfrm>
            <a:off x="5970950" y="799550"/>
            <a:ext cx="2607401" cy="3932227"/>
          </a:xfrm>
          <a:prstGeom prst="rect">
            <a:avLst/>
          </a:prstGeom>
          <a:noFill/>
          <a:ln>
            <a:noFill/>
          </a:ln>
        </p:spPr>
      </p:pic>
      <p:sp>
        <p:nvSpPr>
          <p:cNvPr id="124" name="Google Shape;124;p21"/>
          <p:cNvSpPr txBox="1"/>
          <p:nvPr>
            <p:ph type="title"/>
          </p:nvPr>
        </p:nvSpPr>
        <p:spPr>
          <a:xfrm>
            <a:off x="311700" y="64025"/>
            <a:ext cx="8495400" cy="572700"/>
          </a:xfrm>
          <a:prstGeom prst="rect">
            <a:avLst/>
          </a:prstGeom>
        </p:spPr>
        <p:txBody>
          <a:bodyPr anchorCtr="0" anchor="t" bIns="91425" lIns="91425" spcFirstLastPara="1" rIns="91425" wrap="square" tIns="91425">
            <a:normAutofit/>
          </a:bodyPr>
          <a:lstStyle/>
          <a:p>
            <a:pPr indent="-356870" lvl="0" marL="457200" rtl="0" algn="l">
              <a:spcBef>
                <a:spcPts val="0"/>
              </a:spcBef>
              <a:spcAft>
                <a:spcPts val="0"/>
              </a:spcAft>
              <a:buSzPts val="2020"/>
              <a:buFont typeface="EB Garamond"/>
              <a:buAutoNum type="alphaUcParenR"/>
            </a:pPr>
            <a:r>
              <a:rPr lang="en" sz="2020">
                <a:latin typeface="EB Garamond"/>
                <a:ea typeface="EB Garamond"/>
                <a:cs typeface="EB Garamond"/>
                <a:sym typeface="EB Garamond"/>
              </a:rPr>
              <a:t>Etude des compositions sociotechniques (approche CST)</a:t>
            </a:r>
            <a:endParaRPr sz="2020">
              <a:latin typeface="EB Garamond"/>
              <a:ea typeface="EB Garamond"/>
              <a:cs typeface="EB Garamond"/>
              <a:sym typeface="EB Garamond"/>
            </a:endParaRPr>
          </a:p>
        </p:txBody>
      </p:sp>
      <p:sp>
        <p:nvSpPr>
          <p:cNvPr id="125" name="Google Shape;125;p21"/>
          <p:cNvSpPr/>
          <p:nvPr/>
        </p:nvSpPr>
        <p:spPr>
          <a:xfrm>
            <a:off x="6062775" y="3302325"/>
            <a:ext cx="2385300" cy="1603800"/>
          </a:xfrm>
          <a:prstGeom prst="rect">
            <a:avLst/>
          </a:prstGeom>
          <a:solidFill>
            <a:srgbClr val="FFFFFF">
              <a:alpha val="3000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21"/>
          <p:cNvSpPr txBox="1"/>
          <p:nvPr>
            <p:ph idx="1" type="body"/>
          </p:nvPr>
        </p:nvSpPr>
        <p:spPr>
          <a:xfrm>
            <a:off x="4051875" y="889100"/>
            <a:ext cx="1638900" cy="6924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000">
                <a:solidFill>
                  <a:schemeClr val="dk1"/>
                </a:solidFill>
                <a:latin typeface="EB Garamond"/>
                <a:ea typeface="EB Garamond"/>
                <a:cs typeface="EB Garamond"/>
                <a:sym typeface="EB Garamond"/>
              </a:rPr>
              <a:t>1) </a:t>
            </a:r>
            <a:r>
              <a:rPr lang="en" sz="1000">
                <a:solidFill>
                  <a:schemeClr val="dk1"/>
                </a:solidFill>
                <a:latin typeface="EB Garamond"/>
                <a:ea typeface="EB Garamond"/>
                <a:cs typeface="EB Garamond"/>
                <a:sym typeface="EB Garamond"/>
              </a:rPr>
              <a:t>Identification des parties prenantes et des liens qu’elles forment (approche PRC)</a:t>
            </a:r>
            <a:endParaRPr sz="1000">
              <a:solidFill>
                <a:schemeClr val="dk1"/>
              </a:solidFill>
              <a:latin typeface="EB Garamond"/>
              <a:ea typeface="EB Garamond"/>
              <a:cs typeface="EB Garamond"/>
              <a:sym typeface="EB Garamond"/>
            </a:endParaRPr>
          </a:p>
        </p:txBody>
      </p:sp>
      <p:sp>
        <p:nvSpPr>
          <p:cNvPr id="127" name="Google Shape;127;p21"/>
          <p:cNvSpPr txBox="1"/>
          <p:nvPr>
            <p:ph idx="1" type="body"/>
          </p:nvPr>
        </p:nvSpPr>
        <p:spPr>
          <a:xfrm>
            <a:off x="4051950" y="2346350"/>
            <a:ext cx="1638900" cy="10041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000">
                <a:solidFill>
                  <a:schemeClr val="dk1"/>
                </a:solidFill>
                <a:latin typeface="EB Garamond"/>
                <a:ea typeface="EB Garamond"/>
                <a:cs typeface="EB Garamond"/>
                <a:sym typeface="EB Garamond"/>
              </a:rPr>
              <a:t>2</a:t>
            </a:r>
            <a:r>
              <a:rPr lang="en" sz="1000">
                <a:solidFill>
                  <a:schemeClr val="dk1"/>
                </a:solidFill>
                <a:latin typeface="EB Garamond"/>
                <a:ea typeface="EB Garamond"/>
                <a:cs typeface="EB Garamond"/>
                <a:sym typeface="EB Garamond"/>
              </a:rPr>
              <a:t>) Identification des valeurs et non-valeurs des agencements sociotechniques pour chaque acteur</a:t>
            </a:r>
            <a:endParaRPr sz="1000">
              <a:solidFill>
                <a:schemeClr val="dk1"/>
              </a:solidFill>
              <a:latin typeface="EB Garamond"/>
              <a:ea typeface="EB Garamond"/>
              <a:cs typeface="EB Garamond"/>
              <a:sym typeface="EB Garamond"/>
            </a:endParaRPr>
          </a:p>
        </p:txBody>
      </p:sp>
      <p:sp>
        <p:nvSpPr>
          <p:cNvPr id="128" name="Google Shape;128;p21"/>
          <p:cNvSpPr txBox="1"/>
          <p:nvPr>
            <p:ph idx="1" type="body"/>
          </p:nvPr>
        </p:nvSpPr>
        <p:spPr>
          <a:xfrm>
            <a:off x="4051875" y="3834225"/>
            <a:ext cx="1638900" cy="10041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000">
                <a:solidFill>
                  <a:schemeClr val="dk1"/>
                </a:solidFill>
                <a:latin typeface="EB Garamond"/>
                <a:ea typeface="EB Garamond"/>
                <a:cs typeface="EB Garamond"/>
                <a:sym typeface="EB Garamond"/>
              </a:rPr>
              <a:t>3</a:t>
            </a:r>
            <a:r>
              <a:rPr lang="en" sz="1000">
                <a:solidFill>
                  <a:schemeClr val="dk1"/>
                </a:solidFill>
                <a:latin typeface="EB Garamond"/>
                <a:ea typeface="EB Garamond"/>
                <a:cs typeface="EB Garamond"/>
                <a:sym typeface="EB Garamond"/>
              </a:rPr>
              <a:t>) Formalisation des leviers et obstacles à l’innovation au sein de ce système</a:t>
            </a:r>
            <a:endParaRPr sz="1000">
              <a:solidFill>
                <a:schemeClr val="dk1"/>
              </a:solidFill>
              <a:latin typeface="EB Garamond"/>
              <a:ea typeface="EB Garamond"/>
              <a:cs typeface="EB Garamond"/>
              <a:sym typeface="EB Garamond"/>
            </a:endParaRPr>
          </a:p>
        </p:txBody>
      </p:sp>
      <p:sp>
        <p:nvSpPr>
          <p:cNvPr id="129" name="Google Shape;129;p21"/>
          <p:cNvSpPr txBox="1"/>
          <p:nvPr>
            <p:ph idx="4294967295" type="subTitle"/>
          </p:nvPr>
        </p:nvSpPr>
        <p:spPr>
          <a:xfrm>
            <a:off x="4051875" y="595100"/>
            <a:ext cx="1476000" cy="294000"/>
          </a:xfrm>
          <a:prstGeom prst="rect">
            <a:avLst/>
          </a:prstGeom>
        </p:spPr>
        <p:txBody>
          <a:bodyPr anchorCtr="0" anchor="t" bIns="91425" lIns="91425" spcFirstLastPara="1" rIns="91425" wrap="square" tIns="91425">
            <a:normAutofit/>
          </a:bodyPr>
          <a:lstStyle/>
          <a:p>
            <a:pPr indent="0" lvl="0" marL="0" rtl="0" algn="l">
              <a:lnSpc>
                <a:spcPct val="60000"/>
              </a:lnSpc>
              <a:spcBef>
                <a:spcPts val="0"/>
              </a:spcBef>
              <a:spcAft>
                <a:spcPts val="1200"/>
              </a:spcAft>
              <a:buSzPts val="1018"/>
              <a:buNone/>
            </a:pPr>
            <a:r>
              <a:rPr b="1" lang="en" sz="600">
                <a:solidFill>
                  <a:schemeClr val="dk1"/>
                </a:solidFill>
                <a:latin typeface="Comfortaa"/>
                <a:ea typeface="Comfortaa"/>
                <a:cs typeface="Comfortaa"/>
                <a:sym typeface="Comfortaa"/>
              </a:rPr>
              <a:t>CONCRÈTEMENT…</a:t>
            </a:r>
            <a:endParaRPr b="1" sz="600">
              <a:latin typeface="Comfortaa"/>
              <a:ea typeface="Comfortaa"/>
              <a:cs typeface="Comfortaa"/>
              <a:sym typeface="Comforta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