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Lst>
  <p:sldSz cx="18288000" cy="10287000"/>
  <p:notesSz cx="6858000" cy="9144000"/>
  <p:embeddedFontLst>
    <p:embeddedFont>
      <p:font typeface="Open Sans Bold" charset="1" panose="020B0806030504020204"/>
      <p:regular r:id="rId44"/>
    </p:embeddedFont>
    <p:embeddedFont>
      <p:font typeface="Montserrat Light Bold" charset="1" panose="00000800000000000000"/>
      <p:regular r:id="rId45"/>
    </p:embeddedFont>
    <p:embeddedFont>
      <p:font typeface="Open Sans" charset="1" panose="020B0606030504020204"/>
      <p:regular r:id="rId46"/>
    </p:embeddedFont>
    <p:embeddedFont>
      <p:font typeface="Poppins" charset="1" panose="00000500000000000000"/>
      <p:regular r:id="rId47"/>
    </p:embeddedFont>
    <p:embeddedFont>
      <p:font typeface="Aileron Bold" charset="1" panose="00000800000000000000"/>
      <p:regular r:id="rId48"/>
    </p:embeddedFont>
    <p:embeddedFont>
      <p:font typeface="Aileron" charset="1" panose="00000500000000000000"/>
      <p:regular r:id="rId49"/>
    </p:embeddedFont>
    <p:embeddedFont>
      <p:font typeface="Poppins Bold" charset="1" panose="00000800000000000000"/>
      <p:regular r:id="rId50"/>
    </p:embeddedFont>
    <p:embeddedFont>
      <p:font typeface="Poppins Italics" charset="1" panose="00000500000000000000"/>
      <p:regular r:id="rId5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slides/slide37.xml" Type="http://schemas.openxmlformats.org/officeDocument/2006/relationships/slide"/><Relationship Id="rId43" Target="slides/slide38.xml" Type="http://schemas.openxmlformats.org/officeDocument/2006/relationships/slide"/><Relationship Id="rId44" Target="fonts/font44.fntdata" Type="http://schemas.openxmlformats.org/officeDocument/2006/relationships/font"/><Relationship Id="rId45" Target="fonts/font45.fntdata" Type="http://schemas.openxmlformats.org/officeDocument/2006/relationships/font"/><Relationship Id="rId46" Target="fonts/font46.fntdata" Type="http://schemas.openxmlformats.org/officeDocument/2006/relationships/font"/><Relationship Id="rId47" Target="fonts/font47.fntdata" Type="http://schemas.openxmlformats.org/officeDocument/2006/relationships/font"/><Relationship Id="rId48" Target="fonts/font48.fntdata" Type="http://schemas.openxmlformats.org/officeDocument/2006/relationships/font"/><Relationship Id="rId49" Target="fonts/font49.fntdata" Type="http://schemas.openxmlformats.org/officeDocument/2006/relationships/font"/><Relationship Id="rId5" Target="tableStyles.xml" Type="http://schemas.openxmlformats.org/officeDocument/2006/relationships/tableStyles"/><Relationship Id="rId50" Target="fonts/font50.fntdata" Type="http://schemas.openxmlformats.org/officeDocument/2006/relationships/font"/><Relationship Id="rId51" Target="fonts/font51.fntdata" Type="http://schemas.openxmlformats.org/officeDocument/2006/relationships/font"/><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37.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38.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3749048"/>
            <a:ext cx="16101860" cy="1394452"/>
          </a:xfrm>
          <a:prstGeom prst="rect">
            <a:avLst/>
          </a:prstGeom>
        </p:spPr>
        <p:txBody>
          <a:bodyPr anchor="t" rtlCol="false" tIns="0" lIns="0" bIns="0" rIns="0">
            <a:spAutoFit/>
          </a:bodyPr>
          <a:lstStyle/>
          <a:p>
            <a:pPr algn="ctr">
              <a:lnSpc>
                <a:spcPts val="11340"/>
              </a:lnSpc>
            </a:pPr>
            <a:r>
              <a:rPr lang="en-US" sz="8100">
                <a:solidFill>
                  <a:srgbClr val="000000"/>
                </a:solidFill>
                <a:latin typeface="Open Sans Bold"/>
              </a:rPr>
              <a:t>OUTIL TECHNO-DISCERNEMENT</a:t>
            </a:r>
          </a:p>
        </p:txBody>
      </p:sp>
      <p:sp>
        <p:nvSpPr>
          <p:cNvPr name="TextBox 3" id="3"/>
          <p:cNvSpPr txBox="true"/>
          <p:nvPr/>
        </p:nvSpPr>
        <p:spPr>
          <a:xfrm rot="0">
            <a:off x="1028700" y="5584380"/>
            <a:ext cx="16101860"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Iris Grisez &amp; Elisa Van Hees</a:t>
            </a:r>
          </a:p>
        </p:txBody>
      </p:sp>
      <p:sp>
        <p:nvSpPr>
          <p:cNvPr name="TextBox 4" id="4"/>
          <p:cNvSpPr txBox="true"/>
          <p:nvPr/>
        </p:nvSpPr>
        <p:spPr>
          <a:xfrm rot="0">
            <a:off x="15730819" y="933450"/>
            <a:ext cx="1399741" cy="770442"/>
          </a:xfrm>
          <a:prstGeom prst="rect">
            <a:avLst/>
          </a:prstGeom>
        </p:spPr>
        <p:txBody>
          <a:bodyPr anchor="t" rtlCol="false" tIns="0" lIns="0" bIns="0" rIns="0">
            <a:spAutoFit/>
          </a:bodyPr>
          <a:lstStyle/>
          <a:p>
            <a:pPr algn="ctr">
              <a:lnSpc>
                <a:spcPts val="6207"/>
              </a:lnSpc>
            </a:pPr>
            <a:r>
              <a:rPr lang="en-US" sz="4433">
                <a:solidFill>
                  <a:srgbClr val="000000"/>
                </a:solidFill>
                <a:latin typeface="Open Sans Bold"/>
              </a:rPr>
              <a:t>HT06</a:t>
            </a:r>
          </a:p>
        </p:txBody>
      </p:sp>
      <p:sp>
        <p:nvSpPr>
          <p:cNvPr name="TextBox 5" id="5"/>
          <p:cNvSpPr txBox="true"/>
          <p:nvPr/>
        </p:nvSpPr>
        <p:spPr>
          <a:xfrm rot="0">
            <a:off x="1028700" y="933450"/>
            <a:ext cx="3025624" cy="770442"/>
          </a:xfrm>
          <a:prstGeom prst="rect">
            <a:avLst/>
          </a:prstGeom>
        </p:spPr>
        <p:txBody>
          <a:bodyPr anchor="t" rtlCol="false" tIns="0" lIns="0" bIns="0" rIns="0">
            <a:spAutoFit/>
          </a:bodyPr>
          <a:lstStyle/>
          <a:p>
            <a:pPr algn="ctr">
              <a:lnSpc>
                <a:spcPts val="6207"/>
              </a:lnSpc>
            </a:pPr>
            <a:r>
              <a:rPr lang="en-US" sz="4433">
                <a:solidFill>
                  <a:srgbClr val="000000"/>
                </a:solidFill>
                <a:latin typeface="Open Sans Bold"/>
              </a:rPr>
              <a:t>Fiche Outil</a:t>
            </a:r>
          </a:p>
        </p:txBody>
      </p:sp>
      <p:sp>
        <p:nvSpPr>
          <p:cNvPr name="TextBox 6" id="6"/>
          <p:cNvSpPr txBox="true"/>
          <p:nvPr/>
        </p:nvSpPr>
        <p:spPr>
          <a:xfrm rot="0">
            <a:off x="5666108" y="6624383"/>
            <a:ext cx="6827044" cy="1180465"/>
          </a:xfrm>
          <a:prstGeom prst="rect">
            <a:avLst/>
          </a:prstGeom>
        </p:spPr>
        <p:txBody>
          <a:bodyPr anchor="t" rtlCol="false" tIns="0" lIns="0" bIns="0" rIns="0">
            <a:spAutoFit/>
          </a:bodyPr>
          <a:lstStyle/>
          <a:p>
            <a:pPr algn="ctr">
              <a:lnSpc>
                <a:spcPts val="4759"/>
              </a:lnSpc>
            </a:pPr>
            <a:r>
              <a:rPr lang="en-US" sz="3399">
                <a:solidFill>
                  <a:srgbClr val="000000"/>
                </a:solidFill>
                <a:latin typeface="Open Sans Bold"/>
              </a:rPr>
              <a:t>En continuation du travail de </a:t>
            </a:r>
          </a:p>
          <a:p>
            <a:pPr algn="ctr">
              <a:lnSpc>
                <a:spcPts val="4759"/>
              </a:lnSpc>
            </a:pPr>
            <a:r>
              <a:rPr lang="en-US" sz="3399">
                <a:solidFill>
                  <a:srgbClr val="000000"/>
                </a:solidFill>
                <a:latin typeface="Open Sans Bold"/>
              </a:rPr>
              <a:t>Gabriela Carillo et Noam Seuret</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81898" y="7740689"/>
            <a:ext cx="17577111" cy="1002411"/>
          </a:xfrm>
          <a:prstGeom prst="rect">
            <a:avLst/>
          </a:prstGeom>
        </p:spPr>
        <p:txBody>
          <a:bodyPr anchor="t" rtlCol="false" tIns="0" lIns="0" bIns="0" rIns="0">
            <a:spAutoFit/>
          </a:bodyPr>
          <a:lstStyle/>
          <a:p>
            <a:pPr algn="just">
              <a:lnSpc>
                <a:spcPts val="4073"/>
              </a:lnSpc>
            </a:pPr>
            <a:r>
              <a:rPr lang="en-US" sz="2910">
                <a:solidFill>
                  <a:srgbClr val="000000"/>
                </a:solidFill>
                <a:latin typeface="Open Sans"/>
              </a:rPr>
              <a:t>La partie analyse de l'objet permet dans une première partie d'identifier dans l'arborescence fonctionnelle d'un outil l'endroit où pourrait opèrer une forme de techno-solutionnisme. </a:t>
            </a:r>
          </a:p>
        </p:txBody>
      </p:sp>
      <p:sp>
        <p:nvSpPr>
          <p:cNvPr name="TextBox 3" id="3"/>
          <p:cNvSpPr txBox="true"/>
          <p:nvPr/>
        </p:nvSpPr>
        <p:spPr>
          <a:xfrm rot="0">
            <a:off x="1028700" y="923925"/>
            <a:ext cx="9552299"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ANALYSE - FAST</a:t>
            </a:r>
          </a:p>
        </p:txBody>
      </p:sp>
      <p:sp>
        <p:nvSpPr>
          <p:cNvPr name="AutoShape 4" id="4"/>
          <p:cNvSpPr/>
          <p:nvPr/>
        </p:nvSpPr>
        <p:spPr>
          <a:xfrm>
            <a:off x="11065660" y="2384327"/>
            <a:ext cx="821377" cy="4737"/>
          </a:xfrm>
          <a:prstGeom prst="line">
            <a:avLst/>
          </a:prstGeom>
          <a:ln cap="flat" w="28575">
            <a:solidFill>
              <a:srgbClr val="000000"/>
            </a:solidFill>
            <a:prstDash val="solid"/>
            <a:headEnd type="none" len="sm" w="sm"/>
            <a:tailEnd type="none" len="sm" w="sm"/>
          </a:ln>
        </p:spPr>
      </p:sp>
      <p:grpSp>
        <p:nvGrpSpPr>
          <p:cNvPr name="Group 5" id="5"/>
          <p:cNvGrpSpPr/>
          <p:nvPr/>
        </p:nvGrpSpPr>
        <p:grpSpPr>
          <a:xfrm rot="0">
            <a:off x="181898" y="2633106"/>
            <a:ext cx="2621901" cy="2786692"/>
            <a:chOff x="0" y="0"/>
            <a:chExt cx="1105872" cy="1175377"/>
          </a:xfrm>
        </p:grpSpPr>
        <p:sp>
          <p:nvSpPr>
            <p:cNvPr name="Freeform 6" id="6"/>
            <p:cNvSpPr/>
            <p:nvPr/>
          </p:nvSpPr>
          <p:spPr>
            <a:xfrm flipH="false" flipV="false" rot="0">
              <a:off x="0" y="0"/>
              <a:ext cx="1105872" cy="1175377"/>
            </a:xfrm>
            <a:custGeom>
              <a:avLst/>
              <a:gdLst/>
              <a:ahLst/>
              <a:cxnLst/>
              <a:rect r="r" b="b" t="t" l="l"/>
              <a:pathLst>
                <a:path h="1175377" w="1105872">
                  <a:moveTo>
                    <a:pt x="73820" y="0"/>
                  </a:moveTo>
                  <a:lnTo>
                    <a:pt x="1032052" y="0"/>
                  </a:lnTo>
                  <a:cubicBezTo>
                    <a:pt x="1051630" y="0"/>
                    <a:pt x="1070406" y="7777"/>
                    <a:pt x="1084250" y="21621"/>
                  </a:cubicBezTo>
                  <a:cubicBezTo>
                    <a:pt x="1098094" y="35465"/>
                    <a:pt x="1105872" y="54242"/>
                    <a:pt x="1105872" y="73820"/>
                  </a:cubicBezTo>
                  <a:lnTo>
                    <a:pt x="1105872" y="1101558"/>
                  </a:lnTo>
                  <a:cubicBezTo>
                    <a:pt x="1105872" y="1142327"/>
                    <a:pt x="1072821" y="1175377"/>
                    <a:pt x="1032052" y="1175377"/>
                  </a:cubicBezTo>
                  <a:lnTo>
                    <a:pt x="73820" y="1175377"/>
                  </a:lnTo>
                  <a:cubicBezTo>
                    <a:pt x="33050" y="1175377"/>
                    <a:pt x="0" y="1142327"/>
                    <a:pt x="0" y="1101558"/>
                  </a:cubicBezTo>
                  <a:lnTo>
                    <a:pt x="0" y="73820"/>
                  </a:lnTo>
                  <a:cubicBezTo>
                    <a:pt x="0" y="33050"/>
                    <a:pt x="33050" y="0"/>
                    <a:pt x="73820" y="0"/>
                  </a:cubicBezTo>
                  <a:close/>
                </a:path>
              </a:pathLst>
            </a:custGeom>
            <a:solidFill>
              <a:srgbClr val="F69426"/>
            </a:solidFill>
            <a:ln cap="rnd">
              <a:noFill/>
              <a:prstDash val="solid"/>
              <a:round/>
            </a:ln>
          </p:spPr>
        </p:sp>
        <p:sp>
          <p:nvSpPr>
            <p:cNvPr name="TextBox 7" id="7"/>
            <p:cNvSpPr txBox="true"/>
            <p:nvPr/>
          </p:nvSpPr>
          <p:spPr>
            <a:xfrm>
              <a:off x="0" y="0"/>
              <a:ext cx="1105872" cy="1175377"/>
            </a:xfrm>
            <a:prstGeom prst="rect">
              <a:avLst/>
            </a:prstGeom>
          </p:spPr>
          <p:txBody>
            <a:bodyPr anchor="ctr" rtlCol="false" tIns="19661" lIns="19661" bIns="19661" rIns="19661"/>
            <a:lstStyle/>
            <a:p>
              <a:pPr algn="ctr" marL="0" indent="0" lvl="0">
                <a:lnSpc>
                  <a:spcPts val="2119"/>
                </a:lnSpc>
              </a:pPr>
              <a:r>
                <a:rPr lang="en-US" sz="1766">
                  <a:solidFill>
                    <a:srgbClr val="000000"/>
                  </a:solidFill>
                  <a:latin typeface="Aileron Bold"/>
                </a:rPr>
                <a:t>EFTH</a:t>
              </a:r>
            </a:p>
          </p:txBody>
        </p:sp>
      </p:grpSp>
      <p:grpSp>
        <p:nvGrpSpPr>
          <p:cNvPr name="Group 8" id="8"/>
          <p:cNvGrpSpPr/>
          <p:nvPr/>
        </p:nvGrpSpPr>
        <p:grpSpPr>
          <a:xfrm rot="0">
            <a:off x="8443759" y="5167974"/>
            <a:ext cx="2621901" cy="747207"/>
            <a:chOff x="0" y="0"/>
            <a:chExt cx="1105872" cy="315159"/>
          </a:xfrm>
        </p:grpSpPr>
        <p:sp>
          <p:nvSpPr>
            <p:cNvPr name="Freeform 9" id="9"/>
            <p:cNvSpPr/>
            <p:nvPr/>
          </p:nvSpPr>
          <p:spPr>
            <a:xfrm flipH="false" flipV="false" rot="0">
              <a:off x="0" y="0"/>
              <a:ext cx="1105872" cy="315159"/>
            </a:xfrm>
            <a:custGeom>
              <a:avLst/>
              <a:gdLst/>
              <a:ahLst/>
              <a:cxnLst/>
              <a:rect r="r" b="b" t="t" l="l"/>
              <a:pathLst>
                <a:path h="315159" w="1105872">
                  <a:moveTo>
                    <a:pt x="73820" y="0"/>
                  </a:moveTo>
                  <a:lnTo>
                    <a:pt x="1032052" y="0"/>
                  </a:lnTo>
                  <a:cubicBezTo>
                    <a:pt x="1051630" y="0"/>
                    <a:pt x="1070406" y="7777"/>
                    <a:pt x="1084250" y="21621"/>
                  </a:cubicBezTo>
                  <a:cubicBezTo>
                    <a:pt x="1098094" y="35465"/>
                    <a:pt x="1105872" y="54242"/>
                    <a:pt x="1105872" y="73820"/>
                  </a:cubicBezTo>
                  <a:lnTo>
                    <a:pt x="1105872" y="241339"/>
                  </a:lnTo>
                  <a:cubicBezTo>
                    <a:pt x="1105872" y="282109"/>
                    <a:pt x="1072821" y="315159"/>
                    <a:pt x="1032052" y="315159"/>
                  </a:cubicBezTo>
                  <a:lnTo>
                    <a:pt x="73820" y="315159"/>
                  </a:lnTo>
                  <a:cubicBezTo>
                    <a:pt x="33050" y="315159"/>
                    <a:pt x="0" y="282109"/>
                    <a:pt x="0" y="241339"/>
                  </a:cubicBezTo>
                  <a:lnTo>
                    <a:pt x="0" y="73820"/>
                  </a:lnTo>
                  <a:cubicBezTo>
                    <a:pt x="0" y="33050"/>
                    <a:pt x="33050" y="0"/>
                    <a:pt x="73820" y="0"/>
                  </a:cubicBezTo>
                  <a:close/>
                </a:path>
              </a:pathLst>
            </a:custGeom>
            <a:solidFill>
              <a:srgbClr val="FFCB57"/>
            </a:solidFill>
            <a:ln cap="rnd">
              <a:noFill/>
              <a:prstDash val="solid"/>
              <a:round/>
            </a:ln>
          </p:spPr>
        </p:sp>
        <p:sp>
          <p:nvSpPr>
            <p:cNvPr name="TextBox 10" id="10"/>
            <p:cNvSpPr txBox="true"/>
            <p:nvPr/>
          </p:nvSpPr>
          <p:spPr>
            <a:xfrm>
              <a:off x="0" y="0"/>
              <a:ext cx="1105872" cy="315159"/>
            </a:xfrm>
            <a:prstGeom prst="rect">
              <a:avLst/>
            </a:prstGeom>
          </p:spPr>
          <p:txBody>
            <a:bodyPr anchor="ctr" rtlCol="false" tIns="19661" lIns="19661" bIns="19661" rIns="19661"/>
            <a:lstStyle/>
            <a:p>
              <a:pPr algn="ctr" marL="0" indent="0" lvl="0">
                <a:lnSpc>
                  <a:spcPts val="1752"/>
                </a:lnSpc>
                <a:spcBef>
                  <a:spcPct val="0"/>
                </a:spcBef>
              </a:pPr>
              <a:r>
                <a:rPr lang="en-US" sz="1460">
                  <a:solidFill>
                    <a:srgbClr val="000001"/>
                  </a:solidFill>
                  <a:latin typeface="Aileron"/>
                </a:rPr>
                <a:t>F1.2</a:t>
              </a:r>
            </a:p>
          </p:txBody>
        </p:sp>
      </p:grpSp>
      <p:grpSp>
        <p:nvGrpSpPr>
          <p:cNvPr name="Group 11" id="11"/>
          <p:cNvGrpSpPr/>
          <p:nvPr/>
        </p:nvGrpSpPr>
        <p:grpSpPr>
          <a:xfrm rot="0">
            <a:off x="3939084" y="3427260"/>
            <a:ext cx="2621901" cy="1198383"/>
            <a:chOff x="0" y="0"/>
            <a:chExt cx="1105872" cy="505457"/>
          </a:xfrm>
        </p:grpSpPr>
        <p:sp>
          <p:nvSpPr>
            <p:cNvPr name="Freeform 12" id="12"/>
            <p:cNvSpPr/>
            <p:nvPr/>
          </p:nvSpPr>
          <p:spPr>
            <a:xfrm flipH="false" flipV="false" rot="0">
              <a:off x="0" y="0"/>
              <a:ext cx="1105872" cy="505457"/>
            </a:xfrm>
            <a:custGeom>
              <a:avLst/>
              <a:gdLst/>
              <a:ahLst/>
              <a:cxnLst/>
              <a:rect r="r" b="b" t="t" l="l"/>
              <a:pathLst>
                <a:path h="505457" w="1105872">
                  <a:moveTo>
                    <a:pt x="73820" y="0"/>
                  </a:moveTo>
                  <a:lnTo>
                    <a:pt x="1032052" y="0"/>
                  </a:lnTo>
                  <a:cubicBezTo>
                    <a:pt x="1051630" y="0"/>
                    <a:pt x="1070406" y="7777"/>
                    <a:pt x="1084250" y="21621"/>
                  </a:cubicBezTo>
                  <a:cubicBezTo>
                    <a:pt x="1098094" y="35465"/>
                    <a:pt x="1105872" y="54242"/>
                    <a:pt x="1105872" y="73820"/>
                  </a:cubicBezTo>
                  <a:lnTo>
                    <a:pt x="1105872" y="431637"/>
                  </a:lnTo>
                  <a:cubicBezTo>
                    <a:pt x="1105872" y="472407"/>
                    <a:pt x="1072821" y="505457"/>
                    <a:pt x="1032052" y="505457"/>
                  </a:cubicBezTo>
                  <a:lnTo>
                    <a:pt x="73820" y="505457"/>
                  </a:lnTo>
                  <a:cubicBezTo>
                    <a:pt x="54242" y="505457"/>
                    <a:pt x="35465" y="497679"/>
                    <a:pt x="21621" y="483836"/>
                  </a:cubicBezTo>
                  <a:cubicBezTo>
                    <a:pt x="7777" y="469992"/>
                    <a:pt x="0" y="451215"/>
                    <a:pt x="0" y="431637"/>
                  </a:cubicBezTo>
                  <a:lnTo>
                    <a:pt x="0" y="73820"/>
                  </a:lnTo>
                  <a:cubicBezTo>
                    <a:pt x="0" y="33050"/>
                    <a:pt x="33050" y="0"/>
                    <a:pt x="73820" y="0"/>
                  </a:cubicBezTo>
                  <a:close/>
                </a:path>
              </a:pathLst>
            </a:custGeom>
            <a:solidFill>
              <a:srgbClr val="FFC61A"/>
            </a:solidFill>
            <a:ln cap="rnd">
              <a:noFill/>
              <a:prstDash val="solid"/>
              <a:round/>
            </a:ln>
          </p:spPr>
        </p:sp>
        <p:sp>
          <p:nvSpPr>
            <p:cNvPr name="TextBox 13" id="13"/>
            <p:cNvSpPr txBox="true"/>
            <p:nvPr/>
          </p:nvSpPr>
          <p:spPr>
            <a:xfrm>
              <a:off x="0" y="-9525"/>
              <a:ext cx="1105872" cy="514982"/>
            </a:xfrm>
            <a:prstGeom prst="rect">
              <a:avLst/>
            </a:prstGeom>
          </p:spPr>
          <p:txBody>
            <a:bodyPr anchor="ctr" rtlCol="false" tIns="19661" lIns="19661" bIns="19661" rIns="19661"/>
            <a:lstStyle/>
            <a:p>
              <a:pPr algn="ctr">
                <a:lnSpc>
                  <a:spcPts val="1841"/>
                </a:lnSpc>
              </a:pPr>
              <a:r>
                <a:rPr lang="en-US" sz="1534">
                  <a:solidFill>
                    <a:srgbClr val="000000"/>
                  </a:solidFill>
                  <a:latin typeface="Aileron Bold"/>
                </a:rPr>
                <a:t>F1</a:t>
              </a:r>
            </a:p>
          </p:txBody>
        </p:sp>
      </p:grpSp>
      <p:sp>
        <p:nvSpPr>
          <p:cNvPr name="AutoShape 14" id="14"/>
          <p:cNvSpPr/>
          <p:nvPr/>
        </p:nvSpPr>
        <p:spPr>
          <a:xfrm flipV="true">
            <a:off x="6560985" y="2384327"/>
            <a:ext cx="1882774" cy="1642125"/>
          </a:xfrm>
          <a:prstGeom prst="line">
            <a:avLst/>
          </a:prstGeom>
          <a:ln cap="flat" w="28575">
            <a:solidFill>
              <a:srgbClr val="000000"/>
            </a:solidFill>
            <a:prstDash val="solid"/>
            <a:headEnd type="none" len="sm" w="sm"/>
            <a:tailEnd type="none" len="sm" w="sm"/>
          </a:ln>
        </p:spPr>
      </p:sp>
      <p:grpSp>
        <p:nvGrpSpPr>
          <p:cNvPr name="Group 15" id="15"/>
          <p:cNvGrpSpPr/>
          <p:nvPr/>
        </p:nvGrpSpPr>
        <p:grpSpPr>
          <a:xfrm rot="0">
            <a:off x="12079600" y="5167974"/>
            <a:ext cx="2621901" cy="747207"/>
            <a:chOff x="0" y="0"/>
            <a:chExt cx="1105872" cy="315159"/>
          </a:xfrm>
        </p:grpSpPr>
        <p:sp>
          <p:nvSpPr>
            <p:cNvPr name="Freeform 16" id="16"/>
            <p:cNvSpPr/>
            <p:nvPr/>
          </p:nvSpPr>
          <p:spPr>
            <a:xfrm flipH="false" flipV="false" rot="0">
              <a:off x="0" y="0"/>
              <a:ext cx="1105872" cy="315159"/>
            </a:xfrm>
            <a:custGeom>
              <a:avLst/>
              <a:gdLst/>
              <a:ahLst/>
              <a:cxnLst/>
              <a:rect r="r" b="b" t="t" l="l"/>
              <a:pathLst>
                <a:path h="315159" w="1105872">
                  <a:moveTo>
                    <a:pt x="73820" y="0"/>
                  </a:moveTo>
                  <a:lnTo>
                    <a:pt x="1032052" y="0"/>
                  </a:lnTo>
                  <a:cubicBezTo>
                    <a:pt x="1051630" y="0"/>
                    <a:pt x="1070406" y="7777"/>
                    <a:pt x="1084250" y="21621"/>
                  </a:cubicBezTo>
                  <a:cubicBezTo>
                    <a:pt x="1098094" y="35465"/>
                    <a:pt x="1105872" y="54242"/>
                    <a:pt x="1105872" y="73820"/>
                  </a:cubicBezTo>
                  <a:lnTo>
                    <a:pt x="1105872" y="241339"/>
                  </a:lnTo>
                  <a:cubicBezTo>
                    <a:pt x="1105872" y="282109"/>
                    <a:pt x="1072821" y="315159"/>
                    <a:pt x="1032052" y="315159"/>
                  </a:cubicBezTo>
                  <a:lnTo>
                    <a:pt x="73820" y="315159"/>
                  </a:lnTo>
                  <a:cubicBezTo>
                    <a:pt x="33050" y="315159"/>
                    <a:pt x="0" y="282109"/>
                    <a:pt x="0" y="241339"/>
                  </a:cubicBezTo>
                  <a:lnTo>
                    <a:pt x="0" y="73820"/>
                  </a:lnTo>
                  <a:cubicBezTo>
                    <a:pt x="0" y="33050"/>
                    <a:pt x="33050" y="0"/>
                    <a:pt x="73820" y="0"/>
                  </a:cubicBezTo>
                  <a:close/>
                </a:path>
              </a:pathLst>
            </a:custGeom>
            <a:solidFill>
              <a:srgbClr val="FFDE59"/>
            </a:solidFill>
            <a:ln cap="rnd">
              <a:noFill/>
              <a:prstDash val="solid"/>
              <a:round/>
            </a:ln>
          </p:spPr>
        </p:sp>
        <p:sp>
          <p:nvSpPr>
            <p:cNvPr name="TextBox 17" id="17"/>
            <p:cNvSpPr txBox="true"/>
            <p:nvPr/>
          </p:nvSpPr>
          <p:spPr>
            <a:xfrm>
              <a:off x="0" y="0"/>
              <a:ext cx="1105872" cy="315159"/>
            </a:xfrm>
            <a:prstGeom prst="rect">
              <a:avLst/>
            </a:prstGeom>
          </p:spPr>
          <p:txBody>
            <a:bodyPr anchor="ctr" rtlCol="false" tIns="19661" lIns="19661" bIns="19661" rIns="19661"/>
            <a:lstStyle/>
            <a:p>
              <a:pPr algn="ctr">
                <a:lnSpc>
                  <a:spcPts val="1752"/>
                </a:lnSpc>
              </a:pPr>
              <a:r>
                <a:rPr lang="en-US" sz="1460">
                  <a:solidFill>
                    <a:srgbClr val="000001"/>
                  </a:solidFill>
                  <a:latin typeface="Aileron"/>
                </a:rPr>
                <a:t>F1.2.2</a:t>
              </a:r>
            </a:p>
          </p:txBody>
        </p:sp>
      </p:grpSp>
      <p:sp>
        <p:nvSpPr>
          <p:cNvPr name="AutoShape 18" id="18"/>
          <p:cNvSpPr/>
          <p:nvPr/>
        </p:nvSpPr>
        <p:spPr>
          <a:xfrm>
            <a:off x="11065660" y="5541578"/>
            <a:ext cx="1013940" cy="0"/>
          </a:xfrm>
          <a:prstGeom prst="line">
            <a:avLst/>
          </a:prstGeom>
          <a:ln cap="flat" w="28575">
            <a:solidFill>
              <a:srgbClr val="000000"/>
            </a:solidFill>
            <a:prstDash val="solid"/>
            <a:headEnd type="none" len="sm" w="sm"/>
            <a:tailEnd type="none" len="sm" w="sm"/>
          </a:ln>
        </p:spPr>
      </p:sp>
      <p:grpSp>
        <p:nvGrpSpPr>
          <p:cNvPr name="Group 19" id="19"/>
          <p:cNvGrpSpPr/>
          <p:nvPr/>
        </p:nvGrpSpPr>
        <p:grpSpPr>
          <a:xfrm rot="0">
            <a:off x="8443759" y="2010723"/>
            <a:ext cx="2621901" cy="747207"/>
            <a:chOff x="0" y="0"/>
            <a:chExt cx="1105872" cy="315159"/>
          </a:xfrm>
        </p:grpSpPr>
        <p:sp>
          <p:nvSpPr>
            <p:cNvPr name="Freeform 20" id="20"/>
            <p:cNvSpPr/>
            <p:nvPr/>
          </p:nvSpPr>
          <p:spPr>
            <a:xfrm flipH="false" flipV="false" rot="0">
              <a:off x="0" y="0"/>
              <a:ext cx="1105872" cy="315159"/>
            </a:xfrm>
            <a:custGeom>
              <a:avLst/>
              <a:gdLst/>
              <a:ahLst/>
              <a:cxnLst/>
              <a:rect r="r" b="b" t="t" l="l"/>
              <a:pathLst>
                <a:path h="315159" w="1105872">
                  <a:moveTo>
                    <a:pt x="73820" y="0"/>
                  </a:moveTo>
                  <a:lnTo>
                    <a:pt x="1032052" y="0"/>
                  </a:lnTo>
                  <a:cubicBezTo>
                    <a:pt x="1051630" y="0"/>
                    <a:pt x="1070406" y="7777"/>
                    <a:pt x="1084250" y="21621"/>
                  </a:cubicBezTo>
                  <a:cubicBezTo>
                    <a:pt x="1098094" y="35465"/>
                    <a:pt x="1105872" y="54242"/>
                    <a:pt x="1105872" y="73820"/>
                  </a:cubicBezTo>
                  <a:lnTo>
                    <a:pt x="1105872" y="241339"/>
                  </a:lnTo>
                  <a:cubicBezTo>
                    <a:pt x="1105872" y="282109"/>
                    <a:pt x="1072821" y="315159"/>
                    <a:pt x="1032052" y="315159"/>
                  </a:cubicBezTo>
                  <a:lnTo>
                    <a:pt x="73820" y="315159"/>
                  </a:lnTo>
                  <a:cubicBezTo>
                    <a:pt x="33050" y="315159"/>
                    <a:pt x="0" y="282109"/>
                    <a:pt x="0" y="241339"/>
                  </a:cubicBezTo>
                  <a:lnTo>
                    <a:pt x="0" y="73820"/>
                  </a:lnTo>
                  <a:cubicBezTo>
                    <a:pt x="0" y="33050"/>
                    <a:pt x="33050" y="0"/>
                    <a:pt x="73820" y="0"/>
                  </a:cubicBezTo>
                  <a:close/>
                </a:path>
              </a:pathLst>
            </a:custGeom>
            <a:solidFill>
              <a:srgbClr val="FFCB57"/>
            </a:solidFill>
            <a:ln cap="rnd">
              <a:noFill/>
              <a:prstDash val="solid"/>
              <a:round/>
            </a:ln>
          </p:spPr>
        </p:sp>
        <p:sp>
          <p:nvSpPr>
            <p:cNvPr name="TextBox 21" id="21"/>
            <p:cNvSpPr txBox="true"/>
            <p:nvPr/>
          </p:nvSpPr>
          <p:spPr>
            <a:xfrm>
              <a:off x="0" y="0"/>
              <a:ext cx="1105872" cy="315159"/>
            </a:xfrm>
            <a:prstGeom prst="rect">
              <a:avLst/>
            </a:prstGeom>
          </p:spPr>
          <p:txBody>
            <a:bodyPr anchor="ctr" rtlCol="false" tIns="19661" lIns="19661" bIns="19661" rIns="19661"/>
            <a:lstStyle/>
            <a:p>
              <a:pPr algn="ctr">
                <a:lnSpc>
                  <a:spcPts val="1752"/>
                </a:lnSpc>
              </a:pPr>
              <a:r>
                <a:rPr lang="en-US" sz="1460">
                  <a:solidFill>
                    <a:srgbClr val="000000"/>
                  </a:solidFill>
                  <a:latin typeface="Aileron"/>
                </a:rPr>
                <a:t>F1.1</a:t>
              </a:r>
            </a:p>
          </p:txBody>
        </p:sp>
      </p:grpSp>
      <p:grpSp>
        <p:nvGrpSpPr>
          <p:cNvPr name="Group 22" id="22"/>
          <p:cNvGrpSpPr/>
          <p:nvPr/>
        </p:nvGrpSpPr>
        <p:grpSpPr>
          <a:xfrm rot="0">
            <a:off x="12079600" y="4028962"/>
            <a:ext cx="2621901" cy="747207"/>
            <a:chOff x="0" y="0"/>
            <a:chExt cx="1105872" cy="315159"/>
          </a:xfrm>
        </p:grpSpPr>
        <p:sp>
          <p:nvSpPr>
            <p:cNvPr name="Freeform 23" id="23"/>
            <p:cNvSpPr/>
            <p:nvPr/>
          </p:nvSpPr>
          <p:spPr>
            <a:xfrm flipH="false" flipV="false" rot="0">
              <a:off x="0" y="0"/>
              <a:ext cx="1105872" cy="315159"/>
            </a:xfrm>
            <a:custGeom>
              <a:avLst/>
              <a:gdLst/>
              <a:ahLst/>
              <a:cxnLst/>
              <a:rect r="r" b="b" t="t" l="l"/>
              <a:pathLst>
                <a:path h="315159" w="1105872">
                  <a:moveTo>
                    <a:pt x="73820" y="0"/>
                  </a:moveTo>
                  <a:lnTo>
                    <a:pt x="1032052" y="0"/>
                  </a:lnTo>
                  <a:cubicBezTo>
                    <a:pt x="1051630" y="0"/>
                    <a:pt x="1070406" y="7777"/>
                    <a:pt x="1084250" y="21621"/>
                  </a:cubicBezTo>
                  <a:cubicBezTo>
                    <a:pt x="1098094" y="35465"/>
                    <a:pt x="1105872" y="54242"/>
                    <a:pt x="1105872" y="73820"/>
                  </a:cubicBezTo>
                  <a:lnTo>
                    <a:pt x="1105872" y="241339"/>
                  </a:lnTo>
                  <a:cubicBezTo>
                    <a:pt x="1105872" y="282109"/>
                    <a:pt x="1072821" y="315159"/>
                    <a:pt x="1032052" y="315159"/>
                  </a:cubicBezTo>
                  <a:lnTo>
                    <a:pt x="73820" y="315159"/>
                  </a:lnTo>
                  <a:cubicBezTo>
                    <a:pt x="33050" y="315159"/>
                    <a:pt x="0" y="282109"/>
                    <a:pt x="0" y="241339"/>
                  </a:cubicBezTo>
                  <a:lnTo>
                    <a:pt x="0" y="73820"/>
                  </a:lnTo>
                  <a:cubicBezTo>
                    <a:pt x="0" y="33050"/>
                    <a:pt x="33050" y="0"/>
                    <a:pt x="73820" y="0"/>
                  </a:cubicBezTo>
                  <a:close/>
                </a:path>
              </a:pathLst>
            </a:custGeom>
            <a:solidFill>
              <a:srgbClr val="FFDE59"/>
            </a:solidFill>
            <a:ln cap="rnd">
              <a:noFill/>
              <a:prstDash val="solid"/>
              <a:round/>
            </a:ln>
          </p:spPr>
        </p:sp>
        <p:sp>
          <p:nvSpPr>
            <p:cNvPr name="TextBox 24" id="24"/>
            <p:cNvSpPr txBox="true"/>
            <p:nvPr/>
          </p:nvSpPr>
          <p:spPr>
            <a:xfrm>
              <a:off x="0" y="0"/>
              <a:ext cx="1105872" cy="315159"/>
            </a:xfrm>
            <a:prstGeom prst="rect">
              <a:avLst/>
            </a:prstGeom>
          </p:spPr>
          <p:txBody>
            <a:bodyPr anchor="ctr" rtlCol="false" tIns="19661" lIns="19661" bIns="19661" rIns="19661"/>
            <a:lstStyle/>
            <a:p>
              <a:pPr algn="ctr">
                <a:lnSpc>
                  <a:spcPts val="1752"/>
                </a:lnSpc>
              </a:pPr>
              <a:r>
                <a:rPr lang="en-US" sz="1460">
                  <a:solidFill>
                    <a:srgbClr val="000001"/>
                  </a:solidFill>
                  <a:latin typeface="Aileron"/>
                </a:rPr>
                <a:t>F1.2.1</a:t>
              </a:r>
            </a:p>
          </p:txBody>
        </p:sp>
      </p:grpSp>
      <p:sp>
        <p:nvSpPr>
          <p:cNvPr name="AutoShape 25" id="25"/>
          <p:cNvSpPr/>
          <p:nvPr/>
        </p:nvSpPr>
        <p:spPr>
          <a:xfrm flipV="true">
            <a:off x="11065660" y="4402565"/>
            <a:ext cx="1013940" cy="1139012"/>
          </a:xfrm>
          <a:prstGeom prst="line">
            <a:avLst/>
          </a:prstGeom>
          <a:ln cap="flat" w="28575">
            <a:solidFill>
              <a:srgbClr val="000000"/>
            </a:solidFill>
            <a:prstDash val="solid"/>
            <a:headEnd type="none" len="sm" w="sm"/>
            <a:tailEnd type="none" len="sm" w="sm"/>
          </a:ln>
        </p:spPr>
      </p:sp>
      <p:sp>
        <p:nvSpPr>
          <p:cNvPr name="AutoShape 26" id="26"/>
          <p:cNvSpPr/>
          <p:nvPr/>
        </p:nvSpPr>
        <p:spPr>
          <a:xfrm flipH="true" flipV="true">
            <a:off x="11065660" y="5541578"/>
            <a:ext cx="1013940" cy="1120658"/>
          </a:xfrm>
          <a:prstGeom prst="line">
            <a:avLst/>
          </a:prstGeom>
          <a:ln cap="flat" w="28575">
            <a:solidFill>
              <a:srgbClr val="000000"/>
            </a:solidFill>
            <a:prstDash val="solid"/>
            <a:headEnd type="none" len="sm" w="sm"/>
            <a:tailEnd type="none" len="sm" w="sm"/>
          </a:ln>
        </p:spPr>
      </p:sp>
      <p:grpSp>
        <p:nvGrpSpPr>
          <p:cNvPr name="Group 27" id="27"/>
          <p:cNvGrpSpPr/>
          <p:nvPr/>
        </p:nvGrpSpPr>
        <p:grpSpPr>
          <a:xfrm rot="0">
            <a:off x="12079600" y="6288632"/>
            <a:ext cx="2621901" cy="747207"/>
            <a:chOff x="0" y="0"/>
            <a:chExt cx="1105872" cy="315159"/>
          </a:xfrm>
        </p:grpSpPr>
        <p:sp>
          <p:nvSpPr>
            <p:cNvPr name="Freeform 28" id="28"/>
            <p:cNvSpPr/>
            <p:nvPr/>
          </p:nvSpPr>
          <p:spPr>
            <a:xfrm flipH="false" flipV="false" rot="0">
              <a:off x="0" y="0"/>
              <a:ext cx="1105872" cy="315159"/>
            </a:xfrm>
            <a:custGeom>
              <a:avLst/>
              <a:gdLst/>
              <a:ahLst/>
              <a:cxnLst/>
              <a:rect r="r" b="b" t="t" l="l"/>
              <a:pathLst>
                <a:path h="315159" w="1105872">
                  <a:moveTo>
                    <a:pt x="73820" y="0"/>
                  </a:moveTo>
                  <a:lnTo>
                    <a:pt x="1032052" y="0"/>
                  </a:lnTo>
                  <a:cubicBezTo>
                    <a:pt x="1051630" y="0"/>
                    <a:pt x="1070406" y="7777"/>
                    <a:pt x="1084250" y="21621"/>
                  </a:cubicBezTo>
                  <a:cubicBezTo>
                    <a:pt x="1098094" y="35465"/>
                    <a:pt x="1105872" y="54242"/>
                    <a:pt x="1105872" y="73820"/>
                  </a:cubicBezTo>
                  <a:lnTo>
                    <a:pt x="1105872" y="241339"/>
                  </a:lnTo>
                  <a:cubicBezTo>
                    <a:pt x="1105872" y="282109"/>
                    <a:pt x="1072821" y="315159"/>
                    <a:pt x="1032052" y="315159"/>
                  </a:cubicBezTo>
                  <a:lnTo>
                    <a:pt x="73820" y="315159"/>
                  </a:lnTo>
                  <a:cubicBezTo>
                    <a:pt x="33050" y="315159"/>
                    <a:pt x="0" y="282109"/>
                    <a:pt x="0" y="241339"/>
                  </a:cubicBezTo>
                  <a:lnTo>
                    <a:pt x="0" y="73820"/>
                  </a:lnTo>
                  <a:cubicBezTo>
                    <a:pt x="0" y="33050"/>
                    <a:pt x="33050" y="0"/>
                    <a:pt x="73820" y="0"/>
                  </a:cubicBezTo>
                  <a:close/>
                </a:path>
              </a:pathLst>
            </a:custGeom>
            <a:solidFill>
              <a:srgbClr val="FFDE59"/>
            </a:solidFill>
            <a:ln cap="rnd">
              <a:noFill/>
              <a:prstDash val="solid"/>
              <a:round/>
            </a:ln>
          </p:spPr>
        </p:sp>
        <p:sp>
          <p:nvSpPr>
            <p:cNvPr name="TextBox 29" id="29"/>
            <p:cNvSpPr txBox="true"/>
            <p:nvPr/>
          </p:nvSpPr>
          <p:spPr>
            <a:xfrm>
              <a:off x="0" y="0"/>
              <a:ext cx="1105872" cy="315159"/>
            </a:xfrm>
            <a:prstGeom prst="rect">
              <a:avLst/>
            </a:prstGeom>
          </p:spPr>
          <p:txBody>
            <a:bodyPr anchor="ctr" rtlCol="false" tIns="19661" lIns="19661" bIns="19661" rIns="19661"/>
            <a:lstStyle/>
            <a:p>
              <a:pPr algn="ctr">
                <a:lnSpc>
                  <a:spcPts val="1752"/>
                </a:lnSpc>
              </a:pPr>
              <a:r>
                <a:rPr lang="en-US" sz="1460">
                  <a:solidFill>
                    <a:srgbClr val="000001"/>
                  </a:solidFill>
                  <a:latin typeface="Aileron"/>
                </a:rPr>
                <a:t>F1.2.3</a:t>
              </a:r>
            </a:p>
          </p:txBody>
        </p:sp>
      </p:grpSp>
      <p:grpSp>
        <p:nvGrpSpPr>
          <p:cNvPr name="Group 30" id="30"/>
          <p:cNvGrpSpPr/>
          <p:nvPr/>
        </p:nvGrpSpPr>
        <p:grpSpPr>
          <a:xfrm rot="0">
            <a:off x="11887036" y="2015460"/>
            <a:ext cx="2621901" cy="747207"/>
            <a:chOff x="0" y="0"/>
            <a:chExt cx="1105872" cy="315159"/>
          </a:xfrm>
        </p:grpSpPr>
        <p:sp>
          <p:nvSpPr>
            <p:cNvPr name="Freeform 31" id="31"/>
            <p:cNvSpPr/>
            <p:nvPr/>
          </p:nvSpPr>
          <p:spPr>
            <a:xfrm flipH="false" flipV="false" rot="0">
              <a:off x="0" y="0"/>
              <a:ext cx="1105872" cy="315159"/>
            </a:xfrm>
            <a:custGeom>
              <a:avLst/>
              <a:gdLst/>
              <a:ahLst/>
              <a:cxnLst/>
              <a:rect r="r" b="b" t="t" l="l"/>
              <a:pathLst>
                <a:path h="315159" w="1105872">
                  <a:moveTo>
                    <a:pt x="73820" y="0"/>
                  </a:moveTo>
                  <a:lnTo>
                    <a:pt x="1032052" y="0"/>
                  </a:lnTo>
                  <a:cubicBezTo>
                    <a:pt x="1051630" y="0"/>
                    <a:pt x="1070406" y="7777"/>
                    <a:pt x="1084250" y="21621"/>
                  </a:cubicBezTo>
                  <a:cubicBezTo>
                    <a:pt x="1098094" y="35465"/>
                    <a:pt x="1105872" y="54242"/>
                    <a:pt x="1105872" y="73820"/>
                  </a:cubicBezTo>
                  <a:lnTo>
                    <a:pt x="1105872" y="241339"/>
                  </a:lnTo>
                  <a:cubicBezTo>
                    <a:pt x="1105872" y="282109"/>
                    <a:pt x="1072821" y="315159"/>
                    <a:pt x="1032052" y="315159"/>
                  </a:cubicBezTo>
                  <a:lnTo>
                    <a:pt x="73820" y="315159"/>
                  </a:lnTo>
                  <a:cubicBezTo>
                    <a:pt x="33050" y="315159"/>
                    <a:pt x="0" y="282109"/>
                    <a:pt x="0" y="241339"/>
                  </a:cubicBezTo>
                  <a:lnTo>
                    <a:pt x="0" y="73820"/>
                  </a:lnTo>
                  <a:cubicBezTo>
                    <a:pt x="0" y="33050"/>
                    <a:pt x="33050" y="0"/>
                    <a:pt x="73820" y="0"/>
                  </a:cubicBezTo>
                  <a:close/>
                </a:path>
              </a:pathLst>
            </a:custGeom>
            <a:solidFill>
              <a:srgbClr val="FFDE59"/>
            </a:solidFill>
            <a:ln cap="rnd">
              <a:noFill/>
              <a:prstDash val="solid"/>
              <a:round/>
            </a:ln>
          </p:spPr>
        </p:sp>
        <p:sp>
          <p:nvSpPr>
            <p:cNvPr name="TextBox 32" id="32"/>
            <p:cNvSpPr txBox="true"/>
            <p:nvPr/>
          </p:nvSpPr>
          <p:spPr>
            <a:xfrm>
              <a:off x="0" y="0"/>
              <a:ext cx="1105872" cy="315159"/>
            </a:xfrm>
            <a:prstGeom prst="rect">
              <a:avLst/>
            </a:prstGeom>
          </p:spPr>
          <p:txBody>
            <a:bodyPr anchor="ctr" rtlCol="false" tIns="19661" lIns="19661" bIns="19661" rIns="19661"/>
            <a:lstStyle/>
            <a:p>
              <a:pPr algn="ctr">
                <a:lnSpc>
                  <a:spcPts val="1752"/>
                </a:lnSpc>
              </a:pPr>
              <a:r>
                <a:rPr lang="en-US" sz="1460">
                  <a:solidFill>
                    <a:srgbClr val="000001"/>
                  </a:solidFill>
                  <a:latin typeface="Aileron"/>
                </a:rPr>
                <a:t>F1.1.1</a:t>
              </a:r>
            </a:p>
          </p:txBody>
        </p:sp>
      </p:grpSp>
      <p:sp>
        <p:nvSpPr>
          <p:cNvPr name="AutoShape 33" id="33"/>
          <p:cNvSpPr/>
          <p:nvPr/>
        </p:nvSpPr>
        <p:spPr>
          <a:xfrm>
            <a:off x="6560985" y="4026452"/>
            <a:ext cx="1882774" cy="1515126"/>
          </a:xfrm>
          <a:prstGeom prst="line">
            <a:avLst/>
          </a:prstGeom>
          <a:ln cap="flat" w="28575">
            <a:solidFill>
              <a:srgbClr val="000000"/>
            </a:solidFill>
            <a:prstDash val="solid"/>
            <a:headEnd type="none" len="sm" w="sm"/>
            <a:tailEnd type="none" len="sm" w="sm"/>
          </a:ln>
        </p:spPr>
      </p:sp>
      <p:sp>
        <p:nvSpPr>
          <p:cNvPr name="AutoShape 34" id="34"/>
          <p:cNvSpPr/>
          <p:nvPr/>
        </p:nvSpPr>
        <p:spPr>
          <a:xfrm>
            <a:off x="2803799" y="4026452"/>
            <a:ext cx="1135286" cy="0"/>
          </a:xfrm>
          <a:prstGeom prst="line">
            <a:avLst/>
          </a:prstGeom>
          <a:ln cap="flat" w="28575">
            <a:solidFill>
              <a:srgbClr val="000000"/>
            </a:solidFill>
            <a:prstDash val="solid"/>
            <a:headEnd type="none" len="sm" w="sm"/>
            <a:tailEnd type="none" len="sm" w="sm"/>
          </a:ln>
        </p:spPr>
      </p:sp>
      <p:sp>
        <p:nvSpPr>
          <p:cNvPr name="AutoShape 35" id="35"/>
          <p:cNvSpPr/>
          <p:nvPr/>
        </p:nvSpPr>
        <p:spPr>
          <a:xfrm>
            <a:off x="11065660" y="2384327"/>
            <a:ext cx="821377" cy="1009119"/>
          </a:xfrm>
          <a:prstGeom prst="line">
            <a:avLst/>
          </a:prstGeom>
          <a:ln cap="flat" w="28575">
            <a:solidFill>
              <a:srgbClr val="000000"/>
            </a:solidFill>
            <a:prstDash val="solid"/>
            <a:headEnd type="none" len="sm" w="sm"/>
            <a:tailEnd type="none" len="sm" w="sm"/>
          </a:ln>
        </p:spPr>
      </p:sp>
      <p:grpSp>
        <p:nvGrpSpPr>
          <p:cNvPr name="Group 36" id="36"/>
          <p:cNvGrpSpPr/>
          <p:nvPr/>
        </p:nvGrpSpPr>
        <p:grpSpPr>
          <a:xfrm rot="0">
            <a:off x="11887036" y="3019842"/>
            <a:ext cx="2621901" cy="747207"/>
            <a:chOff x="0" y="0"/>
            <a:chExt cx="1105872" cy="315159"/>
          </a:xfrm>
        </p:grpSpPr>
        <p:sp>
          <p:nvSpPr>
            <p:cNvPr name="Freeform 37" id="37"/>
            <p:cNvSpPr/>
            <p:nvPr/>
          </p:nvSpPr>
          <p:spPr>
            <a:xfrm flipH="false" flipV="false" rot="0">
              <a:off x="0" y="0"/>
              <a:ext cx="1105872" cy="315159"/>
            </a:xfrm>
            <a:custGeom>
              <a:avLst/>
              <a:gdLst/>
              <a:ahLst/>
              <a:cxnLst/>
              <a:rect r="r" b="b" t="t" l="l"/>
              <a:pathLst>
                <a:path h="315159" w="1105872">
                  <a:moveTo>
                    <a:pt x="73820" y="0"/>
                  </a:moveTo>
                  <a:lnTo>
                    <a:pt x="1032052" y="0"/>
                  </a:lnTo>
                  <a:cubicBezTo>
                    <a:pt x="1051630" y="0"/>
                    <a:pt x="1070406" y="7777"/>
                    <a:pt x="1084250" y="21621"/>
                  </a:cubicBezTo>
                  <a:cubicBezTo>
                    <a:pt x="1098094" y="35465"/>
                    <a:pt x="1105872" y="54242"/>
                    <a:pt x="1105872" y="73820"/>
                  </a:cubicBezTo>
                  <a:lnTo>
                    <a:pt x="1105872" y="241339"/>
                  </a:lnTo>
                  <a:cubicBezTo>
                    <a:pt x="1105872" y="282109"/>
                    <a:pt x="1072821" y="315159"/>
                    <a:pt x="1032052" y="315159"/>
                  </a:cubicBezTo>
                  <a:lnTo>
                    <a:pt x="73820" y="315159"/>
                  </a:lnTo>
                  <a:cubicBezTo>
                    <a:pt x="33050" y="315159"/>
                    <a:pt x="0" y="282109"/>
                    <a:pt x="0" y="241339"/>
                  </a:cubicBezTo>
                  <a:lnTo>
                    <a:pt x="0" y="73820"/>
                  </a:lnTo>
                  <a:cubicBezTo>
                    <a:pt x="0" y="33050"/>
                    <a:pt x="33050" y="0"/>
                    <a:pt x="73820" y="0"/>
                  </a:cubicBezTo>
                  <a:close/>
                </a:path>
              </a:pathLst>
            </a:custGeom>
            <a:solidFill>
              <a:srgbClr val="FFDE59"/>
            </a:solidFill>
            <a:ln cap="rnd">
              <a:noFill/>
              <a:prstDash val="solid"/>
              <a:round/>
            </a:ln>
          </p:spPr>
        </p:sp>
        <p:sp>
          <p:nvSpPr>
            <p:cNvPr name="TextBox 38" id="38"/>
            <p:cNvSpPr txBox="true"/>
            <p:nvPr/>
          </p:nvSpPr>
          <p:spPr>
            <a:xfrm>
              <a:off x="0" y="0"/>
              <a:ext cx="1105872" cy="315159"/>
            </a:xfrm>
            <a:prstGeom prst="rect">
              <a:avLst/>
            </a:prstGeom>
          </p:spPr>
          <p:txBody>
            <a:bodyPr anchor="ctr" rtlCol="false" tIns="19661" lIns="19661" bIns="19661" rIns="19661"/>
            <a:lstStyle/>
            <a:p>
              <a:pPr algn="ctr">
                <a:lnSpc>
                  <a:spcPts val="1752"/>
                </a:lnSpc>
              </a:pPr>
              <a:r>
                <a:rPr lang="en-US" sz="1460">
                  <a:solidFill>
                    <a:srgbClr val="000001"/>
                  </a:solidFill>
                  <a:latin typeface="Aileron"/>
                </a:rPr>
                <a:t>F1.1.2</a:t>
              </a:r>
            </a:p>
          </p:txBody>
        </p:sp>
      </p:grpSp>
      <p:sp>
        <p:nvSpPr>
          <p:cNvPr name="TextBox 39" id="39"/>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sp>
        <p:nvSpPr>
          <p:cNvPr name="Freeform 40" id="40"/>
          <p:cNvSpPr/>
          <p:nvPr/>
        </p:nvSpPr>
        <p:spPr>
          <a:xfrm flipH="false" flipV="false" rot="-10800000">
            <a:off x="15027973" y="4026452"/>
            <a:ext cx="354929" cy="3098584"/>
          </a:xfrm>
          <a:custGeom>
            <a:avLst/>
            <a:gdLst/>
            <a:ahLst/>
            <a:cxnLst/>
            <a:rect r="r" b="b" t="t" l="l"/>
            <a:pathLst>
              <a:path h="3098584" w="354929">
                <a:moveTo>
                  <a:pt x="0" y="0"/>
                </a:moveTo>
                <a:lnTo>
                  <a:pt x="354929" y="0"/>
                </a:lnTo>
                <a:lnTo>
                  <a:pt x="354929" y="3098584"/>
                </a:lnTo>
                <a:lnTo>
                  <a:pt x="0" y="309858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a:ln cap="sq">
            <a:noFill/>
            <a:prstDash val="solid"/>
            <a:miter/>
          </a:ln>
        </p:spPr>
      </p:sp>
      <p:sp>
        <p:nvSpPr>
          <p:cNvPr name="TextBox 41" id="41"/>
          <p:cNvSpPr txBox="true"/>
          <p:nvPr/>
        </p:nvSpPr>
        <p:spPr>
          <a:xfrm rot="0">
            <a:off x="15382902" y="4976793"/>
            <a:ext cx="2511960" cy="1071282"/>
          </a:xfrm>
          <a:prstGeom prst="rect">
            <a:avLst/>
          </a:prstGeom>
        </p:spPr>
        <p:txBody>
          <a:bodyPr anchor="t" rtlCol="false" tIns="0" lIns="0" bIns="0" rIns="0">
            <a:spAutoFit/>
          </a:bodyPr>
          <a:lstStyle/>
          <a:p>
            <a:pPr algn="ctr">
              <a:lnSpc>
                <a:spcPts val="2902"/>
              </a:lnSpc>
            </a:pPr>
            <a:r>
              <a:rPr lang="en-US" sz="2073">
                <a:solidFill>
                  <a:srgbClr val="000000"/>
                </a:solidFill>
                <a:latin typeface="Open Sans"/>
              </a:rPr>
              <a:t>Le réflexe solutionniste se trouve ici.</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81898" y="8353742"/>
            <a:ext cx="17911213" cy="1002411"/>
          </a:xfrm>
          <a:prstGeom prst="rect">
            <a:avLst/>
          </a:prstGeom>
        </p:spPr>
        <p:txBody>
          <a:bodyPr anchor="t" rtlCol="false" tIns="0" lIns="0" bIns="0" rIns="0">
            <a:spAutoFit/>
          </a:bodyPr>
          <a:lstStyle/>
          <a:p>
            <a:pPr algn="just">
              <a:lnSpc>
                <a:spcPts val="4073"/>
              </a:lnSpc>
            </a:pPr>
            <a:r>
              <a:rPr lang="en-US" sz="2910">
                <a:solidFill>
                  <a:srgbClr val="000000"/>
                </a:solidFill>
                <a:latin typeface="Open Sans"/>
              </a:rPr>
              <a:t>Dans cet exemple, on peut réaliser un FAST du brossage de dents (c’est-à-dire la fonction à laquelle l’objet répond), et repérer le cadre dans lequel la brosse à dents électrique intervient. </a:t>
            </a:r>
          </a:p>
        </p:txBody>
      </p:sp>
      <p:sp>
        <p:nvSpPr>
          <p:cNvPr name="TextBox 3" id="3"/>
          <p:cNvSpPr txBox="true"/>
          <p:nvPr/>
        </p:nvSpPr>
        <p:spPr>
          <a:xfrm rot="0">
            <a:off x="1028700" y="923925"/>
            <a:ext cx="9552299"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ANALYSE - FAST</a:t>
            </a:r>
          </a:p>
        </p:txBody>
      </p:sp>
      <p:sp>
        <p:nvSpPr>
          <p:cNvPr name="TextBox 4" id="4"/>
          <p:cNvSpPr txBox="true"/>
          <p:nvPr/>
        </p:nvSpPr>
        <p:spPr>
          <a:xfrm rot="0">
            <a:off x="14629785" y="-95250"/>
            <a:ext cx="3658215"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Exemple</a:t>
            </a:r>
          </a:p>
        </p:txBody>
      </p:sp>
      <p:sp>
        <p:nvSpPr>
          <p:cNvPr name="AutoShape 5" id="5"/>
          <p:cNvSpPr/>
          <p:nvPr/>
        </p:nvSpPr>
        <p:spPr>
          <a:xfrm>
            <a:off x="11065660" y="2384327"/>
            <a:ext cx="1064892" cy="0"/>
          </a:xfrm>
          <a:prstGeom prst="line">
            <a:avLst/>
          </a:prstGeom>
          <a:ln cap="flat" w="28575">
            <a:solidFill>
              <a:srgbClr val="000000"/>
            </a:solidFill>
            <a:prstDash val="solid"/>
            <a:headEnd type="none" len="sm" w="sm"/>
            <a:tailEnd type="none" len="sm" w="sm"/>
          </a:ln>
        </p:spPr>
      </p:sp>
      <p:grpSp>
        <p:nvGrpSpPr>
          <p:cNvPr name="Group 6" id="6"/>
          <p:cNvGrpSpPr/>
          <p:nvPr/>
        </p:nvGrpSpPr>
        <p:grpSpPr>
          <a:xfrm rot="0">
            <a:off x="181898" y="2633106"/>
            <a:ext cx="2621901" cy="2786692"/>
            <a:chOff x="0" y="0"/>
            <a:chExt cx="1105872" cy="1175377"/>
          </a:xfrm>
        </p:grpSpPr>
        <p:sp>
          <p:nvSpPr>
            <p:cNvPr name="Freeform 7" id="7"/>
            <p:cNvSpPr/>
            <p:nvPr/>
          </p:nvSpPr>
          <p:spPr>
            <a:xfrm flipH="false" flipV="false" rot="0">
              <a:off x="0" y="0"/>
              <a:ext cx="1105872" cy="1175377"/>
            </a:xfrm>
            <a:custGeom>
              <a:avLst/>
              <a:gdLst/>
              <a:ahLst/>
              <a:cxnLst/>
              <a:rect r="r" b="b" t="t" l="l"/>
              <a:pathLst>
                <a:path h="1175377" w="1105872">
                  <a:moveTo>
                    <a:pt x="73820" y="0"/>
                  </a:moveTo>
                  <a:lnTo>
                    <a:pt x="1032052" y="0"/>
                  </a:lnTo>
                  <a:cubicBezTo>
                    <a:pt x="1051630" y="0"/>
                    <a:pt x="1070406" y="7777"/>
                    <a:pt x="1084250" y="21621"/>
                  </a:cubicBezTo>
                  <a:cubicBezTo>
                    <a:pt x="1098094" y="35465"/>
                    <a:pt x="1105872" y="54242"/>
                    <a:pt x="1105872" y="73820"/>
                  </a:cubicBezTo>
                  <a:lnTo>
                    <a:pt x="1105872" y="1101558"/>
                  </a:lnTo>
                  <a:cubicBezTo>
                    <a:pt x="1105872" y="1142327"/>
                    <a:pt x="1072821" y="1175377"/>
                    <a:pt x="1032052" y="1175377"/>
                  </a:cubicBezTo>
                  <a:lnTo>
                    <a:pt x="73820" y="1175377"/>
                  </a:lnTo>
                  <a:cubicBezTo>
                    <a:pt x="33050" y="1175377"/>
                    <a:pt x="0" y="1142327"/>
                    <a:pt x="0" y="1101558"/>
                  </a:cubicBezTo>
                  <a:lnTo>
                    <a:pt x="0" y="73820"/>
                  </a:lnTo>
                  <a:cubicBezTo>
                    <a:pt x="0" y="33050"/>
                    <a:pt x="33050" y="0"/>
                    <a:pt x="73820" y="0"/>
                  </a:cubicBezTo>
                  <a:close/>
                </a:path>
              </a:pathLst>
            </a:custGeom>
            <a:solidFill>
              <a:srgbClr val="F69426"/>
            </a:solidFill>
            <a:ln cap="rnd">
              <a:noFill/>
              <a:prstDash val="solid"/>
              <a:round/>
            </a:ln>
          </p:spPr>
        </p:sp>
        <p:sp>
          <p:nvSpPr>
            <p:cNvPr name="TextBox 8" id="8"/>
            <p:cNvSpPr txBox="true"/>
            <p:nvPr/>
          </p:nvSpPr>
          <p:spPr>
            <a:xfrm>
              <a:off x="0" y="0"/>
              <a:ext cx="1105872" cy="1175377"/>
            </a:xfrm>
            <a:prstGeom prst="rect">
              <a:avLst/>
            </a:prstGeom>
          </p:spPr>
          <p:txBody>
            <a:bodyPr anchor="ctr" rtlCol="false" tIns="19661" lIns="19661" bIns="19661" rIns="19661"/>
            <a:lstStyle/>
            <a:p>
              <a:pPr algn="ctr" marL="0" indent="0" lvl="0">
                <a:lnSpc>
                  <a:spcPts val="2119"/>
                </a:lnSpc>
              </a:pPr>
              <a:r>
                <a:rPr lang="en-US" sz="1766">
                  <a:solidFill>
                    <a:srgbClr val="000000"/>
                  </a:solidFill>
                  <a:latin typeface="Aileron Bold"/>
                </a:rPr>
                <a:t>Assurer une bonne santé buco-dentaire</a:t>
              </a:r>
            </a:p>
          </p:txBody>
        </p:sp>
      </p:grpSp>
      <p:grpSp>
        <p:nvGrpSpPr>
          <p:cNvPr name="Group 9" id="9"/>
          <p:cNvGrpSpPr/>
          <p:nvPr/>
        </p:nvGrpSpPr>
        <p:grpSpPr>
          <a:xfrm rot="0">
            <a:off x="8443759" y="5167974"/>
            <a:ext cx="2621901" cy="747207"/>
            <a:chOff x="0" y="0"/>
            <a:chExt cx="1105872" cy="315159"/>
          </a:xfrm>
        </p:grpSpPr>
        <p:sp>
          <p:nvSpPr>
            <p:cNvPr name="Freeform 10" id="10"/>
            <p:cNvSpPr/>
            <p:nvPr/>
          </p:nvSpPr>
          <p:spPr>
            <a:xfrm flipH="false" flipV="false" rot="0">
              <a:off x="0" y="0"/>
              <a:ext cx="1105872" cy="315159"/>
            </a:xfrm>
            <a:custGeom>
              <a:avLst/>
              <a:gdLst/>
              <a:ahLst/>
              <a:cxnLst/>
              <a:rect r="r" b="b" t="t" l="l"/>
              <a:pathLst>
                <a:path h="315159" w="1105872">
                  <a:moveTo>
                    <a:pt x="73820" y="0"/>
                  </a:moveTo>
                  <a:lnTo>
                    <a:pt x="1032052" y="0"/>
                  </a:lnTo>
                  <a:cubicBezTo>
                    <a:pt x="1051630" y="0"/>
                    <a:pt x="1070406" y="7777"/>
                    <a:pt x="1084250" y="21621"/>
                  </a:cubicBezTo>
                  <a:cubicBezTo>
                    <a:pt x="1098094" y="35465"/>
                    <a:pt x="1105872" y="54242"/>
                    <a:pt x="1105872" y="73820"/>
                  </a:cubicBezTo>
                  <a:lnTo>
                    <a:pt x="1105872" y="241339"/>
                  </a:lnTo>
                  <a:cubicBezTo>
                    <a:pt x="1105872" y="282109"/>
                    <a:pt x="1072821" y="315159"/>
                    <a:pt x="1032052" y="315159"/>
                  </a:cubicBezTo>
                  <a:lnTo>
                    <a:pt x="73820" y="315159"/>
                  </a:lnTo>
                  <a:cubicBezTo>
                    <a:pt x="33050" y="315159"/>
                    <a:pt x="0" y="282109"/>
                    <a:pt x="0" y="241339"/>
                  </a:cubicBezTo>
                  <a:lnTo>
                    <a:pt x="0" y="73820"/>
                  </a:lnTo>
                  <a:cubicBezTo>
                    <a:pt x="0" y="33050"/>
                    <a:pt x="33050" y="0"/>
                    <a:pt x="73820" y="0"/>
                  </a:cubicBezTo>
                  <a:close/>
                </a:path>
              </a:pathLst>
            </a:custGeom>
            <a:solidFill>
              <a:srgbClr val="FFCB57"/>
            </a:solidFill>
            <a:ln cap="rnd">
              <a:noFill/>
              <a:prstDash val="solid"/>
              <a:round/>
            </a:ln>
          </p:spPr>
        </p:sp>
        <p:sp>
          <p:nvSpPr>
            <p:cNvPr name="TextBox 11" id="11"/>
            <p:cNvSpPr txBox="true"/>
            <p:nvPr/>
          </p:nvSpPr>
          <p:spPr>
            <a:xfrm>
              <a:off x="0" y="0"/>
              <a:ext cx="1105872" cy="315159"/>
            </a:xfrm>
            <a:prstGeom prst="rect">
              <a:avLst/>
            </a:prstGeom>
          </p:spPr>
          <p:txBody>
            <a:bodyPr anchor="ctr" rtlCol="false" tIns="19661" lIns="19661" bIns="19661" rIns="19661"/>
            <a:lstStyle/>
            <a:p>
              <a:pPr algn="ctr" marL="0" indent="0" lvl="0">
                <a:lnSpc>
                  <a:spcPts val="1752"/>
                </a:lnSpc>
                <a:spcBef>
                  <a:spcPct val="0"/>
                </a:spcBef>
              </a:pPr>
              <a:r>
                <a:rPr lang="en-US" sz="1460">
                  <a:solidFill>
                    <a:srgbClr val="000001"/>
                  </a:solidFill>
                  <a:latin typeface="Aileron"/>
                </a:rPr>
                <a:t>Séparer la plaque dentaire des dents</a:t>
              </a:r>
            </a:p>
          </p:txBody>
        </p:sp>
      </p:grpSp>
      <p:grpSp>
        <p:nvGrpSpPr>
          <p:cNvPr name="Group 12" id="12"/>
          <p:cNvGrpSpPr/>
          <p:nvPr/>
        </p:nvGrpSpPr>
        <p:grpSpPr>
          <a:xfrm rot="0">
            <a:off x="3939084" y="3427260"/>
            <a:ext cx="2621901" cy="1198383"/>
            <a:chOff x="0" y="0"/>
            <a:chExt cx="1105872" cy="505457"/>
          </a:xfrm>
        </p:grpSpPr>
        <p:sp>
          <p:nvSpPr>
            <p:cNvPr name="Freeform 13" id="13"/>
            <p:cNvSpPr/>
            <p:nvPr/>
          </p:nvSpPr>
          <p:spPr>
            <a:xfrm flipH="false" flipV="false" rot="0">
              <a:off x="0" y="0"/>
              <a:ext cx="1105872" cy="505457"/>
            </a:xfrm>
            <a:custGeom>
              <a:avLst/>
              <a:gdLst/>
              <a:ahLst/>
              <a:cxnLst/>
              <a:rect r="r" b="b" t="t" l="l"/>
              <a:pathLst>
                <a:path h="505457" w="1105872">
                  <a:moveTo>
                    <a:pt x="73820" y="0"/>
                  </a:moveTo>
                  <a:lnTo>
                    <a:pt x="1032052" y="0"/>
                  </a:lnTo>
                  <a:cubicBezTo>
                    <a:pt x="1051630" y="0"/>
                    <a:pt x="1070406" y="7777"/>
                    <a:pt x="1084250" y="21621"/>
                  </a:cubicBezTo>
                  <a:cubicBezTo>
                    <a:pt x="1098094" y="35465"/>
                    <a:pt x="1105872" y="54242"/>
                    <a:pt x="1105872" y="73820"/>
                  </a:cubicBezTo>
                  <a:lnTo>
                    <a:pt x="1105872" y="431637"/>
                  </a:lnTo>
                  <a:cubicBezTo>
                    <a:pt x="1105872" y="472407"/>
                    <a:pt x="1072821" y="505457"/>
                    <a:pt x="1032052" y="505457"/>
                  </a:cubicBezTo>
                  <a:lnTo>
                    <a:pt x="73820" y="505457"/>
                  </a:lnTo>
                  <a:cubicBezTo>
                    <a:pt x="54242" y="505457"/>
                    <a:pt x="35465" y="497679"/>
                    <a:pt x="21621" y="483836"/>
                  </a:cubicBezTo>
                  <a:cubicBezTo>
                    <a:pt x="7777" y="469992"/>
                    <a:pt x="0" y="451215"/>
                    <a:pt x="0" y="431637"/>
                  </a:cubicBezTo>
                  <a:lnTo>
                    <a:pt x="0" y="73820"/>
                  </a:lnTo>
                  <a:cubicBezTo>
                    <a:pt x="0" y="33050"/>
                    <a:pt x="33050" y="0"/>
                    <a:pt x="73820" y="0"/>
                  </a:cubicBezTo>
                  <a:close/>
                </a:path>
              </a:pathLst>
            </a:custGeom>
            <a:solidFill>
              <a:srgbClr val="FFC61A"/>
            </a:solidFill>
            <a:ln cap="rnd">
              <a:noFill/>
              <a:prstDash val="solid"/>
              <a:round/>
            </a:ln>
          </p:spPr>
        </p:sp>
        <p:sp>
          <p:nvSpPr>
            <p:cNvPr name="TextBox 14" id="14"/>
            <p:cNvSpPr txBox="true"/>
            <p:nvPr/>
          </p:nvSpPr>
          <p:spPr>
            <a:xfrm>
              <a:off x="0" y="-9525"/>
              <a:ext cx="1105872" cy="514982"/>
            </a:xfrm>
            <a:prstGeom prst="rect">
              <a:avLst/>
            </a:prstGeom>
          </p:spPr>
          <p:txBody>
            <a:bodyPr anchor="ctr" rtlCol="false" tIns="19661" lIns="19661" bIns="19661" rIns="19661"/>
            <a:lstStyle/>
            <a:p>
              <a:pPr algn="ctr">
                <a:lnSpc>
                  <a:spcPts val="1841"/>
                </a:lnSpc>
              </a:pPr>
              <a:r>
                <a:rPr lang="en-US" sz="1534">
                  <a:solidFill>
                    <a:srgbClr val="000000"/>
                  </a:solidFill>
                  <a:latin typeface="Aileron Bold"/>
                </a:rPr>
                <a:t>Éliminer la plaque dentaire</a:t>
              </a:r>
            </a:p>
          </p:txBody>
        </p:sp>
      </p:grpSp>
      <p:sp>
        <p:nvSpPr>
          <p:cNvPr name="AutoShape 15" id="15"/>
          <p:cNvSpPr/>
          <p:nvPr/>
        </p:nvSpPr>
        <p:spPr>
          <a:xfrm flipV="true">
            <a:off x="6560985" y="2384327"/>
            <a:ext cx="1882774" cy="1642125"/>
          </a:xfrm>
          <a:prstGeom prst="line">
            <a:avLst/>
          </a:prstGeom>
          <a:ln cap="flat" w="28575">
            <a:solidFill>
              <a:srgbClr val="000000"/>
            </a:solidFill>
            <a:prstDash val="solid"/>
            <a:headEnd type="none" len="sm" w="sm"/>
            <a:tailEnd type="none" len="sm" w="sm"/>
          </a:ln>
        </p:spPr>
      </p:sp>
      <p:grpSp>
        <p:nvGrpSpPr>
          <p:cNvPr name="Group 16" id="16"/>
          <p:cNvGrpSpPr/>
          <p:nvPr/>
        </p:nvGrpSpPr>
        <p:grpSpPr>
          <a:xfrm rot="0">
            <a:off x="12079600" y="5167974"/>
            <a:ext cx="2621901" cy="747207"/>
            <a:chOff x="0" y="0"/>
            <a:chExt cx="1105872" cy="315159"/>
          </a:xfrm>
        </p:grpSpPr>
        <p:sp>
          <p:nvSpPr>
            <p:cNvPr name="Freeform 17" id="17"/>
            <p:cNvSpPr/>
            <p:nvPr/>
          </p:nvSpPr>
          <p:spPr>
            <a:xfrm flipH="false" flipV="false" rot="0">
              <a:off x="0" y="0"/>
              <a:ext cx="1105872" cy="315159"/>
            </a:xfrm>
            <a:custGeom>
              <a:avLst/>
              <a:gdLst/>
              <a:ahLst/>
              <a:cxnLst/>
              <a:rect r="r" b="b" t="t" l="l"/>
              <a:pathLst>
                <a:path h="315159" w="1105872">
                  <a:moveTo>
                    <a:pt x="73820" y="0"/>
                  </a:moveTo>
                  <a:lnTo>
                    <a:pt x="1032052" y="0"/>
                  </a:lnTo>
                  <a:cubicBezTo>
                    <a:pt x="1051630" y="0"/>
                    <a:pt x="1070406" y="7777"/>
                    <a:pt x="1084250" y="21621"/>
                  </a:cubicBezTo>
                  <a:cubicBezTo>
                    <a:pt x="1098094" y="35465"/>
                    <a:pt x="1105872" y="54242"/>
                    <a:pt x="1105872" y="73820"/>
                  </a:cubicBezTo>
                  <a:lnTo>
                    <a:pt x="1105872" y="241339"/>
                  </a:lnTo>
                  <a:cubicBezTo>
                    <a:pt x="1105872" y="282109"/>
                    <a:pt x="1072821" y="315159"/>
                    <a:pt x="1032052" y="315159"/>
                  </a:cubicBezTo>
                  <a:lnTo>
                    <a:pt x="73820" y="315159"/>
                  </a:lnTo>
                  <a:cubicBezTo>
                    <a:pt x="33050" y="315159"/>
                    <a:pt x="0" y="282109"/>
                    <a:pt x="0" y="241339"/>
                  </a:cubicBezTo>
                  <a:lnTo>
                    <a:pt x="0" y="73820"/>
                  </a:lnTo>
                  <a:cubicBezTo>
                    <a:pt x="0" y="33050"/>
                    <a:pt x="33050" y="0"/>
                    <a:pt x="73820" y="0"/>
                  </a:cubicBezTo>
                  <a:close/>
                </a:path>
              </a:pathLst>
            </a:custGeom>
            <a:solidFill>
              <a:srgbClr val="FFDE59"/>
            </a:solidFill>
            <a:ln cap="rnd">
              <a:noFill/>
              <a:prstDash val="solid"/>
              <a:round/>
            </a:ln>
          </p:spPr>
        </p:sp>
        <p:sp>
          <p:nvSpPr>
            <p:cNvPr name="TextBox 18" id="18"/>
            <p:cNvSpPr txBox="true"/>
            <p:nvPr/>
          </p:nvSpPr>
          <p:spPr>
            <a:xfrm>
              <a:off x="0" y="0"/>
              <a:ext cx="1105872" cy="315159"/>
            </a:xfrm>
            <a:prstGeom prst="rect">
              <a:avLst/>
            </a:prstGeom>
          </p:spPr>
          <p:txBody>
            <a:bodyPr anchor="ctr" rtlCol="false" tIns="19661" lIns="19661" bIns="19661" rIns="19661"/>
            <a:lstStyle/>
            <a:p>
              <a:pPr algn="ctr">
                <a:lnSpc>
                  <a:spcPts val="1752"/>
                </a:lnSpc>
              </a:pPr>
              <a:r>
                <a:rPr lang="en-US" sz="1460">
                  <a:solidFill>
                    <a:srgbClr val="000001"/>
                  </a:solidFill>
                  <a:latin typeface="Aileron"/>
                </a:rPr>
                <a:t>Brosser les dents avec un mouvement adapté</a:t>
              </a:r>
            </a:p>
          </p:txBody>
        </p:sp>
      </p:grpSp>
      <p:sp>
        <p:nvSpPr>
          <p:cNvPr name="AutoShape 19" id="19"/>
          <p:cNvSpPr/>
          <p:nvPr/>
        </p:nvSpPr>
        <p:spPr>
          <a:xfrm>
            <a:off x="11065660" y="5541578"/>
            <a:ext cx="1013940" cy="0"/>
          </a:xfrm>
          <a:prstGeom prst="line">
            <a:avLst/>
          </a:prstGeom>
          <a:ln cap="flat" w="28575">
            <a:solidFill>
              <a:srgbClr val="000000"/>
            </a:solidFill>
            <a:prstDash val="solid"/>
            <a:headEnd type="none" len="sm" w="sm"/>
            <a:tailEnd type="none" len="sm" w="sm"/>
          </a:ln>
        </p:spPr>
      </p:sp>
      <p:grpSp>
        <p:nvGrpSpPr>
          <p:cNvPr name="Group 20" id="20"/>
          <p:cNvGrpSpPr/>
          <p:nvPr/>
        </p:nvGrpSpPr>
        <p:grpSpPr>
          <a:xfrm rot="0">
            <a:off x="8443759" y="2010723"/>
            <a:ext cx="2621901" cy="747207"/>
            <a:chOff x="0" y="0"/>
            <a:chExt cx="1105872" cy="315159"/>
          </a:xfrm>
        </p:grpSpPr>
        <p:sp>
          <p:nvSpPr>
            <p:cNvPr name="Freeform 21" id="21"/>
            <p:cNvSpPr/>
            <p:nvPr/>
          </p:nvSpPr>
          <p:spPr>
            <a:xfrm flipH="false" flipV="false" rot="0">
              <a:off x="0" y="0"/>
              <a:ext cx="1105872" cy="315159"/>
            </a:xfrm>
            <a:custGeom>
              <a:avLst/>
              <a:gdLst/>
              <a:ahLst/>
              <a:cxnLst/>
              <a:rect r="r" b="b" t="t" l="l"/>
              <a:pathLst>
                <a:path h="315159" w="1105872">
                  <a:moveTo>
                    <a:pt x="73820" y="0"/>
                  </a:moveTo>
                  <a:lnTo>
                    <a:pt x="1032052" y="0"/>
                  </a:lnTo>
                  <a:cubicBezTo>
                    <a:pt x="1051630" y="0"/>
                    <a:pt x="1070406" y="7777"/>
                    <a:pt x="1084250" y="21621"/>
                  </a:cubicBezTo>
                  <a:cubicBezTo>
                    <a:pt x="1098094" y="35465"/>
                    <a:pt x="1105872" y="54242"/>
                    <a:pt x="1105872" y="73820"/>
                  </a:cubicBezTo>
                  <a:lnTo>
                    <a:pt x="1105872" y="241339"/>
                  </a:lnTo>
                  <a:cubicBezTo>
                    <a:pt x="1105872" y="282109"/>
                    <a:pt x="1072821" y="315159"/>
                    <a:pt x="1032052" y="315159"/>
                  </a:cubicBezTo>
                  <a:lnTo>
                    <a:pt x="73820" y="315159"/>
                  </a:lnTo>
                  <a:cubicBezTo>
                    <a:pt x="33050" y="315159"/>
                    <a:pt x="0" y="282109"/>
                    <a:pt x="0" y="241339"/>
                  </a:cubicBezTo>
                  <a:lnTo>
                    <a:pt x="0" y="73820"/>
                  </a:lnTo>
                  <a:cubicBezTo>
                    <a:pt x="0" y="33050"/>
                    <a:pt x="33050" y="0"/>
                    <a:pt x="73820" y="0"/>
                  </a:cubicBezTo>
                  <a:close/>
                </a:path>
              </a:pathLst>
            </a:custGeom>
            <a:solidFill>
              <a:srgbClr val="FFCB57"/>
            </a:solidFill>
            <a:ln cap="rnd">
              <a:noFill/>
              <a:prstDash val="solid"/>
              <a:round/>
            </a:ln>
          </p:spPr>
        </p:sp>
        <p:sp>
          <p:nvSpPr>
            <p:cNvPr name="TextBox 22" id="22"/>
            <p:cNvSpPr txBox="true"/>
            <p:nvPr/>
          </p:nvSpPr>
          <p:spPr>
            <a:xfrm>
              <a:off x="0" y="0"/>
              <a:ext cx="1105872" cy="315159"/>
            </a:xfrm>
            <a:prstGeom prst="rect">
              <a:avLst/>
            </a:prstGeom>
          </p:spPr>
          <p:txBody>
            <a:bodyPr anchor="ctr" rtlCol="false" tIns="19661" lIns="19661" bIns="19661" rIns="19661"/>
            <a:lstStyle/>
            <a:p>
              <a:pPr algn="ctr">
                <a:lnSpc>
                  <a:spcPts val="1752"/>
                </a:lnSpc>
              </a:pPr>
              <a:r>
                <a:rPr lang="en-US" sz="1460">
                  <a:solidFill>
                    <a:srgbClr val="000000"/>
                  </a:solidFill>
                  <a:latin typeface="Aileron"/>
                </a:rPr>
                <a:t>Retirer les éléments coincés entre les dents</a:t>
              </a:r>
            </a:p>
          </p:txBody>
        </p:sp>
      </p:grpSp>
      <p:grpSp>
        <p:nvGrpSpPr>
          <p:cNvPr name="Group 23" id="23"/>
          <p:cNvGrpSpPr/>
          <p:nvPr/>
        </p:nvGrpSpPr>
        <p:grpSpPr>
          <a:xfrm rot="0">
            <a:off x="12079600" y="4028962"/>
            <a:ext cx="2621901" cy="747207"/>
            <a:chOff x="0" y="0"/>
            <a:chExt cx="1105872" cy="315159"/>
          </a:xfrm>
        </p:grpSpPr>
        <p:sp>
          <p:nvSpPr>
            <p:cNvPr name="Freeform 24" id="24"/>
            <p:cNvSpPr/>
            <p:nvPr/>
          </p:nvSpPr>
          <p:spPr>
            <a:xfrm flipH="false" flipV="false" rot="0">
              <a:off x="0" y="0"/>
              <a:ext cx="1105872" cy="315159"/>
            </a:xfrm>
            <a:custGeom>
              <a:avLst/>
              <a:gdLst/>
              <a:ahLst/>
              <a:cxnLst/>
              <a:rect r="r" b="b" t="t" l="l"/>
              <a:pathLst>
                <a:path h="315159" w="1105872">
                  <a:moveTo>
                    <a:pt x="73820" y="0"/>
                  </a:moveTo>
                  <a:lnTo>
                    <a:pt x="1032052" y="0"/>
                  </a:lnTo>
                  <a:cubicBezTo>
                    <a:pt x="1051630" y="0"/>
                    <a:pt x="1070406" y="7777"/>
                    <a:pt x="1084250" y="21621"/>
                  </a:cubicBezTo>
                  <a:cubicBezTo>
                    <a:pt x="1098094" y="35465"/>
                    <a:pt x="1105872" y="54242"/>
                    <a:pt x="1105872" y="73820"/>
                  </a:cubicBezTo>
                  <a:lnTo>
                    <a:pt x="1105872" y="241339"/>
                  </a:lnTo>
                  <a:cubicBezTo>
                    <a:pt x="1105872" y="282109"/>
                    <a:pt x="1072821" y="315159"/>
                    <a:pt x="1032052" y="315159"/>
                  </a:cubicBezTo>
                  <a:lnTo>
                    <a:pt x="73820" y="315159"/>
                  </a:lnTo>
                  <a:cubicBezTo>
                    <a:pt x="33050" y="315159"/>
                    <a:pt x="0" y="282109"/>
                    <a:pt x="0" y="241339"/>
                  </a:cubicBezTo>
                  <a:lnTo>
                    <a:pt x="0" y="73820"/>
                  </a:lnTo>
                  <a:cubicBezTo>
                    <a:pt x="0" y="33050"/>
                    <a:pt x="33050" y="0"/>
                    <a:pt x="73820" y="0"/>
                  </a:cubicBezTo>
                  <a:close/>
                </a:path>
              </a:pathLst>
            </a:custGeom>
            <a:solidFill>
              <a:srgbClr val="FFDE59"/>
            </a:solidFill>
            <a:ln cap="rnd">
              <a:noFill/>
              <a:prstDash val="solid"/>
              <a:round/>
            </a:ln>
          </p:spPr>
        </p:sp>
        <p:sp>
          <p:nvSpPr>
            <p:cNvPr name="TextBox 25" id="25"/>
            <p:cNvSpPr txBox="true"/>
            <p:nvPr/>
          </p:nvSpPr>
          <p:spPr>
            <a:xfrm>
              <a:off x="0" y="0"/>
              <a:ext cx="1105872" cy="315159"/>
            </a:xfrm>
            <a:prstGeom prst="rect">
              <a:avLst/>
            </a:prstGeom>
          </p:spPr>
          <p:txBody>
            <a:bodyPr anchor="ctr" rtlCol="false" tIns="19661" lIns="19661" bIns="19661" rIns="19661"/>
            <a:lstStyle/>
            <a:p>
              <a:pPr algn="ctr">
                <a:lnSpc>
                  <a:spcPts val="1752"/>
                </a:lnSpc>
              </a:pPr>
              <a:r>
                <a:rPr lang="en-US" sz="1460">
                  <a:solidFill>
                    <a:srgbClr val="000001"/>
                  </a:solidFill>
                  <a:latin typeface="Aileron"/>
                </a:rPr>
                <a:t>Atteindre toutes les dents</a:t>
              </a:r>
            </a:p>
          </p:txBody>
        </p:sp>
      </p:grpSp>
      <p:sp>
        <p:nvSpPr>
          <p:cNvPr name="AutoShape 26" id="26"/>
          <p:cNvSpPr/>
          <p:nvPr/>
        </p:nvSpPr>
        <p:spPr>
          <a:xfrm flipV="true">
            <a:off x="11065660" y="4402565"/>
            <a:ext cx="1013940" cy="1139012"/>
          </a:xfrm>
          <a:prstGeom prst="line">
            <a:avLst/>
          </a:prstGeom>
          <a:ln cap="flat" w="28575">
            <a:solidFill>
              <a:srgbClr val="000000"/>
            </a:solidFill>
            <a:prstDash val="solid"/>
            <a:headEnd type="none" len="sm" w="sm"/>
            <a:tailEnd type="none" len="sm" w="sm"/>
          </a:ln>
        </p:spPr>
      </p:sp>
      <p:sp>
        <p:nvSpPr>
          <p:cNvPr name="AutoShape 27" id="27"/>
          <p:cNvSpPr/>
          <p:nvPr/>
        </p:nvSpPr>
        <p:spPr>
          <a:xfrm flipH="true" flipV="true">
            <a:off x="11065660" y="5541578"/>
            <a:ext cx="1013940" cy="1120658"/>
          </a:xfrm>
          <a:prstGeom prst="line">
            <a:avLst/>
          </a:prstGeom>
          <a:ln cap="flat" w="28575">
            <a:solidFill>
              <a:srgbClr val="000000"/>
            </a:solidFill>
            <a:prstDash val="solid"/>
            <a:headEnd type="none" len="sm" w="sm"/>
            <a:tailEnd type="none" len="sm" w="sm"/>
          </a:ln>
        </p:spPr>
      </p:sp>
      <p:grpSp>
        <p:nvGrpSpPr>
          <p:cNvPr name="Group 28" id="28"/>
          <p:cNvGrpSpPr/>
          <p:nvPr/>
        </p:nvGrpSpPr>
        <p:grpSpPr>
          <a:xfrm rot="0">
            <a:off x="12079600" y="6288632"/>
            <a:ext cx="2621901" cy="747207"/>
            <a:chOff x="0" y="0"/>
            <a:chExt cx="1105872" cy="315159"/>
          </a:xfrm>
        </p:grpSpPr>
        <p:sp>
          <p:nvSpPr>
            <p:cNvPr name="Freeform 29" id="29"/>
            <p:cNvSpPr/>
            <p:nvPr/>
          </p:nvSpPr>
          <p:spPr>
            <a:xfrm flipH="false" flipV="false" rot="0">
              <a:off x="0" y="0"/>
              <a:ext cx="1105872" cy="315159"/>
            </a:xfrm>
            <a:custGeom>
              <a:avLst/>
              <a:gdLst/>
              <a:ahLst/>
              <a:cxnLst/>
              <a:rect r="r" b="b" t="t" l="l"/>
              <a:pathLst>
                <a:path h="315159" w="1105872">
                  <a:moveTo>
                    <a:pt x="73820" y="0"/>
                  </a:moveTo>
                  <a:lnTo>
                    <a:pt x="1032052" y="0"/>
                  </a:lnTo>
                  <a:cubicBezTo>
                    <a:pt x="1051630" y="0"/>
                    <a:pt x="1070406" y="7777"/>
                    <a:pt x="1084250" y="21621"/>
                  </a:cubicBezTo>
                  <a:cubicBezTo>
                    <a:pt x="1098094" y="35465"/>
                    <a:pt x="1105872" y="54242"/>
                    <a:pt x="1105872" y="73820"/>
                  </a:cubicBezTo>
                  <a:lnTo>
                    <a:pt x="1105872" y="241339"/>
                  </a:lnTo>
                  <a:cubicBezTo>
                    <a:pt x="1105872" y="282109"/>
                    <a:pt x="1072821" y="315159"/>
                    <a:pt x="1032052" y="315159"/>
                  </a:cubicBezTo>
                  <a:lnTo>
                    <a:pt x="73820" y="315159"/>
                  </a:lnTo>
                  <a:cubicBezTo>
                    <a:pt x="33050" y="315159"/>
                    <a:pt x="0" y="282109"/>
                    <a:pt x="0" y="241339"/>
                  </a:cubicBezTo>
                  <a:lnTo>
                    <a:pt x="0" y="73820"/>
                  </a:lnTo>
                  <a:cubicBezTo>
                    <a:pt x="0" y="33050"/>
                    <a:pt x="33050" y="0"/>
                    <a:pt x="73820" y="0"/>
                  </a:cubicBezTo>
                  <a:close/>
                </a:path>
              </a:pathLst>
            </a:custGeom>
            <a:solidFill>
              <a:srgbClr val="FFDE59"/>
            </a:solidFill>
            <a:ln cap="rnd">
              <a:noFill/>
              <a:prstDash val="solid"/>
              <a:round/>
            </a:ln>
          </p:spPr>
        </p:sp>
        <p:sp>
          <p:nvSpPr>
            <p:cNvPr name="TextBox 30" id="30"/>
            <p:cNvSpPr txBox="true"/>
            <p:nvPr/>
          </p:nvSpPr>
          <p:spPr>
            <a:xfrm>
              <a:off x="0" y="0"/>
              <a:ext cx="1105872" cy="315159"/>
            </a:xfrm>
            <a:prstGeom prst="rect">
              <a:avLst/>
            </a:prstGeom>
          </p:spPr>
          <p:txBody>
            <a:bodyPr anchor="ctr" rtlCol="false" tIns="19661" lIns="19661" bIns="19661" rIns="19661"/>
            <a:lstStyle/>
            <a:p>
              <a:pPr algn="ctr">
                <a:lnSpc>
                  <a:spcPts val="1752"/>
                </a:lnSpc>
              </a:pPr>
              <a:r>
                <a:rPr lang="en-US" sz="1460">
                  <a:solidFill>
                    <a:srgbClr val="000001"/>
                  </a:solidFill>
                  <a:latin typeface="Aileron"/>
                </a:rPr>
                <a:t>Brosser les dents avec une force adaptée</a:t>
              </a:r>
            </a:p>
          </p:txBody>
        </p:sp>
      </p:grpSp>
      <p:grpSp>
        <p:nvGrpSpPr>
          <p:cNvPr name="Group 31" id="31"/>
          <p:cNvGrpSpPr/>
          <p:nvPr/>
        </p:nvGrpSpPr>
        <p:grpSpPr>
          <a:xfrm rot="0">
            <a:off x="12130552" y="2010723"/>
            <a:ext cx="2621901" cy="747207"/>
            <a:chOff x="0" y="0"/>
            <a:chExt cx="1105872" cy="315159"/>
          </a:xfrm>
        </p:grpSpPr>
        <p:sp>
          <p:nvSpPr>
            <p:cNvPr name="Freeform 32" id="32"/>
            <p:cNvSpPr/>
            <p:nvPr/>
          </p:nvSpPr>
          <p:spPr>
            <a:xfrm flipH="false" flipV="false" rot="0">
              <a:off x="0" y="0"/>
              <a:ext cx="1105872" cy="315159"/>
            </a:xfrm>
            <a:custGeom>
              <a:avLst/>
              <a:gdLst/>
              <a:ahLst/>
              <a:cxnLst/>
              <a:rect r="r" b="b" t="t" l="l"/>
              <a:pathLst>
                <a:path h="315159" w="1105872">
                  <a:moveTo>
                    <a:pt x="73820" y="0"/>
                  </a:moveTo>
                  <a:lnTo>
                    <a:pt x="1032052" y="0"/>
                  </a:lnTo>
                  <a:cubicBezTo>
                    <a:pt x="1051630" y="0"/>
                    <a:pt x="1070406" y="7777"/>
                    <a:pt x="1084250" y="21621"/>
                  </a:cubicBezTo>
                  <a:cubicBezTo>
                    <a:pt x="1098094" y="35465"/>
                    <a:pt x="1105872" y="54242"/>
                    <a:pt x="1105872" y="73820"/>
                  </a:cubicBezTo>
                  <a:lnTo>
                    <a:pt x="1105872" y="241339"/>
                  </a:lnTo>
                  <a:cubicBezTo>
                    <a:pt x="1105872" y="282109"/>
                    <a:pt x="1072821" y="315159"/>
                    <a:pt x="1032052" y="315159"/>
                  </a:cubicBezTo>
                  <a:lnTo>
                    <a:pt x="73820" y="315159"/>
                  </a:lnTo>
                  <a:cubicBezTo>
                    <a:pt x="33050" y="315159"/>
                    <a:pt x="0" y="282109"/>
                    <a:pt x="0" y="241339"/>
                  </a:cubicBezTo>
                  <a:lnTo>
                    <a:pt x="0" y="73820"/>
                  </a:lnTo>
                  <a:cubicBezTo>
                    <a:pt x="0" y="33050"/>
                    <a:pt x="33050" y="0"/>
                    <a:pt x="73820" y="0"/>
                  </a:cubicBezTo>
                  <a:close/>
                </a:path>
              </a:pathLst>
            </a:custGeom>
            <a:solidFill>
              <a:srgbClr val="FFDE59"/>
            </a:solidFill>
            <a:ln cap="rnd">
              <a:noFill/>
              <a:prstDash val="solid"/>
              <a:round/>
            </a:ln>
          </p:spPr>
        </p:sp>
        <p:sp>
          <p:nvSpPr>
            <p:cNvPr name="TextBox 33" id="33"/>
            <p:cNvSpPr txBox="true"/>
            <p:nvPr/>
          </p:nvSpPr>
          <p:spPr>
            <a:xfrm>
              <a:off x="0" y="0"/>
              <a:ext cx="1105872" cy="315159"/>
            </a:xfrm>
            <a:prstGeom prst="rect">
              <a:avLst/>
            </a:prstGeom>
          </p:spPr>
          <p:txBody>
            <a:bodyPr anchor="ctr" rtlCol="false" tIns="19661" lIns="19661" bIns="19661" rIns="19661"/>
            <a:lstStyle/>
            <a:p>
              <a:pPr algn="ctr">
                <a:lnSpc>
                  <a:spcPts val="1752"/>
                </a:lnSpc>
              </a:pPr>
              <a:r>
                <a:rPr lang="en-US" sz="1460">
                  <a:solidFill>
                    <a:srgbClr val="000001"/>
                  </a:solidFill>
                  <a:latin typeface="Aileron"/>
                </a:rPr>
                <a:t>Atteindre les interstices entre les dents</a:t>
              </a:r>
            </a:p>
          </p:txBody>
        </p:sp>
      </p:grpSp>
      <p:grpSp>
        <p:nvGrpSpPr>
          <p:cNvPr name="Group 34" id="34"/>
          <p:cNvGrpSpPr/>
          <p:nvPr/>
        </p:nvGrpSpPr>
        <p:grpSpPr>
          <a:xfrm rot="0">
            <a:off x="12079600" y="7359678"/>
            <a:ext cx="2621901" cy="747207"/>
            <a:chOff x="0" y="0"/>
            <a:chExt cx="1105872" cy="315159"/>
          </a:xfrm>
        </p:grpSpPr>
        <p:sp>
          <p:nvSpPr>
            <p:cNvPr name="Freeform 35" id="35"/>
            <p:cNvSpPr/>
            <p:nvPr/>
          </p:nvSpPr>
          <p:spPr>
            <a:xfrm flipH="false" flipV="false" rot="0">
              <a:off x="0" y="0"/>
              <a:ext cx="1105872" cy="315159"/>
            </a:xfrm>
            <a:custGeom>
              <a:avLst/>
              <a:gdLst/>
              <a:ahLst/>
              <a:cxnLst/>
              <a:rect r="r" b="b" t="t" l="l"/>
              <a:pathLst>
                <a:path h="315159" w="1105872">
                  <a:moveTo>
                    <a:pt x="73820" y="0"/>
                  </a:moveTo>
                  <a:lnTo>
                    <a:pt x="1032052" y="0"/>
                  </a:lnTo>
                  <a:cubicBezTo>
                    <a:pt x="1051630" y="0"/>
                    <a:pt x="1070406" y="7777"/>
                    <a:pt x="1084250" y="21621"/>
                  </a:cubicBezTo>
                  <a:cubicBezTo>
                    <a:pt x="1098094" y="35465"/>
                    <a:pt x="1105872" y="54242"/>
                    <a:pt x="1105872" y="73820"/>
                  </a:cubicBezTo>
                  <a:lnTo>
                    <a:pt x="1105872" y="241339"/>
                  </a:lnTo>
                  <a:cubicBezTo>
                    <a:pt x="1105872" y="282109"/>
                    <a:pt x="1072821" y="315159"/>
                    <a:pt x="1032052" y="315159"/>
                  </a:cubicBezTo>
                  <a:lnTo>
                    <a:pt x="73820" y="315159"/>
                  </a:lnTo>
                  <a:cubicBezTo>
                    <a:pt x="33050" y="315159"/>
                    <a:pt x="0" y="282109"/>
                    <a:pt x="0" y="241339"/>
                  </a:cubicBezTo>
                  <a:lnTo>
                    <a:pt x="0" y="73820"/>
                  </a:lnTo>
                  <a:cubicBezTo>
                    <a:pt x="0" y="33050"/>
                    <a:pt x="33050" y="0"/>
                    <a:pt x="73820" y="0"/>
                  </a:cubicBezTo>
                  <a:close/>
                </a:path>
              </a:pathLst>
            </a:custGeom>
            <a:solidFill>
              <a:srgbClr val="FFDE59"/>
            </a:solidFill>
            <a:ln cap="rnd">
              <a:noFill/>
              <a:prstDash val="solid"/>
              <a:round/>
            </a:ln>
          </p:spPr>
        </p:sp>
        <p:sp>
          <p:nvSpPr>
            <p:cNvPr name="TextBox 36" id="36"/>
            <p:cNvSpPr txBox="true"/>
            <p:nvPr/>
          </p:nvSpPr>
          <p:spPr>
            <a:xfrm>
              <a:off x="0" y="0"/>
              <a:ext cx="1105872" cy="315159"/>
            </a:xfrm>
            <a:prstGeom prst="rect">
              <a:avLst/>
            </a:prstGeom>
          </p:spPr>
          <p:txBody>
            <a:bodyPr anchor="ctr" rtlCol="false" tIns="19661" lIns="19661" bIns="19661" rIns="19661"/>
            <a:lstStyle/>
            <a:p>
              <a:pPr algn="ctr">
                <a:lnSpc>
                  <a:spcPts val="1752"/>
                </a:lnSpc>
              </a:pPr>
              <a:r>
                <a:rPr lang="en-US" sz="1460">
                  <a:solidFill>
                    <a:srgbClr val="000001"/>
                  </a:solidFill>
                  <a:latin typeface="Aileron"/>
                </a:rPr>
                <a:t>Brosser les dents le temps nécessaire</a:t>
              </a:r>
            </a:p>
          </p:txBody>
        </p:sp>
      </p:grpSp>
      <p:sp>
        <p:nvSpPr>
          <p:cNvPr name="AutoShape 37" id="37"/>
          <p:cNvSpPr/>
          <p:nvPr/>
        </p:nvSpPr>
        <p:spPr>
          <a:xfrm flipH="true" flipV="true">
            <a:off x="11065660" y="5541578"/>
            <a:ext cx="1013940" cy="2191704"/>
          </a:xfrm>
          <a:prstGeom prst="line">
            <a:avLst/>
          </a:prstGeom>
          <a:ln cap="flat" w="28575">
            <a:solidFill>
              <a:srgbClr val="000000"/>
            </a:solidFill>
            <a:prstDash val="solid"/>
            <a:headEnd type="none" len="sm" w="sm"/>
            <a:tailEnd type="none" len="sm" w="sm"/>
          </a:ln>
        </p:spPr>
      </p:sp>
      <p:sp>
        <p:nvSpPr>
          <p:cNvPr name="AutoShape 38" id="38"/>
          <p:cNvSpPr/>
          <p:nvPr/>
        </p:nvSpPr>
        <p:spPr>
          <a:xfrm>
            <a:off x="6560985" y="4026452"/>
            <a:ext cx="1882774" cy="1515126"/>
          </a:xfrm>
          <a:prstGeom prst="line">
            <a:avLst/>
          </a:prstGeom>
          <a:ln cap="flat" w="28575">
            <a:solidFill>
              <a:srgbClr val="000000"/>
            </a:solidFill>
            <a:prstDash val="solid"/>
            <a:headEnd type="none" len="sm" w="sm"/>
            <a:tailEnd type="none" len="sm" w="sm"/>
          </a:ln>
        </p:spPr>
      </p:sp>
      <p:sp>
        <p:nvSpPr>
          <p:cNvPr name="AutoShape 39" id="39"/>
          <p:cNvSpPr/>
          <p:nvPr/>
        </p:nvSpPr>
        <p:spPr>
          <a:xfrm flipV="true">
            <a:off x="2803799" y="4026452"/>
            <a:ext cx="1135286" cy="0"/>
          </a:xfrm>
          <a:prstGeom prst="line">
            <a:avLst/>
          </a:prstGeom>
          <a:ln cap="flat" w="28575">
            <a:solidFill>
              <a:srgbClr val="000000"/>
            </a:solidFill>
            <a:prstDash val="solid"/>
            <a:headEnd type="none" len="sm" w="sm"/>
            <a:tailEnd type="none" len="sm" w="sm"/>
          </a:ln>
        </p:spPr>
      </p:sp>
      <p:sp>
        <p:nvSpPr>
          <p:cNvPr name="Freeform 40" id="40"/>
          <p:cNvSpPr/>
          <p:nvPr/>
        </p:nvSpPr>
        <p:spPr>
          <a:xfrm flipH="false" flipV="false" rot="-10800000">
            <a:off x="15182041" y="4061945"/>
            <a:ext cx="463330" cy="4044941"/>
          </a:xfrm>
          <a:custGeom>
            <a:avLst/>
            <a:gdLst/>
            <a:ahLst/>
            <a:cxnLst/>
            <a:rect r="r" b="b" t="t" l="l"/>
            <a:pathLst>
              <a:path h="4044941" w="463330">
                <a:moveTo>
                  <a:pt x="0" y="0"/>
                </a:moveTo>
                <a:lnTo>
                  <a:pt x="463330" y="0"/>
                </a:lnTo>
                <a:lnTo>
                  <a:pt x="463330" y="4044941"/>
                </a:lnTo>
                <a:lnTo>
                  <a:pt x="0" y="404494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a:ln cap="sq">
            <a:noFill/>
            <a:prstDash val="solid"/>
            <a:miter/>
          </a:ln>
        </p:spPr>
      </p:sp>
      <p:sp>
        <p:nvSpPr>
          <p:cNvPr name="TextBox 41" id="41"/>
          <p:cNvSpPr txBox="true"/>
          <p:nvPr/>
        </p:nvSpPr>
        <p:spPr>
          <a:xfrm rot="0">
            <a:off x="15645371" y="5381698"/>
            <a:ext cx="2511960" cy="1460149"/>
          </a:xfrm>
          <a:prstGeom prst="rect">
            <a:avLst/>
          </a:prstGeom>
        </p:spPr>
        <p:txBody>
          <a:bodyPr anchor="t" rtlCol="false" tIns="0" lIns="0" bIns="0" rIns="0">
            <a:spAutoFit/>
          </a:bodyPr>
          <a:lstStyle/>
          <a:p>
            <a:pPr algn="ctr">
              <a:lnSpc>
                <a:spcPts val="2902"/>
              </a:lnSpc>
            </a:pPr>
            <a:r>
              <a:rPr lang="en-US" sz="2073">
                <a:solidFill>
                  <a:srgbClr val="000000"/>
                </a:solidFill>
                <a:latin typeface="Open Sans"/>
              </a:rPr>
              <a:t>La brosse à dents électrique permet de rassembler ces fonctions.</a:t>
            </a:r>
          </a:p>
        </p:txBody>
      </p:sp>
    </p:spTree>
  </p:cSld>
  <p:clrMapOvr>
    <a:masterClrMapping/>
  </p:clrMapOvr>
</p:sld>
</file>

<file path=ppt/slides/slide1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grpSp>
        <p:nvGrpSpPr>
          <p:cNvPr name="Group 2" id="2"/>
          <p:cNvGrpSpPr/>
          <p:nvPr/>
        </p:nvGrpSpPr>
        <p:grpSpPr>
          <a:xfrm rot="0">
            <a:off x="9637489" y="2579800"/>
            <a:ext cx="7621811" cy="5736485"/>
            <a:chOff x="0" y="0"/>
            <a:chExt cx="2007391" cy="1510844"/>
          </a:xfrm>
        </p:grpSpPr>
        <p:sp>
          <p:nvSpPr>
            <p:cNvPr name="Freeform 3" id="3"/>
            <p:cNvSpPr/>
            <p:nvPr/>
          </p:nvSpPr>
          <p:spPr>
            <a:xfrm flipH="false" flipV="false" rot="0">
              <a:off x="0" y="0"/>
              <a:ext cx="2007390" cy="1510844"/>
            </a:xfrm>
            <a:custGeom>
              <a:avLst/>
              <a:gdLst/>
              <a:ahLst/>
              <a:cxnLst/>
              <a:rect r="r" b="b" t="t" l="l"/>
              <a:pathLst>
                <a:path h="1510844" w="2007390">
                  <a:moveTo>
                    <a:pt x="0" y="0"/>
                  </a:moveTo>
                  <a:lnTo>
                    <a:pt x="2007390" y="0"/>
                  </a:lnTo>
                  <a:lnTo>
                    <a:pt x="2007390" y="1510844"/>
                  </a:lnTo>
                  <a:lnTo>
                    <a:pt x="0" y="1510844"/>
                  </a:lnTo>
                  <a:close/>
                </a:path>
              </a:pathLst>
            </a:custGeom>
            <a:solidFill>
              <a:srgbClr val="000000">
                <a:alpha val="0"/>
              </a:srgbClr>
            </a:solidFill>
            <a:ln w="38100" cap="sq">
              <a:solidFill>
                <a:srgbClr val="000000"/>
              </a:solidFill>
              <a:prstDash val="solid"/>
              <a:miter/>
            </a:ln>
          </p:spPr>
        </p:sp>
        <p:sp>
          <p:nvSpPr>
            <p:cNvPr name="TextBox 4" id="4"/>
            <p:cNvSpPr txBox="true"/>
            <p:nvPr/>
          </p:nvSpPr>
          <p:spPr>
            <a:xfrm>
              <a:off x="0" y="-38100"/>
              <a:ext cx="2007391" cy="1548944"/>
            </a:xfrm>
            <a:prstGeom prst="rect">
              <a:avLst/>
            </a:prstGeom>
          </p:spPr>
          <p:txBody>
            <a:bodyPr anchor="ctr" rtlCol="false" tIns="50800" lIns="50800" bIns="50800" rIns="50800"/>
            <a:lstStyle/>
            <a:p>
              <a:pPr algn="ctr">
                <a:lnSpc>
                  <a:spcPts val="2659"/>
                </a:lnSpc>
                <a:spcBef>
                  <a:spcPct val="0"/>
                </a:spcBef>
              </a:pPr>
            </a:p>
          </p:txBody>
        </p:sp>
      </p:grpSp>
      <p:sp>
        <p:nvSpPr>
          <p:cNvPr name="TextBox 5" id="5"/>
          <p:cNvSpPr txBox="true"/>
          <p:nvPr/>
        </p:nvSpPr>
        <p:spPr>
          <a:xfrm rot="0">
            <a:off x="1028700" y="923925"/>
            <a:ext cx="14075323"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ANALYSE - Liste des raisons</a:t>
            </a:r>
          </a:p>
        </p:txBody>
      </p:sp>
      <p:sp>
        <p:nvSpPr>
          <p:cNvPr name="TextBox 6" id="6"/>
          <p:cNvSpPr txBox="true"/>
          <p:nvPr/>
        </p:nvSpPr>
        <p:spPr>
          <a:xfrm rot="0">
            <a:off x="1028700" y="2087500"/>
            <a:ext cx="7715617" cy="2031118"/>
          </a:xfrm>
          <a:prstGeom prst="rect">
            <a:avLst/>
          </a:prstGeom>
        </p:spPr>
        <p:txBody>
          <a:bodyPr anchor="t" rtlCol="false" tIns="0" lIns="0" bIns="0" rIns="0">
            <a:spAutoFit/>
          </a:bodyPr>
          <a:lstStyle/>
          <a:p>
            <a:pPr algn="just">
              <a:lnSpc>
                <a:spcPts val="4073"/>
              </a:lnSpc>
            </a:pPr>
            <a:r>
              <a:rPr lang="en-US" sz="2909">
                <a:solidFill>
                  <a:srgbClr val="000000"/>
                </a:solidFill>
                <a:latin typeface="Open Sans"/>
              </a:rPr>
              <a:t>Il s’agit maintenant de faire une liste des raisons qui viennent à l’esprit pour expliquer le choix de la solution envisagée par les acteurs.  </a:t>
            </a:r>
          </a:p>
        </p:txBody>
      </p:sp>
      <p:sp>
        <p:nvSpPr>
          <p:cNvPr name="TextBox 7" id="7"/>
          <p:cNvSpPr txBox="true"/>
          <p:nvPr/>
        </p:nvSpPr>
        <p:spPr>
          <a:xfrm rot="0">
            <a:off x="1028700" y="4551689"/>
            <a:ext cx="7715617" cy="5117218"/>
          </a:xfrm>
          <a:prstGeom prst="rect">
            <a:avLst/>
          </a:prstGeom>
        </p:spPr>
        <p:txBody>
          <a:bodyPr anchor="t" rtlCol="false" tIns="0" lIns="0" bIns="0" rIns="0">
            <a:spAutoFit/>
          </a:bodyPr>
          <a:lstStyle/>
          <a:p>
            <a:pPr algn="just">
              <a:lnSpc>
                <a:spcPts val="4073"/>
              </a:lnSpc>
            </a:pPr>
            <a:r>
              <a:rPr lang="en-US" sz="2909">
                <a:solidFill>
                  <a:srgbClr val="000000"/>
                </a:solidFill>
                <a:latin typeface="Open Sans"/>
              </a:rPr>
              <a:t>Il ne s’agit pas de donner toutes les causes possibles, elles sont bien trop nombreuses/abstraites (on peut dire que tout est causé par l’apparition de la vie). </a:t>
            </a:r>
          </a:p>
          <a:p>
            <a:pPr algn="just">
              <a:lnSpc>
                <a:spcPts val="4073"/>
              </a:lnSpc>
            </a:pPr>
            <a:r>
              <a:rPr lang="en-US" sz="2909">
                <a:solidFill>
                  <a:srgbClr val="000000"/>
                </a:solidFill>
                <a:latin typeface="Open Sans"/>
              </a:rPr>
              <a:t>Afin de ne pas partir trop loin, il est donc important de se reposer la question à chaque tiret de la liste : </a:t>
            </a:r>
            <a:r>
              <a:rPr lang="en-US" sz="2909">
                <a:solidFill>
                  <a:srgbClr val="000000"/>
                </a:solidFill>
                <a:latin typeface="Open Sans Bold"/>
              </a:rPr>
              <a:t>quels arguments ont pesé dans la balance pour que l’on s’oriente vers une solution technosolutionniste ? </a:t>
            </a:r>
          </a:p>
        </p:txBody>
      </p:sp>
      <p:sp>
        <p:nvSpPr>
          <p:cNvPr name="TextBox 8" id="8"/>
          <p:cNvSpPr txBox="true"/>
          <p:nvPr/>
        </p:nvSpPr>
        <p:spPr>
          <a:xfrm rot="0">
            <a:off x="9997290" y="2747356"/>
            <a:ext cx="6902209" cy="2371725"/>
          </a:xfrm>
          <a:prstGeom prst="rect">
            <a:avLst/>
          </a:prstGeom>
        </p:spPr>
        <p:txBody>
          <a:bodyPr anchor="t" rtlCol="false" tIns="0" lIns="0" bIns="0" rIns="0">
            <a:spAutoFit/>
          </a:bodyPr>
          <a:lstStyle/>
          <a:p>
            <a:pPr algn="ctr">
              <a:lnSpc>
                <a:spcPts val="6300"/>
              </a:lnSpc>
            </a:pPr>
            <a:r>
              <a:rPr lang="en-US" sz="4500">
                <a:solidFill>
                  <a:srgbClr val="000000"/>
                </a:solidFill>
                <a:latin typeface="Open Sans Bold"/>
              </a:rPr>
              <a:t>Raisons expliquant le choix de cette solution :</a:t>
            </a:r>
          </a:p>
          <a:p>
            <a:pPr algn="ctr">
              <a:lnSpc>
                <a:spcPts val="6300"/>
              </a:lnSpc>
            </a:pPr>
          </a:p>
        </p:txBody>
      </p:sp>
      <p:sp>
        <p:nvSpPr>
          <p:cNvPr name="TextBox 9" id="9"/>
          <p:cNvSpPr txBox="true"/>
          <p:nvPr/>
        </p:nvSpPr>
        <p:spPr>
          <a:xfrm rot="0">
            <a:off x="10580999" y="5061931"/>
            <a:ext cx="5874823" cy="2059940"/>
          </a:xfrm>
          <a:prstGeom prst="rect">
            <a:avLst/>
          </a:prstGeom>
        </p:spPr>
        <p:txBody>
          <a:bodyPr anchor="t" rtlCol="false" tIns="0" lIns="0" bIns="0" rIns="0">
            <a:spAutoFit/>
          </a:bodyPr>
          <a:lstStyle/>
          <a:p>
            <a:pPr algn="l" marL="626112" indent="-313056" lvl="1">
              <a:lnSpc>
                <a:spcPts val="4060"/>
              </a:lnSpc>
              <a:buFont typeface="Arial"/>
              <a:buChar char="•"/>
            </a:pPr>
            <a:r>
              <a:rPr lang="en-US" sz="2900">
                <a:solidFill>
                  <a:srgbClr val="000000"/>
                </a:solidFill>
                <a:latin typeface="Open Sans"/>
              </a:rPr>
              <a:t>Raison 1 : ...</a:t>
            </a:r>
          </a:p>
          <a:p>
            <a:pPr algn="l" marL="626112" indent="-313056" lvl="1">
              <a:lnSpc>
                <a:spcPts val="4060"/>
              </a:lnSpc>
              <a:buFont typeface="Arial"/>
              <a:buChar char="•"/>
            </a:pPr>
            <a:r>
              <a:rPr lang="en-US" sz="2900">
                <a:solidFill>
                  <a:srgbClr val="000000"/>
                </a:solidFill>
                <a:latin typeface="Open Sans"/>
              </a:rPr>
              <a:t>Raison 2 : ...</a:t>
            </a:r>
          </a:p>
          <a:p>
            <a:pPr algn="l" marL="626112" indent="-313056" lvl="1">
              <a:lnSpc>
                <a:spcPts val="4060"/>
              </a:lnSpc>
              <a:buFont typeface="Arial"/>
              <a:buChar char="•"/>
            </a:pPr>
            <a:r>
              <a:rPr lang="en-US" sz="2900">
                <a:solidFill>
                  <a:srgbClr val="000000"/>
                </a:solidFill>
                <a:latin typeface="Open Sans"/>
              </a:rPr>
              <a:t>Raison 3 : ...</a:t>
            </a:r>
          </a:p>
          <a:p>
            <a:pPr algn="l" marL="626112" indent="-313056" lvl="1">
              <a:lnSpc>
                <a:spcPts val="4060"/>
              </a:lnSpc>
              <a:buFont typeface="Arial"/>
              <a:buChar char="•"/>
            </a:pPr>
            <a:r>
              <a:rPr lang="en-US" sz="2900">
                <a:solidFill>
                  <a:srgbClr val="000000"/>
                </a:solidFill>
                <a:latin typeface="Open Sans"/>
              </a:rPr>
              <a:t>...</a:t>
            </a:r>
          </a:p>
        </p:txBody>
      </p:sp>
      <p:sp>
        <p:nvSpPr>
          <p:cNvPr name="TextBox 10" id="10"/>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spTree>
  </p:cSld>
  <p:clrMapOvr>
    <a:masterClrMapping/>
  </p:clrMapOvr>
</p:sld>
</file>

<file path=ppt/slides/slide13.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grpSp>
        <p:nvGrpSpPr>
          <p:cNvPr name="Group 2" id="2"/>
          <p:cNvGrpSpPr/>
          <p:nvPr/>
        </p:nvGrpSpPr>
        <p:grpSpPr>
          <a:xfrm rot="0">
            <a:off x="1358406" y="4121774"/>
            <a:ext cx="15571187" cy="5851703"/>
            <a:chOff x="0" y="0"/>
            <a:chExt cx="4101053" cy="1541189"/>
          </a:xfrm>
        </p:grpSpPr>
        <p:sp>
          <p:nvSpPr>
            <p:cNvPr name="Freeform 3" id="3"/>
            <p:cNvSpPr/>
            <p:nvPr/>
          </p:nvSpPr>
          <p:spPr>
            <a:xfrm flipH="false" flipV="false" rot="0">
              <a:off x="0" y="0"/>
              <a:ext cx="4101054" cy="1541189"/>
            </a:xfrm>
            <a:custGeom>
              <a:avLst/>
              <a:gdLst/>
              <a:ahLst/>
              <a:cxnLst/>
              <a:rect r="r" b="b" t="t" l="l"/>
              <a:pathLst>
                <a:path h="1541189" w="4101054">
                  <a:moveTo>
                    <a:pt x="0" y="0"/>
                  </a:moveTo>
                  <a:lnTo>
                    <a:pt x="4101054" y="0"/>
                  </a:lnTo>
                  <a:lnTo>
                    <a:pt x="4101054" y="1541189"/>
                  </a:lnTo>
                  <a:lnTo>
                    <a:pt x="0" y="1541189"/>
                  </a:lnTo>
                  <a:close/>
                </a:path>
              </a:pathLst>
            </a:custGeom>
            <a:solidFill>
              <a:srgbClr val="000000">
                <a:alpha val="0"/>
              </a:srgbClr>
            </a:solidFill>
            <a:ln w="38100" cap="sq">
              <a:solidFill>
                <a:srgbClr val="000000"/>
              </a:solidFill>
              <a:prstDash val="solid"/>
              <a:miter/>
            </a:ln>
          </p:spPr>
        </p:sp>
        <p:sp>
          <p:nvSpPr>
            <p:cNvPr name="TextBox 4" id="4"/>
            <p:cNvSpPr txBox="true"/>
            <p:nvPr/>
          </p:nvSpPr>
          <p:spPr>
            <a:xfrm>
              <a:off x="0" y="-38100"/>
              <a:ext cx="4101053" cy="1579289"/>
            </a:xfrm>
            <a:prstGeom prst="rect">
              <a:avLst/>
            </a:prstGeom>
          </p:spPr>
          <p:txBody>
            <a:bodyPr anchor="ctr" rtlCol="false" tIns="50800" lIns="50800" bIns="50800" rIns="50800"/>
            <a:lstStyle/>
            <a:p>
              <a:pPr algn="ctr">
                <a:lnSpc>
                  <a:spcPts val="2659"/>
                </a:lnSpc>
                <a:spcBef>
                  <a:spcPct val="0"/>
                </a:spcBef>
              </a:pPr>
            </a:p>
          </p:txBody>
        </p:sp>
      </p:grpSp>
      <p:sp>
        <p:nvSpPr>
          <p:cNvPr name="TextBox 5" id="5"/>
          <p:cNvSpPr txBox="true"/>
          <p:nvPr/>
        </p:nvSpPr>
        <p:spPr>
          <a:xfrm rot="0">
            <a:off x="1028700" y="923925"/>
            <a:ext cx="14968404"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ANALYSE - Liste des raisons</a:t>
            </a:r>
          </a:p>
        </p:txBody>
      </p:sp>
      <p:sp>
        <p:nvSpPr>
          <p:cNvPr name="TextBox 6" id="6"/>
          <p:cNvSpPr txBox="true"/>
          <p:nvPr/>
        </p:nvSpPr>
        <p:spPr>
          <a:xfrm rot="0">
            <a:off x="1028700" y="2437883"/>
            <a:ext cx="15900894" cy="1002418"/>
          </a:xfrm>
          <a:prstGeom prst="rect">
            <a:avLst/>
          </a:prstGeom>
        </p:spPr>
        <p:txBody>
          <a:bodyPr anchor="t" rtlCol="false" tIns="0" lIns="0" bIns="0" rIns="0">
            <a:spAutoFit/>
          </a:bodyPr>
          <a:lstStyle/>
          <a:p>
            <a:pPr algn="just">
              <a:lnSpc>
                <a:spcPts val="4073"/>
              </a:lnSpc>
            </a:pPr>
            <a:r>
              <a:rPr lang="en-US" sz="2909">
                <a:solidFill>
                  <a:srgbClr val="000000"/>
                </a:solidFill>
                <a:latin typeface="Open Sans"/>
              </a:rPr>
              <a:t>Voici certaines des raisons proposées pendant le TD pour lesquelles les parents d’Oscar veulent opter pour la brosse à dents électrique. </a:t>
            </a:r>
          </a:p>
        </p:txBody>
      </p:sp>
      <p:sp>
        <p:nvSpPr>
          <p:cNvPr name="TextBox 7" id="7"/>
          <p:cNvSpPr txBox="true"/>
          <p:nvPr/>
        </p:nvSpPr>
        <p:spPr>
          <a:xfrm rot="0">
            <a:off x="1835608" y="4704367"/>
            <a:ext cx="14616784" cy="1571625"/>
          </a:xfrm>
          <a:prstGeom prst="rect">
            <a:avLst/>
          </a:prstGeom>
        </p:spPr>
        <p:txBody>
          <a:bodyPr anchor="t" rtlCol="false" tIns="0" lIns="0" bIns="0" rIns="0">
            <a:spAutoFit/>
          </a:bodyPr>
          <a:lstStyle/>
          <a:p>
            <a:pPr algn="ctr">
              <a:lnSpc>
                <a:spcPts val="6300"/>
              </a:lnSpc>
            </a:pPr>
            <a:r>
              <a:rPr lang="en-US" sz="4500">
                <a:solidFill>
                  <a:srgbClr val="000000"/>
                </a:solidFill>
                <a:latin typeface="Open Sans Bold"/>
              </a:rPr>
              <a:t>Raisons expliquant le choix de cette solution :</a:t>
            </a:r>
          </a:p>
          <a:p>
            <a:pPr algn="ctr">
              <a:lnSpc>
                <a:spcPts val="6300"/>
              </a:lnSpc>
            </a:pPr>
          </a:p>
        </p:txBody>
      </p:sp>
      <p:sp>
        <p:nvSpPr>
          <p:cNvPr name="TextBox 8" id="8"/>
          <p:cNvSpPr txBox="true"/>
          <p:nvPr/>
        </p:nvSpPr>
        <p:spPr>
          <a:xfrm rot="0">
            <a:off x="2355801" y="5952754"/>
            <a:ext cx="14103091" cy="3612515"/>
          </a:xfrm>
          <a:prstGeom prst="rect">
            <a:avLst/>
          </a:prstGeom>
        </p:spPr>
        <p:txBody>
          <a:bodyPr anchor="t" rtlCol="false" tIns="0" lIns="0" bIns="0" rIns="0">
            <a:spAutoFit/>
          </a:bodyPr>
          <a:lstStyle/>
          <a:p>
            <a:pPr algn="l" marL="626112" indent="-313056" lvl="1">
              <a:lnSpc>
                <a:spcPts val="4060"/>
              </a:lnSpc>
              <a:buFont typeface="Arial"/>
              <a:buChar char="•"/>
            </a:pPr>
            <a:r>
              <a:rPr lang="en-US" sz="2900">
                <a:solidFill>
                  <a:srgbClr val="000000"/>
                </a:solidFill>
                <a:latin typeface="Open Sans"/>
              </a:rPr>
              <a:t>Raison 1 : Oscar ne sait pas bien se brosser les dents.</a:t>
            </a:r>
          </a:p>
          <a:p>
            <a:pPr algn="l" marL="626112" indent="-313056" lvl="1">
              <a:lnSpc>
                <a:spcPts val="4060"/>
              </a:lnSpc>
              <a:buFont typeface="Arial"/>
              <a:buChar char="•"/>
            </a:pPr>
            <a:r>
              <a:rPr lang="en-US" sz="2900">
                <a:solidFill>
                  <a:srgbClr val="000000"/>
                </a:solidFill>
                <a:latin typeface="Open Sans"/>
              </a:rPr>
              <a:t>Raison 2 : Le dentiste a une position d’expert.</a:t>
            </a:r>
          </a:p>
          <a:p>
            <a:pPr algn="l" marL="626112" indent="-313056" lvl="1">
              <a:lnSpc>
                <a:spcPts val="4060"/>
              </a:lnSpc>
              <a:buFont typeface="Arial"/>
              <a:buChar char="•"/>
            </a:pPr>
            <a:r>
              <a:rPr lang="en-US" sz="2900">
                <a:solidFill>
                  <a:srgbClr val="000000"/>
                </a:solidFill>
                <a:latin typeface="Open Sans"/>
              </a:rPr>
              <a:t>Raison 3 : Les parents veulent le meilleur pour Oscar. </a:t>
            </a:r>
          </a:p>
          <a:p>
            <a:pPr algn="l" marL="626112" indent="-313056" lvl="1">
              <a:lnSpc>
                <a:spcPts val="4060"/>
              </a:lnSpc>
              <a:buFont typeface="Arial"/>
              <a:buChar char="•"/>
            </a:pPr>
            <a:r>
              <a:rPr lang="en-US" sz="2900">
                <a:solidFill>
                  <a:srgbClr val="000000"/>
                </a:solidFill>
                <a:latin typeface="Open Sans"/>
              </a:rPr>
              <a:t>Raison 4 : Il y a un effet des mimétisme par rapport aux autres enfants. </a:t>
            </a:r>
          </a:p>
          <a:p>
            <a:pPr algn="l" marL="626112" indent="-313056" lvl="1">
              <a:lnSpc>
                <a:spcPts val="4060"/>
              </a:lnSpc>
              <a:buFont typeface="Arial"/>
              <a:buChar char="•"/>
            </a:pPr>
            <a:r>
              <a:rPr lang="en-US" sz="2900">
                <a:solidFill>
                  <a:srgbClr val="000000"/>
                </a:solidFill>
                <a:latin typeface="Open Sans"/>
              </a:rPr>
              <a:t>Raison 5 : La brosse à dents électrique est plus facile d’utilisation pour un enfant. </a:t>
            </a:r>
          </a:p>
          <a:p>
            <a:pPr algn="l" marL="626112" indent="-313056" lvl="1">
              <a:lnSpc>
                <a:spcPts val="4060"/>
              </a:lnSpc>
              <a:buFont typeface="Arial"/>
              <a:buChar char="•"/>
            </a:pPr>
            <a:r>
              <a:rPr lang="en-US" sz="2900">
                <a:solidFill>
                  <a:srgbClr val="000000"/>
                </a:solidFill>
                <a:latin typeface="Open Sans"/>
              </a:rPr>
              <a:t>...</a:t>
            </a:r>
          </a:p>
        </p:txBody>
      </p:sp>
      <p:sp>
        <p:nvSpPr>
          <p:cNvPr name="TextBox 9" id="9"/>
          <p:cNvSpPr txBox="true"/>
          <p:nvPr/>
        </p:nvSpPr>
        <p:spPr>
          <a:xfrm rot="0">
            <a:off x="14629785" y="-95250"/>
            <a:ext cx="3658215"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Exemple</a:t>
            </a:r>
          </a:p>
        </p:txBody>
      </p:sp>
    </p:spTree>
  </p:cSld>
  <p:clrMapOvr>
    <a:masterClrMapping/>
  </p:clrMapOvr>
</p:sld>
</file>

<file path=ppt/slides/slide14.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grpSp>
        <p:nvGrpSpPr>
          <p:cNvPr name="Group 2" id="2"/>
          <p:cNvGrpSpPr/>
          <p:nvPr/>
        </p:nvGrpSpPr>
        <p:grpSpPr>
          <a:xfrm rot="0">
            <a:off x="7402657" y="2742328"/>
            <a:ext cx="10079125" cy="6515972"/>
            <a:chOff x="0" y="0"/>
            <a:chExt cx="2654584" cy="1716141"/>
          </a:xfrm>
        </p:grpSpPr>
        <p:sp>
          <p:nvSpPr>
            <p:cNvPr name="Freeform 3" id="3"/>
            <p:cNvSpPr/>
            <p:nvPr/>
          </p:nvSpPr>
          <p:spPr>
            <a:xfrm flipH="false" flipV="false" rot="0">
              <a:off x="0" y="0"/>
              <a:ext cx="2654584" cy="1716141"/>
            </a:xfrm>
            <a:custGeom>
              <a:avLst/>
              <a:gdLst/>
              <a:ahLst/>
              <a:cxnLst/>
              <a:rect r="r" b="b" t="t" l="l"/>
              <a:pathLst>
                <a:path h="1716141" w="2654584">
                  <a:moveTo>
                    <a:pt x="0" y="0"/>
                  </a:moveTo>
                  <a:lnTo>
                    <a:pt x="2654584" y="0"/>
                  </a:lnTo>
                  <a:lnTo>
                    <a:pt x="2654584" y="1716141"/>
                  </a:lnTo>
                  <a:lnTo>
                    <a:pt x="0" y="1716141"/>
                  </a:lnTo>
                  <a:close/>
                </a:path>
              </a:pathLst>
            </a:custGeom>
            <a:solidFill>
              <a:srgbClr val="D9D9D9"/>
            </a:solidFill>
          </p:spPr>
        </p:sp>
        <p:sp>
          <p:nvSpPr>
            <p:cNvPr name="TextBox 4" id="4"/>
            <p:cNvSpPr txBox="true"/>
            <p:nvPr/>
          </p:nvSpPr>
          <p:spPr>
            <a:xfrm>
              <a:off x="0" y="-38100"/>
              <a:ext cx="2654584" cy="1754241"/>
            </a:xfrm>
            <a:prstGeom prst="rect">
              <a:avLst/>
            </a:prstGeom>
          </p:spPr>
          <p:txBody>
            <a:bodyPr anchor="ctr" rtlCol="false" tIns="50800" lIns="50800" bIns="50800" rIns="50800"/>
            <a:lstStyle/>
            <a:p>
              <a:pPr algn="ctr">
                <a:lnSpc>
                  <a:spcPts val="2659"/>
                </a:lnSpc>
              </a:pPr>
            </a:p>
          </p:txBody>
        </p:sp>
      </p:grpSp>
      <p:sp>
        <p:nvSpPr>
          <p:cNvPr name="TextBox 5" id="5"/>
          <p:cNvSpPr txBox="true"/>
          <p:nvPr/>
        </p:nvSpPr>
        <p:spPr>
          <a:xfrm rot="0">
            <a:off x="7507324" y="2735500"/>
            <a:ext cx="9869790" cy="6522800"/>
          </a:xfrm>
          <a:prstGeom prst="rect">
            <a:avLst/>
          </a:prstGeom>
        </p:spPr>
        <p:txBody>
          <a:bodyPr anchor="t" rtlCol="false" tIns="0" lIns="0" bIns="0" rIns="0">
            <a:spAutoFit/>
          </a:bodyPr>
          <a:lstStyle/>
          <a:p>
            <a:pPr algn="l">
              <a:lnSpc>
                <a:spcPts val="2177"/>
              </a:lnSpc>
            </a:pPr>
            <a:r>
              <a:rPr lang="en-US" sz="1555">
                <a:solidFill>
                  <a:srgbClr val="000000"/>
                </a:solidFill>
                <a:latin typeface="Open Sans Bold"/>
              </a:rPr>
              <a:t>Inerties</a:t>
            </a:r>
            <a:r>
              <a:rPr lang="en-US" sz="1555">
                <a:solidFill>
                  <a:srgbClr val="000000"/>
                </a:solidFill>
                <a:latin typeface="Open Sans"/>
              </a:rPr>
              <a:t> : </a:t>
            </a:r>
          </a:p>
          <a:p>
            <a:pPr algn="l" marL="335807" indent="-167904" lvl="1">
              <a:lnSpc>
                <a:spcPts val="2177"/>
              </a:lnSpc>
              <a:buFont typeface="Arial"/>
              <a:buChar char="•"/>
            </a:pPr>
            <a:r>
              <a:rPr lang="en-US" sz="1555">
                <a:solidFill>
                  <a:srgbClr val="000000"/>
                </a:solidFill>
                <a:latin typeface="Open Sans Bold"/>
              </a:rPr>
              <a:t>Momentum</a:t>
            </a:r>
            <a:r>
              <a:rPr lang="en-US" sz="1555">
                <a:solidFill>
                  <a:srgbClr val="000000"/>
                </a:solidFill>
                <a:latin typeface="Open Sans"/>
              </a:rPr>
              <a:t> (Hughes) : L'émergence d'une technique est d'abord guidée par les déterminismes sociaux, mais à mesure qu'elle gagne en importance, le déterminisme technique prédomine et la société s'adapte à ses contraintes. Ainsi, les technologies qui sont une partie du problème mais qui ont un grand momentum ne sont pas remises en question.</a:t>
            </a:r>
          </a:p>
          <a:p>
            <a:pPr algn="l" marL="335807" indent="-167904" lvl="1">
              <a:lnSpc>
                <a:spcPts val="2177"/>
              </a:lnSpc>
              <a:buFont typeface="Arial"/>
              <a:buChar char="•"/>
            </a:pPr>
            <a:r>
              <a:rPr lang="en-US" sz="1555">
                <a:solidFill>
                  <a:srgbClr val="000000"/>
                </a:solidFill>
                <a:latin typeface="Open Sans Bold"/>
              </a:rPr>
              <a:t>Effet parc</a:t>
            </a:r>
            <a:r>
              <a:rPr lang="en-US" sz="1555">
                <a:solidFill>
                  <a:srgbClr val="000000"/>
                </a:solidFill>
                <a:latin typeface="Open Sans"/>
              </a:rPr>
              <a:t> (Bihouix) : L'effet parc se produit lorsque le coût et la complexité de remplacer un parc existant rendent préférable de continuer à l'utiliser malgré son désavantage par rapport à de nouvelles alternatives.</a:t>
            </a:r>
          </a:p>
          <a:p>
            <a:pPr algn="l" marL="335807" indent="-167904" lvl="1">
              <a:lnSpc>
                <a:spcPts val="2177"/>
              </a:lnSpc>
              <a:buFont typeface="Arial"/>
              <a:buChar char="•"/>
            </a:pPr>
            <a:r>
              <a:rPr lang="en-US" sz="1555">
                <a:solidFill>
                  <a:srgbClr val="000000"/>
                </a:solidFill>
                <a:latin typeface="Open Sans Bold"/>
              </a:rPr>
              <a:t>Dépendance du sentier</a:t>
            </a:r>
            <a:r>
              <a:rPr lang="en-US" sz="1555">
                <a:solidFill>
                  <a:srgbClr val="000000"/>
                </a:solidFill>
                <a:latin typeface="Open Sans"/>
              </a:rPr>
              <a:t> (effet lock-in) : La dépendance du sentier désigne l'enfermement dans un système, rendant difficile la sortie de ce modèle en raison des décisions passées et des contraintes techniques, politiques ou culturelles.</a:t>
            </a:r>
          </a:p>
          <a:p>
            <a:pPr algn="l" marL="335807" indent="-167904" lvl="1">
              <a:lnSpc>
                <a:spcPts val="2177"/>
              </a:lnSpc>
              <a:buFont typeface="Arial"/>
              <a:buChar char="•"/>
            </a:pPr>
            <a:r>
              <a:rPr lang="en-US" sz="1555">
                <a:solidFill>
                  <a:srgbClr val="000000"/>
                </a:solidFill>
                <a:latin typeface="Open Sans Bold"/>
              </a:rPr>
              <a:t>Conatus institutionnel </a:t>
            </a:r>
            <a:r>
              <a:rPr lang="en-US" sz="1555">
                <a:solidFill>
                  <a:srgbClr val="000000"/>
                </a:solidFill>
                <a:latin typeface="Open Sans"/>
              </a:rPr>
              <a:t>: Ce phénomène se produit lorsque la pérennité d'une institution devient sa principale préoccupation en raison de son importance et de sa masse acquises.</a:t>
            </a:r>
          </a:p>
          <a:p>
            <a:pPr algn="l" marL="335807" indent="-167904" lvl="1">
              <a:lnSpc>
                <a:spcPts val="2177"/>
              </a:lnSpc>
              <a:buFont typeface="Arial"/>
              <a:buChar char="•"/>
            </a:pPr>
            <a:r>
              <a:rPr lang="en-US" sz="1555">
                <a:solidFill>
                  <a:srgbClr val="000000"/>
                </a:solidFill>
                <a:latin typeface="Open Sans Bold"/>
              </a:rPr>
              <a:t>Jurisprudence </a:t>
            </a:r>
            <a:r>
              <a:rPr lang="en-US" sz="1555">
                <a:solidFill>
                  <a:srgbClr val="000000"/>
                </a:solidFill>
                <a:latin typeface="Open Sans"/>
              </a:rPr>
              <a:t>: L'utilisation des décisions de justice passées pour rendre justice à nouveau, traduisant l'inscription de l'inertie dans le droit et la perpétuation des actions passées.</a:t>
            </a:r>
          </a:p>
          <a:p>
            <a:pPr algn="l" marL="335807" indent="-167904" lvl="1">
              <a:lnSpc>
                <a:spcPts val="2177"/>
              </a:lnSpc>
              <a:buFont typeface="Arial"/>
              <a:buChar char="•"/>
            </a:pPr>
            <a:r>
              <a:rPr lang="en-US" sz="1555">
                <a:solidFill>
                  <a:srgbClr val="000000"/>
                </a:solidFill>
                <a:latin typeface="Open Sans Bold"/>
              </a:rPr>
              <a:t>Exaptation industrielle </a:t>
            </a:r>
            <a:r>
              <a:rPr lang="en-US" sz="1555">
                <a:solidFill>
                  <a:srgbClr val="000000"/>
                </a:solidFill>
                <a:latin typeface="Open Sans"/>
              </a:rPr>
              <a:t>: Les entreprises déjà en place ont un conatus institutionnel. Elles proposent des solutions, qui, appuyé par le lobbying, nous paraîtront évidentes alors qu’elles ne relèvent d’aucune réflexion approfondie.</a:t>
            </a:r>
          </a:p>
          <a:p>
            <a:pPr algn="l" marL="335807" indent="-167904" lvl="1">
              <a:lnSpc>
                <a:spcPts val="2177"/>
              </a:lnSpc>
              <a:buFont typeface="Arial"/>
              <a:buChar char="•"/>
            </a:pPr>
            <a:r>
              <a:rPr lang="en-US" sz="1555">
                <a:solidFill>
                  <a:srgbClr val="000000"/>
                </a:solidFill>
                <a:latin typeface="Open Sans Bold"/>
              </a:rPr>
              <a:t>Pensée analytique</a:t>
            </a:r>
            <a:r>
              <a:rPr lang="en-US" sz="1555">
                <a:solidFill>
                  <a:srgbClr val="000000"/>
                </a:solidFill>
                <a:latin typeface="Open Sans"/>
              </a:rPr>
              <a:t> : La pensée analytique nous pousse à décomposer un gros problème en plein de petits problèmes. Malgré son côté pratique, cela poussera à des transferts de problèmes du type transfert de pollution.</a:t>
            </a:r>
          </a:p>
          <a:p>
            <a:pPr algn="l" marL="335807" indent="-167904" lvl="1">
              <a:lnSpc>
                <a:spcPts val="2177"/>
              </a:lnSpc>
              <a:buFont typeface="Arial"/>
              <a:buChar char="•"/>
            </a:pPr>
            <a:r>
              <a:rPr lang="en-US" sz="1555">
                <a:solidFill>
                  <a:srgbClr val="000000"/>
                </a:solidFill>
                <a:latin typeface="Open Sans Bold"/>
              </a:rPr>
              <a:t>Focale sur l’efficacité</a:t>
            </a:r>
            <a:r>
              <a:rPr lang="en-US" sz="1555">
                <a:solidFill>
                  <a:srgbClr val="000000"/>
                </a:solidFill>
                <a:latin typeface="Open Sans"/>
              </a:rPr>
              <a:t> : Dans la lignée de la pensée algorithmique, on ne se focalise plus que sur un point de vue technique, omettant par la même occasion la non-neutralité de la question. Autrement dit, on omet tous les effets que provoque une technologie sur la société.</a:t>
            </a:r>
          </a:p>
        </p:txBody>
      </p:sp>
      <p:grpSp>
        <p:nvGrpSpPr>
          <p:cNvPr name="Group 6" id="6"/>
          <p:cNvGrpSpPr/>
          <p:nvPr/>
        </p:nvGrpSpPr>
        <p:grpSpPr>
          <a:xfrm rot="0">
            <a:off x="1028700" y="4625223"/>
            <a:ext cx="6635710" cy="4633077"/>
            <a:chOff x="0" y="0"/>
            <a:chExt cx="1747677" cy="1220234"/>
          </a:xfrm>
        </p:grpSpPr>
        <p:sp>
          <p:nvSpPr>
            <p:cNvPr name="Freeform 7" id="7"/>
            <p:cNvSpPr/>
            <p:nvPr/>
          </p:nvSpPr>
          <p:spPr>
            <a:xfrm flipH="false" flipV="false" rot="0">
              <a:off x="0" y="0"/>
              <a:ext cx="1747677" cy="1220234"/>
            </a:xfrm>
            <a:custGeom>
              <a:avLst/>
              <a:gdLst/>
              <a:ahLst/>
              <a:cxnLst/>
              <a:rect r="r" b="b" t="t" l="l"/>
              <a:pathLst>
                <a:path h="1220234" w="1747677">
                  <a:moveTo>
                    <a:pt x="0" y="0"/>
                  </a:moveTo>
                  <a:lnTo>
                    <a:pt x="1747677" y="0"/>
                  </a:lnTo>
                  <a:lnTo>
                    <a:pt x="1747677" y="1220234"/>
                  </a:lnTo>
                  <a:lnTo>
                    <a:pt x="0" y="1220234"/>
                  </a:lnTo>
                  <a:close/>
                </a:path>
              </a:pathLst>
            </a:custGeom>
            <a:solidFill>
              <a:srgbClr val="D9D9D9"/>
            </a:solidFill>
          </p:spPr>
        </p:sp>
        <p:sp>
          <p:nvSpPr>
            <p:cNvPr name="TextBox 8" id="8"/>
            <p:cNvSpPr txBox="true"/>
            <p:nvPr/>
          </p:nvSpPr>
          <p:spPr>
            <a:xfrm>
              <a:off x="0" y="-38100"/>
              <a:ext cx="1747677" cy="1258334"/>
            </a:xfrm>
            <a:prstGeom prst="rect">
              <a:avLst/>
            </a:prstGeom>
          </p:spPr>
          <p:txBody>
            <a:bodyPr anchor="ctr" rtlCol="false" tIns="50800" lIns="50800" bIns="50800" rIns="50800"/>
            <a:lstStyle/>
            <a:p>
              <a:pPr algn="ctr">
                <a:lnSpc>
                  <a:spcPts val="2659"/>
                </a:lnSpc>
              </a:pPr>
            </a:p>
          </p:txBody>
        </p:sp>
      </p:grpSp>
      <p:sp>
        <p:nvSpPr>
          <p:cNvPr name="TextBox 9" id="9"/>
          <p:cNvSpPr txBox="true"/>
          <p:nvPr/>
        </p:nvSpPr>
        <p:spPr>
          <a:xfrm rot="0">
            <a:off x="1028700" y="923925"/>
            <a:ext cx="12713855"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ANALYSE - Étiologie</a:t>
            </a:r>
          </a:p>
        </p:txBody>
      </p:sp>
      <p:sp>
        <p:nvSpPr>
          <p:cNvPr name="TextBox 10" id="10"/>
          <p:cNvSpPr txBox="true"/>
          <p:nvPr/>
        </p:nvSpPr>
        <p:spPr>
          <a:xfrm rot="0">
            <a:off x="1194897" y="4723199"/>
            <a:ext cx="6194613" cy="4408551"/>
          </a:xfrm>
          <a:prstGeom prst="rect">
            <a:avLst/>
          </a:prstGeom>
        </p:spPr>
        <p:txBody>
          <a:bodyPr anchor="t" rtlCol="false" tIns="0" lIns="0" bIns="0" rIns="0">
            <a:spAutoFit/>
          </a:bodyPr>
          <a:lstStyle/>
          <a:p>
            <a:pPr algn="l">
              <a:lnSpc>
                <a:spcPts val="2184"/>
              </a:lnSpc>
            </a:pPr>
            <a:r>
              <a:rPr lang="en-US" sz="1560">
                <a:solidFill>
                  <a:srgbClr val="000000"/>
                </a:solidFill>
                <a:latin typeface="Open Sans Bold"/>
              </a:rPr>
              <a:t>Mythe de la transition </a:t>
            </a:r>
            <a:r>
              <a:rPr lang="en-US" sz="1560">
                <a:solidFill>
                  <a:srgbClr val="000000"/>
                </a:solidFill>
                <a:latin typeface="Open Sans"/>
              </a:rPr>
              <a:t>: historiquement, il n'y a eu que des additions : une technologie n'en remplace pas une autre, mais s'y ajoute. Pourtant, quand on pense à une solution, on a tendance à penser qu’elle va remplacer naturellement la précédente.</a:t>
            </a:r>
          </a:p>
          <a:p>
            <a:pPr algn="l">
              <a:lnSpc>
                <a:spcPts val="2184"/>
              </a:lnSpc>
            </a:pPr>
          </a:p>
          <a:p>
            <a:pPr algn="l">
              <a:lnSpc>
                <a:spcPts val="2184"/>
              </a:lnSpc>
            </a:pPr>
            <a:r>
              <a:rPr lang="en-US" sz="1560">
                <a:solidFill>
                  <a:srgbClr val="000000"/>
                </a:solidFill>
                <a:latin typeface="Open Sans Bold"/>
              </a:rPr>
              <a:t>Effet de mimétisme / tendance</a:t>
            </a:r>
            <a:r>
              <a:rPr lang="en-US" sz="1560">
                <a:solidFill>
                  <a:srgbClr val="000000"/>
                </a:solidFill>
                <a:latin typeface="Open Sans"/>
              </a:rPr>
              <a:t> : L’existant exerce une influence sur nos solutions. D’une part, si tout le monde a appliqué une solution technosolutionniste.</a:t>
            </a:r>
          </a:p>
          <a:p>
            <a:pPr algn="l">
              <a:lnSpc>
                <a:spcPts val="2184"/>
              </a:lnSpc>
            </a:pPr>
          </a:p>
          <a:p>
            <a:pPr algn="l">
              <a:lnSpc>
                <a:spcPts val="2184"/>
              </a:lnSpc>
            </a:pPr>
            <a:r>
              <a:rPr lang="en-US" sz="1560">
                <a:solidFill>
                  <a:srgbClr val="000000"/>
                </a:solidFill>
                <a:latin typeface="Open Sans Bold"/>
              </a:rPr>
              <a:t>Pression pour une solution rapide </a:t>
            </a:r>
            <a:r>
              <a:rPr lang="en-US" sz="1560">
                <a:solidFill>
                  <a:srgbClr val="000000"/>
                </a:solidFill>
                <a:latin typeface="Open Sans"/>
              </a:rPr>
              <a:t>: Les deadlines nous poussent à activer le réflexe technosolutionniste, pas de temps pour une réflexion fondée, qui permettrait d’accéder au fond du problème.</a:t>
            </a:r>
          </a:p>
          <a:p>
            <a:pPr algn="l">
              <a:lnSpc>
                <a:spcPts val="2184"/>
              </a:lnSpc>
            </a:pPr>
          </a:p>
          <a:p>
            <a:pPr algn="l">
              <a:lnSpc>
                <a:spcPts val="2184"/>
              </a:lnSpc>
            </a:pPr>
            <a:r>
              <a:rPr lang="en-US" sz="1560">
                <a:solidFill>
                  <a:srgbClr val="000000"/>
                </a:solidFill>
                <a:latin typeface="Open Sans Bold"/>
              </a:rPr>
              <a:t>Croyance dans le progrès technologique :</a:t>
            </a:r>
            <a:r>
              <a:rPr lang="en-US" sz="1560">
                <a:solidFill>
                  <a:srgbClr val="000000"/>
                </a:solidFill>
                <a:latin typeface="Open Sans"/>
              </a:rPr>
              <a:t> “On n’arrête pas le progrès”. La résolution de problèmes ne pourrait venir que de solutions toujours plus high-tech.</a:t>
            </a:r>
          </a:p>
        </p:txBody>
      </p:sp>
      <p:sp>
        <p:nvSpPr>
          <p:cNvPr name="TextBox 11" id="11"/>
          <p:cNvSpPr txBox="true"/>
          <p:nvPr/>
        </p:nvSpPr>
        <p:spPr>
          <a:xfrm rot="0">
            <a:off x="1194897" y="1918220"/>
            <a:ext cx="5957795" cy="2545194"/>
          </a:xfrm>
          <a:prstGeom prst="rect">
            <a:avLst/>
          </a:prstGeom>
        </p:spPr>
        <p:txBody>
          <a:bodyPr anchor="t" rtlCol="false" tIns="0" lIns="0" bIns="0" rIns="0">
            <a:spAutoFit/>
          </a:bodyPr>
          <a:lstStyle/>
          <a:p>
            <a:pPr algn="just">
              <a:lnSpc>
                <a:spcPts val="4088"/>
              </a:lnSpc>
            </a:pPr>
            <a:r>
              <a:rPr lang="en-US" sz="2920">
                <a:solidFill>
                  <a:srgbClr val="000000"/>
                </a:solidFill>
                <a:latin typeface="Open Sans"/>
              </a:rPr>
              <a:t>Une fois une première liste intuitivement complétée, on peut s’aider de quelques concepts d’histoire des techniques pour la  formaliser.</a:t>
            </a:r>
          </a:p>
        </p:txBody>
      </p:sp>
      <p:sp>
        <p:nvSpPr>
          <p:cNvPr name="TextBox 12" id="12"/>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spTree>
  </p:cSld>
  <p:clrMapOvr>
    <a:masterClrMapping/>
  </p:clrMapOvr>
</p:sld>
</file>

<file path=ppt/slides/slide15.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923925"/>
            <a:ext cx="13345708"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ANALYSE - Étiologie</a:t>
            </a:r>
          </a:p>
        </p:txBody>
      </p:sp>
      <p:sp>
        <p:nvSpPr>
          <p:cNvPr name="TextBox 3" id="3"/>
          <p:cNvSpPr txBox="true"/>
          <p:nvPr/>
        </p:nvSpPr>
        <p:spPr>
          <a:xfrm rot="0">
            <a:off x="645074" y="2347857"/>
            <a:ext cx="14986898" cy="1002325"/>
          </a:xfrm>
          <a:prstGeom prst="rect">
            <a:avLst/>
          </a:prstGeom>
        </p:spPr>
        <p:txBody>
          <a:bodyPr anchor="t" rtlCol="false" tIns="0" lIns="0" bIns="0" rIns="0">
            <a:spAutoFit/>
          </a:bodyPr>
          <a:lstStyle/>
          <a:p>
            <a:pPr algn="just">
              <a:lnSpc>
                <a:spcPts val="4078"/>
              </a:lnSpc>
            </a:pPr>
            <a:r>
              <a:rPr lang="en-US" sz="2913">
                <a:solidFill>
                  <a:srgbClr val="000000"/>
                </a:solidFill>
                <a:latin typeface="Open Sans"/>
              </a:rPr>
              <a:t>On peut réfléchir à l’aide du diagramme en arrête de poisson pour formaliser toutes les causes menant au réflexe solutionniste. </a:t>
            </a:r>
          </a:p>
        </p:txBody>
      </p:sp>
      <p:sp>
        <p:nvSpPr>
          <p:cNvPr name="AutoShape 4" id="4"/>
          <p:cNvSpPr/>
          <p:nvPr/>
        </p:nvSpPr>
        <p:spPr>
          <a:xfrm flipV="true">
            <a:off x="1737578" y="6930571"/>
            <a:ext cx="12774931" cy="0"/>
          </a:xfrm>
          <a:prstGeom prst="line">
            <a:avLst/>
          </a:prstGeom>
          <a:ln cap="flat" w="47625">
            <a:solidFill>
              <a:srgbClr val="000000"/>
            </a:solidFill>
            <a:prstDash val="solid"/>
            <a:headEnd type="none" len="sm" w="sm"/>
            <a:tailEnd type="arrow" len="sm" w="med"/>
          </a:ln>
        </p:spPr>
      </p:sp>
      <p:sp>
        <p:nvSpPr>
          <p:cNvPr name="AutoShape 5" id="5"/>
          <p:cNvSpPr/>
          <p:nvPr/>
        </p:nvSpPr>
        <p:spPr>
          <a:xfrm>
            <a:off x="5124369" y="5609926"/>
            <a:ext cx="1599230" cy="1300486"/>
          </a:xfrm>
          <a:prstGeom prst="line">
            <a:avLst/>
          </a:prstGeom>
          <a:ln cap="flat" w="47625">
            <a:solidFill>
              <a:srgbClr val="000000"/>
            </a:solidFill>
            <a:prstDash val="solid"/>
            <a:headEnd type="none" len="sm" w="sm"/>
            <a:tailEnd type="none" len="sm" w="sm"/>
          </a:ln>
        </p:spPr>
      </p:sp>
      <p:sp>
        <p:nvSpPr>
          <p:cNvPr name="AutoShape 6" id="6"/>
          <p:cNvSpPr/>
          <p:nvPr/>
        </p:nvSpPr>
        <p:spPr>
          <a:xfrm>
            <a:off x="8656345" y="5650273"/>
            <a:ext cx="1461912" cy="1281528"/>
          </a:xfrm>
          <a:prstGeom prst="line">
            <a:avLst/>
          </a:prstGeom>
          <a:ln cap="flat" w="47625">
            <a:solidFill>
              <a:srgbClr val="000000"/>
            </a:solidFill>
            <a:prstDash val="solid"/>
            <a:headEnd type="none" len="sm" w="sm"/>
            <a:tailEnd type="none" len="sm" w="sm"/>
          </a:ln>
        </p:spPr>
      </p:sp>
      <p:sp>
        <p:nvSpPr>
          <p:cNvPr name="AutoShape 7" id="7"/>
          <p:cNvSpPr/>
          <p:nvPr/>
        </p:nvSpPr>
        <p:spPr>
          <a:xfrm flipV="true">
            <a:off x="9153023" y="6930571"/>
            <a:ext cx="1554524" cy="1259824"/>
          </a:xfrm>
          <a:prstGeom prst="line">
            <a:avLst/>
          </a:prstGeom>
          <a:ln cap="flat" w="47625">
            <a:solidFill>
              <a:srgbClr val="000000"/>
            </a:solidFill>
            <a:prstDash val="solid"/>
            <a:headEnd type="none" len="sm" w="sm"/>
            <a:tailEnd type="none" len="sm" w="sm"/>
          </a:ln>
        </p:spPr>
      </p:sp>
      <p:sp>
        <p:nvSpPr>
          <p:cNvPr name="AutoShape 8" id="8"/>
          <p:cNvSpPr/>
          <p:nvPr/>
        </p:nvSpPr>
        <p:spPr>
          <a:xfrm>
            <a:off x="12651071" y="5671634"/>
            <a:ext cx="1554092" cy="1260168"/>
          </a:xfrm>
          <a:prstGeom prst="line">
            <a:avLst/>
          </a:prstGeom>
          <a:ln cap="flat" w="47625">
            <a:solidFill>
              <a:srgbClr val="000000"/>
            </a:solidFill>
            <a:prstDash val="solid"/>
            <a:headEnd type="none" len="sm" w="sm"/>
            <a:tailEnd type="none" len="sm" w="sm"/>
          </a:ln>
        </p:spPr>
      </p:sp>
      <p:grpSp>
        <p:nvGrpSpPr>
          <p:cNvPr name="Group 9" id="9"/>
          <p:cNvGrpSpPr/>
          <p:nvPr/>
        </p:nvGrpSpPr>
        <p:grpSpPr>
          <a:xfrm rot="0">
            <a:off x="3930790" y="8335869"/>
            <a:ext cx="3249190" cy="1563502"/>
            <a:chOff x="0" y="0"/>
            <a:chExt cx="882275" cy="424549"/>
          </a:xfrm>
        </p:grpSpPr>
        <p:sp>
          <p:nvSpPr>
            <p:cNvPr name="Freeform 10" id="10"/>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19050" cap="sq">
              <a:solidFill>
                <a:srgbClr val="000000"/>
              </a:solidFill>
              <a:prstDash val="solid"/>
              <a:miter/>
            </a:ln>
          </p:spPr>
        </p:sp>
        <p:sp>
          <p:nvSpPr>
            <p:cNvPr name="TextBox 11" id="11"/>
            <p:cNvSpPr txBox="true"/>
            <p:nvPr/>
          </p:nvSpPr>
          <p:spPr>
            <a:xfrm>
              <a:off x="0" y="-9525"/>
              <a:ext cx="882275" cy="434074"/>
            </a:xfrm>
            <a:prstGeom prst="rect">
              <a:avLst/>
            </a:prstGeom>
          </p:spPr>
          <p:txBody>
            <a:bodyPr anchor="ctr" rtlCol="false" tIns="64071" lIns="64071" bIns="64071" rIns="64071"/>
            <a:lstStyle/>
            <a:p>
              <a:pPr algn="ctr">
                <a:lnSpc>
                  <a:spcPts val="1753"/>
                </a:lnSpc>
              </a:pPr>
            </a:p>
          </p:txBody>
        </p:sp>
      </p:grpSp>
      <p:sp>
        <p:nvSpPr>
          <p:cNvPr name="TextBox 12" id="12"/>
          <p:cNvSpPr txBox="true"/>
          <p:nvPr/>
        </p:nvSpPr>
        <p:spPr>
          <a:xfrm rot="0">
            <a:off x="5444408" y="8959126"/>
            <a:ext cx="221954" cy="288413"/>
          </a:xfrm>
          <a:prstGeom prst="rect">
            <a:avLst/>
          </a:prstGeom>
        </p:spPr>
        <p:txBody>
          <a:bodyPr anchor="t" rtlCol="false" tIns="0" lIns="0" bIns="0" rIns="0">
            <a:spAutoFit/>
          </a:bodyPr>
          <a:lstStyle/>
          <a:p>
            <a:pPr algn="l">
              <a:lnSpc>
                <a:spcPts val="2047"/>
              </a:lnSpc>
              <a:spcBef>
                <a:spcPct val="0"/>
              </a:spcBef>
            </a:pPr>
            <a:r>
              <a:rPr lang="en-US" sz="1706">
                <a:solidFill>
                  <a:srgbClr val="000000"/>
                </a:solidFill>
                <a:latin typeface="Poppins Bold"/>
              </a:rPr>
              <a:t>...</a:t>
            </a:r>
          </a:p>
        </p:txBody>
      </p:sp>
      <p:sp>
        <p:nvSpPr>
          <p:cNvPr name="TextBox 13" id="13"/>
          <p:cNvSpPr txBox="true"/>
          <p:nvPr/>
        </p:nvSpPr>
        <p:spPr>
          <a:xfrm rot="0">
            <a:off x="14512509" y="6779170"/>
            <a:ext cx="3324795" cy="276687"/>
          </a:xfrm>
          <a:prstGeom prst="rect">
            <a:avLst/>
          </a:prstGeom>
        </p:spPr>
        <p:txBody>
          <a:bodyPr anchor="t" rtlCol="false" tIns="0" lIns="0" bIns="0" rIns="0">
            <a:spAutoFit/>
          </a:bodyPr>
          <a:lstStyle/>
          <a:p>
            <a:pPr algn="ctr">
              <a:lnSpc>
                <a:spcPts val="2047"/>
              </a:lnSpc>
              <a:spcBef>
                <a:spcPct val="0"/>
              </a:spcBef>
            </a:pPr>
            <a:r>
              <a:rPr lang="en-US" sz="1706">
                <a:solidFill>
                  <a:srgbClr val="000000"/>
                </a:solidFill>
                <a:latin typeface="Poppins"/>
              </a:rPr>
              <a:t>Réflexe solutionniste</a:t>
            </a:r>
          </a:p>
        </p:txBody>
      </p:sp>
      <p:grpSp>
        <p:nvGrpSpPr>
          <p:cNvPr name="Group 14" id="14"/>
          <p:cNvGrpSpPr/>
          <p:nvPr/>
        </p:nvGrpSpPr>
        <p:grpSpPr>
          <a:xfrm rot="0">
            <a:off x="7441000" y="8335869"/>
            <a:ext cx="3266547" cy="1563502"/>
            <a:chOff x="0" y="0"/>
            <a:chExt cx="886989" cy="424549"/>
          </a:xfrm>
        </p:grpSpPr>
        <p:sp>
          <p:nvSpPr>
            <p:cNvPr name="Freeform 15" id="15"/>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19050" cap="sq">
              <a:solidFill>
                <a:srgbClr val="000000"/>
              </a:solidFill>
              <a:prstDash val="solid"/>
              <a:miter/>
            </a:ln>
          </p:spPr>
        </p:sp>
        <p:sp>
          <p:nvSpPr>
            <p:cNvPr name="TextBox 16" id="16"/>
            <p:cNvSpPr txBox="true"/>
            <p:nvPr/>
          </p:nvSpPr>
          <p:spPr>
            <a:xfrm>
              <a:off x="0" y="-9525"/>
              <a:ext cx="886989" cy="434074"/>
            </a:xfrm>
            <a:prstGeom prst="rect">
              <a:avLst/>
            </a:prstGeom>
          </p:spPr>
          <p:txBody>
            <a:bodyPr anchor="ctr" rtlCol="false" tIns="64071" lIns="64071" bIns="64071" rIns="64071"/>
            <a:lstStyle/>
            <a:p>
              <a:pPr algn="ctr">
                <a:lnSpc>
                  <a:spcPts val="1753"/>
                </a:lnSpc>
              </a:pPr>
            </a:p>
          </p:txBody>
        </p:sp>
      </p:grpSp>
      <p:sp>
        <p:nvSpPr>
          <p:cNvPr name="AutoShape 17" id="17"/>
          <p:cNvSpPr/>
          <p:nvPr/>
        </p:nvSpPr>
        <p:spPr>
          <a:xfrm flipV="true">
            <a:off x="5895326" y="6929052"/>
            <a:ext cx="1554524" cy="1259824"/>
          </a:xfrm>
          <a:prstGeom prst="line">
            <a:avLst/>
          </a:prstGeom>
          <a:ln cap="flat" w="47625">
            <a:solidFill>
              <a:srgbClr val="000000"/>
            </a:solidFill>
            <a:prstDash val="solid"/>
            <a:headEnd type="none" len="sm" w="sm"/>
            <a:tailEnd type="none" len="sm" w="sm"/>
          </a:ln>
        </p:spPr>
      </p:sp>
      <p:sp>
        <p:nvSpPr>
          <p:cNvPr name="AutoShape 18" id="18"/>
          <p:cNvSpPr/>
          <p:nvPr/>
        </p:nvSpPr>
        <p:spPr>
          <a:xfrm flipV="true">
            <a:off x="12130631" y="6929052"/>
            <a:ext cx="1554524" cy="1259824"/>
          </a:xfrm>
          <a:prstGeom prst="line">
            <a:avLst/>
          </a:prstGeom>
          <a:ln cap="flat" w="47625">
            <a:solidFill>
              <a:srgbClr val="000000"/>
            </a:solidFill>
            <a:prstDash val="solid"/>
            <a:headEnd type="none" len="sm" w="sm"/>
            <a:tailEnd type="none" len="sm" w="sm"/>
          </a:ln>
        </p:spPr>
      </p:sp>
      <p:grpSp>
        <p:nvGrpSpPr>
          <p:cNvPr name="Group 19" id="19"/>
          <p:cNvGrpSpPr/>
          <p:nvPr/>
        </p:nvGrpSpPr>
        <p:grpSpPr>
          <a:xfrm rot="0">
            <a:off x="11000434" y="8335869"/>
            <a:ext cx="3266547" cy="1563502"/>
            <a:chOff x="0" y="0"/>
            <a:chExt cx="886989" cy="424549"/>
          </a:xfrm>
        </p:grpSpPr>
        <p:sp>
          <p:nvSpPr>
            <p:cNvPr name="Freeform 20" id="2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19050" cap="sq">
              <a:solidFill>
                <a:srgbClr val="000000"/>
              </a:solidFill>
              <a:prstDash val="solid"/>
              <a:miter/>
            </a:ln>
          </p:spPr>
        </p:sp>
        <p:sp>
          <p:nvSpPr>
            <p:cNvPr name="TextBox 21" id="21"/>
            <p:cNvSpPr txBox="true"/>
            <p:nvPr/>
          </p:nvSpPr>
          <p:spPr>
            <a:xfrm>
              <a:off x="0" y="-9525"/>
              <a:ext cx="886989" cy="434074"/>
            </a:xfrm>
            <a:prstGeom prst="rect">
              <a:avLst/>
            </a:prstGeom>
          </p:spPr>
          <p:txBody>
            <a:bodyPr anchor="ctr" rtlCol="false" tIns="64071" lIns="64071" bIns="64071" rIns="64071"/>
            <a:lstStyle/>
            <a:p>
              <a:pPr algn="ctr">
                <a:lnSpc>
                  <a:spcPts val="1753"/>
                </a:lnSpc>
              </a:pPr>
            </a:p>
          </p:txBody>
        </p:sp>
      </p:grpSp>
      <p:grpSp>
        <p:nvGrpSpPr>
          <p:cNvPr name="Group 22" id="22"/>
          <p:cNvGrpSpPr/>
          <p:nvPr/>
        </p:nvGrpSpPr>
        <p:grpSpPr>
          <a:xfrm rot="0">
            <a:off x="11245961" y="3941628"/>
            <a:ext cx="3266547" cy="1563502"/>
            <a:chOff x="0" y="0"/>
            <a:chExt cx="886989" cy="424549"/>
          </a:xfrm>
        </p:grpSpPr>
        <p:sp>
          <p:nvSpPr>
            <p:cNvPr name="Freeform 23" id="23"/>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19050" cap="sq">
              <a:solidFill>
                <a:srgbClr val="000000"/>
              </a:solidFill>
              <a:prstDash val="solid"/>
              <a:miter/>
            </a:ln>
          </p:spPr>
        </p:sp>
        <p:sp>
          <p:nvSpPr>
            <p:cNvPr name="TextBox 24" id="24"/>
            <p:cNvSpPr txBox="true"/>
            <p:nvPr/>
          </p:nvSpPr>
          <p:spPr>
            <a:xfrm>
              <a:off x="0" y="-9525"/>
              <a:ext cx="886989" cy="434074"/>
            </a:xfrm>
            <a:prstGeom prst="rect">
              <a:avLst/>
            </a:prstGeom>
          </p:spPr>
          <p:txBody>
            <a:bodyPr anchor="ctr" rtlCol="false" tIns="64071" lIns="64071" bIns="64071" rIns="64071"/>
            <a:lstStyle/>
            <a:p>
              <a:pPr algn="ctr">
                <a:lnSpc>
                  <a:spcPts val="1753"/>
                </a:lnSpc>
              </a:pPr>
            </a:p>
          </p:txBody>
        </p:sp>
      </p:grpSp>
      <p:sp>
        <p:nvSpPr>
          <p:cNvPr name="TextBox 25" id="25"/>
          <p:cNvSpPr txBox="true"/>
          <p:nvPr/>
        </p:nvSpPr>
        <p:spPr>
          <a:xfrm rot="0">
            <a:off x="11441378" y="4089128"/>
            <a:ext cx="2933030" cy="542925"/>
          </a:xfrm>
          <a:prstGeom prst="rect">
            <a:avLst/>
          </a:prstGeom>
        </p:spPr>
        <p:txBody>
          <a:bodyPr anchor="t" rtlCol="false" tIns="0" lIns="0" bIns="0" rIns="0">
            <a:spAutoFit/>
          </a:bodyPr>
          <a:lstStyle/>
          <a:p>
            <a:pPr algn="l">
              <a:lnSpc>
                <a:spcPts val="2047"/>
              </a:lnSpc>
            </a:pPr>
            <a:r>
              <a:rPr lang="en-US" sz="1706">
                <a:solidFill>
                  <a:srgbClr val="000000"/>
                </a:solidFill>
                <a:latin typeface="Poppins Bold"/>
              </a:rPr>
              <a:t>Raison 158 : </a:t>
            </a:r>
          </a:p>
          <a:p>
            <a:pPr algn="l">
              <a:lnSpc>
                <a:spcPts val="2047"/>
              </a:lnSpc>
              <a:spcBef>
                <a:spcPct val="0"/>
              </a:spcBef>
            </a:pPr>
            <a:r>
              <a:rPr lang="en-US" sz="1706">
                <a:solidFill>
                  <a:srgbClr val="000000"/>
                </a:solidFill>
                <a:latin typeface="Poppins"/>
              </a:rPr>
              <a:t>Explication</a:t>
            </a:r>
          </a:p>
        </p:txBody>
      </p:sp>
      <p:grpSp>
        <p:nvGrpSpPr>
          <p:cNvPr name="Group 26" id="26"/>
          <p:cNvGrpSpPr/>
          <p:nvPr/>
        </p:nvGrpSpPr>
        <p:grpSpPr>
          <a:xfrm rot="0">
            <a:off x="641496" y="3941628"/>
            <a:ext cx="3249190" cy="1563502"/>
            <a:chOff x="0" y="0"/>
            <a:chExt cx="882275" cy="424549"/>
          </a:xfrm>
        </p:grpSpPr>
        <p:sp>
          <p:nvSpPr>
            <p:cNvPr name="Freeform 27" id="27"/>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19050" cap="sq">
              <a:solidFill>
                <a:srgbClr val="000000"/>
              </a:solidFill>
              <a:prstDash val="solid"/>
              <a:miter/>
            </a:ln>
          </p:spPr>
        </p:sp>
        <p:sp>
          <p:nvSpPr>
            <p:cNvPr name="TextBox 28" id="28"/>
            <p:cNvSpPr txBox="true"/>
            <p:nvPr/>
          </p:nvSpPr>
          <p:spPr>
            <a:xfrm>
              <a:off x="0" y="-9525"/>
              <a:ext cx="882275" cy="434074"/>
            </a:xfrm>
            <a:prstGeom prst="rect">
              <a:avLst/>
            </a:prstGeom>
          </p:spPr>
          <p:txBody>
            <a:bodyPr anchor="ctr" rtlCol="false" tIns="64071" lIns="64071" bIns="64071" rIns="64071"/>
            <a:lstStyle/>
            <a:p>
              <a:pPr algn="ctr">
                <a:lnSpc>
                  <a:spcPts val="1753"/>
                </a:lnSpc>
              </a:pPr>
            </a:p>
          </p:txBody>
        </p:sp>
      </p:grpSp>
      <p:sp>
        <p:nvSpPr>
          <p:cNvPr name="TextBox 29" id="29"/>
          <p:cNvSpPr txBox="true"/>
          <p:nvPr/>
        </p:nvSpPr>
        <p:spPr>
          <a:xfrm rot="0">
            <a:off x="835874" y="4089128"/>
            <a:ext cx="2917445" cy="542925"/>
          </a:xfrm>
          <a:prstGeom prst="rect">
            <a:avLst/>
          </a:prstGeom>
        </p:spPr>
        <p:txBody>
          <a:bodyPr anchor="t" rtlCol="false" tIns="0" lIns="0" bIns="0" rIns="0">
            <a:spAutoFit/>
          </a:bodyPr>
          <a:lstStyle/>
          <a:p>
            <a:pPr algn="l">
              <a:lnSpc>
                <a:spcPts val="2047"/>
              </a:lnSpc>
            </a:pPr>
            <a:r>
              <a:rPr lang="en-US" sz="1706">
                <a:solidFill>
                  <a:srgbClr val="000000"/>
                </a:solidFill>
                <a:latin typeface="Poppins Bold"/>
              </a:rPr>
              <a:t>Raison 1 :</a:t>
            </a:r>
          </a:p>
          <a:p>
            <a:pPr algn="l">
              <a:lnSpc>
                <a:spcPts val="2047"/>
              </a:lnSpc>
              <a:spcBef>
                <a:spcPct val="0"/>
              </a:spcBef>
            </a:pPr>
            <a:r>
              <a:rPr lang="en-US" sz="1706">
                <a:solidFill>
                  <a:srgbClr val="000000"/>
                </a:solidFill>
                <a:latin typeface="Poppins"/>
              </a:rPr>
              <a:t>Explication</a:t>
            </a:r>
          </a:p>
        </p:txBody>
      </p:sp>
      <p:grpSp>
        <p:nvGrpSpPr>
          <p:cNvPr name="Group 30" id="30"/>
          <p:cNvGrpSpPr/>
          <p:nvPr/>
        </p:nvGrpSpPr>
        <p:grpSpPr>
          <a:xfrm rot="0">
            <a:off x="4151706" y="3941628"/>
            <a:ext cx="3266547" cy="1563502"/>
            <a:chOff x="0" y="0"/>
            <a:chExt cx="886989" cy="424549"/>
          </a:xfrm>
        </p:grpSpPr>
        <p:sp>
          <p:nvSpPr>
            <p:cNvPr name="Freeform 31" id="31"/>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19050" cap="sq">
              <a:solidFill>
                <a:srgbClr val="000000"/>
              </a:solidFill>
              <a:prstDash val="solid"/>
              <a:miter/>
            </a:ln>
          </p:spPr>
        </p:sp>
        <p:sp>
          <p:nvSpPr>
            <p:cNvPr name="TextBox 32" id="32"/>
            <p:cNvSpPr txBox="true"/>
            <p:nvPr/>
          </p:nvSpPr>
          <p:spPr>
            <a:xfrm>
              <a:off x="0" y="-9525"/>
              <a:ext cx="886989" cy="434074"/>
            </a:xfrm>
            <a:prstGeom prst="rect">
              <a:avLst/>
            </a:prstGeom>
          </p:spPr>
          <p:txBody>
            <a:bodyPr anchor="ctr" rtlCol="false" tIns="64071" lIns="64071" bIns="64071" rIns="64071"/>
            <a:lstStyle/>
            <a:p>
              <a:pPr algn="ctr">
                <a:lnSpc>
                  <a:spcPts val="1753"/>
                </a:lnSpc>
              </a:pPr>
            </a:p>
          </p:txBody>
        </p:sp>
      </p:grpSp>
      <p:sp>
        <p:nvSpPr>
          <p:cNvPr name="TextBox 33" id="33"/>
          <p:cNvSpPr txBox="true"/>
          <p:nvPr/>
        </p:nvSpPr>
        <p:spPr>
          <a:xfrm rot="0">
            <a:off x="4347122" y="4089128"/>
            <a:ext cx="2933030" cy="542925"/>
          </a:xfrm>
          <a:prstGeom prst="rect">
            <a:avLst/>
          </a:prstGeom>
        </p:spPr>
        <p:txBody>
          <a:bodyPr anchor="t" rtlCol="false" tIns="0" lIns="0" bIns="0" rIns="0">
            <a:spAutoFit/>
          </a:bodyPr>
          <a:lstStyle/>
          <a:p>
            <a:pPr algn="l">
              <a:lnSpc>
                <a:spcPts val="2047"/>
              </a:lnSpc>
            </a:pPr>
            <a:r>
              <a:rPr lang="en-US" sz="1706">
                <a:solidFill>
                  <a:srgbClr val="000000"/>
                </a:solidFill>
                <a:latin typeface="Poppins Bold"/>
              </a:rPr>
              <a:t>Raison 3</a:t>
            </a:r>
          </a:p>
          <a:p>
            <a:pPr algn="l">
              <a:lnSpc>
                <a:spcPts val="2047"/>
              </a:lnSpc>
              <a:spcBef>
                <a:spcPct val="0"/>
              </a:spcBef>
            </a:pPr>
            <a:r>
              <a:rPr lang="en-US" sz="1706">
                <a:solidFill>
                  <a:srgbClr val="000000"/>
                </a:solidFill>
                <a:latin typeface="Poppins"/>
              </a:rPr>
              <a:t>Explication</a:t>
            </a:r>
          </a:p>
        </p:txBody>
      </p:sp>
      <p:grpSp>
        <p:nvGrpSpPr>
          <p:cNvPr name="Group 34" id="34"/>
          <p:cNvGrpSpPr/>
          <p:nvPr/>
        </p:nvGrpSpPr>
        <p:grpSpPr>
          <a:xfrm rot="0">
            <a:off x="7711140" y="3941628"/>
            <a:ext cx="3266547" cy="1563502"/>
            <a:chOff x="0" y="0"/>
            <a:chExt cx="886989" cy="424549"/>
          </a:xfrm>
        </p:grpSpPr>
        <p:sp>
          <p:nvSpPr>
            <p:cNvPr name="Freeform 35" id="35"/>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19050" cap="sq">
              <a:solidFill>
                <a:srgbClr val="000000"/>
              </a:solidFill>
              <a:prstDash val="solid"/>
              <a:miter/>
            </a:ln>
          </p:spPr>
        </p:sp>
        <p:sp>
          <p:nvSpPr>
            <p:cNvPr name="TextBox 36" id="36"/>
            <p:cNvSpPr txBox="true"/>
            <p:nvPr/>
          </p:nvSpPr>
          <p:spPr>
            <a:xfrm>
              <a:off x="0" y="-9525"/>
              <a:ext cx="886989" cy="434074"/>
            </a:xfrm>
            <a:prstGeom prst="rect">
              <a:avLst/>
            </a:prstGeom>
          </p:spPr>
          <p:txBody>
            <a:bodyPr anchor="ctr" rtlCol="false" tIns="64071" lIns="64071" bIns="64071" rIns="64071"/>
            <a:lstStyle/>
            <a:p>
              <a:pPr algn="ctr">
                <a:lnSpc>
                  <a:spcPts val="1753"/>
                </a:lnSpc>
              </a:pPr>
            </a:p>
          </p:txBody>
        </p:sp>
      </p:grpSp>
      <p:sp>
        <p:nvSpPr>
          <p:cNvPr name="AutoShape 37" id="37"/>
          <p:cNvSpPr/>
          <p:nvPr/>
        </p:nvSpPr>
        <p:spPr>
          <a:xfrm>
            <a:off x="2535083" y="5631315"/>
            <a:ext cx="1599230" cy="1300486"/>
          </a:xfrm>
          <a:prstGeom prst="line">
            <a:avLst/>
          </a:prstGeom>
          <a:ln cap="flat" w="47625">
            <a:solidFill>
              <a:srgbClr val="000000"/>
            </a:solidFill>
            <a:prstDash val="solid"/>
            <a:headEnd type="none" len="sm" w="sm"/>
            <a:tailEnd type="none" len="sm" w="sm"/>
          </a:ln>
        </p:spPr>
      </p:sp>
      <p:sp>
        <p:nvSpPr>
          <p:cNvPr name="AutoShape 38" id="38"/>
          <p:cNvSpPr/>
          <p:nvPr/>
        </p:nvSpPr>
        <p:spPr>
          <a:xfrm flipV="true">
            <a:off x="2075291" y="6931830"/>
            <a:ext cx="1554524" cy="1259824"/>
          </a:xfrm>
          <a:prstGeom prst="line">
            <a:avLst/>
          </a:prstGeom>
          <a:ln cap="flat" w="47625">
            <a:solidFill>
              <a:srgbClr val="000000"/>
            </a:solidFill>
            <a:prstDash val="solid"/>
            <a:headEnd type="none" len="sm" w="sm"/>
            <a:tailEnd type="none" len="sm" w="sm"/>
          </a:ln>
        </p:spPr>
      </p:sp>
      <p:grpSp>
        <p:nvGrpSpPr>
          <p:cNvPr name="Group 39" id="39"/>
          <p:cNvGrpSpPr/>
          <p:nvPr/>
        </p:nvGrpSpPr>
        <p:grpSpPr>
          <a:xfrm rot="0">
            <a:off x="450696" y="8335869"/>
            <a:ext cx="3249190" cy="1563502"/>
            <a:chOff x="0" y="0"/>
            <a:chExt cx="882275" cy="424549"/>
          </a:xfrm>
        </p:grpSpPr>
        <p:sp>
          <p:nvSpPr>
            <p:cNvPr name="Freeform 40" id="40"/>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19050" cap="sq">
              <a:solidFill>
                <a:srgbClr val="000000"/>
              </a:solidFill>
              <a:prstDash val="solid"/>
              <a:miter/>
            </a:ln>
          </p:spPr>
        </p:sp>
        <p:sp>
          <p:nvSpPr>
            <p:cNvPr name="TextBox 41" id="41"/>
            <p:cNvSpPr txBox="true"/>
            <p:nvPr/>
          </p:nvSpPr>
          <p:spPr>
            <a:xfrm>
              <a:off x="0" y="-9525"/>
              <a:ext cx="882275" cy="434074"/>
            </a:xfrm>
            <a:prstGeom prst="rect">
              <a:avLst/>
            </a:prstGeom>
          </p:spPr>
          <p:txBody>
            <a:bodyPr anchor="ctr" rtlCol="false" tIns="64071" lIns="64071" bIns="64071" rIns="64071"/>
            <a:lstStyle/>
            <a:p>
              <a:pPr algn="ctr">
                <a:lnSpc>
                  <a:spcPts val="1753"/>
                </a:lnSpc>
              </a:pPr>
            </a:p>
          </p:txBody>
        </p:sp>
      </p:grpSp>
      <p:sp>
        <p:nvSpPr>
          <p:cNvPr name="TextBox 42" id="42"/>
          <p:cNvSpPr txBox="true"/>
          <p:nvPr/>
        </p:nvSpPr>
        <p:spPr>
          <a:xfrm rot="0">
            <a:off x="645074" y="8483368"/>
            <a:ext cx="2917445" cy="542925"/>
          </a:xfrm>
          <a:prstGeom prst="rect">
            <a:avLst/>
          </a:prstGeom>
        </p:spPr>
        <p:txBody>
          <a:bodyPr anchor="t" rtlCol="false" tIns="0" lIns="0" bIns="0" rIns="0">
            <a:spAutoFit/>
          </a:bodyPr>
          <a:lstStyle/>
          <a:p>
            <a:pPr algn="l">
              <a:lnSpc>
                <a:spcPts val="2047"/>
              </a:lnSpc>
            </a:pPr>
            <a:r>
              <a:rPr lang="en-US" sz="1706">
                <a:solidFill>
                  <a:srgbClr val="000000"/>
                </a:solidFill>
                <a:latin typeface="Poppins Bold"/>
              </a:rPr>
              <a:t>Raison 2 : </a:t>
            </a:r>
          </a:p>
          <a:p>
            <a:pPr algn="l">
              <a:lnSpc>
                <a:spcPts val="2047"/>
              </a:lnSpc>
              <a:spcBef>
                <a:spcPct val="0"/>
              </a:spcBef>
            </a:pPr>
            <a:r>
              <a:rPr lang="en-US" sz="1706">
                <a:solidFill>
                  <a:srgbClr val="000000"/>
                </a:solidFill>
                <a:latin typeface="Poppins"/>
              </a:rPr>
              <a:t>Explication :</a:t>
            </a:r>
          </a:p>
        </p:txBody>
      </p:sp>
      <p:sp>
        <p:nvSpPr>
          <p:cNvPr name="TextBox 43" id="43"/>
          <p:cNvSpPr txBox="true"/>
          <p:nvPr/>
        </p:nvSpPr>
        <p:spPr>
          <a:xfrm rot="0">
            <a:off x="8979230" y="8997718"/>
            <a:ext cx="221954" cy="288413"/>
          </a:xfrm>
          <a:prstGeom prst="rect">
            <a:avLst/>
          </a:prstGeom>
        </p:spPr>
        <p:txBody>
          <a:bodyPr anchor="t" rtlCol="false" tIns="0" lIns="0" bIns="0" rIns="0">
            <a:spAutoFit/>
          </a:bodyPr>
          <a:lstStyle/>
          <a:p>
            <a:pPr algn="l">
              <a:lnSpc>
                <a:spcPts val="2047"/>
              </a:lnSpc>
              <a:spcBef>
                <a:spcPct val="0"/>
              </a:spcBef>
            </a:pPr>
            <a:r>
              <a:rPr lang="en-US" sz="1706">
                <a:solidFill>
                  <a:srgbClr val="000000"/>
                </a:solidFill>
                <a:latin typeface="Poppins Bold"/>
              </a:rPr>
              <a:t>...</a:t>
            </a:r>
          </a:p>
        </p:txBody>
      </p:sp>
      <p:sp>
        <p:nvSpPr>
          <p:cNvPr name="TextBox 44" id="44"/>
          <p:cNvSpPr txBox="true"/>
          <p:nvPr/>
        </p:nvSpPr>
        <p:spPr>
          <a:xfrm rot="0">
            <a:off x="9221130" y="4564886"/>
            <a:ext cx="221954" cy="288413"/>
          </a:xfrm>
          <a:prstGeom prst="rect">
            <a:avLst/>
          </a:prstGeom>
        </p:spPr>
        <p:txBody>
          <a:bodyPr anchor="t" rtlCol="false" tIns="0" lIns="0" bIns="0" rIns="0">
            <a:spAutoFit/>
          </a:bodyPr>
          <a:lstStyle/>
          <a:p>
            <a:pPr algn="l">
              <a:lnSpc>
                <a:spcPts val="2047"/>
              </a:lnSpc>
              <a:spcBef>
                <a:spcPct val="0"/>
              </a:spcBef>
            </a:pPr>
            <a:r>
              <a:rPr lang="en-US" sz="1706">
                <a:solidFill>
                  <a:srgbClr val="000000"/>
                </a:solidFill>
                <a:latin typeface="Poppins Bold"/>
              </a:rPr>
              <a:t>...</a:t>
            </a:r>
          </a:p>
        </p:txBody>
      </p:sp>
      <p:sp>
        <p:nvSpPr>
          <p:cNvPr name="TextBox 45" id="45"/>
          <p:cNvSpPr txBox="true"/>
          <p:nvPr/>
        </p:nvSpPr>
        <p:spPr>
          <a:xfrm rot="0">
            <a:off x="12522730" y="8997718"/>
            <a:ext cx="221954" cy="288413"/>
          </a:xfrm>
          <a:prstGeom prst="rect">
            <a:avLst/>
          </a:prstGeom>
        </p:spPr>
        <p:txBody>
          <a:bodyPr anchor="t" rtlCol="false" tIns="0" lIns="0" bIns="0" rIns="0">
            <a:spAutoFit/>
          </a:bodyPr>
          <a:lstStyle/>
          <a:p>
            <a:pPr algn="l">
              <a:lnSpc>
                <a:spcPts val="2047"/>
              </a:lnSpc>
              <a:spcBef>
                <a:spcPct val="0"/>
              </a:spcBef>
            </a:pPr>
            <a:r>
              <a:rPr lang="en-US" sz="1706">
                <a:solidFill>
                  <a:srgbClr val="000000"/>
                </a:solidFill>
                <a:latin typeface="Poppins Bold"/>
              </a:rPr>
              <a:t>...</a:t>
            </a:r>
          </a:p>
        </p:txBody>
      </p:sp>
      <p:sp>
        <p:nvSpPr>
          <p:cNvPr name="TextBox 46" id="46"/>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spTree>
  </p:cSld>
  <p:clrMapOvr>
    <a:masterClrMapping/>
  </p:clrMapOvr>
</p:sld>
</file>

<file path=ppt/slides/slide16.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grpSp>
        <p:nvGrpSpPr>
          <p:cNvPr name="Group 2" id="2"/>
          <p:cNvGrpSpPr/>
          <p:nvPr/>
        </p:nvGrpSpPr>
        <p:grpSpPr>
          <a:xfrm rot="0">
            <a:off x="450696" y="3941628"/>
            <a:ext cx="17386608" cy="5957742"/>
            <a:chOff x="0" y="0"/>
            <a:chExt cx="23182144" cy="7943656"/>
          </a:xfrm>
        </p:grpSpPr>
        <p:sp>
          <p:nvSpPr>
            <p:cNvPr name="AutoShape 3" id="3"/>
            <p:cNvSpPr/>
            <p:nvPr/>
          </p:nvSpPr>
          <p:spPr>
            <a:xfrm flipV="true">
              <a:off x="1715842" y="3985256"/>
              <a:ext cx="17033241" cy="0"/>
            </a:xfrm>
            <a:prstGeom prst="line">
              <a:avLst/>
            </a:prstGeom>
            <a:ln cap="flat" w="59192">
              <a:solidFill>
                <a:srgbClr val="000000"/>
              </a:solidFill>
              <a:prstDash val="solid"/>
              <a:headEnd type="none" len="sm" w="sm"/>
              <a:tailEnd type="arrow" len="sm" w="med"/>
            </a:ln>
          </p:spPr>
        </p:sp>
        <p:sp>
          <p:nvSpPr>
            <p:cNvPr name="AutoShape 4" id="4"/>
            <p:cNvSpPr/>
            <p:nvPr/>
          </p:nvSpPr>
          <p:spPr>
            <a:xfrm>
              <a:off x="6231564" y="2224397"/>
              <a:ext cx="2132307" cy="1733982"/>
            </a:xfrm>
            <a:prstGeom prst="line">
              <a:avLst/>
            </a:prstGeom>
            <a:ln cap="flat" w="59192">
              <a:solidFill>
                <a:srgbClr val="000000"/>
              </a:solidFill>
              <a:prstDash val="solid"/>
              <a:headEnd type="none" len="sm" w="sm"/>
              <a:tailEnd type="none" len="sm" w="sm"/>
            </a:ln>
          </p:spPr>
        </p:sp>
        <p:sp>
          <p:nvSpPr>
            <p:cNvPr name="AutoShape 5" id="5"/>
            <p:cNvSpPr/>
            <p:nvPr/>
          </p:nvSpPr>
          <p:spPr>
            <a:xfrm>
              <a:off x="10940865" y="2278193"/>
              <a:ext cx="1949216" cy="1708704"/>
            </a:xfrm>
            <a:prstGeom prst="line">
              <a:avLst/>
            </a:prstGeom>
            <a:ln cap="flat" w="59192">
              <a:solidFill>
                <a:srgbClr val="000000"/>
              </a:solidFill>
              <a:prstDash val="solid"/>
              <a:headEnd type="none" len="sm" w="sm"/>
              <a:tailEnd type="none" len="sm" w="sm"/>
            </a:ln>
          </p:spPr>
        </p:sp>
        <p:sp>
          <p:nvSpPr>
            <p:cNvPr name="AutoShape 6" id="6"/>
            <p:cNvSpPr/>
            <p:nvPr/>
          </p:nvSpPr>
          <p:spPr>
            <a:xfrm flipV="true">
              <a:off x="11603103" y="3985256"/>
              <a:ext cx="2072699" cy="1679766"/>
            </a:xfrm>
            <a:prstGeom prst="line">
              <a:avLst/>
            </a:prstGeom>
            <a:ln cap="flat" w="59192">
              <a:solidFill>
                <a:srgbClr val="000000"/>
              </a:solidFill>
              <a:prstDash val="solid"/>
              <a:headEnd type="none" len="sm" w="sm"/>
              <a:tailEnd type="none" len="sm" w="sm"/>
            </a:ln>
          </p:spPr>
        </p:sp>
        <p:sp>
          <p:nvSpPr>
            <p:cNvPr name="AutoShape 7" id="7"/>
            <p:cNvSpPr/>
            <p:nvPr/>
          </p:nvSpPr>
          <p:spPr>
            <a:xfrm>
              <a:off x="16267166" y="2306673"/>
              <a:ext cx="2072122" cy="1680223"/>
            </a:xfrm>
            <a:prstGeom prst="line">
              <a:avLst/>
            </a:prstGeom>
            <a:ln cap="flat" w="59192">
              <a:solidFill>
                <a:srgbClr val="000000"/>
              </a:solidFill>
              <a:prstDash val="solid"/>
              <a:headEnd type="none" len="sm" w="sm"/>
              <a:tailEnd type="none" len="sm" w="sm"/>
            </a:ln>
          </p:spPr>
        </p:sp>
        <p:grpSp>
          <p:nvGrpSpPr>
            <p:cNvPr name="Group 8" id="8"/>
            <p:cNvGrpSpPr/>
            <p:nvPr/>
          </p:nvGrpSpPr>
          <p:grpSpPr>
            <a:xfrm rot="0">
              <a:off x="4640126" y="5858987"/>
              <a:ext cx="4332253" cy="2084669"/>
              <a:chOff x="0" y="0"/>
              <a:chExt cx="882275" cy="424549"/>
            </a:xfrm>
          </p:grpSpPr>
          <p:sp>
            <p:nvSpPr>
              <p:cNvPr name="Freeform 9" id="9"/>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19050" cap="sq">
                <a:solidFill>
                  <a:srgbClr val="000000"/>
                </a:solidFill>
                <a:prstDash val="solid"/>
                <a:miter/>
              </a:ln>
            </p:spPr>
          </p:sp>
          <p:sp>
            <p:nvSpPr>
              <p:cNvPr name="TextBox 10" id="10"/>
              <p:cNvSpPr txBox="true"/>
              <p:nvPr/>
            </p:nvSpPr>
            <p:spPr>
              <a:xfrm>
                <a:off x="0" y="-9525"/>
                <a:ext cx="882275" cy="434074"/>
              </a:xfrm>
              <a:prstGeom prst="rect">
                <a:avLst/>
              </a:prstGeom>
            </p:spPr>
            <p:txBody>
              <a:bodyPr anchor="ctr" rtlCol="false" tIns="41241" lIns="41241" bIns="41241" rIns="41241"/>
              <a:lstStyle/>
              <a:p>
                <a:pPr algn="ctr">
                  <a:lnSpc>
                    <a:spcPts val="1753"/>
                  </a:lnSpc>
                </a:pPr>
              </a:p>
            </p:txBody>
          </p:sp>
        </p:grpSp>
        <p:sp>
          <p:nvSpPr>
            <p:cNvPr name="TextBox 11" id="11"/>
            <p:cNvSpPr txBox="true"/>
            <p:nvPr/>
          </p:nvSpPr>
          <p:spPr>
            <a:xfrm rot="0">
              <a:off x="4899296" y="6065178"/>
              <a:ext cx="3889927" cy="1760826"/>
            </a:xfrm>
            <a:prstGeom prst="rect">
              <a:avLst/>
            </a:prstGeom>
          </p:spPr>
          <p:txBody>
            <a:bodyPr anchor="t" rtlCol="false" tIns="0" lIns="0" bIns="0" rIns="0">
              <a:spAutoFit/>
            </a:bodyPr>
            <a:lstStyle/>
            <a:p>
              <a:pPr algn="l">
                <a:lnSpc>
                  <a:spcPts val="2047"/>
                </a:lnSpc>
              </a:pPr>
              <a:r>
                <a:rPr lang="en-US" sz="1706">
                  <a:solidFill>
                    <a:srgbClr val="000000"/>
                  </a:solidFill>
                  <a:latin typeface="Poppins Bold"/>
                </a:rPr>
                <a:t>Croyance dans le progrès </a:t>
              </a:r>
            </a:p>
            <a:p>
              <a:pPr algn="l">
                <a:lnSpc>
                  <a:spcPts val="2047"/>
                </a:lnSpc>
                <a:spcBef>
                  <a:spcPct val="0"/>
                </a:spcBef>
              </a:pPr>
              <a:r>
                <a:rPr lang="en-US" sz="1706">
                  <a:solidFill>
                    <a:srgbClr val="000000"/>
                  </a:solidFill>
                  <a:latin typeface="Poppins"/>
                </a:rPr>
                <a:t>La brosse à dents électrique a plus de technicité donc est plus efficace</a:t>
              </a:r>
            </a:p>
          </p:txBody>
        </p:sp>
        <p:sp>
          <p:nvSpPr>
            <p:cNvPr name="TextBox 12" id="12"/>
            <p:cNvSpPr txBox="true"/>
            <p:nvPr/>
          </p:nvSpPr>
          <p:spPr>
            <a:xfrm rot="0">
              <a:off x="18749083" y="3792914"/>
              <a:ext cx="4433060" cy="359391"/>
            </a:xfrm>
            <a:prstGeom prst="rect">
              <a:avLst/>
            </a:prstGeom>
          </p:spPr>
          <p:txBody>
            <a:bodyPr anchor="t" rtlCol="false" tIns="0" lIns="0" bIns="0" rIns="0">
              <a:spAutoFit/>
            </a:bodyPr>
            <a:lstStyle/>
            <a:p>
              <a:pPr algn="ctr">
                <a:lnSpc>
                  <a:spcPts val="2047"/>
                </a:lnSpc>
                <a:spcBef>
                  <a:spcPct val="0"/>
                </a:spcBef>
              </a:pPr>
              <a:r>
                <a:rPr lang="en-US" sz="1706">
                  <a:solidFill>
                    <a:srgbClr val="000000"/>
                  </a:solidFill>
                  <a:latin typeface="Poppins"/>
                </a:rPr>
                <a:t>Brosse à dents électrique</a:t>
              </a:r>
            </a:p>
          </p:txBody>
        </p:sp>
        <p:grpSp>
          <p:nvGrpSpPr>
            <p:cNvPr name="Group 13" id="13"/>
            <p:cNvGrpSpPr/>
            <p:nvPr/>
          </p:nvGrpSpPr>
          <p:grpSpPr>
            <a:xfrm rot="0">
              <a:off x="9320406" y="5858987"/>
              <a:ext cx="4355396" cy="2084669"/>
              <a:chOff x="0" y="0"/>
              <a:chExt cx="886989" cy="424549"/>
            </a:xfrm>
          </p:grpSpPr>
          <p:sp>
            <p:nvSpPr>
              <p:cNvPr name="Freeform 14" id="1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19050" cap="sq">
                <a:solidFill>
                  <a:srgbClr val="000000"/>
                </a:solidFill>
                <a:prstDash val="solid"/>
                <a:miter/>
              </a:ln>
            </p:spPr>
          </p:sp>
          <p:sp>
            <p:nvSpPr>
              <p:cNvPr name="TextBox 15" id="15"/>
              <p:cNvSpPr txBox="true"/>
              <p:nvPr/>
            </p:nvSpPr>
            <p:spPr>
              <a:xfrm>
                <a:off x="0" y="-9525"/>
                <a:ext cx="886989" cy="434074"/>
              </a:xfrm>
              <a:prstGeom prst="rect">
                <a:avLst/>
              </a:prstGeom>
            </p:spPr>
            <p:txBody>
              <a:bodyPr anchor="ctr" rtlCol="false" tIns="41241" lIns="41241" bIns="41241" rIns="41241"/>
              <a:lstStyle/>
              <a:p>
                <a:pPr algn="ctr">
                  <a:lnSpc>
                    <a:spcPts val="1753"/>
                  </a:lnSpc>
                </a:pPr>
              </a:p>
            </p:txBody>
          </p:sp>
        </p:grpSp>
        <p:sp>
          <p:nvSpPr>
            <p:cNvPr name="TextBox 16" id="16"/>
            <p:cNvSpPr txBox="true"/>
            <p:nvPr/>
          </p:nvSpPr>
          <p:spPr>
            <a:xfrm rot="0">
              <a:off x="9580961" y="6065178"/>
              <a:ext cx="3910707" cy="1414376"/>
            </a:xfrm>
            <a:prstGeom prst="rect">
              <a:avLst/>
            </a:prstGeom>
          </p:spPr>
          <p:txBody>
            <a:bodyPr anchor="t" rtlCol="false" tIns="0" lIns="0" bIns="0" rIns="0">
              <a:spAutoFit/>
            </a:bodyPr>
            <a:lstStyle/>
            <a:p>
              <a:pPr algn="l">
                <a:lnSpc>
                  <a:spcPts val="2047"/>
                </a:lnSpc>
              </a:pPr>
              <a:r>
                <a:rPr lang="en-US" sz="1706">
                  <a:solidFill>
                    <a:srgbClr val="000000"/>
                  </a:solidFill>
                  <a:latin typeface="Poppins Bold"/>
                </a:rPr>
                <a:t>Importance de la santé </a:t>
              </a:r>
            </a:p>
            <a:p>
              <a:pPr algn="l">
                <a:lnSpc>
                  <a:spcPts val="2047"/>
                </a:lnSpc>
                <a:spcBef>
                  <a:spcPct val="0"/>
                </a:spcBef>
              </a:pPr>
              <a:r>
                <a:rPr lang="en-US" sz="1706">
                  <a:solidFill>
                    <a:srgbClr val="000000"/>
                  </a:solidFill>
                  <a:latin typeface="Poppins"/>
                </a:rPr>
                <a:t>La santé des humains est considérée comme une priorité</a:t>
              </a:r>
            </a:p>
          </p:txBody>
        </p:sp>
        <p:sp>
          <p:nvSpPr>
            <p:cNvPr name="AutoShape 17" id="17"/>
            <p:cNvSpPr/>
            <p:nvPr/>
          </p:nvSpPr>
          <p:spPr>
            <a:xfrm flipV="true">
              <a:off x="7259507" y="3983231"/>
              <a:ext cx="2072699" cy="1679766"/>
            </a:xfrm>
            <a:prstGeom prst="line">
              <a:avLst/>
            </a:prstGeom>
            <a:ln cap="flat" w="59192">
              <a:solidFill>
                <a:srgbClr val="000000"/>
              </a:solidFill>
              <a:prstDash val="solid"/>
              <a:headEnd type="none" len="sm" w="sm"/>
              <a:tailEnd type="none" len="sm" w="sm"/>
            </a:ln>
          </p:spPr>
        </p:sp>
        <p:sp>
          <p:nvSpPr>
            <p:cNvPr name="AutoShape 18" id="18"/>
            <p:cNvSpPr/>
            <p:nvPr/>
          </p:nvSpPr>
          <p:spPr>
            <a:xfrm flipV="true">
              <a:off x="15573246" y="3983231"/>
              <a:ext cx="2072699" cy="1679766"/>
            </a:xfrm>
            <a:prstGeom prst="line">
              <a:avLst/>
            </a:prstGeom>
            <a:ln cap="flat" w="59192">
              <a:solidFill>
                <a:srgbClr val="000000"/>
              </a:solidFill>
              <a:prstDash val="solid"/>
              <a:headEnd type="none" len="sm" w="sm"/>
              <a:tailEnd type="none" len="sm" w="sm"/>
            </a:ln>
          </p:spPr>
        </p:sp>
        <p:grpSp>
          <p:nvGrpSpPr>
            <p:cNvPr name="Group 19" id="19"/>
            <p:cNvGrpSpPr/>
            <p:nvPr/>
          </p:nvGrpSpPr>
          <p:grpSpPr>
            <a:xfrm rot="0">
              <a:off x="14066317" y="5858987"/>
              <a:ext cx="4355396" cy="2084669"/>
              <a:chOff x="0" y="0"/>
              <a:chExt cx="886989" cy="424549"/>
            </a:xfrm>
          </p:grpSpPr>
          <p:sp>
            <p:nvSpPr>
              <p:cNvPr name="Freeform 20" id="2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19050" cap="sq">
                <a:solidFill>
                  <a:srgbClr val="000000"/>
                </a:solidFill>
                <a:prstDash val="solid"/>
                <a:miter/>
              </a:ln>
            </p:spPr>
          </p:sp>
          <p:sp>
            <p:nvSpPr>
              <p:cNvPr name="TextBox 21" id="21"/>
              <p:cNvSpPr txBox="true"/>
              <p:nvPr/>
            </p:nvSpPr>
            <p:spPr>
              <a:xfrm>
                <a:off x="0" y="-9525"/>
                <a:ext cx="886989" cy="434074"/>
              </a:xfrm>
              <a:prstGeom prst="rect">
                <a:avLst/>
              </a:prstGeom>
            </p:spPr>
            <p:txBody>
              <a:bodyPr anchor="ctr" rtlCol="false" tIns="41241" lIns="41241" bIns="41241" rIns="41241"/>
              <a:lstStyle/>
              <a:p>
                <a:pPr algn="ctr">
                  <a:lnSpc>
                    <a:spcPts val="1753"/>
                  </a:lnSpc>
                </a:pPr>
              </a:p>
            </p:txBody>
          </p:sp>
        </p:grpSp>
        <p:sp>
          <p:nvSpPr>
            <p:cNvPr name="TextBox 22" id="22"/>
            <p:cNvSpPr txBox="true"/>
            <p:nvPr/>
          </p:nvSpPr>
          <p:spPr>
            <a:xfrm rot="0">
              <a:off x="14326872" y="6065178"/>
              <a:ext cx="3910707" cy="1414376"/>
            </a:xfrm>
            <a:prstGeom prst="rect">
              <a:avLst/>
            </a:prstGeom>
          </p:spPr>
          <p:txBody>
            <a:bodyPr anchor="t" rtlCol="false" tIns="0" lIns="0" bIns="0" rIns="0">
              <a:spAutoFit/>
            </a:bodyPr>
            <a:lstStyle/>
            <a:p>
              <a:pPr algn="l">
                <a:lnSpc>
                  <a:spcPts val="2047"/>
                </a:lnSpc>
              </a:pPr>
              <a:r>
                <a:rPr lang="en-US" sz="1706">
                  <a:solidFill>
                    <a:srgbClr val="000000"/>
                  </a:solidFill>
                  <a:latin typeface="Poppins Bold"/>
                </a:rPr>
                <a:t>Focale sur l’efficacité </a:t>
              </a:r>
            </a:p>
            <a:p>
              <a:pPr algn="l">
                <a:lnSpc>
                  <a:spcPts val="2047"/>
                </a:lnSpc>
                <a:spcBef>
                  <a:spcPct val="0"/>
                </a:spcBef>
              </a:pPr>
              <a:r>
                <a:rPr lang="en-US" sz="1706">
                  <a:solidFill>
                    <a:srgbClr val="000000"/>
                  </a:solidFill>
                  <a:latin typeface="Poppins"/>
                </a:rPr>
                <a:t>On ne valorise que l’efficacité du produit et non du système</a:t>
              </a:r>
            </a:p>
          </p:txBody>
        </p:sp>
        <p:grpSp>
          <p:nvGrpSpPr>
            <p:cNvPr name="Group 23" id="23"/>
            <p:cNvGrpSpPr/>
            <p:nvPr/>
          </p:nvGrpSpPr>
          <p:grpSpPr>
            <a:xfrm rot="0">
              <a:off x="14393687" y="0"/>
              <a:ext cx="4355396" cy="2084669"/>
              <a:chOff x="0" y="0"/>
              <a:chExt cx="886989" cy="424549"/>
            </a:xfrm>
          </p:grpSpPr>
          <p:sp>
            <p:nvSpPr>
              <p:cNvPr name="Freeform 24" id="2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19050" cap="sq">
                <a:solidFill>
                  <a:srgbClr val="000000"/>
                </a:solidFill>
                <a:prstDash val="solid"/>
                <a:miter/>
              </a:ln>
            </p:spPr>
          </p:sp>
          <p:sp>
            <p:nvSpPr>
              <p:cNvPr name="TextBox 25" id="25"/>
              <p:cNvSpPr txBox="true"/>
              <p:nvPr/>
            </p:nvSpPr>
            <p:spPr>
              <a:xfrm>
                <a:off x="0" y="-9525"/>
                <a:ext cx="886989" cy="434074"/>
              </a:xfrm>
              <a:prstGeom prst="rect">
                <a:avLst/>
              </a:prstGeom>
            </p:spPr>
            <p:txBody>
              <a:bodyPr anchor="ctr" rtlCol="false" tIns="41241" lIns="41241" bIns="41241" rIns="41241"/>
              <a:lstStyle/>
              <a:p>
                <a:pPr algn="ctr">
                  <a:lnSpc>
                    <a:spcPts val="1753"/>
                  </a:lnSpc>
                </a:pPr>
              </a:p>
            </p:txBody>
          </p:sp>
        </p:grpSp>
        <p:sp>
          <p:nvSpPr>
            <p:cNvPr name="TextBox 26" id="26"/>
            <p:cNvSpPr txBox="true"/>
            <p:nvPr/>
          </p:nvSpPr>
          <p:spPr>
            <a:xfrm rot="0">
              <a:off x="14654242" y="206191"/>
              <a:ext cx="3910707" cy="2013473"/>
            </a:xfrm>
            <a:prstGeom prst="rect">
              <a:avLst/>
            </a:prstGeom>
          </p:spPr>
          <p:txBody>
            <a:bodyPr anchor="t" rtlCol="false" tIns="0" lIns="0" bIns="0" rIns="0">
              <a:spAutoFit/>
            </a:bodyPr>
            <a:lstStyle/>
            <a:p>
              <a:pPr algn="l">
                <a:lnSpc>
                  <a:spcPts val="2047"/>
                </a:lnSpc>
              </a:pPr>
              <a:r>
                <a:rPr lang="en-US" sz="1706">
                  <a:solidFill>
                    <a:srgbClr val="000000"/>
                  </a:solidFill>
                  <a:latin typeface="Poppins Bold"/>
                </a:rPr>
                <a:t>Momentum</a:t>
              </a:r>
            </a:p>
            <a:p>
              <a:pPr algn="l">
                <a:lnSpc>
                  <a:spcPts val="2047"/>
                </a:lnSpc>
              </a:pPr>
              <a:r>
                <a:rPr lang="en-US" sz="1706">
                  <a:solidFill>
                    <a:srgbClr val="000000"/>
                  </a:solidFill>
                  <a:latin typeface="Poppins"/>
                </a:rPr>
                <a:t>L’utilisation des brosses à dents électriques est facilitée (ex : prises dans les salles de bain)</a:t>
              </a:r>
            </a:p>
            <a:p>
              <a:pPr algn="l">
                <a:lnSpc>
                  <a:spcPts val="2047"/>
                </a:lnSpc>
                <a:spcBef>
                  <a:spcPct val="0"/>
                </a:spcBef>
              </a:pPr>
            </a:p>
          </p:txBody>
        </p:sp>
        <p:grpSp>
          <p:nvGrpSpPr>
            <p:cNvPr name="Group 27" id="27"/>
            <p:cNvGrpSpPr/>
            <p:nvPr/>
          </p:nvGrpSpPr>
          <p:grpSpPr>
            <a:xfrm rot="0">
              <a:off x="254400" y="0"/>
              <a:ext cx="4332253" cy="2084669"/>
              <a:chOff x="0" y="0"/>
              <a:chExt cx="882275" cy="424549"/>
            </a:xfrm>
          </p:grpSpPr>
          <p:sp>
            <p:nvSpPr>
              <p:cNvPr name="Freeform 28" id="28"/>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19050" cap="sq">
                <a:solidFill>
                  <a:srgbClr val="000000"/>
                </a:solidFill>
                <a:prstDash val="solid"/>
                <a:miter/>
              </a:ln>
            </p:spPr>
          </p:sp>
          <p:sp>
            <p:nvSpPr>
              <p:cNvPr name="TextBox 29" id="29"/>
              <p:cNvSpPr txBox="true"/>
              <p:nvPr/>
            </p:nvSpPr>
            <p:spPr>
              <a:xfrm>
                <a:off x="0" y="-9525"/>
                <a:ext cx="882275" cy="434074"/>
              </a:xfrm>
              <a:prstGeom prst="rect">
                <a:avLst/>
              </a:prstGeom>
            </p:spPr>
            <p:txBody>
              <a:bodyPr anchor="ctr" rtlCol="false" tIns="41241" lIns="41241" bIns="41241" rIns="41241"/>
              <a:lstStyle/>
              <a:p>
                <a:pPr algn="ctr">
                  <a:lnSpc>
                    <a:spcPts val="1753"/>
                  </a:lnSpc>
                </a:pPr>
              </a:p>
            </p:txBody>
          </p:sp>
        </p:grpSp>
        <p:sp>
          <p:nvSpPr>
            <p:cNvPr name="TextBox 30" id="30"/>
            <p:cNvSpPr txBox="true"/>
            <p:nvPr/>
          </p:nvSpPr>
          <p:spPr>
            <a:xfrm rot="0">
              <a:off x="513570" y="206191"/>
              <a:ext cx="3889927" cy="1414376"/>
            </a:xfrm>
            <a:prstGeom prst="rect">
              <a:avLst/>
            </a:prstGeom>
          </p:spPr>
          <p:txBody>
            <a:bodyPr anchor="t" rtlCol="false" tIns="0" lIns="0" bIns="0" rIns="0">
              <a:spAutoFit/>
            </a:bodyPr>
            <a:lstStyle/>
            <a:p>
              <a:pPr algn="l">
                <a:lnSpc>
                  <a:spcPts val="2047"/>
                </a:lnSpc>
              </a:pPr>
              <a:r>
                <a:rPr lang="en-US" sz="1706">
                  <a:solidFill>
                    <a:srgbClr val="000000"/>
                  </a:solidFill>
                  <a:latin typeface="Poppins Bold"/>
                </a:rPr>
                <a:t>Pression pour trouver une solution implémentable rapidement </a:t>
              </a:r>
            </a:p>
            <a:p>
              <a:pPr algn="l">
                <a:lnSpc>
                  <a:spcPts val="2047"/>
                </a:lnSpc>
                <a:spcBef>
                  <a:spcPct val="0"/>
                </a:spcBef>
              </a:pPr>
              <a:r>
                <a:rPr lang="en-US" sz="1706">
                  <a:solidFill>
                    <a:srgbClr val="000000"/>
                  </a:solidFill>
                  <a:latin typeface="Poppins"/>
                </a:rPr>
                <a:t>Oscar a des caries</a:t>
              </a:r>
            </a:p>
          </p:txBody>
        </p:sp>
        <p:grpSp>
          <p:nvGrpSpPr>
            <p:cNvPr name="Group 31" id="31"/>
            <p:cNvGrpSpPr/>
            <p:nvPr/>
          </p:nvGrpSpPr>
          <p:grpSpPr>
            <a:xfrm rot="0">
              <a:off x="4934680" y="0"/>
              <a:ext cx="4355396" cy="2084669"/>
              <a:chOff x="0" y="0"/>
              <a:chExt cx="886989" cy="424549"/>
            </a:xfrm>
          </p:grpSpPr>
          <p:sp>
            <p:nvSpPr>
              <p:cNvPr name="Freeform 32" id="3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19050" cap="sq">
                <a:solidFill>
                  <a:srgbClr val="000000"/>
                </a:solidFill>
                <a:prstDash val="solid"/>
                <a:miter/>
              </a:ln>
            </p:spPr>
          </p:sp>
          <p:sp>
            <p:nvSpPr>
              <p:cNvPr name="TextBox 33" id="33"/>
              <p:cNvSpPr txBox="true"/>
              <p:nvPr/>
            </p:nvSpPr>
            <p:spPr>
              <a:xfrm>
                <a:off x="0" y="-9525"/>
                <a:ext cx="886989" cy="434074"/>
              </a:xfrm>
              <a:prstGeom prst="rect">
                <a:avLst/>
              </a:prstGeom>
            </p:spPr>
            <p:txBody>
              <a:bodyPr anchor="ctr" rtlCol="false" tIns="41241" lIns="41241" bIns="41241" rIns="41241"/>
              <a:lstStyle/>
              <a:p>
                <a:pPr algn="ctr">
                  <a:lnSpc>
                    <a:spcPts val="1753"/>
                  </a:lnSpc>
                </a:pPr>
              </a:p>
            </p:txBody>
          </p:sp>
        </p:grpSp>
        <p:sp>
          <p:nvSpPr>
            <p:cNvPr name="TextBox 34" id="34"/>
            <p:cNvSpPr txBox="true"/>
            <p:nvPr/>
          </p:nvSpPr>
          <p:spPr>
            <a:xfrm rot="0">
              <a:off x="5195235" y="206191"/>
              <a:ext cx="3910707" cy="1351840"/>
            </a:xfrm>
            <a:prstGeom prst="rect">
              <a:avLst/>
            </a:prstGeom>
          </p:spPr>
          <p:txBody>
            <a:bodyPr anchor="t" rtlCol="false" tIns="0" lIns="0" bIns="0" rIns="0">
              <a:spAutoFit/>
            </a:bodyPr>
            <a:lstStyle/>
            <a:p>
              <a:pPr algn="l">
                <a:lnSpc>
                  <a:spcPts val="2047"/>
                </a:lnSpc>
              </a:pPr>
              <a:r>
                <a:rPr lang="en-US" sz="1706">
                  <a:solidFill>
                    <a:srgbClr val="000000"/>
                  </a:solidFill>
                  <a:latin typeface="Poppins Bold"/>
                </a:rPr>
                <a:t>Biais</a:t>
              </a:r>
              <a:r>
                <a:rPr lang="en-US" sz="1706">
                  <a:solidFill>
                    <a:srgbClr val="000000"/>
                  </a:solidFill>
                  <a:latin typeface="Poppins Bold"/>
                </a:rPr>
                <a:t> de légitimité</a:t>
              </a:r>
            </a:p>
            <a:p>
              <a:pPr algn="l">
                <a:lnSpc>
                  <a:spcPts val="2047"/>
                </a:lnSpc>
              </a:pPr>
              <a:r>
                <a:rPr lang="en-US" sz="1706">
                  <a:solidFill>
                    <a:srgbClr val="000000"/>
                  </a:solidFill>
                  <a:latin typeface="Poppins"/>
                </a:rPr>
                <a:t>Le dentiste est une figure d’autorité médicale</a:t>
              </a:r>
            </a:p>
            <a:p>
              <a:pPr algn="l">
                <a:lnSpc>
                  <a:spcPts val="2047"/>
                </a:lnSpc>
                <a:spcBef>
                  <a:spcPct val="0"/>
                </a:spcBef>
              </a:pPr>
            </a:p>
          </p:txBody>
        </p:sp>
        <p:grpSp>
          <p:nvGrpSpPr>
            <p:cNvPr name="Group 35" id="35"/>
            <p:cNvGrpSpPr/>
            <p:nvPr/>
          </p:nvGrpSpPr>
          <p:grpSpPr>
            <a:xfrm rot="0">
              <a:off x="9680591" y="0"/>
              <a:ext cx="4355396" cy="2084669"/>
              <a:chOff x="0" y="0"/>
              <a:chExt cx="886989" cy="424549"/>
            </a:xfrm>
          </p:grpSpPr>
          <p:sp>
            <p:nvSpPr>
              <p:cNvPr name="Freeform 36" id="3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19050" cap="sq">
                <a:solidFill>
                  <a:srgbClr val="000000"/>
                </a:solidFill>
                <a:prstDash val="solid"/>
                <a:miter/>
              </a:ln>
            </p:spPr>
          </p:sp>
          <p:sp>
            <p:nvSpPr>
              <p:cNvPr name="TextBox 37" id="37"/>
              <p:cNvSpPr txBox="true"/>
              <p:nvPr/>
            </p:nvSpPr>
            <p:spPr>
              <a:xfrm>
                <a:off x="0" y="-9525"/>
                <a:ext cx="886989" cy="434074"/>
              </a:xfrm>
              <a:prstGeom prst="rect">
                <a:avLst/>
              </a:prstGeom>
            </p:spPr>
            <p:txBody>
              <a:bodyPr anchor="ctr" rtlCol="false" tIns="41241" lIns="41241" bIns="41241" rIns="41241"/>
              <a:lstStyle/>
              <a:p>
                <a:pPr algn="ctr">
                  <a:lnSpc>
                    <a:spcPts val="1753"/>
                  </a:lnSpc>
                </a:pPr>
              </a:p>
            </p:txBody>
          </p:sp>
        </p:grpSp>
        <p:sp>
          <p:nvSpPr>
            <p:cNvPr name="TextBox 38" id="38"/>
            <p:cNvSpPr txBox="true"/>
            <p:nvPr/>
          </p:nvSpPr>
          <p:spPr>
            <a:xfrm rot="0">
              <a:off x="9941146" y="206191"/>
              <a:ext cx="3910707" cy="2344289"/>
            </a:xfrm>
            <a:prstGeom prst="rect">
              <a:avLst/>
            </a:prstGeom>
          </p:spPr>
          <p:txBody>
            <a:bodyPr anchor="t" rtlCol="false" tIns="0" lIns="0" bIns="0" rIns="0">
              <a:spAutoFit/>
            </a:bodyPr>
            <a:lstStyle/>
            <a:p>
              <a:pPr algn="l">
                <a:lnSpc>
                  <a:spcPts val="2047"/>
                </a:lnSpc>
              </a:pPr>
              <a:r>
                <a:rPr lang="en-US" sz="1706">
                  <a:solidFill>
                    <a:srgbClr val="000000"/>
                  </a:solidFill>
                  <a:latin typeface="Poppins Bold"/>
                </a:rPr>
                <a:t>Exaptation industrielle </a:t>
              </a:r>
            </a:p>
            <a:p>
              <a:pPr algn="l">
                <a:lnSpc>
                  <a:spcPts val="2047"/>
                </a:lnSpc>
              </a:pPr>
              <a:r>
                <a:rPr lang="en-US" sz="1706">
                  <a:solidFill>
                    <a:srgbClr val="000000"/>
                  </a:solidFill>
                  <a:latin typeface="Poppins"/>
                </a:rPr>
                <a:t>La brosse à dents électrique devient une évidence (publicité, avis médical)</a:t>
              </a:r>
            </a:p>
            <a:p>
              <a:pPr algn="l">
                <a:lnSpc>
                  <a:spcPts val="2047"/>
                </a:lnSpc>
              </a:pPr>
            </a:p>
            <a:p>
              <a:pPr algn="l">
                <a:lnSpc>
                  <a:spcPts val="2047"/>
                </a:lnSpc>
                <a:spcBef>
                  <a:spcPct val="0"/>
                </a:spcBef>
              </a:pPr>
            </a:p>
          </p:txBody>
        </p:sp>
        <p:sp>
          <p:nvSpPr>
            <p:cNvPr name="AutoShape 39" id="39"/>
            <p:cNvSpPr/>
            <p:nvPr/>
          </p:nvSpPr>
          <p:spPr>
            <a:xfrm>
              <a:off x="2779182" y="2252915"/>
              <a:ext cx="2132307" cy="1733982"/>
            </a:xfrm>
            <a:prstGeom prst="line">
              <a:avLst/>
            </a:prstGeom>
            <a:ln cap="flat" w="59192">
              <a:solidFill>
                <a:srgbClr val="000000"/>
              </a:solidFill>
              <a:prstDash val="solid"/>
              <a:headEnd type="none" len="sm" w="sm"/>
              <a:tailEnd type="none" len="sm" w="sm"/>
            </a:ln>
          </p:spPr>
        </p:sp>
        <p:sp>
          <p:nvSpPr>
            <p:cNvPr name="AutoShape 40" id="40"/>
            <p:cNvSpPr/>
            <p:nvPr/>
          </p:nvSpPr>
          <p:spPr>
            <a:xfrm flipV="true">
              <a:off x="2166127" y="3986936"/>
              <a:ext cx="2072699" cy="1679766"/>
            </a:xfrm>
            <a:prstGeom prst="line">
              <a:avLst/>
            </a:prstGeom>
            <a:ln cap="flat" w="59192">
              <a:solidFill>
                <a:srgbClr val="000000"/>
              </a:solidFill>
              <a:prstDash val="solid"/>
              <a:headEnd type="none" len="sm" w="sm"/>
              <a:tailEnd type="none" len="sm" w="sm"/>
            </a:ln>
          </p:spPr>
        </p:sp>
        <p:grpSp>
          <p:nvGrpSpPr>
            <p:cNvPr name="Group 41" id="41"/>
            <p:cNvGrpSpPr/>
            <p:nvPr/>
          </p:nvGrpSpPr>
          <p:grpSpPr>
            <a:xfrm rot="0">
              <a:off x="0" y="5858987"/>
              <a:ext cx="4332253" cy="2084669"/>
              <a:chOff x="0" y="0"/>
              <a:chExt cx="882275" cy="424549"/>
            </a:xfrm>
          </p:grpSpPr>
          <p:sp>
            <p:nvSpPr>
              <p:cNvPr name="Freeform 42" id="42"/>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19050" cap="sq">
                <a:solidFill>
                  <a:srgbClr val="000000"/>
                </a:solidFill>
                <a:prstDash val="solid"/>
                <a:miter/>
              </a:ln>
            </p:spPr>
          </p:sp>
          <p:sp>
            <p:nvSpPr>
              <p:cNvPr name="TextBox 43" id="43"/>
              <p:cNvSpPr txBox="true"/>
              <p:nvPr/>
            </p:nvSpPr>
            <p:spPr>
              <a:xfrm>
                <a:off x="0" y="-9525"/>
                <a:ext cx="882275" cy="434074"/>
              </a:xfrm>
              <a:prstGeom prst="rect">
                <a:avLst/>
              </a:prstGeom>
            </p:spPr>
            <p:txBody>
              <a:bodyPr anchor="ctr" rtlCol="false" tIns="41241" lIns="41241" bIns="41241" rIns="41241"/>
              <a:lstStyle/>
              <a:p>
                <a:pPr algn="ctr">
                  <a:lnSpc>
                    <a:spcPts val="1753"/>
                  </a:lnSpc>
                </a:pPr>
              </a:p>
            </p:txBody>
          </p:sp>
        </p:grpSp>
        <p:sp>
          <p:nvSpPr>
            <p:cNvPr name="TextBox 44" id="44"/>
            <p:cNvSpPr txBox="true"/>
            <p:nvPr/>
          </p:nvSpPr>
          <p:spPr>
            <a:xfrm rot="0">
              <a:off x="259171" y="6065178"/>
              <a:ext cx="3889927" cy="1760826"/>
            </a:xfrm>
            <a:prstGeom prst="rect">
              <a:avLst/>
            </a:prstGeom>
          </p:spPr>
          <p:txBody>
            <a:bodyPr anchor="t" rtlCol="false" tIns="0" lIns="0" bIns="0" rIns="0">
              <a:spAutoFit/>
            </a:bodyPr>
            <a:lstStyle/>
            <a:p>
              <a:pPr algn="l">
                <a:lnSpc>
                  <a:spcPts val="2047"/>
                </a:lnSpc>
              </a:pPr>
              <a:r>
                <a:rPr lang="en-US" sz="1706">
                  <a:solidFill>
                    <a:srgbClr val="000000"/>
                  </a:solidFill>
                  <a:latin typeface="Poppins Bold"/>
                </a:rPr>
                <a:t>Fiabilité de la technique </a:t>
              </a:r>
            </a:p>
            <a:p>
              <a:pPr algn="l">
                <a:lnSpc>
                  <a:spcPts val="2047"/>
                </a:lnSpc>
                <a:spcBef>
                  <a:spcPct val="0"/>
                </a:spcBef>
              </a:pPr>
              <a:r>
                <a:rPr lang="en-US" sz="1706">
                  <a:solidFill>
                    <a:srgbClr val="000000"/>
                  </a:solidFill>
                  <a:latin typeface="Poppins"/>
                </a:rPr>
                <a:t>On considère qu’un outil technique est plus probable de bien faire qu’un être humain</a:t>
              </a:r>
            </a:p>
          </p:txBody>
        </p:sp>
      </p:grpSp>
      <p:sp>
        <p:nvSpPr>
          <p:cNvPr name="TextBox 45" id="45"/>
          <p:cNvSpPr txBox="true"/>
          <p:nvPr/>
        </p:nvSpPr>
        <p:spPr>
          <a:xfrm rot="0">
            <a:off x="1028700" y="923925"/>
            <a:ext cx="13130784"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ANALYSE - Étiologie</a:t>
            </a:r>
          </a:p>
        </p:txBody>
      </p:sp>
      <p:sp>
        <p:nvSpPr>
          <p:cNvPr name="TextBox 46" id="46"/>
          <p:cNvSpPr txBox="true"/>
          <p:nvPr/>
        </p:nvSpPr>
        <p:spPr>
          <a:xfrm rot="0">
            <a:off x="617040" y="2604989"/>
            <a:ext cx="17220264" cy="488061"/>
          </a:xfrm>
          <a:prstGeom prst="rect">
            <a:avLst/>
          </a:prstGeom>
        </p:spPr>
        <p:txBody>
          <a:bodyPr anchor="t" rtlCol="false" tIns="0" lIns="0" bIns="0" rIns="0">
            <a:spAutoFit/>
          </a:bodyPr>
          <a:lstStyle/>
          <a:p>
            <a:pPr algn="just">
              <a:lnSpc>
                <a:spcPts val="4073"/>
              </a:lnSpc>
            </a:pPr>
            <a:r>
              <a:rPr lang="en-US" sz="2910">
                <a:solidFill>
                  <a:srgbClr val="000000"/>
                </a:solidFill>
                <a:latin typeface="Open Sans"/>
              </a:rPr>
              <a:t>Dans l’exemple d’Oscar, on peut formaliser l’étiologie de cette manière : </a:t>
            </a:r>
          </a:p>
        </p:txBody>
      </p:sp>
      <p:sp>
        <p:nvSpPr>
          <p:cNvPr name="TextBox 47" id="47"/>
          <p:cNvSpPr txBox="true"/>
          <p:nvPr/>
        </p:nvSpPr>
        <p:spPr>
          <a:xfrm rot="0">
            <a:off x="14629785" y="-95250"/>
            <a:ext cx="3658215"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Exemple</a:t>
            </a:r>
          </a:p>
        </p:txBody>
      </p:sp>
    </p:spTree>
  </p:cSld>
  <p:clrMapOvr>
    <a:masterClrMapping/>
  </p:clrMapOvr>
</p:sld>
</file>

<file path=ppt/slides/slide17.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3749048"/>
            <a:ext cx="16101860" cy="1394452"/>
          </a:xfrm>
          <a:prstGeom prst="rect">
            <a:avLst/>
          </a:prstGeom>
        </p:spPr>
        <p:txBody>
          <a:bodyPr anchor="t" rtlCol="false" tIns="0" lIns="0" bIns="0" rIns="0">
            <a:spAutoFit/>
          </a:bodyPr>
          <a:lstStyle/>
          <a:p>
            <a:pPr algn="ctr">
              <a:lnSpc>
                <a:spcPts val="11340"/>
              </a:lnSpc>
            </a:pPr>
            <a:r>
              <a:rPr lang="en-US" sz="8100">
                <a:solidFill>
                  <a:srgbClr val="000000"/>
                </a:solidFill>
                <a:latin typeface="Open Sans Bold"/>
              </a:rPr>
              <a:t>PROBLÉMATISATION</a:t>
            </a:r>
          </a:p>
        </p:txBody>
      </p:sp>
    </p:spTree>
  </p:cSld>
  <p:clrMapOvr>
    <a:masterClrMapping/>
  </p:clrMapOvr>
</p:sld>
</file>

<file path=ppt/slides/slide18.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923925"/>
            <a:ext cx="11616762"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PROBLEMATISATION - Sommaire</a:t>
            </a:r>
          </a:p>
        </p:txBody>
      </p:sp>
      <p:grpSp>
        <p:nvGrpSpPr>
          <p:cNvPr name="Group 3" id="3"/>
          <p:cNvGrpSpPr/>
          <p:nvPr/>
        </p:nvGrpSpPr>
        <p:grpSpPr>
          <a:xfrm rot="0">
            <a:off x="4180937" y="2194101"/>
            <a:ext cx="9926126" cy="1567509"/>
            <a:chOff x="0" y="0"/>
            <a:chExt cx="1335156" cy="210844"/>
          </a:xfrm>
        </p:grpSpPr>
        <p:sp>
          <p:nvSpPr>
            <p:cNvPr name="Freeform 4" id="4"/>
            <p:cNvSpPr/>
            <p:nvPr/>
          </p:nvSpPr>
          <p:spPr>
            <a:xfrm flipH="false" flipV="false" rot="0">
              <a:off x="0" y="0"/>
              <a:ext cx="1335156" cy="210844"/>
            </a:xfrm>
            <a:custGeom>
              <a:avLst/>
              <a:gdLst/>
              <a:ahLst/>
              <a:cxnLst/>
              <a:rect r="r" b="b" t="t" l="l"/>
              <a:pathLst>
                <a:path h="210844" w="1335156">
                  <a:moveTo>
                    <a:pt x="28078" y="0"/>
                  </a:moveTo>
                  <a:lnTo>
                    <a:pt x="1307078" y="0"/>
                  </a:lnTo>
                  <a:cubicBezTo>
                    <a:pt x="1314524" y="0"/>
                    <a:pt x="1321666" y="2958"/>
                    <a:pt x="1326932" y="8224"/>
                  </a:cubicBezTo>
                  <a:cubicBezTo>
                    <a:pt x="1332198" y="13490"/>
                    <a:pt x="1335156" y="20631"/>
                    <a:pt x="1335156" y="28078"/>
                  </a:cubicBezTo>
                  <a:lnTo>
                    <a:pt x="1335156" y="182766"/>
                  </a:lnTo>
                  <a:cubicBezTo>
                    <a:pt x="1335156" y="190213"/>
                    <a:pt x="1332198" y="197355"/>
                    <a:pt x="1326932" y="202620"/>
                  </a:cubicBezTo>
                  <a:cubicBezTo>
                    <a:pt x="1321666" y="207886"/>
                    <a:pt x="1314524" y="210844"/>
                    <a:pt x="1307078" y="210844"/>
                  </a:cubicBezTo>
                  <a:lnTo>
                    <a:pt x="28078" y="210844"/>
                  </a:lnTo>
                  <a:cubicBezTo>
                    <a:pt x="20631" y="210844"/>
                    <a:pt x="13490" y="207886"/>
                    <a:pt x="8224" y="202620"/>
                  </a:cubicBezTo>
                  <a:cubicBezTo>
                    <a:pt x="2958" y="197355"/>
                    <a:pt x="0" y="190213"/>
                    <a:pt x="0" y="182766"/>
                  </a:cubicBezTo>
                  <a:lnTo>
                    <a:pt x="0" y="28078"/>
                  </a:lnTo>
                  <a:cubicBezTo>
                    <a:pt x="0" y="20631"/>
                    <a:pt x="2958" y="13490"/>
                    <a:pt x="8224" y="8224"/>
                  </a:cubicBezTo>
                  <a:cubicBezTo>
                    <a:pt x="13490" y="2958"/>
                    <a:pt x="20631" y="0"/>
                    <a:pt x="28078" y="0"/>
                  </a:cubicBezTo>
                  <a:close/>
                </a:path>
              </a:pathLst>
            </a:custGeom>
            <a:solidFill>
              <a:srgbClr val="000000">
                <a:alpha val="0"/>
              </a:srgbClr>
            </a:solidFill>
            <a:ln w="19050" cap="rnd">
              <a:solidFill>
                <a:srgbClr val="F69426"/>
              </a:solidFill>
              <a:prstDash val="solid"/>
              <a:round/>
            </a:ln>
          </p:spPr>
        </p:sp>
        <p:sp>
          <p:nvSpPr>
            <p:cNvPr name="TextBox 5" id="5"/>
            <p:cNvSpPr txBox="true"/>
            <p:nvPr/>
          </p:nvSpPr>
          <p:spPr>
            <a:xfrm>
              <a:off x="0" y="-19050"/>
              <a:ext cx="1335156" cy="229894"/>
            </a:xfrm>
            <a:prstGeom prst="rect">
              <a:avLst/>
            </a:prstGeom>
          </p:spPr>
          <p:txBody>
            <a:bodyPr anchor="ctr" rtlCol="false" tIns="139877" lIns="139877" bIns="139877" rIns="139877"/>
            <a:lstStyle/>
            <a:p>
              <a:pPr algn="ctr">
                <a:lnSpc>
                  <a:spcPts val="2160"/>
                </a:lnSpc>
              </a:pPr>
            </a:p>
          </p:txBody>
        </p:sp>
      </p:grpSp>
      <p:grpSp>
        <p:nvGrpSpPr>
          <p:cNvPr name="Group 6" id="6"/>
          <p:cNvGrpSpPr/>
          <p:nvPr/>
        </p:nvGrpSpPr>
        <p:grpSpPr>
          <a:xfrm rot="0">
            <a:off x="4180937" y="6146333"/>
            <a:ext cx="9926126" cy="1567509"/>
            <a:chOff x="0" y="0"/>
            <a:chExt cx="1335156" cy="210844"/>
          </a:xfrm>
        </p:grpSpPr>
        <p:sp>
          <p:nvSpPr>
            <p:cNvPr name="Freeform 7" id="7"/>
            <p:cNvSpPr/>
            <p:nvPr/>
          </p:nvSpPr>
          <p:spPr>
            <a:xfrm flipH="false" flipV="false" rot="0">
              <a:off x="0" y="0"/>
              <a:ext cx="1335156" cy="210844"/>
            </a:xfrm>
            <a:custGeom>
              <a:avLst/>
              <a:gdLst/>
              <a:ahLst/>
              <a:cxnLst/>
              <a:rect r="r" b="b" t="t" l="l"/>
              <a:pathLst>
                <a:path h="210844" w="1335156">
                  <a:moveTo>
                    <a:pt x="28078" y="0"/>
                  </a:moveTo>
                  <a:lnTo>
                    <a:pt x="1307078" y="0"/>
                  </a:lnTo>
                  <a:cubicBezTo>
                    <a:pt x="1314524" y="0"/>
                    <a:pt x="1321666" y="2958"/>
                    <a:pt x="1326932" y="8224"/>
                  </a:cubicBezTo>
                  <a:cubicBezTo>
                    <a:pt x="1332198" y="13490"/>
                    <a:pt x="1335156" y="20631"/>
                    <a:pt x="1335156" y="28078"/>
                  </a:cubicBezTo>
                  <a:lnTo>
                    <a:pt x="1335156" y="182766"/>
                  </a:lnTo>
                  <a:cubicBezTo>
                    <a:pt x="1335156" y="190213"/>
                    <a:pt x="1332198" y="197355"/>
                    <a:pt x="1326932" y="202620"/>
                  </a:cubicBezTo>
                  <a:cubicBezTo>
                    <a:pt x="1321666" y="207886"/>
                    <a:pt x="1314524" y="210844"/>
                    <a:pt x="1307078" y="210844"/>
                  </a:cubicBezTo>
                  <a:lnTo>
                    <a:pt x="28078" y="210844"/>
                  </a:lnTo>
                  <a:cubicBezTo>
                    <a:pt x="20631" y="210844"/>
                    <a:pt x="13490" y="207886"/>
                    <a:pt x="8224" y="202620"/>
                  </a:cubicBezTo>
                  <a:cubicBezTo>
                    <a:pt x="2958" y="197355"/>
                    <a:pt x="0" y="190213"/>
                    <a:pt x="0" y="182766"/>
                  </a:cubicBezTo>
                  <a:lnTo>
                    <a:pt x="0" y="28078"/>
                  </a:lnTo>
                  <a:cubicBezTo>
                    <a:pt x="0" y="20631"/>
                    <a:pt x="2958" y="13490"/>
                    <a:pt x="8224" y="8224"/>
                  </a:cubicBezTo>
                  <a:cubicBezTo>
                    <a:pt x="13490" y="2958"/>
                    <a:pt x="20631" y="0"/>
                    <a:pt x="28078" y="0"/>
                  </a:cubicBezTo>
                  <a:close/>
                </a:path>
              </a:pathLst>
            </a:custGeom>
            <a:solidFill>
              <a:srgbClr val="000000">
                <a:alpha val="0"/>
              </a:srgbClr>
            </a:solidFill>
            <a:ln w="19050" cap="rnd">
              <a:solidFill>
                <a:srgbClr val="F69426"/>
              </a:solidFill>
              <a:prstDash val="solid"/>
              <a:round/>
            </a:ln>
          </p:spPr>
        </p:sp>
        <p:sp>
          <p:nvSpPr>
            <p:cNvPr name="TextBox 8" id="8"/>
            <p:cNvSpPr txBox="true"/>
            <p:nvPr/>
          </p:nvSpPr>
          <p:spPr>
            <a:xfrm>
              <a:off x="0" y="-19050"/>
              <a:ext cx="1335156" cy="229894"/>
            </a:xfrm>
            <a:prstGeom prst="rect">
              <a:avLst/>
            </a:prstGeom>
          </p:spPr>
          <p:txBody>
            <a:bodyPr anchor="ctr" rtlCol="false" tIns="139877" lIns="139877" bIns="139877" rIns="139877"/>
            <a:lstStyle/>
            <a:p>
              <a:pPr algn="ctr">
                <a:lnSpc>
                  <a:spcPts val="2160"/>
                </a:lnSpc>
              </a:pPr>
            </a:p>
          </p:txBody>
        </p:sp>
      </p:grpSp>
      <p:grpSp>
        <p:nvGrpSpPr>
          <p:cNvPr name="Group 9" id="9"/>
          <p:cNvGrpSpPr/>
          <p:nvPr/>
        </p:nvGrpSpPr>
        <p:grpSpPr>
          <a:xfrm rot="0">
            <a:off x="4180937" y="8264609"/>
            <a:ext cx="9926126" cy="1567509"/>
            <a:chOff x="0" y="0"/>
            <a:chExt cx="1335156" cy="210844"/>
          </a:xfrm>
        </p:grpSpPr>
        <p:sp>
          <p:nvSpPr>
            <p:cNvPr name="Freeform 10" id="10"/>
            <p:cNvSpPr/>
            <p:nvPr/>
          </p:nvSpPr>
          <p:spPr>
            <a:xfrm flipH="false" flipV="false" rot="0">
              <a:off x="0" y="0"/>
              <a:ext cx="1335156" cy="210844"/>
            </a:xfrm>
            <a:custGeom>
              <a:avLst/>
              <a:gdLst/>
              <a:ahLst/>
              <a:cxnLst/>
              <a:rect r="r" b="b" t="t" l="l"/>
              <a:pathLst>
                <a:path h="210844" w="1335156">
                  <a:moveTo>
                    <a:pt x="28078" y="0"/>
                  </a:moveTo>
                  <a:lnTo>
                    <a:pt x="1307078" y="0"/>
                  </a:lnTo>
                  <a:cubicBezTo>
                    <a:pt x="1314524" y="0"/>
                    <a:pt x="1321666" y="2958"/>
                    <a:pt x="1326932" y="8224"/>
                  </a:cubicBezTo>
                  <a:cubicBezTo>
                    <a:pt x="1332198" y="13490"/>
                    <a:pt x="1335156" y="20631"/>
                    <a:pt x="1335156" y="28078"/>
                  </a:cubicBezTo>
                  <a:lnTo>
                    <a:pt x="1335156" y="182766"/>
                  </a:lnTo>
                  <a:cubicBezTo>
                    <a:pt x="1335156" y="190213"/>
                    <a:pt x="1332198" y="197355"/>
                    <a:pt x="1326932" y="202620"/>
                  </a:cubicBezTo>
                  <a:cubicBezTo>
                    <a:pt x="1321666" y="207886"/>
                    <a:pt x="1314524" y="210844"/>
                    <a:pt x="1307078" y="210844"/>
                  </a:cubicBezTo>
                  <a:lnTo>
                    <a:pt x="28078" y="210844"/>
                  </a:lnTo>
                  <a:cubicBezTo>
                    <a:pt x="20631" y="210844"/>
                    <a:pt x="13490" y="207886"/>
                    <a:pt x="8224" y="202620"/>
                  </a:cubicBezTo>
                  <a:cubicBezTo>
                    <a:pt x="2958" y="197355"/>
                    <a:pt x="0" y="190213"/>
                    <a:pt x="0" y="182766"/>
                  </a:cubicBezTo>
                  <a:lnTo>
                    <a:pt x="0" y="28078"/>
                  </a:lnTo>
                  <a:cubicBezTo>
                    <a:pt x="0" y="20631"/>
                    <a:pt x="2958" y="13490"/>
                    <a:pt x="8224" y="8224"/>
                  </a:cubicBezTo>
                  <a:cubicBezTo>
                    <a:pt x="13490" y="2958"/>
                    <a:pt x="20631" y="0"/>
                    <a:pt x="28078" y="0"/>
                  </a:cubicBezTo>
                  <a:close/>
                </a:path>
              </a:pathLst>
            </a:custGeom>
            <a:solidFill>
              <a:srgbClr val="000000">
                <a:alpha val="0"/>
              </a:srgbClr>
            </a:solidFill>
            <a:ln w="19050" cap="rnd">
              <a:solidFill>
                <a:srgbClr val="F69426"/>
              </a:solidFill>
              <a:prstDash val="solid"/>
              <a:round/>
            </a:ln>
          </p:spPr>
        </p:sp>
        <p:sp>
          <p:nvSpPr>
            <p:cNvPr name="TextBox 11" id="11"/>
            <p:cNvSpPr txBox="true"/>
            <p:nvPr/>
          </p:nvSpPr>
          <p:spPr>
            <a:xfrm>
              <a:off x="0" y="-19050"/>
              <a:ext cx="1335156" cy="229894"/>
            </a:xfrm>
            <a:prstGeom prst="rect">
              <a:avLst/>
            </a:prstGeom>
          </p:spPr>
          <p:txBody>
            <a:bodyPr anchor="ctr" rtlCol="false" tIns="139877" lIns="139877" bIns="139877" rIns="139877"/>
            <a:lstStyle/>
            <a:p>
              <a:pPr algn="ctr">
                <a:lnSpc>
                  <a:spcPts val="2160"/>
                </a:lnSpc>
              </a:pPr>
            </a:p>
          </p:txBody>
        </p:sp>
      </p:grpSp>
      <p:sp>
        <p:nvSpPr>
          <p:cNvPr name="TextBox 12" id="12"/>
          <p:cNvSpPr txBox="true"/>
          <p:nvPr/>
        </p:nvSpPr>
        <p:spPr>
          <a:xfrm rot="0">
            <a:off x="4180937" y="6590362"/>
            <a:ext cx="9926126" cy="784860"/>
          </a:xfrm>
          <a:prstGeom prst="rect">
            <a:avLst/>
          </a:prstGeom>
        </p:spPr>
        <p:txBody>
          <a:bodyPr anchor="t" rtlCol="false" tIns="0" lIns="0" bIns="0" rIns="0">
            <a:spAutoFit/>
          </a:bodyPr>
          <a:lstStyle/>
          <a:p>
            <a:pPr algn="ctr">
              <a:lnSpc>
                <a:spcPts val="5400"/>
              </a:lnSpc>
            </a:pPr>
            <a:r>
              <a:rPr lang="en-US" sz="5400">
                <a:solidFill>
                  <a:srgbClr val="000000"/>
                </a:solidFill>
                <a:latin typeface="Poppins"/>
              </a:rPr>
              <a:t>Efforts</a:t>
            </a:r>
          </a:p>
        </p:txBody>
      </p:sp>
      <p:sp>
        <p:nvSpPr>
          <p:cNvPr name="TextBox 13" id="13"/>
          <p:cNvSpPr txBox="true"/>
          <p:nvPr/>
        </p:nvSpPr>
        <p:spPr>
          <a:xfrm rot="0">
            <a:off x="4900099" y="8351134"/>
            <a:ext cx="8487802" cy="1442085"/>
          </a:xfrm>
          <a:prstGeom prst="rect">
            <a:avLst/>
          </a:prstGeom>
        </p:spPr>
        <p:txBody>
          <a:bodyPr anchor="t" rtlCol="false" tIns="0" lIns="0" bIns="0" rIns="0">
            <a:spAutoFit/>
          </a:bodyPr>
          <a:lstStyle/>
          <a:p>
            <a:pPr algn="ctr">
              <a:lnSpc>
                <a:spcPts val="5399"/>
              </a:lnSpc>
            </a:pPr>
            <a:r>
              <a:rPr lang="en-US" sz="5399">
                <a:solidFill>
                  <a:srgbClr val="000000"/>
                </a:solidFill>
                <a:latin typeface="Poppins"/>
              </a:rPr>
              <a:t>Rendre l’effort acceptable</a:t>
            </a:r>
          </a:p>
        </p:txBody>
      </p:sp>
      <p:sp>
        <p:nvSpPr>
          <p:cNvPr name="TextBox 14" id="14"/>
          <p:cNvSpPr txBox="true"/>
          <p:nvPr/>
        </p:nvSpPr>
        <p:spPr>
          <a:xfrm rot="0">
            <a:off x="4900099" y="2605065"/>
            <a:ext cx="8487802" cy="784860"/>
          </a:xfrm>
          <a:prstGeom prst="rect">
            <a:avLst/>
          </a:prstGeom>
        </p:spPr>
        <p:txBody>
          <a:bodyPr anchor="t" rtlCol="false" tIns="0" lIns="0" bIns="0" rIns="0">
            <a:spAutoFit/>
          </a:bodyPr>
          <a:lstStyle/>
          <a:p>
            <a:pPr algn="ctr">
              <a:lnSpc>
                <a:spcPts val="5400"/>
              </a:lnSpc>
            </a:pPr>
            <a:r>
              <a:rPr lang="en-US" sz="5400">
                <a:solidFill>
                  <a:srgbClr val="000000"/>
                </a:solidFill>
                <a:latin typeface="Poppins"/>
              </a:rPr>
              <a:t>Vue globale</a:t>
            </a:r>
          </a:p>
        </p:txBody>
      </p:sp>
      <p:grpSp>
        <p:nvGrpSpPr>
          <p:cNvPr name="Group 15" id="15"/>
          <p:cNvGrpSpPr/>
          <p:nvPr/>
        </p:nvGrpSpPr>
        <p:grpSpPr>
          <a:xfrm rot="0">
            <a:off x="4180937" y="4067223"/>
            <a:ext cx="9926126" cy="1567509"/>
            <a:chOff x="0" y="0"/>
            <a:chExt cx="1335156" cy="210844"/>
          </a:xfrm>
        </p:grpSpPr>
        <p:sp>
          <p:nvSpPr>
            <p:cNvPr name="Freeform 16" id="16"/>
            <p:cNvSpPr/>
            <p:nvPr/>
          </p:nvSpPr>
          <p:spPr>
            <a:xfrm flipH="false" flipV="false" rot="0">
              <a:off x="0" y="0"/>
              <a:ext cx="1335156" cy="210844"/>
            </a:xfrm>
            <a:custGeom>
              <a:avLst/>
              <a:gdLst/>
              <a:ahLst/>
              <a:cxnLst/>
              <a:rect r="r" b="b" t="t" l="l"/>
              <a:pathLst>
                <a:path h="210844" w="1335156">
                  <a:moveTo>
                    <a:pt x="28078" y="0"/>
                  </a:moveTo>
                  <a:lnTo>
                    <a:pt x="1307078" y="0"/>
                  </a:lnTo>
                  <a:cubicBezTo>
                    <a:pt x="1314524" y="0"/>
                    <a:pt x="1321666" y="2958"/>
                    <a:pt x="1326932" y="8224"/>
                  </a:cubicBezTo>
                  <a:cubicBezTo>
                    <a:pt x="1332198" y="13490"/>
                    <a:pt x="1335156" y="20631"/>
                    <a:pt x="1335156" y="28078"/>
                  </a:cubicBezTo>
                  <a:lnTo>
                    <a:pt x="1335156" y="182766"/>
                  </a:lnTo>
                  <a:cubicBezTo>
                    <a:pt x="1335156" y="190213"/>
                    <a:pt x="1332198" y="197355"/>
                    <a:pt x="1326932" y="202620"/>
                  </a:cubicBezTo>
                  <a:cubicBezTo>
                    <a:pt x="1321666" y="207886"/>
                    <a:pt x="1314524" y="210844"/>
                    <a:pt x="1307078" y="210844"/>
                  </a:cubicBezTo>
                  <a:lnTo>
                    <a:pt x="28078" y="210844"/>
                  </a:lnTo>
                  <a:cubicBezTo>
                    <a:pt x="20631" y="210844"/>
                    <a:pt x="13490" y="207886"/>
                    <a:pt x="8224" y="202620"/>
                  </a:cubicBezTo>
                  <a:cubicBezTo>
                    <a:pt x="2958" y="197355"/>
                    <a:pt x="0" y="190213"/>
                    <a:pt x="0" y="182766"/>
                  </a:cubicBezTo>
                  <a:lnTo>
                    <a:pt x="0" y="28078"/>
                  </a:lnTo>
                  <a:cubicBezTo>
                    <a:pt x="0" y="20631"/>
                    <a:pt x="2958" y="13490"/>
                    <a:pt x="8224" y="8224"/>
                  </a:cubicBezTo>
                  <a:cubicBezTo>
                    <a:pt x="13490" y="2958"/>
                    <a:pt x="20631" y="0"/>
                    <a:pt x="28078" y="0"/>
                  </a:cubicBezTo>
                  <a:close/>
                </a:path>
              </a:pathLst>
            </a:custGeom>
            <a:solidFill>
              <a:srgbClr val="000000">
                <a:alpha val="0"/>
              </a:srgbClr>
            </a:solidFill>
            <a:ln w="19050" cap="rnd">
              <a:solidFill>
                <a:srgbClr val="F69426"/>
              </a:solidFill>
              <a:prstDash val="solid"/>
              <a:round/>
            </a:ln>
          </p:spPr>
        </p:sp>
        <p:sp>
          <p:nvSpPr>
            <p:cNvPr name="TextBox 17" id="17"/>
            <p:cNvSpPr txBox="true"/>
            <p:nvPr/>
          </p:nvSpPr>
          <p:spPr>
            <a:xfrm>
              <a:off x="0" y="-19050"/>
              <a:ext cx="1335156" cy="229894"/>
            </a:xfrm>
            <a:prstGeom prst="rect">
              <a:avLst/>
            </a:prstGeom>
          </p:spPr>
          <p:txBody>
            <a:bodyPr anchor="ctr" rtlCol="false" tIns="139877" lIns="139877" bIns="139877" rIns="139877"/>
            <a:lstStyle/>
            <a:p>
              <a:pPr algn="ctr">
                <a:lnSpc>
                  <a:spcPts val="2160"/>
                </a:lnSpc>
              </a:pPr>
            </a:p>
          </p:txBody>
        </p:sp>
      </p:grpSp>
      <p:sp>
        <p:nvSpPr>
          <p:cNvPr name="TextBox 18" id="18"/>
          <p:cNvSpPr txBox="true"/>
          <p:nvPr/>
        </p:nvSpPr>
        <p:spPr>
          <a:xfrm rot="0">
            <a:off x="4900099" y="4478187"/>
            <a:ext cx="8487802" cy="784860"/>
          </a:xfrm>
          <a:prstGeom prst="rect">
            <a:avLst/>
          </a:prstGeom>
        </p:spPr>
        <p:txBody>
          <a:bodyPr anchor="t" rtlCol="false" tIns="0" lIns="0" bIns="0" rIns="0">
            <a:spAutoFit/>
          </a:bodyPr>
          <a:lstStyle/>
          <a:p>
            <a:pPr algn="ctr">
              <a:lnSpc>
                <a:spcPts val="5400"/>
              </a:lnSpc>
            </a:pPr>
            <a:r>
              <a:rPr lang="en-US" sz="5400">
                <a:solidFill>
                  <a:srgbClr val="000000"/>
                </a:solidFill>
                <a:latin typeface="Poppins"/>
              </a:rPr>
              <a:t>Acteurs</a:t>
            </a:r>
          </a:p>
        </p:txBody>
      </p:sp>
      <p:sp>
        <p:nvSpPr>
          <p:cNvPr name="TextBox 19" id="19"/>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0645801" y="7437507"/>
            <a:ext cx="1582695" cy="761589"/>
            <a:chOff x="0" y="0"/>
            <a:chExt cx="882275" cy="424549"/>
          </a:xfrm>
        </p:grpSpPr>
        <p:sp>
          <p:nvSpPr>
            <p:cNvPr name="Freeform 3" id="3"/>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FF83CF"/>
            </a:solidFill>
            <a:ln w="9525" cap="sq">
              <a:solidFill>
                <a:srgbClr val="000000"/>
              </a:solidFill>
              <a:prstDash val="solid"/>
              <a:miter/>
            </a:ln>
          </p:spPr>
        </p:sp>
        <p:sp>
          <p:nvSpPr>
            <p:cNvPr name="TextBox 4" id="4"/>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grpSp>
        <p:nvGrpSpPr>
          <p:cNvPr name="Group 5" id="5"/>
          <p:cNvGrpSpPr/>
          <p:nvPr/>
        </p:nvGrpSpPr>
        <p:grpSpPr>
          <a:xfrm rot="0">
            <a:off x="12355640" y="7437507"/>
            <a:ext cx="1591150" cy="761589"/>
            <a:chOff x="0" y="0"/>
            <a:chExt cx="886989" cy="424549"/>
          </a:xfrm>
        </p:grpSpPr>
        <p:sp>
          <p:nvSpPr>
            <p:cNvPr name="Freeform 6" id="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7" id="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8" id="8"/>
          <p:cNvGrpSpPr/>
          <p:nvPr/>
        </p:nvGrpSpPr>
        <p:grpSpPr>
          <a:xfrm rot="0">
            <a:off x="14089457" y="7437507"/>
            <a:ext cx="1591150" cy="761589"/>
            <a:chOff x="0" y="0"/>
            <a:chExt cx="886989" cy="424549"/>
          </a:xfrm>
        </p:grpSpPr>
        <p:sp>
          <p:nvSpPr>
            <p:cNvPr name="Freeform 9" id="9"/>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10" id="10"/>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11" id="11"/>
          <p:cNvGrpSpPr/>
          <p:nvPr/>
        </p:nvGrpSpPr>
        <p:grpSpPr>
          <a:xfrm rot="0">
            <a:off x="9902554" y="8313238"/>
            <a:ext cx="1591150" cy="761589"/>
            <a:chOff x="0" y="0"/>
            <a:chExt cx="886989" cy="424549"/>
          </a:xfrm>
        </p:grpSpPr>
        <p:sp>
          <p:nvSpPr>
            <p:cNvPr name="Freeform 12" id="1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13" id="1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14" id="14"/>
          <p:cNvGrpSpPr/>
          <p:nvPr/>
        </p:nvGrpSpPr>
        <p:grpSpPr>
          <a:xfrm rot="0">
            <a:off x="11626353" y="8313238"/>
            <a:ext cx="1591150" cy="761589"/>
            <a:chOff x="0" y="0"/>
            <a:chExt cx="886989" cy="424549"/>
          </a:xfrm>
        </p:grpSpPr>
        <p:sp>
          <p:nvSpPr>
            <p:cNvPr name="Freeform 15" id="15"/>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16" id="16"/>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17" id="17"/>
          <p:cNvGrpSpPr/>
          <p:nvPr/>
        </p:nvGrpSpPr>
        <p:grpSpPr>
          <a:xfrm rot="0">
            <a:off x="13360169" y="8319952"/>
            <a:ext cx="1591150" cy="761589"/>
            <a:chOff x="0" y="0"/>
            <a:chExt cx="886989" cy="424549"/>
          </a:xfrm>
        </p:grpSpPr>
        <p:sp>
          <p:nvSpPr>
            <p:cNvPr name="Freeform 18" id="1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19" id="1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20" id="20"/>
          <p:cNvGrpSpPr/>
          <p:nvPr/>
        </p:nvGrpSpPr>
        <p:grpSpPr>
          <a:xfrm rot="0">
            <a:off x="9106979" y="9202398"/>
            <a:ext cx="1591150" cy="761589"/>
            <a:chOff x="0" y="0"/>
            <a:chExt cx="886989" cy="424549"/>
          </a:xfrm>
        </p:grpSpPr>
        <p:sp>
          <p:nvSpPr>
            <p:cNvPr name="Freeform 21" id="21"/>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22" id="22"/>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23" id="23"/>
          <p:cNvGrpSpPr/>
          <p:nvPr/>
        </p:nvGrpSpPr>
        <p:grpSpPr>
          <a:xfrm rot="0">
            <a:off x="10830778" y="9202398"/>
            <a:ext cx="1591150" cy="761589"/>
            <a:chOff x="0" y="0"/>
            <a:chExt cx="886989" cy="424549"/>
          </a:xfrm>
        </p:grpSpPr>
        <p:sp>
          <p:nvSpPr>
            <p:cNvPr name="Freeform 24" id="2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25" id="2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26" id="26"/>
          <p:cNvGrpSpPr/>
          <p:nvPr/>
        </p:nvGrpSpPr>
        <p:grpSpPr>
          <a:xfrm rot="0">
            <a:off x="12564594" y="9209112"/>
            <a:ext cx="1591150" cy="761589"/>
            <a:chOff x="0" y="0"/>
            <a:chExt cx="886989" cy="424549"/>
          </a:xfrm>
        </p:grpSpPr>
        <p:sp>
          <p:nvSpPr>
            <p:cNvPr name="Freeform 27" id="27"/>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28" id="28"/>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29" id="29"/>
          <p:cNvGrpSpPr/>
          <p:nvPr/>
        </p:nvGrpSpPr>
        <p:grpSpPr>
          <a:xfrm rot="0">
            <a:off x="8950632" y="7437507"/>
            <a:ext cx="1582695" cy="761589"/>
            <a:chOff x="0" y="0"/>
            <a:chExt cx="882275" cy="424549"/>
          </a:xfrm>
        </p:grpSpPr>
        <p:sp>
          <p:nvSpPr>
            <p:cNvPr name="Freeform 30" id="30"/>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FF83CF"/>
            </a:solidFill>
            <a:ln w="9525" cap="sq">
              <a:solidFill>
                <a:srgbClr val="000000"/>
              </a:solidFill>
              <a:prstDash val="solid"/>
              <a:miter/>
            </a:ln>
          </p:spPr>
        </p:sp>
        <p:sp>
          <p:nvSpPr>
            <p:cNvPr name="TextBox 31" id="31"/>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grpSp>
        <p:nvGrpSpPr>
          <p:cNvPr name="Group 32" id="32"/>
          <p:cNvGrpSpPr/>
          <p:nvPr/>
        </p:nvGrpSpPr>
        <p:grpSpPr>
          <a:xfrm rot="0">
            <a:off x="8141372" y="8319952"/>
            <a:ext cx="1591150" cy="761589"/>
            <a:chOff x="0" y="0"/>
            <a:chExt cx="886989" cy="424549"/>
          </a:xfrm>
        </p:grpSpPr>
        <p:sp>
          <p:nvSpPr>
            <p:cNvPr name="Freeform 33" id="33"/>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34" id="34"/>
            <p:cNvSpPr txBox="true"/>
            <p:nvPr/>
          </p:nvSpPr>
          <p:spPr>
            <a:xfrm>
              <a:off x="0" y="-9525"/>
              <a:ext cx="886989" cy="434074"/>
            </a:xfrm>
            <a:prstGeom prst="rect">
              <a:avLst/>
            </a:prstGeom>
          </p:spPr>
          <p:txBody>
            <a:bodyPr anchor="ctr" rtlCol="false" tIns="31316" lIns="31316" bIns="31316" rIns="31316"/>
            <a:lstStyle/>
            <a:p>
              <a:pPr algn="l" marL="0" indent="0" lvl="0">
                <a:lnSpc>
                  <a:spcPts val="872"/>
                </a:lnSpc>
                <a:spcBef>
                  <a:spcPct val="0"/>
                </a:spcBef>
              </a:pPr>
            </a:p>
          </p:txBody>
        </p:sp>
      </p:grpSp>
      <p:grpSp>
        <p:nvGrpSpPr>
          <p:cNvPr name="Group 35" id="35"/>
          <p:cNvGrpSpPr/>
          <p:nvPr/>
        </p:nvGrpSpPr>
        <p:grpSpPr>
          <a:xfrm rot="0">
            <a:off x="7345797" y="9209112"/>
            <a:ext cx="1591150" cy="761589"/>
            <a:chOff x="0" y="0"/>
            <a:chExt cx="886989" cy="424549"/>
          </a:xfrm>
        </p:grpSpPr>
        <p:sp>
          <p:nvSpPr>
            <p:cNvPr name="Freeform 36" id="3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37" id="3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38" id="38"/>
          <p:cNvGrpSpPr/>
          <p:nvPr/>
        </p:nvGrpSpPr>
        <p:grpSpPr>
          <a:xfrm rot="0">
            <a:off x="10253234" y="2639909"/>
            <a:ext cx="1591150" cy="761589"/>
            <a:chOff x="0" y="0"/>
            <a:chExt cx="886989" cy="424549"/>
          </a:xfrm>
        </p:grpSpPr>
        <p:sp>
          <p:nvSpPr>
            <p:cNvPr name="Freeform 39" id="39"/>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40" id="40"/>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41" id="41"/>
          <p:cNvGrpSpPr/>
          <p:nvPr/>
        </p:nvGrpSpPr>
        <p:grpSpPr>
          <a:xfrm rot="0">
            <a:off x="9538888" y="1761603"/>
            <a:ext cx="1591150" cy="761589"/>
            <a:chOff x="0" y="0"/>
            <a:chExt cx="886989" cy="424549"/>
          </a:xfrm>
        </p:grpSpPr>
        <p:sp>
          <p:nvSpPr>
            <p:cNvPr name="Freeform 42" id="4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43" id="43"/>
            <p:cNvSpPr txBox="true"/>
            <p:nvPr/>
          </p:nvSpPr>
          <p:spPr>
            <a:xfrm>
              <a:off x="0" y="-19050"/>
              <a:ext cx="886989" cy="443599"/>
            </a:xfrm>
            <a:prstGeom prst="rect">
              <a:avLst/>
            </a:prstGeom>
          </p:spPr>
          <p:txBody>
            <a:bodyPr anchor="ctr" rtlCol="false" tIns="31316" lIns="31316" bIns="31316" rIns="31316"/>
            <a:lstStyle/>
            <a:p>
              <a:pPr algn="ctr">
                <a:lnSpc>
                  <a:spcPts val="1331"/>
                </a:lnSpc>
              </a:pPr>
              <a:r>
                <a:rPr lang="en-US" sz="1109">
                  <a:solidFill>
                    <a:srgbClr val="000000"/>
                  </a:solidFill>
                  <a:latin typeface="Poppins"/>
                </a:rPr>
                <a:t> </a:t>
              </a:r>
            </a:p>
          </p:txBody>
        </p:sp>
      </p:grpSp>
      <p:grpSp>
        <p:nvGrpSpPr>
          <p:cNvPr name="Group 44" id="44"/>
          <p:cNvGrpSpPr/>
          <p:nvPr/>
        </p:nvGrpSpPr>
        <p:grpSpPr>
          <a:xfrm rot="0">
            <a:off x="11977033" y="2639909"/>
            <a:ext cx="1591150" cy="761589"/>
            <a:chOff x="0" y="0"/>
            <a:chExt cx="886989" cy="424549"/>
          </a:xfrm>
        </p:grpSpPr>
        <p:sp>
          <p:nvSpPr>
            <p:cNvPr name="Freeform 45" id="45"/>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46" id="46"/>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47" id="47"/>
          <p:cNvGrpSpPr/>
          <p:nvPr/>
        </p:nvGrpSpPr>
        <p:grpSpPr>
          <a:xfrm rot="0">
            <a:off x="11262686" y="1770892"/>
            <a:ext cx="1591150" cy="761589"/>
            <a:chOff x="0" y="0"/>
            <a:chExt cx="886989" cy="424549"/>
          </a:xfrm>
        </p:grpSpPr>
        <p:sp>
          <p:nvSpPr>
            <p:cNvPr name="Freeform 48" id="4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49" id="4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50" id="50"/>
          <p:cNvGrpSpPr/>
          <p:nvPr/>
        </p:nvGrpSpPr>
        <p:grpSpPr>
          <a:xfrm rot="0">
            <a:off x="13710849" y="2646623"/>
            <a:ext cx="1591150" cy="761589"/>
            <a:chOff x="0" y="0"/>
            <a:chExt cx="886989" cy="424549"/>
          </a:xfrm>
        </p:grpSpPr>
        <p:sp>
          <p:nvSpPr>
            <p:cNvPr name="Freeform 51" id="51"/>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52" id="52"/>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53" id="53"/>
          <p:cNvGrpSpPr/>
          <p:nvPr/>
        </p:nvGrpSpPr>
        <p:grpSpPr>
          <a:xfrm rot="0">
            <a:off x="12996503" y="1777606"/>
            <a:ext cx="1591150" cy="761589"/>
            <a:chOff x="0" y="0"/>
            <a:chExt cx="886989" cy="424549"/>
          </a:xfrm>
        </p:grpSpPr>
        <p:sp>
          <p:nvSpPr>
            <p:cNvPr name="Freeform 54" id="5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55" id="5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56" id="56"/>
          <p:cNvGrpSpPr/>
          <p:nvPr/>
        </p:nvGrpSpPr>
        <p:grpSpPr>
          <a:xfrm rot="0">
            <a:off x="14492464" y="3482231"/>
            <a:ext cx="1591150" cy="761589"/>
            <a:chOff x="0" y="0"/>
            <a:chExt cx="886989" cy="424549"/>
          </a:xfrm>
        </p:grpSpPr>
        <p:sp>
          <p:nvSpPr>
            <p:cNvPr name="Freeform 57" id="57"/>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58" id="58"/>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59" id="59"/>
          <p:cNvGrpSpPr/>
          <p:nvPr/>
        </p:nvGrpSpPr>
        <p:grpSpPr>
          <a:xfrm rot="0">
            <a:off x="9326981" y="3482231"/>
            <a:ext cx="1582695" cy="761589"/>
            <a:chOff x="0" y="0"/>
            <a:chExt cx="882275" cy="424549"/>
          </a:xfrm>
        </p:grpSpPr>
        <p:sp>
          <p:nvSpPr>
            <p:cNvPr name="Freeform 60" id="60"/>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FF83CF"/>
            </a:solidFill>
            <a:ln w="9525" cap="sq">
              <a:solidFill>
                <a:srgbClr val="000000"/>
              </a:solidFill>
              <a:prstDash val="solid"/>
              <a:miter/>
            </a:ln>
          </p:spPr>
        </p:sp>
        <p:sp>
          <p:nvSpPr>
            <p:cNvPr name="TextBox 61" id="61"/>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grpSp>
        <p:nvGrpSpPr>
          <p:cNvPr name="Group 62" id="62"/>
          <p:cNvGrpSpPr/>
          <p:nvPr/>
        </p:nvGrpSpPr>
        <p:grpSpPr>
          <a:xfrm rot="0">
            <a:off x="11036820" y="3482231"/>
            <a:ext cx="1591150" cy="761589"/>
            <a:chOff x="0" y="0"/>
            <a:chExt cx="886989" cy="424549"/>
          </a:xfrm>
        </p:grpSpPr>
        <p:sp>
          <p:nvSpPr>
            <p:cNvPr name="Freeform 63" id="63"/>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64" id="64"/>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65" id="65"/>
          <p:cNvGrpSpPr/>
          <p:nvPr/>
        </p:nvGrpSpPr>
        <p:grpSpPr>
          <a:xfrm rot="0">
            <a:off x="12770637" y="3482231"/>
            <a:ext cx="1591150" cy="761589"/>
            <a:chOff x="0" y="0"/>
            <a:chExt cx="886989" cy="424549"/>
          </a:xfrm>
        </p:grpSpPr>
        <p:sp>
          <p:nvSpPr>
            <p:cNvPr name="Freeform 66" id="6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67" id="6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68" id="68"/>
          <p:cNvGrpSpPr/>
          <p:nvPr/>
        </p:nvGrpSpPr>
        <p:grpSpPr>
          <a:xfrm rot="0">
            <a:off x="8541064" y="2646623"/>
            <a:ext cx="1591150" cy="761589"/>
            <a:chOff x="0" y="0"/>
            <a:chExt cx="886989" cy="424549"/>
          </a:xfrm>
        </p:grpSpPr>
        <p:sp>
          <p:nvSpPr>
            <p:cNvPr name="Freeform 69" id="69"/>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70" id="70"/>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71" id="71"/>
          <p:cNvGrpSpPr/>
          <p:nvPr/>
        </p:nvGrpSpPr>
        <p:grpSpPr>
          <a:xfrm rot="0">
            <a:off x="7799240" y="1770892"/>
            <a:ext cx="1591150" cy="761589"/>
            <a:chOff x="0" y="0"/>
            <a:chExt cx="886989" cy="424549"/>
          </a:xfrm>
        </p:grpSpPr>
        <p:sp>
          <p:nvSpPr>
            <p:cNvPr name="Freeform 72" id="7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73" id="7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AutoShape 74" id="74"/>
          <p:cNvSpPr/>
          <p:nvPr/>
        </p:nvSpPr>
        <p:spPr>
          <a:xfrm flipV="true">
            <a:off x="10214145" y="5809677"/>
            <a:ext cx="6222727" cy="0"/>
          </a:xfrm>
          <a:prstGeom prst="line">
            <a:avLst/>
          </a:prstGeom>
          <a:ln cap="flat" w="19050">
            <a:solidFill>
              <a:srgbClr val="000000"/>
            </a:solidFill>
            <a:prstDash val="solid"/>
            <a:headEnd type="none" len="sm" w="sm"/>
            <a:tailEnd type="arrow" len="sm" w="med"/>
          </a:ln>
        </p:spPr>
      </p:sp>
      <p:sp>
        <p:nvSpPr>
          <p:cNvPr name="AutoShape 75" id="75"/>
          <p:cNvSpPr/>
          <p:nvPr/>
        </p:nvSpPr>
        <p:spPr>
          <a:xfrm>
            <a:off x="11863866" y="5166385"/>
            <a:ext cx="778992" cy="633473"/>
          </a:xfrm>
          <a:prstGeom prst="line">
            <a:avLst/>
          </a:prstGeom>
          <a:ln cap="flat" w="19050">
            <a:solidFill>
              <a:srgbClr val="000000"/>
            </a:solidFill>
            <a:prstDash val="solid"/>
            <a:headEnd type="none" len="sm" w="sm"/>
            <a:tailEnd type="none" len="sm" w="sm"/>
          </a:ln>
        </p:spPr>
      </p:sp>
      <p:sp>
        <p:nvSpPr>
          <p:cNvPr name="AutoShape 76" id="76"/>
          <p:cNvSpPr/>
          <p:nvPr/>
        </p:nvSpPr>
        <p:spPr>
          <a:xfrm>
            <a:off x="13584308" y="5186039"/>
            <a:ext cx="712104" cy="624238"/>
          </a:xfrm>
          <a:prstGeom prst="line">
            <a:avLst/>
          </a:prstGeom>
          <a:ln cap="flat" w="19050">
            <a:solidFill>
              <a:srgbClr val="000000"/>
            </a:solidFill>
            <a:prstDash val="solid"/>
            <a:headEnd type="none" len="sm" w="sm"/>
            <a:tailEnd type="none" len="sm" w="sm"/>
          </a:ln>
        </p:spPr>
      </p:sp>
      <p:sp>
        <p:nvSpPr>
          <p:cNvPr name="AutoShape 77" id="77"/>
          <p:cNvSpPr/>
          <p:nvPr/>
        </p:nvSpPr>
        <p:spPr>
          <a:xfrm flipV="true">
            <a:off x="13826242" y="5809677"/>
            <a:ext cx="757216" cy="613666"/>
          </a:xfrm>
          <a:prstGeom prst="line">
            <a:avLst/>
          </a:prstGeom>
          <a:ln cap="flat" w="19050">
            <a:solidFill>
              <a:srgbClr val="000000"/>
            </a:solidFill>
            <a:prstDash val="solid"/>
            <a:headEnd type="none" len="sm" w="sm"/>
            <a:tailEnd type="none" len="sm" w="sm"/>
          </a:ln>
        </p:spPr>
      </p:sp>
      <p:sp>
        <p:nvSpPr>
          <p:cNvPr name="AutoShape 78" id="78"/>
          <p:cNvSpPr/>
          <p:nvPr/>
        </p:nvSpPr>
        <p:spPr>
          <a:xfrm>
            <a:off x="15530157" y="5196443"/>
            <a:ext cx="757005" cy="613833"/>
          </a:xfrm>
          <a:prstGeom prst="line">
            <a:avLst/>
          </a:prstGeom>
          <a:ln cap="flat" w="19050">
            <a:solidFill>
              <a:srgbClr val="000000"/>
            </a:solidFill>
            <a:prstDash val="solid"/>
            <a:headEnd type="none" len="sm" w="sm"/>
            <a:tailEnd type="none" len="sm" w="sm"/>
          </a:ln>
        </p:spPr>
      </p:sp>
      <p:sp>
        <p:nvSpPr>
          <p:cNvPr name="AutoShape 79" id="79"/>
          <p:cNvSpPr/>
          <p:nvPr/>
        </p:nvSpPr>
        <p:spPr>
          <a:xfrm flipV="true">
            <a:off x="12239403" y="5808937"/>
            <a:ext cx="757216" cy="613666"/>
          </a:xfrm>
          <a:prstGeom prst="line">
            <a:avLst/>
          </a:prstGeom>
          <a:ln cap="flat" w="19050">
            <a:solidFill>
              <a:srgbClr val="000000"/>
            </a:solidFill>
            <a:prstDash val="solid"/>
            <a:headEnd type="none" len="sm" w="sm"/>
            <a:tailEnd type="none" len="sm" w="sm"/>
          </a:ln>
        </p:spPr>
      </p:sp>
      <p:sp>
        <p:nvSpPr>
          <p:cNvPr name="AutoShape 80" id="80"/>
          <p:cNvSpPr/>
          <p:nvPr/>
        </p:nvSpPr>
        <p:spPr>
          <a:xfrm flipV="true">
            <a:off x="15276648" y="5808937"/>
            <a:ext cx="757216" cy="613666"/>
          </a:xfrm>
          <a:prstGeom prst="line">
            <a:avLst/>
          </a:prstGeom>
          <a:ln cap="flat" w="19050">
            <a:solidFill>
              <a:srgbClr val="000000"/>
            </a:solidFill>
            <a:prstDash val="solid"/>
            <a:headEnd type="none" len="sm" w="sm"/>
            <a:tailEnd type="none" len="sm" w="sm"/>
          </a:ln>
        </p:spPr>
      </p:sp>
      <p:grpSp>
        <p:nvGrpSpPr>
          <p:cNvPr name="Group 81" id="81"/>
          <p:cNvGrpSpPr/>
          <p:nvPr/>
        </p:nvGrpSpPr>
        <p:grpSpPr>
          <a:xfrm rot="0">
            <a:off x="14845721" y="4353750"/>
            <a:ext cx="1591150" cy="761589"/>
            <a:chOff x="0" y="0"/>
            <a:chExt cx="886989" cy="424549"/>
          </a:xfrm>
        </p:grpSpPr>
        <p:sp>
          <p:nvSpPr>
            <p:cNvPr name="Freeform 82" id="8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83" id="8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84" id="84"/>
          <p:cNvGrpSpPr/>
          <p:nvPr/>
        </p:nvGrpSpPr>
        <p:grpSpPr>
          <a:xfrm rot="0">
            <a:off x="9680238" y="4353750"/>
            <a:ext cx="1582695" cy="761589"/>
            <a:chOff x="0" y="0"/>
            <a:chExt cx="882275" cy="424549"/>
          </a:xfrm>
        </p:grpSpPr>
        <p:sp>
          <p:nvSpPr>
            <p:cNvPr name="Freeform 85" id="85"/>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86" id="86"/>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grpSp>
        <p:nvGrpSpPr>
          <p:cNvPr name="Group 87" id="87"/>
          <p:cNvGrpSpPr/>
          <p:nvPr/>
        </p:nvGrpSpPr>
        <p:grpSpPr>
          <a:xfrm rot="0">
            <a:off x="11390078" y="4353750"/>
            <a:ext cx="1591150" cy="761589"/>
            <a:chOff x="0" y="0"/>
            <a:chExt cx="886989" cy="424549"/>
          </a:xfrm>
        </p:grpSpPr>
        <p:sp>
          <p:nvSpPr>
            <p:cNvPr name="Freeform 88" id="8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89" id="8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90" id="90"/>
          <p:cNvGrpSpPr/>
          <p:nvPr/>
        </p:nvGrpSpPr>
        <p:grpSpPr>
          <a:xfrm rot="0">
            <a:off x="13123894" y="4353750"/>
            <a:ext cx="1591150" cy="761589"/>
            <a:chOff x="0" y="0"/>
            <a:chExt cx="886989" cy="424549"/>
          </a:xfrm>
        </p:grpSpPr>
        <p:sp>
          <p:nvSpPr>
            <p:cNvPr name="Freeform 91" id="91"/>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92" id="92"/>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AutoShape 93" id="93"/>
          <p:cNvSpPr/>
          <p:nvPr/>
        </p:nvSpPr>
        <p:spPr>
          <a:xfrm>
            <a:off x="10602613" y="5176804"/>
            <a:ext cx="778992" cy="633473"/>
          </a:xfrm>
          <a:prstGeom prst="line">
            <a:avLst/>
          </a:prstGeom>
          <a:ln cap="flat" w="19050">
            <a:solidFill>
              <a:srgbClr val="000000"/>
            </a:solidFill>
            <a:prstDash val="solid"/>
            <a:headEnd type="none" len="sm" w="sm"/>
            <a:tailEnd type="none" len="sm" w="sm"/>
          </a:ln>
        </p:spPr>
      </p:sp>
      <p:sp>
        <p:nvSpPr>
          <p:cNvPr name="AutoShape 94" id="94"/>
          <p:cNvSpPr/>
          <p:nvPr/>
        </p:nvSpPr>
        <p:spPr>
          <a:xfrm flipV="true">
            <a:off x="10378646" y="5810291"/>
            <a:ext cx="757216" cy="613666"/>
          </a:xfrm>
          <a:prstGeom prst="line">
            <a:avLst/>
          </a:prstGeom>
          <a:ln cap="flat" w="19050">
            <a:solidFill>
              <a:srgbClr val="000000"/>
            </a:solidFill>
            <a:prstDash val="solid"/>
            <a:headEnd type="none" len="sm" w="sm"/>
            <a:tailEnd type="none" len="sm" w="sm"/>
          </a:ln>
        </p:spPr>
      </p:sp>
      <p:grpSp>
        <p:nvGrpSpPr>
          <p:cNvPr name="Group 95" id="95"/>
          <p:cNvGrpSpPr/>
          <p:nvPr/>
        </p:nvGrpSpPr>
        <p:grpSpPr>
          <a:xfrm rot="0">
            <a:off x="10999058" y="6514961"/>
            <a:ext cx="1582695" cy="761589"/>
            <a:chOff x="0" y="0"/>
            <a:chExt cx="882275" cy="424549"/>
          </a:xfrm>
        </p:grpSpPr>
        <p:sp>
          <p:nvSpPr>
            <p:cNvPr name="Freeform 96" id="96"/>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97" id="97"/>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grpSp>
        <p:nvGrpSpPr>
          <p:cNvPr name="Group 98" id="98"/>
          <p:cNvGrpSpPr/>
          <p:nvPr/>
        </p:nvGrpSpPr>
        <p:grpSpPr>
          <a:xfrm rot="0">
            <a:off x="12708898" y="6514961"/>
            <a:ext cx="1591150" cy="761589"/>
            <a:chOff x="0" y="0"/>
            <a:chExt cx="886989" cy="424549"/>
          </a:xfrm>
        </p:grpSpPr>
        <p:sp>
          <p:nvSpPr>
            <p:cNvPr name="Freeform 99" id="99"/>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100" id="100"/>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101" id="101"/>
          <p:cNvGrpSpPr/>
          <p:nvPr/>
        </p:nvGrpSpPr>
        <p:grpSpPr>
          <a:xfrm rot="0">
            <a:off x="14442714" y="6514961"/>
            <a:ext cx="1591150" cy="761589"/>
            <a:chOff x="0" y="0"/>
            <a:chExt cx="886989" cy="424549"/>
          </a:xfrm>
        </p:grpSpPr>
        <p:sp>
          <p:nvSpPr>
            <p:cNvPr name="Freeform 102" id="10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103" id="10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104" id="104"/>
          <p:cNvGrpSpPr/>
          <p:nvPr/>
        </p:nvGrpSpPr>
        <p:grpSpPr>
          <a:xfrm rot="0">
            <a:off x="9303889" y="6514961"/>
            <a:ext cx="1582695" cy="761589"/>
            <a:chOff x="0" y="0"/>
            <a:chExt cx="882275" cy="424549"/>
          </a:xfrm>
        </p:grpSpPr>
        <p:sp>
          <p:nvSpPr>
            <p:cNvPr name="Freeform 105" id="105"/>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106" id="106"/>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grpSp>
        <p:nvGrpSpPr>
          <p:cNvPr name="Group 107" id="107"/>
          <p:cNvGrpSpPr/>
          <p:nvPr/>
        </p:nvGrpSpPr>
        <p:grpSpPr>
          <a:xfrm rot="0">
            <a:off x="7697560" y="1630986"/>
            <a:ext cx="284781" cy="284781"/>
            <a:chOff x="0" y="0"/>
            <a:chExt cx="812800" cy="812800"/>
          </a:xfrm>
        </p:grpSpPr>
        <p:sp>
          <p:nvSpPr>
            <p:cNvPr name="Freeform 108" id="10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045"/>
            </a:solidFill>
            <a:ln w="9525" cap="sq">
              <a:solidFill>
                <a:srgbClr val="000000"/>
              </a:solidFill>
              <a:prstDash val="solid"/>
              <a:miter/>
            </a:ln>
          </p:spPr>
        </p:sp>
        <p:sp>
          <p:nvSpPr>
            <p:cNvPr name="TextBox 109" id="109"/>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110" id="110"/>
          <p:cNvGrpSpPr/>
          <p:nvPr/>
        </p:nvGrpSpPr>
        <p:grpSpPr>
          <a:xfrm rot="0">
            <a:off x="9429180" y="1630986"/>
            <a:ext cx="284781" cy="284781"/>
            <a:chOff x="0" y="0"/>
            <a:chExt cx="812800" cy="812800"/>
          </a:xfrm>
        </p:grpSpPr>
        <p:sp>
          <p:nvSpPr>
            <p:cNvPr name="Freeform 111" id="11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0000"/>
            </a:solidFill>
            <a:ln w="9525" cap="sq">
              <a:solidFill>
                <a:srgbClr val="000000"/>
              </a:solidFill>
              <a:prstDash val="solid"/>
              <a:miter/>
            </a:ln>
          </p:spPr>
        </p:sp>
        <p:sp>
          <p:nvSpPr>
            <p:cNvPr name="TextBox 112" id="112"/>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113" id="113"/>
          <p:cNvGrpSpPr/>
          <p:nvPr/>
        </p:nvGrpSpPr>
        <p:grpSpPr>
          <a:xfrm rot="0">
            <a:off x="11159703" y="1639020"/>
            <a:ext cx="284781" cy="284781"/>
            <a:chOff x="0" y="0"/>
            <a:chExt cx="812800" cy="812800"/>
          </a:xfrm>
        </p:grpSpPr>
        <p:sp>
          <p:nvSpPr>
            <p:cNvPr name="Freeform 114" id="11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69426"/>
            </a:solidFill>
            <a:ln w="9525" cap="sq">
              <a:solidFill>
                <a:srgbClr val="000000"/>
              </a:solidFill>
              <a:prstDash val="solid"/>
              <a:miter/>
            </a:ln>
          </p:spPr>
        </p:sp>
        <p:sp>
          <p:nvSpPr>
            <p:cNvPr name="TextBox 115" id="115"/>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116" id="116"/>
          <p:cNvGrpSpPr/>
          <p:nvPr/>
        </p:nvGrpSpPr>
        <p:grpSpPr>
          <a:xfrm rot="0">
            <a:off x="12903804" y="1630986"/>
            <a:ext cx="284781" cy="284781"/>
            <a:chOff x="0" y="0"/>
            <a:chExt cx="812800" cy="812800"/>
          </a:xfrm>
        </p:grpSpPr>
        <p:sp>
          <p:nvSpPr>
            <p:cNvPr name="Freeform 117" id="11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CF75E"/>
            </a:solidFill>
            <a:ln w="9525" cap="sq">
              <a:solidFill>
                <a:srgbClr val="000000"/>
              </a:solidFill>
              <a:prstDash val="solid"/>
              <a:miter/>
            </a:ln>
          </p:spPr>
        </p:sp>
        <p:sp>
          <p:nvSpPr>
            <p:cNvPr name="TextBox 118" id="118"/>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sp>
        <p:nvSpPr>
          <p:cNvPr name="Freeform 119" id="119"/>
          <p:cNvSpPr/>
          <p:nvPr/>
        </p:nvSpPr>
        <p:spPr>
          <a:xfrm flipH="false" flipV="false" rot="-6725261">
            <a:off x="15408778" y="8565401"/>
            <a:ext cx="710992" cy="400741"/>
          </a:xfrm>
          <a:custGeom>
            <a:avLst/>
            <a:gdLst/>
            <a:ahLst/>
            <a:cxnLst/>
            <a:rect r="r" b="b" t="t" l="l"/>
            <a:pathLst>
              <a:path h="400741" w="710992">
                <a:moveTo>
                  <a:pt x="0" y="0"/>
                </a:moveTo>
                <a:lnTo>
                  <a:pt x="710992" y="0"/>
                </a:lnTo>
                <a:lnTo>
                  <a:pt x="710992" y="400741"/>
                </a:lnTo>
                <a:lnTo>
                  <a:pt x="0" y="40074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120" id="120"/>
          <p:cNvSpPr txBox="true"/>
          <p:nvPr/>
        </p:nvSpPr>
        <p:spPr>
          <a:xfrm rot="0">
            <a:off x="572792" y="1348013"/>
            <a:ext cx="6049594" cy="8747623"/>
          </a:xfrm>
          <a:prstGeom prst="rect">
            <a:avLst/>
          </a:prstGeom>
        </p:spPr>
        <p:txBody>
          <a:bodyPr anchor="t" rtlCol="false" tIns="0" lIns="0" bIns="0" rIns="0">
            <a:spAutoFit/>
          </a:bodyPr>
          <a:lstStyle/>
          <a:p>
            <a:pPr algn="just">
              <a:lnSpc>
                <a:spcPts val="3472"/>
              </a:lnSpc>
            </a:pPr>
            <a:r>
              <a:rPr lang="en-US" sz="2480">
                <a:solidFill>
                  <a:srgbClr val="000000"/>
                </a:solidFill>
                <a:latin typeface="Open Sans"/>
              </a:rPr>
              <a:t>Dans cette partie, il s’agit de s’interroger sur les acteurs porteurs de réflexes solutionnistes, les efforts auxquels le solutionnisme leur permet de renoncer, et les manière de rendre ces efforts acceptables.</a:t>
            </a:r>
          </a:p>
          <a:p>
            <a:pPr algn="just">
              <a:lnSpc>
                <a:spcPts val="3472"/>
              </a:lnSpc>
            </a:pPr>
            <a:r>
              <a:rPr lang="en-US" sz="2480">
                <a:solidFill>
                  <a:srgbClr val="000000"/>
                </a:solidFill>
                <a:latin typeface="Open Sans"/>
              </a:rPr>
              <a:t>La forme globale peut se faire à l’aide de post-its.  </a:t>
            </a:r>
          </a:p>
          <a:p>
            <a:pPr algn="just">
              <a:lnSpc>
                <a:spcPts val="3472"/>
              </a:lnSpc>
            </a:pPr>
          </a:p>
          <a:p>
            <a:pPr algn="just">
              <a:lnSpc>
                <a:spcPts val="3472"/>
              </a:lnSpc>
            </a:pPr>
            <a:r>
              <a:rPr lang="en-US" sz="2480">
                <a:solidFill>
                  <a:srgbClr val="000000"/>
                </a:solidFill>
                <a:latin typeface="Open Sans"/>
              </a:rPr>
              <a:t>La vue globale nous permettra de de dérouler le raisonnement : </a:t>
            </a:r>
          </a:p>
          <a:p>
            <a:pPr algn="just">
              <a:lnSpc>
                <a:spcPts val="3472"/>
              </a:lnSpc>
            </a:pPr>
            <a:r>
              <a:rPr lang="en-US" sz="2480">
                <a:solidFill>
                  <a:srgbClr val="000000"/>
                </a:solidFill>
                <a:latin typeface="Open Sans Bold"/>
              </a:rPr>
              <a:t>Comme [cause], il est logique pour [acteur] de renoncer à [renoncement]. Pourtant, on pourrait rendre cet effort acceptable en [rendre l’effort acceptable].</a:t>
            </a:r>
          </a:p>
          <a:p>
            <a:pPr algn="just">
              <a:lnSpc>
                <a:spcPts val="3472"/>
              </a:lnSpc>
            </a:pPr>
          </a:p>
          <a:p>
            <a:pPr algn="just">
              <a:lnSpc>
                <a:spcPts val="3472"/>
              </a:lnSpc>
            </a:pPr>
            <a:r>
              <a:rPr lang="en-US" sz="2480">
                <a:solidFill>
                  <a:srgbClr val="000000"/>
                </a:solidFill>
                <a:latin typeface="Open Sans"/>
              </a:rPr>
              <a:t>Voyons donc les étapes nécessaires pour y aboutir. </a:t>
            </a:r>
          </a:p>
          <a:p>
            <a:pPr algn="just">
              <a:lnSpc>
                <a:spcPts val="3472"/>
              </a:lnSpc>
            </a:pPr>
          </a:p>
        </p:txBody>
      </p:sp>
      <p:sp>
        <p:nvSpPr>
          <p:cNvPr name="TextBox 121" id="121"/>
          <p:cNvSpPr txBox="true"/>
          <p:nvPr/>
        </p:nvSpPr>
        <p:spPr>
          <a:xfrm rot="0">
            <a:off x="9983783" y="8396194"/>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Renoncement</a:t>
            </a:r>
          </a:p>
        </p:txBody>
      </p:sp>
      <p:sp>
        <p:nvSpPr>
          <p:cNvPr name="TextBox 122" id="122"/>
          <p:cNvSpPr txBox="true"/>
          <p:nvPr/>
        </p:nvSpPr>
        <p:spPr>
          <a:xfrm rot="0">
            <a:off x="11735205" y="8384629"/>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Renoncement</a:t>
            </a:r>
          </a:p>
        </p:txBody>
      </p:sp>
      <p:sp>
        <p:nvSpPr>
          <p:cNvPr name="TextBox 123" id="123"/>
          <p:cNvSpPr txBox="true"/>
          <p:nvPr/>
        </p:nvSpPr>
        <p:spPr>
          <a:xfrm rot="0">
            <a:off x="13455357" y="8396194"/>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Renoncement</a:t>
            </a:r>
          </a:p>
        </p:txBody>
      </p:sp>
      <p:sp>
        <p:nvSpPr>
          <p:cNvPr name="TextBox 124" id="124"/>
          <p:cNvSpPr txBox="true"/>
          <p:nvPr/>
        </p:nvSpPr>
        <p:spPr>
          <a:xfrm rot="0">
            <a:off x="9217109" y="9278640"/>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Rendre l’effort acceptable</a:t>
            </a:r>
          </a:p>
        </p:txBody>
      </p:sp>
      <p:sp>
        <p:nvSpPr>
          <p:cNvPr name="TextBox 125" id="125"/>
          <p:cNvSpPr txBox="true"/>
          <p:nvPr/>
        </p:nvSpPr>
        <p:spPr>
          <a:xfrm rot="0">
            <a:off x="10925966" y="9278640"/>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Rendre l’effort acceptable</a:t>
            </a:r>
          </a:p>
        </p:txBody>
      </p:sp>
      <p:sp>
        <p:nvSpPr>
          <p:cNvPr name="TextBox 126" id="126"/>
          <p:cNvSpPr txBox="true"/>
          <p:nvPr/>
        </p:nvSpPr>
        <p:spPr>
          <a:xfrm rot="0">
            <a:off x="12659782" y="9285354"/>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Rendre l’effort acceptable</a:t>
            </a:r>
          </a:p>
        </p:txBody>
      </p:sp>
      <p:sp>
        <p:nvSpPr>
          <p:cNvPr name="TextBox 127" id="127"/>
          <p:cNvSpPr txBox="true"/>
          <p:nvPr/>
        </p:nvSpPr>
        <p:spPr>
          <a:xfrm rot="0">
            <a:off x="8222601" y="8396194"/>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Renoncement</a:t>
            </a:r>
          </a:p>
        </p:txBody>
      </p:sp>
      <p:sp>
        <p:nvSpPr>
          <p:cNvPr name="TextBox 128" id="128"/>
          <p:cNvSpPr txBox="true"/>
          <p:nvPr/>
        </p:nvSpPr>
        <p:spPr>
          <a:xfrm rot="0">
            <a:off x="7399632" y="9285354"/>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Rendre l’effort acceptable</a:t>
            </a:r>
          </a:p>
        </p:txBody>
      </p:sp>
      <p:sp>
        <p:nvSpPr>
          <p:cNvPr name="TextBox 129" id="129"/>
          <p:cNvSpPr txBox="true"/>
          <p:nvPr/>
        </p:nvSpPr>
        <p:spPr>
          <a:xfrm rot="0">
            <a:off x="10348422" y="2716150"/>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Renoncement</a:t>
            </a:r>
          </a:p>
        </p:txBody>
      </p:sp>
      <p:sp>
        <p:nvSpPr>
          <p:cNvPr name="TextBox 130" id="130"/>
          <p:cNvSpPr txBox="true"/>
          <p:nvPr/>
        </p:nvSpPr>
        <p:spPr>
          <a:xfrm rot="0">
            <a:off x="9592493" y="1853848"/>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Rendre l’effort acceptable</a:t>
            </a:r>
          </a:p>
        </p:txBody>
      </p:sp>
      <p:sp>
        <p:nvSpPr>
          <p:cNvPr name="TextBox 131" id="131"/>
          <p:cNvSpPr txBox="true"/>
          <p:nvPr/>
        </p:nvSpPr>
        <p:spPr>
          <a:xfrm rot="0">
            <a:off x="12072221" y="2716150"/>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Renoncement</a:t>
            </a:r>
          </a:p>
        </p:txBody>
      </p:sp>
      <p:sp>
        <p:nvSpPr>
          <p:cNvPr name="TextBox 132" id="132"/>
          <p:cNvSpPr txBox="true"/>
          <p:nvPr/>
        </p:nvSpPr>
        <p:spPr>
          <a:xfrm rot="0">
            <a:off x="11357875" y="1847133"/>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Rendre l’effort acceptable</a:t>
            </a:r>
          </a:p>
        </p:txBody>
      </p:sp>
      <p:sp>
        <p:nvSpPr>
          <p:cNvPr name="TextBox 133" id="133"/>
          <p:cNvSpPr txBox="true"/>
          <p:nvPr/>
        </p:nvSpPr>
        <p:spPr>
          <a:xfrm rot="0">
            <a:off x="13806037" y="2722865"/>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Renoncement</a:t>
            </a:r>
          </a:p>
        </p:txBody>
      </p:sp>
      <p:sp>
        <p:nvSpPr>
          <p:cNvPr name="TextBox 134" id="134"/>
          <p:cNvSpPr txBox="true"/>
          <p:nvPr/>
        </p:nvSpPr>
        <p:spPr>
          <a:xfrm rot="0">
            <a:off x="13091691" y="1847133"/>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Rendre l’effort acceptable</a:t>
            </a:r>
          </a:p>
        </p:txBody>
      </p:sp>
      <p:sp>
        <p:nvSpPr>
          <p:cNvPr name="TextBox 135" id="135"/>
          <p:cNvSpPr txBox="true"/>
          <p:nvPr/>
        </p:nvSpPr>
        <p:spPr>
          <a:xfrm rot="0">
            <a:off x="9421664" y="3558472"/>
            <a:ext cx="1421101"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Acteurs</a:t>
            </a:r>
          </a:p>
        </p:txBody>
      </p:sp>
      <p:sp>
        <p:nvSpPr>
          <p:cNvPr name="TextBox 136" id="136"/>
          <p:cNvSpPr txBox="true"/>
          <p:nvPr/>
        </p:nvSpPr>
        <p:spPr>
          <a:xfrm rot="0">
            <a:off x="8623114" y="2715751"/>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Renoncement</a:t>
            </a:r>
          </a:p>
        </p:txBody>
      </p:sp>
      <p:sp>
        <p:nvSpPr>
          <p:cNvPr name="TextBox 137" id="137"/>
          <p:cNvSpPr txBox="true"/>
          <p:nvPr/>
        </p:nvSpPr>
        <p:spPr>
          <a:xfrm rot="0">
            <a:off x="7875196" y="1847133"/>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Rendre l’effort acceptable</a:t>
            </a:r>
          </a:p>
        </p:txBody>
      </p:sp>
      <p:sp>
        <p:nvSpPr>
          <p:cNvPr name="TextBox 138" id="138"/>
          <p:cNvSpPr txBox="true"/>
          <p:nvPr/>
        </p:nvSpPr>
        <p:spPr>
          <a:xfrm rot="0">
            <a:off x="11129606" y="3558472"/>
            <a:ext cx="1421101"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Acteurs</a:t>
            </a:r>
          </a:p>
        </p:txBody>
      </p:sp>
      <p:sp>
        <p:nvSpPr>
          <p:cNvPr name="TextBox 139" id="139"/>
          <p:cNvSpPr txBox="true"/>
          <p:nvPr/>
        </p:nvSpPr>
        <p:spPr>
          <a:xfrm rot="0">
            <a:off x="12857632" y="3558472"/>
            <a:ext cx="1421101" cy="251238"/>
          </a:xfrm>
          <a:prstGeom prst="rect">
            <a:avLst/>
          </a:prstGeom>
        </p:spPr>
        <p:txBody>
          <a:bodyPr anchor="t" rtlCol="false" tIns="0" lIns="0" bIns="0" rIns="0">
            <a:spAutoFit/>
          </a:bodyPr>
          <a:lstStyle/>
          <a:p>
            <a:pPr algn="l">
              <a:lnSpc>
                <a:spcPts val="997"/>
              </a:lnSpc>
            </a:pPr>
            <a:r>
              <a:rPr lang="en-US" sz="831">
                <a:solidFill>
                  <a:srgbClr val="000000"/>
                </a:solidFill>
                <a:latin typeface="Poppins Bold"/>
              </a:rPr>
              <a:t>Acteurs</a:t>
            </a:r>
          </a:p>
          <a:p>
            <a:pPr algn="l">
              <a:lnSpc>
                <a:spcPts val="997"/>
              </a:lnSpc>
              <a:spcBef>
                <a:spcPct val="0"/>
              </a:spcBef>
            </a:pPr>
          </a:p>
        </p:txBody>
      </p:sp>
      <p:sp>
        <p:nvSpPr>
          <p:cNvPr name="TextBox 140" id="140"/>
          <p:cNvSpPr txBox="true"/>
          <p:nvPr/>
        </p:nvSpPr>
        <p:spPr>
          <a:xfrm rot="0">
            <a:off x="14591448" y="3551190"/>
            <a:ext cx="1421101"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Acteurs</a:t>
            </a:r>
          </a:p>
        </p:txBody>
      </p:sp>
      <p:sp>
        <p:nvSpPr>
          <p:cNvPr name="TextBox 141" id="141"/>
          <p:cNvSpPr txBox="true"/>
          <p:nvPr/>
        </p:nvSpPr>
        <p:spPr>
          <a:xfrm rot="0">
            <a:off x="9021972" y="7532567"/>
            <a:ext cx="1421101" cy="251238"/>
          </a:xfrm>
          <a:prstGeom prst="rect">
            <a:avLst/>
          </a:prstGeom>
        </p:spPr>
        <p:txBody>
          <a:bodyPr anchor="t" rtlCol="false" tIns="0" lIns="0" bIns="0" rIns="0">
            <a:spAutoFit/>
          </a:bodyPr>
          <a:lstStyle/>
          <a:p>
            <a:pPr algn="l">
              <a:lnSpc>
                <a:spcPts val="997"/>
              </a:lnSpc>
            </a:pPr>
            <a:r>
              <a:rPr lang="en-US" sz="831">
                <a:solidFill>
                  <a:srgbClr val="000000"/>
                </a:solidFill>
                <a:latin typeface="Poppins Bold"/>
              </a:rPr>
              <a:t>Acteurs</a:t>
            </a:r>
          </a:p>
          <a:p>
            <a:pPr algn="l">
              <a:lnSpc>
                <a:spcPts val="997"/>
              </a:lnSpc>
              <a:spcBef>
                <a:spcPct val="0"/>
              </a:spcBef>
            </a:pPr>
          </a:p>
        </p:txBody>
      </p:sp>
      <p:sp>
        <p:nvSpPr>
          <p:cNvPr name="TextBox 142" id="142"/>
          <p:cNvSpPr txBox="true"/>
          <p:nvPr/>
        </p:nvSpPr>
        <p:spPr>
          <a:xfrm rot="0">
            <a:off x="10733933" y="7510784"/>
            <a:ext cx="1421101" cy="251238"/>
          </a:xfrm>
          <a:prstGeom prst="rect">
            <a:avLst/>
          </a:prstGeom>
        </p:spPr>
        <p:txBody>
          <a:bodyPr anchor="t" rtlCol="false" tIns="0" lIns="0" bIns="0" rIns="0">
            <a:spAutoFit/>
          </a:bodyPr>
          <a:lstStyle/>
          <a:p>
            <a:pPr algn="l">
              <a:lnSpc>
                <a:spcPts val="997"/>
              </a:lnSpc>
            </a:pPr>
            <a:r>
              <a:rPr lang="en-US" sz="831">
                <a:solidFill>
                  <a:srgbClr val="000000"/>
                </a:solidFill>
                <a:latin typeface="Poppins Bold"/>
              </a:rPr>
              <a:t>Acteurs</a:t>
            </a:r>
          </a:p>
          <a:p>
            <a:pPr algn="l">
              <a:lnSpc>
                <a:spcPts val="997"/>
              </a:lnSpc>
              <a:spcBef>
                <a:spcPct val="0"/>
              </a:spcBef>
            </a:pPr>
          </a:p>
        </p:txBody>
      </p:sp>
      <p:sp>
        <p:nvSpPr>
          <p:cNvPr name="TextBox 143" id="143"/>
          <p:cNvSpPr txBox="true"/>
          <p:nvPr/>
        </p:nvSpPr>
        <p:spPr>
          <a:xfrm rot="0">
            <a:off x="12448426" y="7532567"/>
            <a:ext cx="1421101" cy="251238"/>
          </a:xfrm>
          <a:prstGeom prst="rect">
            <a:avLst/>
          </a:prstGeom>
        </p:spPr>
        <p:txBody>
          <a:bodyPr anchor="t" rtlCol="false" tIns="0" lIns="0" bIns="0" rIns="0">
            <a:spAutoFit/>
          </a:bodyPr>
          <a:lstStyle/>
          <a:p>
            <a:pPr algn="l">
              <a:lnSpc>
                <a:spcPts val="997"/>
              </a:lnSpc>
            </a:pPr>
            <a:r>
              <a:rPr lang="en-US" sz="831">
                <a:solidFill>
                  <a:srgbClr val="000000"/>
                </a:solidFill>
                <a:latin typeface="Poppins Bold"/>
              </a:rPr>
              <a:t>Acteurs</a:t>
            </a:r>
          </a:p>
          <a:p>
            <a:pPr algn="l">
              <a:lnSpc>
                <a:spcPts val="997"/>
              </a:lnSpc>
              <a:spcBef>
                <a:spcPct val="0"/>
              </a:spcBef>
            </a:pPr>
          </a:p>
        </p:txBody>
      </p:sp>
      <p:sp>
        <p:nvSpPr>
          <p:cNvPr name="TextBox 144" id="144"/>
          <p:cNvSpPr txBox="true"/>
          <p:nvPr/>
        </p:nvSpPr>
        <p:spPr>
          <a:xfrm rot="0">
            <a:off x="14174481" y="7567063"/>
            <a:ext cx="1421101" cy="251238"/>
          </a:xfrm>
          <a:prstGeom prst="rect">
            <a:avLst/>
          </a:prstGeom>
        </p:spPr>
        <p:txBody>
          <a:bodyPr anchor="t" rtlCol="false" tIns="0" lIns="0" bIns="0" rIns="0">
            <a:spAutoFit/>
          </a:bodyPr>
          <a:lstStyle/>
          <a:p>
            <a:pPr algn="l">
              <a:lnSpc>
                <a:spcPts val="997"/>
              </a:lnSpc>
            </a:pPr>
            <a:r>
              <a:rPr lang="en-US" sz="831">
                <a:solidFill>
                  <a:srgbClr val="000000"/>
                </a:solidFill>
                <a:latin typeface="Poppins Bold"/>
              </a:rPr>
              <a:t>Acteurs</a:t>
            </a:r>
          </a:p>
          <a:p>
            <a:pPr algn="l">
              <a:lnSpc>
                <a:spcPts val="997"/>
              </a:lnSpc>
              <a:spcBef>
                <a:spcPct val="0"/>
              </a:spcBef>
            </a:pPr>
          </a:p>
        </p:txBody>
      </p:sp>
      <p:sp>
        <p:nvSpPr>
          <p:cNvPr name="TextBox 145" id="145"/>
          <p:cNvSpPr txBox="true"/>
          <p:nvPr/>
        </p:nvSpPr>
        <p:spPr>
          <a:xfrm rot="0">
            <a:off x="16627242" y="5729274"/>
            <a:ext cx="1660758" cy="142984"/>
          </a:xfrm>
          <a:prstGeom prst="rect">
            <a:avLst/>
          </a:prstGeom>
        </p:spPr>
        <p:txBody>
          <a:bodyPr anchor="t" rtlCol="false" tIns="0" lIns="0" bIns="0" rIns="0">
            <a:spAutoFit/>
          </a:bodyPr>
          <a:lstStyle/>
          <a:p>
            <a:pPr algn="ctr">
              <a:lnSpc>
                <a:spcPts val="1022"/>
              </a:lnSpc>
              <a:spcBef>
                <a:spcPct val="0"/>
              </a:spcBef>
            </a:pPr>
            <a:r>
              <a:rPr lang="en-US" sz="852">
                <a:solidFill>
                  <a:srgbClr val="000000"/>
                </a:solidFill>
                <a:latin typeface="Poppins"/>
              </a:rPr>
              <a:t>Réflexe technosolutionniste</a:t>
            </a:r>
          </a:p>
        </p:txBody>
      </p:sp>
      <p:sp>
        <p:nvSpPr>
          <p:cNvPr name="TextBox 146" id="146"/>
          <p:cNvSpPr txBox="true"/>
          <p:nvPr/>
        </p:nvSpPr>
        <p:spPr>
          <a:xfrm rot="0">
            <a:off x="14940910" y="4429992"/>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Cause</a:t>
            </a:r>
          </a:p>
        </p:txBody>
      </p:sp>
      <p:sp>
        <p:nvSpPr>
          <p:cNvPr name="TextBox 147" id="147"/>
          <p:cNvSpPr txBox="true"/>
          <p:nvPr/>
        </p:nvSpPr>
        <p:spPr>
          <a:xfrm rot="0">
            <a:off x="9774921" y="4429992"/>
            <a:ext cx="1421101" cy="132658"/>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Cause</a:t>
            </a:r>
          </a:p>
        </p:txBody>
      </p:sp>
      <p:sp>
        <p:nvSpPr>
          <p:cNvPr name="TextBox 148" id="148"/>
          <p:cNvSpPr txBox="true"/>
          <p:nvPr/>
        </p:nvSpPr>
        <p:spPr>
          <a:xfrm rot="0">
            <a:off x="11485266" y="4429992"/>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Cause</a:t>
            </a:r>
          </a:p>
        </p:txBody>
      </p:sp>
      <p:sp>
        <p:nvSpPr>
          <p:cNvPr name="TextBox 149" id="149"/>
          <p:cNvSpPr txBox="true"/>
          <p:nvPr/>
        </p:nvSpPr>
        <p:spPr>
          <a:xfrm rot="0">
            <a:off x="13219082" y="4429992"/>
            <a:ext cx="1428692" cy="130382"/>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Cause</a:t>
            </a:r>
          </a:p>
        </p:txBody>
      </p:sp>
      <p:sp>
        <p:nvSpPr>
          <p:cNvPr name="TextBox 150" id="150"/>
          <p:cNvSpPr txBox="true"/>
          <p:nvPr/>
        </p:nvSpPr>
        <p:spPr>
          <a:xfrm rot="0">
            <a:off x="11093741" y="6591202"/>
            <a:ext cx="1421101" cy="136093"/>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Cause</a:t>
            </a:r>
          </a:p>
        </p:txBody>
      </p:sp>
      <p:sp>
        <p:nvSpPr>
          <p:cNvPr name="TextBox 151" id="151"/>
          <p:cNvSpPr txBox="true"/>
          <p:nvPr/>
        </p:nvSpPr>
        <p:spPr>
          <a:xfrm rot="0">
            <a:off x="12804086" y="6591202"/>
            <a:ext cx="1428692" cy="136093"/>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Cause</a:t>
            </a:r>
          </a:p>
        </p:txBody>
      </p:sp>
      <p:sp>
        <p:nvSpPr>
          <p:cNvPr name="TextBox 152" id="152"/>
          <p:cNvSpPr txBox="true"/>
          <p:nvPr/>
        </p:nvSpPr>
        <p:spPr>
          <a:xfrm rot="0">
            <a:off x="14537902" y="6591202"/>
            <a:ext cx="1428692" cy="136093"/>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Cause</a:t>
            </a:r>
          </a:p>
        </p:txBody>
      </p:sp>
      <p:sp>
        <p:nvSpPr>
          <p:cNvPr name="TextBox 153" id="153"/>
          <p:cNvSpPr txBox="true"/>
          <p:nvPr/>
        </p:nvSpPr>
        <p:spPr>
          <a:xfrm rot="0">
            <a:off x="9398571" y="6591202"/>
            <a:ext cx="1421101" cy="136093"/>
          </a:xfrm>
          <a:prstGeom prst="rect">
            <a:avLst/>
          </a:prstGeom>
        </p:spPr>
        <p:txBody>
          <a:bodyPr anchor="t" rtlCol="false" tIns="0" lIns="0" bIns="0" rIns="0">
            <a:spAutoFit/>
          </a:bodyPr>
          <a:lstStyle/>
          <a:p>
            <a:pPr algn="l">
              <a:lnSpc>
                <a:spcPts val="997"/>
              </a:lnSpc>
              <a:spcBef>
                <a:spcPct val="0"/>
              </a:spcBef>
            </a:pPr>
            <a:r>
              <a:rPr lang="en-US" sz="831">
                <a:solidFill>
                  <a:srgbClr val="000000"/>
                </a:solidFill>
                <a:latin typeface="Poppins Bold"/>
              </a:rPr>
              <a:t>Cause</a:t>
            </a:r>
          </a:p>
        </p:txBody>
      </p:sp>
      <p:sp>
        <p:nvSpPr>
          <p:cNvPr name="TextBox 154" id="154"/>
          <p:cNvSpPr txBox="true"/>
          <p:nvPr/>
        </p:nvSpPr>
        <p:spPr>
          <a:xfrm rot="0">
            <a:off x="16189707" y="8829904"/>
            <a:ext cx="1649967" cy="244923"/>
          </a:xfrm>
          <a:prstGeom prst="rect">
            <a:avLst/>
          </a:prstGeom>
        </p:spPr>
        <p:txBody>
          <a:bodyPr anchor="t" rtlCol="false" tIns="0" lIns="0" bIns="0" rIns="0">
            <a:spAutoFit/>
          </a:bodyPr>
          <a:lstStyle/>
          <a:p>
            <a:pPr algn="ctr">
              <a:lnSpc>
                <a:spcPts val="1911"/>
              </a:lnSpc>
            </a:pPr>
            <a:r>
              <a:rPr lang="en-US" sz="1365">
                <a:solidFill>
                  <a:srgbClr val="000000"/>
                </a:solidFill>
                <a:latin typeface="Open Sans"/>
              </a:rPr>
              <a:t>vue globale de l’outil</a:t>
            </a:r>
          </a:p>
        </p:txBody>
      </p:sp>
      <p:grpSp>
        <p:nvGrpSpPr>
          <p:cNvPr name="Group 155" id="155"/>
          <p:cNvGrpSpPr/>
          <p:nvPr/>
        </p:nvGrpSpPr>
        <p:grpSpPr>
          <a:xfrm rot="0">
            <a:off x="7279611" y="9788831"/>
            <a:ext cx="284781" cy="284781"/>
            <a:chOff x="0" y="0"/>
            <a:chExt cx="812800" cy="812800"/>
          </a:xfrm>
        </p:grpSpPr>
        <p:sp>
          <p:nvSpPr>
            <p:cNvPr name="Freeform 156" id="15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045"/>
            </a:solidFill>
            <a:ln w="9525" cap="sq">
              <a:solidFill>
                <a:srgbClr val="000000"/>
              </a:solidFill>
              <a:prstDash val="solid"/>
              <a:miter/>
            </a:ln>
          </p:spPr>
        </p:sp>
        <p:sp>
          <p:nvSpPr>
            <p:cNvPr name="TextBox 157" id="157"/>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158" id="158"/>
          <p:cNvGrpSpPr/>
          <p:nvPr/>
        </p:nvGrpSpPr>
        <p:grpSpPr>
          <a:xfrm rot="0">
            <a:off x="9011232" y="9788831"/>
            <a:ext cx="284781" cy="284781"/>
            <a:chOff x="0" y="0"/>
            <a:chExt cx="812800" cy="812800"/>
          </a:xfrm>
        </p:grpSpPr>
        <p:sp>
          <p:nvSpPr>
            <p:cNvPr name="Freeform 159" id="15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0000"/>
            </a:solidFill>
            <a:ln w="9525" cap="sq">
              <a:solidFill>
                <a:srgbClr val="000000"/>
              </a:solidFill>
              <a:prstDash val="solid"/>
              <a:miter/>
            </a:ln>
          </p:spPr>
        </p:sp>
        <p:sp>
          <p:nvSpPr>
            <p:cNvPr name="TextBox 160" id="160"/>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161" id="161"/>
          <p:cNvGrpSpPr/>
          <p:nvPr/>
        </p:nvGrpSpPr>
        <p:grpSpPr>
          <a:xfrm rot="0">
            <a:off x="10741754" y="9796865"/>
            <a:ext cx="284781" cy="284781"/>
            <a:chOff x="0" y="0"/>
            <a:chExt cx="812800" cy="812800"/>
          </a:xfrm>
        </p:grpSpPr>
        <p:sp>
          <p:nvSpPr>
            <p:cNvPr name="Freeform 162" id="16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69426"/>
            </a:solidFill>
            <a:ln w="9525" cap="sq">
              <a:solidFill>
                <a:srgbClr val="000000"/>
              </a:solidFill>
              <a:prstDash val="solid"/>
              <a:miter/>
            </a:ln>
          </p:spPr>
        </p:sp>
        <p:sp>
          <p:nvSpPr>
            <p:cNvPr name="TextBox 163" id="163"/>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164" id="164"/>
          <p:cNvGrpSpPr/>
          <p:nvPr/>
        </p:nvGrpSpPr>
        <p:grpSpPr>
          <a:xfrm rot="0">
            <a:off x="12485856" y="9788831"/>
            <a:ext cx="284781" cy="284781"/>
            <a:chOff x="0" y="0"/>
            <a:chExt cx="812800" cy="812800"/>
          </a:xfrm>
        </p:grpSpPr>
        <p:sp>
          <p:nvSpPr>
            <p:cNvPr name="Freeform 165" id="16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CF75E"/>
            </a:solidFill>
            <a:ln w="9525" cap="sq">
              <a:solidFill>
                <a:srgbClr val="000000"/>
              </a:solidFill>
              <a:prstDash val="solid"/>
              <a:miter/>
            </a:ln>
          </p:spPr>
        </p:sp>
        <p:sp>
          <p:nvSpPr>
            <p:cNvPr name="TextBox 166" id="166"/>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sp>
        <p:nvSpPr>
          <p:cNvPr name="TextBox 167" id="167"/>
          <p:cNvSpPr txBox="true"/>
          <p:nvPr/>
        </p:nvSpPr>
        <p:spPr>
          <a:xfrm rot="0">
            <a:off x="684056" y="290632"/>
            <a:ext cx="11655247"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PROBLÉMATISATION - Vue globale</a:t>
            </a:r>
          </a:p>
        </p:txBody>
      </p:sp>
      <p:sp>
        <p:nvSpPr>
          <p:cNvPr name="TextBox 168" id="168"/>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grpSp>
        <p:nvGrpSpPr>
          <p:cNvPr name="Group 2" id="2"/>
          <p:cNvGrpSpPr/>
          <p:nvPr/>
        </p:nvGrpSpPr>
        <p:grpSpPr>
          <a:xfrm rot="0">
            <a:off x="5150649" y="2292826"/>
            <a:ext cx="7986702" cy="4994117"/>
            <a:chOff x="0" y="0"/>
            <a:chExt cx="10648936" cy="6658823"/>
          </a:xfrm>
        </p:grpSpPr>
        <p:sp>
          <p:nvSpPr>
            <p:cNvPr name="TextBox 3" id="3"/>
            <p:cNvSpPr txBox="true"/>
            <p:nvPr/>
          </p:nvSpPr>
          <p:spPr>
            <a:xfrm rot="0">
              <a:off x="12874" y="2184699"/>
              <a:ext cx="10338929" cy="4474124"/>
            </a:xfrm>
            <a:prstGeom prst="rect">
              <a:avLst/>
            </a:prstGeom>
          </p:spPr>
          <p:txBody>
            <a:bodyPr anchor="t" rtlCol="false" tIns="0" lIns="0" bIns="0" rIns="0">
              <a:spAutoFit/>
            </a:bodyPr>
            <a:lstStyle/>
            <a:p>
              <a:pPr algn="l">
                <a:lnSpc>
                  <a:spcPts val="5385"/>
                </a:lnSpc>
              </a:pPr>
              <a:r>
                <a:rPr lang="en-US" sz="2834" spc="453">
                  <a:solidFill>
                    <a:srgbClr val="000000"/>
                  </a:solidFill>
                  <a:latin typeface="Montserrat Light Bold"/>
                </a:rPr>
                <a:t>Introduction</a:t>
              </a:r>
            </a:p>
            <a:p>
              <a:pPr algn="l">
                <a:lnSpc>
                  <a:spcPts val="5385"/>
                </a:lnSpc>
              </a:pPr>
              <a:r>
                <a:rPr lang="en-US" sz="2834" spc="453">
                  <a:solidFill>
                    <a:srgbClr val="000000"/>
                  </a:solidFill>
                  <a:latin typeface="Montserrat Light Bold"/>
                </a:rPr>
                <a:t>Outil : Analyse</a:t>
              </a:r>
            </a:p>
            <a:p>
              <a:pPr algn="l">
                <a:lnSpc>
                  <a:spcPts val="5385"/>
                </a:lnSpc>
              </a:pPr>
              <a:r>
                <a:rPr lang="en-US" sz="2834" spc="453">
                  <a:solidFill>
                    <a:srgbClr val="000000"/>
                  </a:solidFill>
                  <a:latin typeface="Montserrat Light Bold"/>
                </a:rPr>
                <a:t>Outil : Problématisation</a:t>
              </a:r>
            </a:p>
            <a:p>
              <a:pPr algn="l">
                <a:lnSpc>
                  <a:spcPts val="5385"/>
                </a:lnSpc>
              </a:pPr>
              <a:r>
                <a:rPr lang="en-US" sz="2834" spc="453">
                  <a:solidFill>
                    <a:srgbClr val="000000"/>
                  </a:solidFill>
                  <a:latin typeface="Montserrat Light Bold"/>
                </a:rPr>
                <a:t>Outil : Invention</a:t>
              </a:r>
            </a:p>
            <a:p>
              <a:pPr algn="l">
                <a:lnSpc>
                  <a:spcPts val="5385"/>
                </a:lnSpc>
              </a:pPr>
              <a:r>
                <a:rPr lang="en-US" sz="2834" spc="453">
                  <a:solidFill>
                    <a:srgbClr val="000000"/>
                  </a:solidFill>
                  <a:latin typeface="Montserrat Light Bold"/>
                </a:rPr>
                <a:t>Limites et conclusion</a:t>
              </a:r>
            </a:p>
          </p:txBody>
        </p:sp>
        <p:sp>
          <p:nvSpPr>
            <p:cNvPr name="TextBox 4" id="4"/>
            <p:cNvSpPr txBox="true"/>
            <p:nvPr/>
          </p:nvSpPr>
          <p:spPr>
            <a:xfrm rot="0">
              <a:off x="0" y="66675"/>
              <a:ext cx="10648936" cy="1568069"/>
            </a:xfrm>
            <a:prstGeom prst="rect">
              <a:avLst/>
            </a:prstGeom>
          </p:spPr>
          <p:txBody>
            <a:bodyPr anchor="t" rtlCol="false" tIns="0" lIns="0" bIns="0" rIns="0">
              <a:spAutoFit/>
            </a:bodyPr>
            <a:lstStyle/>
            <a:p>
              <a:pPr algn="ctr">
                <a:lnSpc>
                  <a:spcPts val="8991"/>
                </a:lnSpc>
              </a:pPr>
              <a:r>
                <a:rPr lang="en-US" sz="8100" spc="972">
                  <a:solidFill>
                    <a:srgbClr val="000000"/>
                  </a:solidFill>
                  <a:latin typeface="Open Sans Bold"/>
                </a:rPr>
                <a:t>SOMMAIRE</a:t>
              </a:r>
            </a:p>
          </p:txBody>
        </p:sp>
      </p:grpSp>
      <p:grpSp>
        <p:nvGrpSpPr>
          <p:cNvPr name="Group 5" id="5"/>
          <p:cNvGrpSpPr/>
          <p:nvPr/>
        </p:nvGrpSpPr>
        <p:grpSpPr>
          <a:xfrm rot="0">
            <a:off x="11409880" y="2292826"/>
            <a:ext cx="1727471" cy="4994117"/>
            <a:chOff x="0" y="0"/>
            <a:chExt cx="2303295" cy="6658823"/>
          </a:xfrm>
        </p:grpSpPr>
        <p:sp>
          <p:nvSpPr>
            <p:cNvPr name="TextBox 6" id="6"/>
            <p:cNvSpPr txBox="true"/>
            <p:nvPr/>
          </p:nvSpPr>
          <p:spPr>
            <a:xfrm rot="0">
              <a:off x="2784" y="2184699"/>
              <a:ext cx="2236243" cy="4474124"/>
            </a:xfrm>
            <a:prstGeom prst="rect">
              <a:avLst/>
            </a:prstGeom>
          </p:spPr>
          <p:txBody>
            <a:bodyPr anchor="t" rtlCol="false" tIns="0" lIns="0" bIns="0" rIns="0">
              <a:spAutoFit/>
            </a:bodyPr>
            <a:lstStyle/>
            <a:p>
              <a:pPr algn="r">
                <a:lnSpc>
                  <a:spcPts val="5385"/>
                </a:lnSpc>
              </a:pPr>
              <a:r>
                <a:rPr lang="en-US" sz="2834" spc="453">
                  <a:solidFill>
                    <a:srgbClr val="000000"/>
                  </a:solidFill>
                  <a:latin typeface="Montserrat Light Bold"/>
                </a:rPr>
                <a:t>3</a:t>
              </a:r>
            </a:p>
            <a:p>
              <a:pPr algn="r">
                <a:lnSpc>
                  <a:spcPts val="5385"/>
                </a:lnSpc>
              </a:pPr>
              <a:r>
                <a:rPr lang="en-US" sz="2834" spc="453">
                  <a:solidFill>
                    <a:srgbClr val="000000"/>
                  </a:solidFill>
                  <a:latin typeface="Montserrat Light Bold"/>
                </a:rPr>
                <a:t>7</a:t>
              </a:r>
            </a:p>
            <a:p>
              <a:pPr algn="r">
                <a:lnSpc>
                  <a:spcPts val="5385"/>
                </a:lnSpc>
              </a:pPr>
              <a:r>
                <a:rPr lang="en-US" sz="2834" spc="453">
                  <a:solidFill>
                    <a:srgbClr val="000000"/>
                  </a:solidFill>
                  <a:latin typeface="Montserrat Light Bold"/>
                </a:rPr>
                <a:t>17</a:t>
              </a:r>
            </a:p>
            <a:p>
              <a:pPr algn="r">
                <a:lnSpc>
                  <a:spcPts val="5385"/>
                </a:lnSpc>
              </a:pPr>
              <a:r>
                <a:rPr lang="en-US" sz="2834" spc="453">
                  <a:solidFill>
                    <a:srgbClr val="000000"/>
                  </a:solidFill>
                  <a:latin typeface="Montserrat Light Bold"/>
                </a:rPr>
                <a:t>28</a:t>
              </a:r>
            </a:p>
            <a:p>
              <a:pPr algn="r">
                <a:lnSpc>
                  <a:spcPts val="5385"/>
                </a:lnSpc>
              </a:pPr>
              <a:r>
                <a:rPr lang="en-US" sz="2834" spc="453">
                  <a:solidFill>
                    <a:srgbClr val="000000"/>
                  </a:solidFill>
                  <a:latin typeface="Montserrat Light Bold"/>
                </a:rPr>
                <a:t>36</a:t>
              </a:r>
            </a:p>
          </p:txBody>
        </p:sp>
        <p:sp>
          <p:nvSpPr>
            <p:cNvPr name="TextBox 7" id="7"/>
            <p:cNvSpPr txBox="true"/>
            <p:nvPr/>
          </p:nvSpPr>
          <p:spPr>
            <a:xfrm rot="0">
              <a:off x="0" y="66675"/>
              <a:ext cx="2303295" cy="1568069"/>
            </a:xfrm>
            <a:prstGeom prst="rect">
              <a:avLst/>
            </a:prstGeom>
          </p:spPr>
          <p:txBody>
            <a:bodyPr anchor="t" rtlCol="false" tIns="0" lIns="0" bIns="0" rIns="0">
              <a:spAutoFit/>
            </a:bodyPr>
            <a:lstStyle/>
            <a:p>
              <a:pPr algn="ctr">
                <a:lnSpc>
                  <a:spcPts val="8991"/>
                </a:lnSpc>
              </a:pPr>
            </a:p>
          </p:txBody>
        </p:sp>
      </p:grpSp>
    </p:spTree>
  </p:cSld>
  <p:clrMapOvr>
    <a:masterClrMapping/>
  </p:clrMapOvr>
</p:sld>
</file>

<file path=ppt/slides/slide20.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527941" y="4528099"/>
            <a:ext cx="5442036" cy="1299083"/>
          </a:xfrm>
          <a:prstGeom prst="rect">
            <a:avLst/>
          </a:prstGeom>
        </p:spPr>
        <p:txBody>
          <a:bodyPr anchor="t" rtlCol="false" tIns="0" lIns="0" bIns="0" rIns="0">
            <a:spAutoFit/>
          </a:bodyPr>
          <a:lstStyle/>
          <a:p>
            <a:pPr algn="just">
              <a:lnSpc>
                <a:spcPts val="3472"/>
              </a:lnSpc>
            </a:pPr>
            <a:r>
              <a:rPr lang="en-US" sz="2480">
                <a:solidFill>
                  <a:srgbClr val="000000"/>
                </a:solidFill>
                <a:latin typeface="Open Sans"/>
              </a:rPr>
              <a:t>Il s’agit tout d’abord de trouver les acteurs porteurs (consciemment ou non) de chacunes des causes. </a:t>
            </a:r>
          </a:p>
        </p:txBody>
      </p:sp>
      <p:sp>
        <p:nvSpPr>
          <p:cNvPr name="AutoShape 3" id="3"/>
          <p:cNvSpPr/>
          <p:nvPr/>
        </p:nvSpPr>
        <p:spPr>
          <a:xfrm flipV="true">
            <a:off x="7890288" y="5579962"/>
            <a:ext cx="7918489" cy="0"/>
          </a:xfrm>
          <a:prstGeom prst="line">
            <a:avLst/>
          </a:prstGeom>
          <a:ln cap="flat" w="28575">
            <a:solidFill>
              <a:srgbClr val="000000"/>
            </a:solidFill>
            <a:prstDash val="solid"/>
            <a:headEnd type="none" len="sm" w="sm"/>
            <a:tailEnd type="arrow" len="sm" w="med"/>
          </a:ln>
        </p:spPr>
      </p:sp>
      <p:sp>
        <p:nvSpPr>
          <p:cNvPr name="AutoShape 4" id="4"/>
          <p:cNvSpPr/>
          <p:nvPr/>
        </p:nvSpPr>
        <p:spPr>
          <a:xfrm>
            <a:off x="9989577" y="4761366"/>
            <a:ext cx="991276" cy="806101"/>
          </a:xfrm>
          <a:prstGeom prst="line">
            <a:avLst/>
          </a:prstGeom>
          <a:ln cap="flat" w="28575">
            <a:solidFill>
              <a:srgbClr val="000000"/>
            </a:solidFill>
            <a:prstDash val="solid"/>
            <a:headEnd type="none" len="sm" w="sm"/>
            <a:tailEnd type="none" len="sm" w="sm"/>
          </a:ln>
        </p:spPr>
      </p:sp>
      <p:sp>
        <p:nvSpPr>
          <p:cNvPr name="AutoShape 5" id="5"/>
          <p:cNvSpPr/>
          <p:nvPr/>
        </p:nvSpPr>
        <p:spPr>
          <a:xfrm>
            <a:off x="12178858" y="4786375"/>
            <a:ext cx="906160" cy="794350"/>
          </a:xfrm>
          <a:prstGeom prst="line">
            <a:avLst/>
          </a:prstGeom>
          <a:ln cap="flat" w="28575">
            <a:solidFill>
              <a:srgbClr val="000000"/>
            </a:solidFill>
            <a:prstDash val="solid"/>
            <a:headEnd type="none" len="sm" w="sm"/>
            <a:tailEnd type="none" len="sm" w="sm"/>
          </a:ln>
        </p:spPr>
      </p:sp>
      <p:sp>
        <p:nvSpPr>
          <p:cNvPr name="AutoShape 6" id="6"/>
          <p:cNvSpPr/>
          <p:nvPr/>
        </p:nvSpPr>
        <p:spPr>
          <a:xfrm flipV="true">
            <a:off x="12486722" y="5579962"/>
            <a:ext cx="963566" cy="780897"/>
          </a:xfrm>
          <a:prstGeom prst="line">
            <a:avLst/>
          </a:prstGeom>
          <a:ln cap="flat" w="28575">
            <a:solidFill>
              <a:srgbClr val="000000"/>
            </a:solidFill>
            <a:prstDash val="solid"/>
            <a:headEnd type="none" len="sm" w="sm"/>
            <a:tailEnd type="none" len="sm" w="sm"/>
          </a:ln>
        </p:spPr>
      </p:sp>
      <p:sp>
        <p:nvSpPr>
          <p:cNvPr name="AutoShape 7" id="7"/>
          <p:cNvSpPr/>
          <p:nvPr/>
        </p:nvSpPr>
        <p:spPr>
          <a:xfrm>
            <a:off x="14654972" y="4799615"/>
            <a:ext cx="963297" cy="781110"/>
          </a:xfrm>
          <a:prstGeom prst="line">
            <a:avLst/>
          </a:prstGeom>
          <a:ln cap="flat" w="28575">
            <a:solidFill>
              <a:srgbClr val="000000"/>
            </a:solidFill>
            <a:prstDash val="solid"/>
            <a:headEnd type="none" len="sm" w="sm"/>
            <a:tailEnd type="none" len="sm" w="sm"/>
          </a:ln>
        </p:spPr>
      </p:sp>
      <p:sp>
        <p:nvSpPr>
          <p:cNvPr name="TextBox 8" id="8"/>
          <p:cNvSpPr txBox="true"/>
          <p:nvPr/>
        </p:nvSpPr>
        <p:spPr>
          <a:xfrm rot="0">
            <a:off x="15808777" y="5494304"/>
            <a:ext cx="2060861" cy="163316"/>
          </a:xfrm>
          <a:prstGeom prst="rect">
            <a:avLst/>
          </a:prstGeom>
        </p:spPr>
        <p:txBody>
          <a:bodyPr anchor="t" rtlCol="false" tIns="0" lIns="0" bIns="0" rIns="0">
            <a:spAutoFit/>
          </a:bodyPr>
          <a:lstStyle/>
          <a:p>
            <a:pPr algn="ctr">
              <a:lnSpc>
                <a:spcPts val="1269"/>
              </a:lnSpc>
              <a:spcBef>
                <a:spcPct val="0"/>
              </a:spcBef>
            </a:pPr>
            <a:r>
              <a:rPr lang="en-US" sz="1057">
                <a:solidFill>
                  <a:srgbClr val="000000"/>
                </a:solidFill>
                <a:latin typeface="Poppins"/>
              </a:rPr>
              <a:t>Solution envisagée</a:t>
            </a:r>
          </a:p>
        </p:txBody>
      </p:sp>
      <p:sp>
        <p:nvSpPr>
          <p:cNvPr name="AutoShape 9" id="9"/>
          <p:cNvSpPr/>
          <p:nvPr/>
        </p:nvSpPr>
        <p:spPr>
          <a:xfrm flipV="true">
            <a:off x="10467452" y="5579021"/>
            <a:ext cx="963566" cy="780897"/>
          </a:xfrm>
          <a:prstGeom prst="line">
            <a:avLst/>
          </a:prstGeom>
          <a:ln cap="flat" w="28575">
            <a:solidFill>
              <a:srgbClr val="000000"/>
            </a:solidFill>
            <a:prstDash val="solid"/>
            <a:headEnd type="none" len="sm" w="sm"/>
            <a:tailEnd type="none" len="sm" w="sm"/>
          </a:ln>
        </p:spPr>
      </p:sp>
      <p:sp>
        <p:nvSpPr>
          <p:cNvPr name="AutoShape 10" id="10"/>
          <p:cNvSpPr/>
          <p:nvPr/>
        </p:nvSpPr>
        <p:spPr>
          <a:xfrm flipV="true">
            <a:off x="14332380" y="5579021"/>
            <a:ext cx="963566" cy="780897"/>
          </a:xfrm>
          <a:prstGeom prst="line">
            <a:avLst/>
          </a:prstGeom>
          <a:ln cap="flat" w="28575">
            <a:solidFill>
              <a:srgbClr val="000000"/>
            </a:solidFill>
            <a:prstDash val="solid"/>
            <a:headEnd type="none" len="sm" w="sm"/>
            <a:tailEnd type="none" len="sm" w="sm"/>
          </a:ln>
        </p:spPr>
      </p:sp>
      <p:grpSp>
        <p:nvGrpSpPr>
          <p:cNvPr name="Group 11" id="11"/>
          <p:cNvGrpSpPr/>
          <p:nvPr/>
        </p:nvGrpSpPr>
        <p:grpSpPr>
          <a:xfrm rot="0">
            <a:off x="13784021" y="3727278"/>
            <a:ext cx="2024756" cy="969130"/>
            <a:chOff x="0" y="0"/>
            <a:chExt cx="886989" cy="424549"/>
          </a:xfrm>
        </p:grpSpPr>
        <p:sp>
          <p:nvSpPr>
            <p:cNvPr name="Freeform 12" id="1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13" id="1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4" id="14"/>
          <p:cNvSpPr txBox="true"/>
          <p:nvPr/>
        </p:nvSpPr>
        <p:spPr>
          <a:xfrm rot="0">
            <a:off x="13905149" y="3826893"/>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15" id="15"/>
          <p:cNvGrpSpPr/>
          <p:nvPr/>
        </p:nvGrpSpPr>
        <p:grpSpPr>
          <a:xfrm rot="0">
            <a:off x="7210887" y="3727278"/>
            <a:ext cx="2013997" cy="969130"/>
            <a:chOff x="0" y="0"/>
            <a:chExt cx="882275" cy="424549"/>
          </a:xfrm>
        </p:grpSpPr>
        <p:sp>
          <p:nvSpPr>
            <p:cNvPr name="Freeform 16" id="16"/>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17" id="17"/>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18" id="18"/>
          <p:cNvSpPr txBox="true"/>
          <p:nvPr/>
        </p:nvSpPr>
        <p:spPr>
          <a:xfrm rot="0">
            <a:off x="7331371" y="3826893"/>
            <a:ext cx="1808366" cy="170584"/>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19" id="19"/>
          <p:cNvGrpSpPr/>
          <p:nvPr/>
        </p:nvGrpSpPr>
        <p:grpSpPr>
          <a:xfrm rot="0">
            <a:off x="9386676" y="3727278"/>
            <a:ext cx="2024756" cy="969130"/>
            <a:chOff x="0" y="0"/>
            <a:chExt cx="886989" cy="424549"/>
          </a:xfrm>
        </p:grpSpPr>
        <p:sp>
          <p:nvSpPr>
            <p:cNvPr name="Freeform 20" id="2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21" id="2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22" id="22"/>
          <p:cNvSpPr txBox="true"/>
          <p:nvPr/>
        </p:nvSpPr>
        <p:spPr>
          <a:xfrm rot="0">
            <a:off x="9507804" y="3826893"/>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23" id="23"/>
          <p:cNvGrpSpPr/>
          <p:nvPr/>
        </p:nvGrpSpPr>
        <p:grpSpPr>
          <a:xfrm rot="0">
            <a:off x="11592976" y="3727278"/>
            <a:ext cx="2024756" cy="969130"/>
            <a:chOff x="0" y="0"/>
            <a:chExt cx="886989" cy="424549"/>
          </a:xfrm>
        </p:grpSpPr>
        <p:sp>
          <p:nvSpPr>
            <p:cNvPr name="Freeform 24" id="2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25" id="2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26" id="26"/>
          <p:cNvSpPr txBox="true"/>
          <p:nvPr/>
        </p:nvSpPr>
        <p:spPr>
          <a:xfrm rot="0">
            <a:off x="11714104" y="3826893"/>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sp>
        <p:nvSpPr>
          <p:cNvPr name="AutoShape 27" id="27"/>
          <p:cNvSpPr/>
          <p:nvPr/>
        </p:nvSpPr>
        <p:spPr>
          <a:xfrm>
            <a:off x="8384619" y="4774624"/>
            <a:ext cx="991276" cy="806101"/>
          </a:xfrm>
          <a:prstGeom prst="line">
            <a:avLst/>
          </a:prstGeom>
          <a:ln cap="flat" w="28575">
            <a:solidFill>
              <a:srgbClr val="000000"/>
            </a:solidFill>
            <a:prstDash val="solid"/>
            <a:headEnd type="none" len="sm" w="sm"/>
            <a:tailEnd type="none" len="sm" w="sm"/>
          </a:ln>
        </p:spPr>
      </p:sp>
      <p:sp>
        <p:nvSpPr>
          <p:cNvPr name="AutoShape 28" id="28"/>
          <p:cNvSpPr/>
          <p:nvPr/>
        </p:nvSpPr>
        <p:spPr>
          <a:xfrm flipV="true">
            <a:off x="8099619" y="5580743"/>
            <a:ext cx="963566" cy="780897"/>
          </a:xfrm>
          <a:prstGeom prst="line">
            <a:avLst/>
          </a:prstGeom>
          <a:ln cap="flat" w="28575">
            <a:solidFill>
              <a:srgbClr val="000000"/>
            </a:solidFill>
            <a:prstDash val="solid"/>
            <a:headEnd type="none" len="sm" w="sm"/>
            <a:tailEnd type="none" len="sm" w="sm"/>
          </a:ln>
        </p:spPr>
      </p:sp>
      <p:grpSp>
        <p:nvGrpSpPr>
          <p:cNvPr name="Group 29" id="29"/>
          <p:cNvGrpSpPr/>
          <p:nvPr/>
        </p:nvGrpSpPr>
        <p:grpSpPr>
          <a:xfrm rot="0">
            <a:off x="8889100" y="6477443"/>
            <a:ext cx="2013997" cy="969130"/>
            <a:chOff x="0" y="0"/>
            <a:chExt cx="882275" cy="424549"/>
          </a:xfrm>
        </p:grpSpPr>
        <p:sp>
          <p:nvSpPr>
            <p:cNvPr name="Freeform 30" id="30"/>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31" id="31"/>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32" id="32"/>
          <p:cNvSpPr txBox="true"/>
          <p:nvPr/>
        </p:nvSpPr>
        <p:spPr>
          <a:xfrm rot="0">
            <a:off x="9009584" y="6577057"/>
            <a:ext cx="1808366" cy="170584"/>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33" id="33"/>
          <p:cNvGrpSpPr/>
          <p:nvPr/>
        </p:nvGrpSpPr>
        <p:grpSpPr>
          <a:xfrm rot="0">
            <a:off x="11064889" y="6477443"/>
            <a:ext cx="2024756" cy="969130"/>
            <a:chOff x="0" y="0"/>
            <a:chExt cx="886989" cy="424549"/>
          </a:xfrm>
        </p:grpSpPr>
        <p:sp>
          <p:nvSpPr>
            <p:cNvPr name="Freeform 34" id="3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35" id="3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36" id="36"/>
          <p:cNvSpPr txBox="true"/>
          <p:nvPr/>
        </p:nvSpPr>
        <p:spPr>
          <a:xfrm rot="0">
            <a:off x="11186017" y="6577057"/>
            <a:ext cx="1818027" cy="170584"/>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37" id="37"/>
          <p:cNvGrpSpPr/>
          <p:nvPr/>
        </p:nvGrpSpPr>
        <p:grpSpPr>
          <a:xfrm rot="0">
            <a:off x="13271189" y="6477443"/>
            <a:ext cx="2024756" cy="969130"/>
            <a:chOff x="0" y="0"/>
            <a:chExt cx="886989" cy="424549"/>
          </a:xfrm>
        </p:grpSpPr>
        <p:sp>
          <p:nvSpPr>
            <p:cNvPr name="Freeform 38" id="3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39" id="3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40" id="40"/>
          <p:cNvSpPr txBox="true"/>
          <p:nvPr/>
        </p:nvSpPr>
        <p:spPr>
          <a:xfrm rot="0">
            <a:off x="13392318" y="6577057"/>
            <a:ext cx="1818027" cy="170584"/>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41" id="41"/>
          <p:cNvGrpSpPr/>
          <p:nvPr/>
        </p:nvGrpSpPr>
        <p:grpSpPr>
          <a:xfrm rot="0">
            <a:off x="6731978" y="6477443"/>
            <a:ext cx="2013997" cy="969130"/>
            <a:chOff x="0" y="0"/>
            <a:chExt cx="882275" cy="424549"/>
          </a:xfrm>
        </p:grpSpPr>
        <p:sp>
          <p:nvSpPr>
            <p:cNvPr name="Freeform 42" id="42"/>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43" id="43"/>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44" id="44"/>
          <p:cNvSpPr txBox="true"/>
          <p:nvPr/>
        </p:nvSpPr>
        <p:spPr>
          <a:xfrm rot="0">
            <a:off x="6852462" y="6577057"/>
            <a:ext cx="1808366" cy="170584"/>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45" id="45"/>
          <p:cNvGrpSpPr/>
          <p:nvPr/>
        </p:nvGrpSpPr>
        <p:grpSpPr>
          <a:xfrm rot="0">
            <a:off x="13185588" y="2620941"/>
            <a:ext cx="2024756" cy="969130"/>
            <a:chOff x="0" y="0"/>
            <a:chExt cx="886989" cy="424549"/>
          </a:xfrm>
        </p:grpSpPr>
        <p:sp>
          <p:nvSpPr>
            <p:cNvPr name="Freeform 46" id="4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47" id="4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48" id="48"/>
          <p:cNvSpPr txBox="true"/>
          <p:nvPr/>
        </p:nvSpPr>
        <p:spPr>
          <a:xfrm rot="0">
            <a:off x="13306716" y="2720555"/>
            <a:ext cx="1818027" cy="166213"/>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Acteurs</a:t>
            </a:r>
          </a:p>
        </p:txBody>
      </p:sp>
      <p:grpSp>
        <p:nvGrpSpPr>
          <p:cNvPr name="Group 49" id="49"/>
          <p:cNvGrpSpPr/>
          <p:nvPr/>
        </p:nvGrpSpPr>
        <p:grpSpPr>
          <a:xfrm rot="0">
            <a:off x="6612454" y="2620941"/>
            <a:ext cx="2013997" cy="969130"/>
            <a:chOff x="0" y="0"/>
            <a:chExt cx="882275" cy="424549"/>
          </a:xfrm>
        </p:grpSpPr>
        <p:sp>
          <p:nvSpPr>
            <p:cNvPr name="Freeform 50" id="50"/>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FF83CF"/>
            </a:solidFill>
            <a:ln w="9525" cap="sq">
              <a:solidFill>
                <a:srgbClr val="000000"/>
              </a:solidFill>
              <a:prstDash val="solid"/>
              <a:miter/>
            </a:ln>
          </p:spPr>
        </p:sp>
        <p:sp>
          <p:nvSpPr>
            <p:cNvPr name="TextBox 51" id="51"/>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52" id="52"/>
          <p:cNvSpPr txBox="true"/>
          <p:nvPr/>
        </p:nvSpPr>
        <p:spPr>
          <a:xfrm rot="0">
            <a:off x="6732938" y="2720555"/>
            <a:ext cx="1808366"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Acteurs</a:t>
            </a:r>
          </a:p>
        </p:txBody>
      </p:sp>
      <p:grpSp>
        <p:nvGrpSpPr>
          <p:cNvPr name="Group 53" id="53"/>
          <p:cNvGrpSpPr/>
          <p:nvPr/>
        </p:nvGrpSpPr>
        <p:grpSpPr>
          <a:xfrm rot="0">
            <a:off x="8788243" y="2620941"/>
            <a:ext cx="2024756" cy="969130"/>
            <a:chOff x="0" y="0"/>
            <a:chExt cx="886989" cy="424549"/>
          </a:xfrm>
        </p:grpSpPr>
        <p:sp>
          <p:nvSpPr>
            <p:cNvPr name="Freeform 54" id="5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55" id="5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56" id="56"/>
          <p:cNvSpPr txBox="true"/>
          <p:nvPr/>
        </p:nvSpPr>
        <p:spPr>
          <a:xfrm rot="0">
            <a:off x="8909371" y="2720555"/>
            <a:ext cx="1818027" cy="166213"/>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Acteurs</a:t>
            </a:r>
          </a:p>
        </p:txBody>
      </p:sp>
      <p:grpSp>
        <p:nvGrpSpPr>
          <p:cNvPr name="Group 57" id="57"/>
          <p:cNvGrpSpPr/>
          <p:nvPr/>
        </p:nvGrpSpPr>
        <p:grpSpPr>
          <a:xfrm rot="0">
            <a:off x="10994544" y="2620941"/>
            <a:ext cx="2024756" cy="969130"/>
            <a:chOff x="0" y="0"/>
            <a:chExt cx="886989" cy="424549"/>
          </a:xfrm>
        </p:grpSpPr>
        <p:sp>
          <p:nvSpPr>
            <p:cNvPr name="Freeform 58" id="5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59" id="5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60" id="60"/>
          <p:cNvSpPr txBox="true"/>
          <p:nvPr/>
        </p:nvSpPr>
        <p:spPr>
          <a:xfrm rot="0">
            <a:off x="11115672" y="2720555"/>
            <a:ext cx="1818027" cy="166213"/>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Acteurs</a:t>
            </a:r>
          </a:p>
        </p:txBody>
      </p:sp>
      <p:grpSp>
        <p:nvGrpSpPr>
          <p:cNvPr name="Group 61" id="61"/>
          <p:cNvGrpSpPr/>
          <p:nvPr/>
        </p:nvGrpSpPr>
        <p:grpSpPr>
          <a:xfrm rot="0">
            <a:off x="12506396" y="7551348"/>
            <a:ext cx="2024756" cy="969130"/>
            <a:chOff x="0" y="0"/>
            <a:chExt cx="886989" cy="424549"/>
          </a:xfrm>
        </p:grpSpPr>
        <p:sp>
          <p:nvSpPr>
            <p:cNvPr name="Freeform 62" id="6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63" id="6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64" id="64"/>
          <p:cNvSpPr txBox="true"/>
          <p:nvPr/>
        </p:nvSpPr>
        <p:spPr>
          <a:xfrm rot="0">
            <a:off x="12627524" y="7650962"/>
            <a:ext cx="1818027" cy="166213"/>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Acteurs</a:t>
            </a:r>
          </a:p>
        </p:txBody>
      </p:sp>
      <p:grpSp>
        <p:nvGrpSpPr>
          <p:cNvPr name="Group 65" id="65"/>
          <p:cNvGrpSpPr/>
          <p:nvPr/>
        </p:nvGrpSpPr>
        <p:grpSpPr>
          <a:xfrm rot="0">
            <a:off x="5933261" y="7551348"/>
            <a:ext cx="2013997" cy="969130"/>
            <a:chOff x="0" y="0"/>
            <a:chExt cx="882275" cy="424549"/>
          </a:xfrm>
        </p:grpSpPr>
        <p:sp>
          <p:nvSpPr>
            <p:cNvPr name="Freeform 66" id="66"/>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FF83CF"/>
            </a:solidFill>
            <a:ln w="9525" cap="sq">
              <a:solidFill>
                <a:srgbClr val="000000"/>
              </a:solidFill>
              <a:prstDash val="solid"/>
              <a:miter/>
            </a:ln>
          </p:spPr>
        </p:sp>
        <p:sp>
          <p:nvSpPr>
            <p:cNvPr name="TextBox 67" id="67"/>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68" id="68"/>
          <p:cNvSpPr txBox="true"/>
          <p:nvPr/>
        </p:nvSpPr>
        <p:spPr>
          <a:xfrm rot="0">
            <a:off x="6053746" y="7650962"/>
            <a:ext cx="1808366"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Acteurs</a:t>
            </a:r>
          </a:p>
        </p:txBody>
      </p:sp>
      <p:grpSp>
        <p:nvGrpSpPr>
          <p:cNvPr name="Group 69" id="69"/>
          <p:cNvGrpSpPr/>
          <p:nvPr/>
        </p:nvGrpSpPr>
        <p:grpSpPr>
          <a:xfrm rot="0">
            <a:off x="8109051" y="7551348"/>
            <a:ext cx="2024756" cy="969130"/>
            <a:chOff x="0" y="0"/>
            <a:chExt cx="886989" cy="424549"/>
          </a:xfrm>
        </p:grpSpPr>
        <p:sp>
          <p:nvSpPr>
            <p:cNvPr name="Freeform 70" id="7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71" id="7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72" id="72"/>
          <p:cNvSpPr txBox="true"/>
          <p:nvPr/>
        </p:nvSpPr>
        <p:spPr>
          <a:xfrm rot="0">
            <a:off x="8230179" y="7650962"/>
            <a:ext cx="1818027" cy="166213"/>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Acteurs</a:t>
            </a:r>
          </a:p>
        </p:txBody>
      </p:sp>
      <p:grpSp>
        <p:nvGrpSpPr>
          <p:cNvPr name="Group 73" id="73"/>
          <p:cNvGrpSpPr/>
          <p:nvPr/>
        </p:nvGrpSpPr>
        <p:grpSpPr>
          <a:xfrm rot="0">
            <a:off x="10315351" y="7551348"/>
            <a:ext cx="2024756" cy="969130"/>
            <a:chOff x="0" y="0"/>
            <a:chExt cx="886989" cy="424549"/>
          </a:xfrm>
        </p:grpSpPr>
        <p:sp>
          <p:nvSpPr>
            <p:cNvPr name="Freeform 74" id="7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75" id="7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76" id="76"/>
          <p:cNvSpPr txBox="true"/>
          <p:nvPr/>
        </p:nvSpPr>
        <p:spPr>
          <a:xfrm rot="0">
            <a:off x="10436479" y="7650962"/>
            <a:ext cx="1818027" cy="166213"/>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Acteurs</a:t>
            </a:r>
          </a:p>
        </p:txBody>
      </p:sp>
      <p:sp>
        <p:nvSpPr>
          <p:cNvPr name="TextBox 77" id="77"/>
          <p:cNvSpPr txBox="true"/>
          <p:nvPr/>
        </p:nvSpPr>
        <p:spPr>
          <a:xfrm rot="0">
            <a:off x="1028700" y="923925"/>
            <a:ext cx="11655247"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PROBLÉMATISATION - Acteurs</a:t>
            </a:r>
          </a:p>
        </p:txBody>
      </p:sp>
      <p:sp>
        <p:nvSpPr>
          <p:cNvPr name="TextBox 78" id="78"/>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spTree>
  </p:cSld>
  <p:clrMapOvr>
    <a:masterClrMapping/>
  </p:clrMapOvr>
</p:sld>
</file>

<file path=ppt/slides/slide2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527941" y="4528099"/>
            <a:ext cx="5442036" cy="1299083"/>
          </a:xfrm>
          <a:prstGeom prst="rect">
            <a:avLst/>
          </a:prstGeom>
        </p:spPr>
        <p:txBody>
          <a:bodyPr anchor="t" rtlCol="false" tIns="0" lIns="0" bIns="0" rIns="0">
            <a:spAutoFit/>
          </a:bodyPr>
          <a:lstStyle/>
          <a:p>
            <a:pPr algn="just">
              <a:lnSpc>
                <a:spcPts val="3472"/>
              </a:lnSpc>
            </a:pPr>
            <a:r>
              <a:rPr lang="en-US" sz="2480">
                <a:solidFill>
                  <a:srgbClr val="000000"/>
                </a:solidFill>
                <a:latin typeface="Open Sans"/>
              </a:rPr>
              <a:t>Dans notre exemple, nous avons déterminé que les seuls acteurs présents étaient les parents. </a:t>
            </a:r>
          </a:p>
        </p:txBody>
      </p:sp>
      <p:sp>
        <p:nvSpPr>
          <p:cNvPr name="TextBox 3" id="3"/>
          <p:cNvSpPr txBox="true"/>
          <p:nvPr/>
        </p:nvSpPr>
        <p:spPr>
          <a:xfrm rot="0">
            <a:off x="1028700" y="923925"/>
            <a:ext cx="11655247"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PROBLÉMATISATION - Acteurs</a:t>
            </a:r>
          </a:p>
        </p:txBody>
      </p:sp>
      <p:sp>
        <p:nvSpPr>
          <p:cNvPr name="TextBox 4" id="4"/>
          <p:cNvSpPr txBox="true"/>
          <p:nvPr/>
        </p:nvSpPr>
        <p:spPr>
          <a:xfrm rot="0">
            <a:off x="15160022" y="-95250"/>
            <a:ext cx="3127978"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Exemple</a:t>
            </a:r>
          </a:p>
        </p:txBody>
      </p:sp>
      <p:sp>
        <p:nvSpPr>
          <p:cNvPr name="AutoShape 5" id="5"/>
          <p:cNvSpPr/>
          <p:nvPr/>
        </p:nvSpPr>
        <p:spPr>
          <a:xfrm flipV="true">
            <a:off x="8065668" y="5623688"/>
            <a:ext cx="7585628" cy="0"/>
          </a:xfrm>
          <a:prstGeom prst="line">
            <a:avLst/>
          </a:prstGeom>
          <a:ln cap="flat" w="28575">
            <a:solidFill>
              <a:srgbClr val="000000"/>
            </a:solidFill>
            <a:prstDash val="solid"/>
            <a:headEnd type="none" len="sm" w="sm"/>
            <a:tailEnd type="arrow" len="sm" w="med"/>
          </a:ln>
        </p:spPr>
      </p:sp>
      <p:sp>
        <p:nvSpPr>
          <p:cNvPr name="AutoShape 6" id="6"/>
          <p:cNvSpPr/>
          <p:nvPr/>
        </p:nvSpPr>
        <p:spPr>
          <a:xfrm>
            <a:off x="10076711" y="4839502"/>
            <a:ext cx="949607" cy="772216"/>
          </a:xfrm>
          <a:prstGeom prst="line">
            <a:avLst/>
          </a:prstGeom>
          <a:ln cap="flat" w="28575">
            <a:solidFill>
              <a:srgbClr val="000000"/>
            </a:solidFill>
            <a:prstDash val="solid"/>
            <a:headEnd type="none" len="sm" w="sm"/>
            <a:tailEnd type="none" len="sm" w="sm"/>
          </a:ln>
        </p:spPr>
      </p:sp>
      <p:sp>
        <p:nvSpPr>
          <p:cNvPr name="AutoShape 7" id="7"/>
          <p:cNvSpPr/>
          <p:nvPr/>
        </p:nvSpPr>
        <p:spPr>
          <a:xfrm>
            <a:off x="12173964" y="4863460"/>
            <a:ext cx="868069" cy="760959"/>
          </a:xfrm>
          <a:prstGeom prst="line">
            <a:avLst/>
          </a:prstGeom>
          <a:ln cap="flat" w="28575">
            <a:solidFill>
              <a:srgbClr val="000000"/>
            </a:solidFill>
            <a:prstDash val="solid"/>
            <a:headEnd type="none" len="sm" w="sm"/>
            <a:tailEnd type="none" len="sm" w="sm"/>
          </a:ln>
        </p:spPr>
      </p:sp>
      <p:sp>
        <p:nvSpPr>
          <p:cNvPr name="AutoShape 8" id="8"/>
          <p:cNvSpPr/>
          <p:nvPr/>
        </p:nvSpPr>
        <p:spPr>
          <a:xfrm flipV="true">
            <a:off x="12468886" y="5623688"/>
            <a:ext cx="923061" cy="748071"/>
          </a:xfrm>
          <a:prstGeom prst="line">
            <a:avLst/>
          </a:prstGeom>
          <a:ln cap="flat" w="28575">
            <a:solidFill>
              <a:srgbClr val="000000"/>
            </a:solidFill>
            <a:prstDash val="solid"/>
            <a:headEnd type="none" len="sm" w="sm"/>
            <a:tailEnd type="none" len="sm" w="sm"/>
          </a:ln>
        </p:spPr>
      </p:sp>
      <p:sp>
        <p:nvSpPr>
          <p:cNvPr name="AutoShape 9" id="9"/>
          <p:cNvSpPr/>
          <p:nvPr/>
        </p:nvSpPr>
        <p:spPr>
          <a:xfrm>
            <a:off x="14545993" y="4876144"/>
            <a:ext cx="922804" cy="748275"/>
          </a:xfrm>
          <a:prstGeom prst="line">
            <a:avLst/>
          </a:prstGeom>
          <a:ln cap="flat" w="28575">
            <a:solidFill>
              <a:srgbClr val="000000"/>
            </a:solidFill>
            <a:prstDash val="solid"/>
            <a:headEnd type="none" len="sm" w="sm"/>
            <a:tailEnd type="none" len="sm" w="sm"/>
          </a:ln>
        </p:spPr>
      </p:sp>
      <p:sp>
        <p:nvSpPr>
          <p:cNvPr name="TextBox 10" id="10"/>
          <p:cNvSpPr txBox="true"/>
          <p:nvPr/>
        </p:nvSpPr>
        <p:spPr>
          <a:xfrm rot="0">
            <a:off x="15651296" y="5531705"/>
            <a:ext cx="1974231" cy="166377"/>
          </a:xfrm>
          <a:prstGeom prst="rect">
            <a:avLst/>
          </a:prstGeom>
        </p:spPr>
        <p:txBody>
          <a:bodyPr anchor="t" rtlCol="false" tIns="0" lIns="0" bIns="0" rIns="0">
            <a:spAutoFit/>
          </a:bodyPr>
          <a:lstStyle/>
          <a:p>
            <a:pPr algn="ctr">
              <a:lnSpc>
                <a:spcPts val="1215"/>
              </a:lnSpc>
              <a:spcBef>
                <a:spcPct val="0"/>
              </a:spcBef>
            </a:pPr>
            <a:r>
              <a:rPr lang="en-US" sz="1013">
                <a:solidFill>
                  <a:srgbClr val="000000"/>
                </a:solidFill>
                <a:latin typeface="Poppins"/>
              </a:rPr>
              <a:t>Brosse à dents électrique</a:t>
            </a:r>
          </a:p>
        </p:txBody>
      </p:sp>
      <p:sp>
        <p:nvSpPr>
          <p:cNvPr name="AutoShape 11" id="11"/>
          <p:cNvSpPr/>
          <p:nvPr/>
        </p:nvSpPr>
        <p:spPr>
          <a:xfrm flipV="true">
            <a:off x="10534498" y="5622786"/>
            <a:ext cx="923061" cy="748071"/>
          </a:xfrm>
          <a:prstGeom prst="line">
            <a:avLst/>
          </a:prstGeom>
          <a:ln cap="flat" w="28575">
            <a:solidFill>
              <a:srgbClr val="000000"/>
            </a:solidFill>
            <a:prstDash val="solid"/>
            <a:headEnd type="none" len="sm" w="sm"/>
            <a:tailEnd type="none" len="sm" w="sm"/>
          </a:ln>
        </p:spPr>
      </p:sp>
      <p:sp>
        <p:nvSpPr>
          <p:cNvPr name="AutoShape 12" id="12"/>
          <p:cNvSpPr/>
          <p:nvPr/>
        </p:nvSpPr>
        <p:spPr>
          <a:xfrm flipV="true">
            <a:off x="14236960" y="5622786"/>
            <a:ext cx="923061" cy="748071"/>
          </a:xfrm>
          <a:prstGeom prst="line">
            <a:avLst/>
          </a:prstGeom>
          <a:ln cap="flat" w="28575">
            <a:solidFill>
              <a:srgbClr val="000000"/>
            </a:solidFill>
            <a:prstDash val="solid"/>
            <a:headEnd type="none" len="sm" w="sm"/>
            <a:tailEnd type="none" len="sm" w="sm"/>
          </a:ln>
        </p:spPr>
      </p:sp>
      <p:grpSp>
        <p:nvGrpSpPr>
          <p:cNvPr name="Group 13" id="13"/>
          <p:cNvGrpSpPr/>
          <p:nvPr/>
        </p:nvGrpSpPr>
        <p:grpSpPr>
          <a:xfrm rot="0">
            <a:off x="13711653" y="3848884"/>
            <a:ext cx="1939644" cy="928392"/>
            <a:chOff x="0" y="0"/>
            <a:chExt cx="886989" cy="424549"/>
          </a:xfrm>
        </p:grpSpPr>
        <p:sp>
          <p:nvSpPr>
            <p:cNvPr name="Freeform 14" id="1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15" id="1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6" id="16"/>
          <p:cNvSpPr txBox="true"/>
          <p:nvPr/>
        </p:nvSpPr>
        <p:spPr>
          <a:xfrm rot="0">
            <a:off x="13827689" y="3934385"/>
            <a:ext cx="1741605" cy="903010"/>
          </a:xfrm>
          <a:prstGeom prst="rect">
            <a:avLst/>
          </a:prstGeom>
        </p:spPr>
        <p:txBody>
          <a:bodyPr anchor="t" rtlCol="false" tIns="0" lIns="0" bIns="0" rIns="0">
            <a:spAutoFit/>
          </a:bodyPr>
          <a:lstStyle/>
          <a:p>
            <a:pPr algn="l">
              <a:lnSpc>
                <a:spcPts val="1215"/>
              </a:lnSpc>
            </a:pPr>
            <a:r>
              <a:rPr lang="en-US" sz="1013">
                <a:solidFill>
                  <a:srgbClr val="000000"/>
                </a:solidFill>
                <a:latin typeface="Poppins Bold"/>
              </a:rPr>
              <a:t>Momentum</a:t>
            </a:r>
          </a:p>
          <a:p>
            <a:pPr algn="l">
              <a:lnSpc>
                <a:spcPts val="1215"/>
              </a:lnSpc>
            </a:pPr>
            <a:r>
              <a:rPr lang="en-US" sz="1013">
                <a:solidFill>
                  <a:srgbClr val="000000"/>
                </a:solidFill>
                <a:latin typeface="Poppins"/>
              </a:rPr>
              <a:t>L’utilisation des brosses à dents électriques est facilitée (ex : prises dans les salles de bain)</a:t>
            </a:r>
          </a:p>
          <a:p>
            <a:pPr algn="l">
              <a:lnSpc>
                <a:spcPts val="1215"/>
              </a:lnSpc>
              <a:spcBef>
                <a:spcPct val="0"/>
              </a:spcBef>
            </a:pPr>
          </a:p>
        </p:txBody>
      </p:sp>
      <p:grpSp>
        <p:nvGrpSpPr>
          <p:cNvPr name="Group 17" id="17"/>
          <p:cNvGrpSpPr/>
          <p:nvPr/>
        </p:nvGrpSpPr>
        <p:grpSpPr>
          <a:xfrm rot="0">
            <a:off x="7414825" y="3848884"/>
            <a:ext cx="1929337" cy="928392"/>
            <a:chOff x="0" y="0"/>
            <a:chExt cx="882275" cy="424549"/>
          </a:xfrm>
        </p:grpSpPr>
        <p:sp>
          <p:nvSpPr>
            <p:cNvPr name="Freeform 18" id="18"/>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19" id="19"/>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20" id="20"/>
          <p:cNvSpPr txBox="true"/>
          <p:nvPr/>
        </p:nvSpPr>
        <p:spPr>
          <a:xfrm rot="0">
            <a:off x="7530245" y="3934385"/>
            <a:ext cx="1732350" cy="636206"/>
          </a:xfrm>
          <a:prstGeom prst="rect">
            <a:avLst/>
          </a:prstGeom>
        </p:spPr>
        <p:txBody>
          <a:bodyPr anchor="t" rtlCol="false" tIns="0" lIns="0" bIns="0" rIns="0">
            <a:spAutoFit/>
          </a:bodyPr>
          <a:lstStyle/>
          <a:p>
            <a:pPr algn="l">
              <a:lnSpc>
                <a:spcPts val="1215"/>
              </a:lnSpc>
            </a:pPr>
            <a:r>
              <a:rPr lang="en-US" sz="1013">
                <a:solidFill>
                  <a:srgbClr val="000000"/>
                </a:solidFill>
                <a:latin typeface="Poppins Bold"/>
              </a:rPr>
              <a:t>Pression pour trouver une solution implémentable rapidement </a:t>
            </a:r>
          </a:p>
          <a:p>
            <a:pPr algn="l">
              <a:lnSpc>
                <a:spcPts val="1215"/>
              </a:lnSpc>
              <a:spcBef>
                <a:spcPct val="0"/>
              </a:spcBef>
            </a:pPr>
            <a:r>
              <a:rPr lang="en-US" sz="1013">
                <a:solidFill>
                  <a:srgbClr val="000000"/>
                </a:solidFill>
                <a:latin typeface="Poppins"/>
              </a:rPr>
              <a:t>Oscar a des caries</a:t>
            </a:r>
          </a:p>
        </p:txBody>
      </p:sp>
      <p:grpSp>
        <p:nvGrpSpPr>
          <p:cNvPr name="Group 21" id="21"/>
          <p:cNvGrpSpPr/>
          <p:nvPr/>
        </p:nvGrpSpPr>
        <p:grpSpPr>
          <a:xfrm rot="0">
            <a:off x="9499154" y="3848884"/>
            <a:ext cx="1939644" cy="928392"/>
            <a:chOff x="0" y="0"/>
            <a:chExt cx="886989" cy="424549"/>
          </a:xfrm>
        </p:grpSpPr>
        <p:sp>
          <p:nvSpPr>
            <p:cNvPr name="Freeform 22" id="2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23" id="2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24" id="24"/>
          <p:cNvSpPr txBox="true"/>
          <p:nvPr/>
        </p:nvSpPr>
        <p:spPr>
          <a:xfrm rot="0">
            <a:off x="9615190" y="3934385"/>
            <a:ext cx="1741605" cy="608356"/>
          </a:xfrm>
          <a:prstGeom prst="rect">
            <a:avLst/>
          </a:prstGeom>
        </p:spPr>
        <p:txBody>
          <a:bodyPr anchor="t" rtlCol="false" tIns="0" lIns="0" bIns="0" rIns="0">
            <a:spAutoFit/>
          </a:bodyPr>
          <a:lstStyle/>
          <a:p>
            <a:pPr algn="l">
              <a:lnSpc>
                <a:spcPts val="1215"/>
              </a:lnSpc>
            </a:pPr>
            <a:r>
              <a:rPr lang="en-US" sz="1013">
                <a:solidFill>
                  <a:srgbClr val="000000"/>
                </a:solidFill>
                <a:latin typeface="Poppins Bold"/>
              </a:rPr>
              <a:t>Biais</a:t>
            </a:r>
            <a:r>
              <a:rPr lang="en-US" sz="1013">
                <a:solidFill>
                  <a:srgbClr val="000000"/>
                </a:solidFill>
                <a:latin typeface="Poppins Bold"/>
              </a:rPr>
              <a:t> de légitimité</a:t>
            </a:r>
          </a:p>
          <a:p>
            <a:pPr algn="l">
              <a:lnSpc>
                <a:spcPts val="1215"/>
              </a:lnSpc>
            </a:pPr>
            <a:r>
              <a:rPr lang="en-US" sz="1013">
                <a:solidFill>
                  <a:srgbClr val="000000"/>
                </a:solidFill>
                <a:latin typeface="Poppins"/>
              </a:rPr>
              <a:t>Le dentiste est une figure d’autorité médicale</a:t>
            </a:r>
          </a:p>
          <a:p>
            <a:pPr algn="l">
              <a:lnSpc>
                <a:spcPts val="1215"/>
              </a:lnSpc>
              <a:spcBef>
                <a:spcPct val="0"/>
              </a:spcBef>
            </a:pPr>
          </a:p>
        </p:txBody>
      </p:sp>
      <p:grpSp>
        <p:nvGrpSpPr>
          <p:cNvPr name="Group 25" id="25"/>
          <p:cNvGrpSpPr/>
          <p:nvPr/>
        </p:nvGrpSpPr>
        <p:grpSpPr>
          <a:xfrm rot="0">
            <a:off x="11612710" y="3848884"/>
            <a:ext cx="1939644" cy="928392"/>
            <a:chOff x="0" y="0"/>
            <a:chExt cx="886989" cy="424549"/>
          </a:xfrm>
        </p:grpSpPr>
        <p:sp>
          <p:nvSpPr>
            <p:cNvPr name="Freeform 26" id="2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27" id="2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28" id="28"/>
          <p:cNvSpPr txBox="true"/>
          <p:nvPr/>
        </p:nvSpPr>
        <p:spPr>
          <a:xfrm rot="0">
            <a:off x="11728746" y="3934385"/>
            <a:ext cx="1741605" cy="1050336"/>
          </a:xfrm>
          <a:prstGeom prst="rect">
            <a:avLst/>
          </a:prstGeom>
        </p:spPr>
        <p:txBody>
          <a:bodyPr anchor="t" rtlCol="false" tIns="0" lIns="0" bIns="0" rIns="0">
            <a:spAutoFit/>
          </a:bodyPr>
          <a:lstStyle/>
          <a:p>
            <a:pPr algn="l">
              <a:lnSpc>
                <a:spcPts val="1215"/>
              </a:lnSpc>
            </a:pPr>
            <a:r>
              <a:rPr lang="en-US" sz="1013">
                <a:solidFill>
                  <a:srgbClr val="000000"/>
                </a:solidFill>
                <a:latin typeface="Poppins Bold"/>
              </a:rPr>
              <a:t>Exaptation industrielle </a:t>
            </a:r>
          </a:p>
          <a:p>
            <a:pPr algn="l">
              <a:lnSpc>
                <a:spcPts val="1215"/>
              </a:lnSpc>
            </a:pPr>
            <a:r>
              <a:rPr lang="en-US" sz="1013">
                <a:solidFill>
                  <a:srgbClr val="000000"/>
                </a:solidFill>
                <a:latin typeface="Poppins"/>
              </a:rPr>
              <a:t>La brosse à dents électrique devient une évidence (publicité, avis médical)</a:t>
            </a:r>
          </a:p>
          <a:p>
            <a:pPr algn="l">
              <a:lnSpc>
                <a:spcPts val="1215"/>
              </a:lnSpc>
            </a:pPr>
          </a:p>
          <a:p>
            <a:pPr algn="l">
              <a:lnSpc>
                <a:spcPts val="1215"/>
              </a:lnSpc>
              <a:spcBef>
                <a:spcPct val="0"/>
              </a:spcBef>
            </a:pPr>
          </a:p>
        </p:txBody>
      </p:sp>
      <p:sp>
        <p:nvSpPr>
          <p:cNvPr name="AutoShape 29" id="29"/>
          <p:cNvSpPr/>
          <p:nvPr/>
        </p:nvSpPr>
        <p:spPr>
          <a:xfrm>
            <a:off x="8539219" y="4852203"/>
            <a:ext cx="949607" cy="772216"/>
          </a:xfrm>
          <a:prstGeom prst="line">
            <a:avLst/>
          </a:prstGeom>
          <a:ln cap="flat" w="28575">
            <a:solidFill>
              <a:srgbClr val="000000"/>
            </a:solidFill>
            <a:prstDash val="solid"/>
            <a:headEnd type="none" len="sm" w="sm"/>
            <a:tailEnd type="none" len="sm" w="sm"/>
          </a:ln>
        </p:spPr>
      </p:sp>
      <p:sp>
        <p:nvSpPr>
          <p:cNvPr name="AutoShape 30" id="30"/>
          <p:cNvSpPr/>
          <p:nvPr/>
        </p:nvSpPr>
        <p:spPr>
          <a:xfrm flipV="true">
            <a:off x="8266199" y="5624436"/>
            <a:ext cx="923061" cy="748071"/>
          </a:xfrm>
          <a:prstGeom prst="line">
            <a:avLst/>
          </a:prstGeom>
          <a:ln cap="flat" w="28575">
            <a:solidFill>
              <a:srgbClr val="000000"/>
            </a:solidFill>
            <a:prstDash val="solid"/>
            <a:headEnd type="none" len="sm" w="sm"/>
            <a:tailEnd type="none" len="sm" w="sm"/>
          </a:ln>
        </p:spPr>
      </p:sp>
      <p:grpSp>
        <p:nvGrpSpPr>
          <p:cNvPr name="Group 31" id="31"/>
          <p:cNvGrpSpPr/>
          <p:nvPr/>
        </p:nvGrpSpPr>
        <p:grpSpPr>
          <a:xfrm rot="0">
            <a:off x="9022493" y="6483443"/>
            <a:ext cx="1929337" cy="928392"/>
            <a:chOff x="0" y="0"/>
            <a:chExt cx="882275" cy="424549"/>
          </a:xfrm>
        </p:grpSpPr>
        <p:sp>
          <p:nvSpPr>
            <p:cNvPr name="Freeform 32" id="32"/>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33" id="33"/>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34" id="34"/>
          <p:cNvSpPr txBox="true"/>
          <p:nvPr/>
        </p:nvSpPr>
        <p:spPr>
          <a:xfrm rot="0">
            <a:off x="9137913" y="6568944"/>
            <a:ext cx="1732350" cy="790495"/>
          </a:xfrm>
          <a:prstGeom prst="rect">
            <a:avLst/>
          </a:prstGeom>
        </p:spPr>
        <p:txBody>
          <a:bodyPr anchor="t" rtlCol="false" tIns="0" lIns="0" bIns="0" rIns="0">
            <a:spAutoFit/>
          </a:bodyPr>
          <a:lstStyle/>
          <a:p>
            <a:pPr algn="l">
              <a:lnSpc>
                <a:spcPts val="1215"/>
              </a:lnSpc>
            </a:pPr>
            <a:r>
              <a:rPr lang="en-US" sz="1013">
                <a:solidFill>
                  <a:srgbClr val="000000"/>
                </a:solidFill>
                <a:latin typeface="Poppins Bold"/>
              </a:rPr>
              <a:t>Croyance dans le progrès </a:t>
            </a:r>
          </a:p>
          <a:p>
            <a:pPr algn="l">
              <a:lnSpc>
                <a:spcPts val="1215"/>
              </a:lnSpc>
              <a:spcBef>
                <a:spcPct val="0"/>
              </a:spcBef>
            </a:pPr>
            <a:r>
              <a:rPr lang="en-US" sz="1013">
                <a:solidFill>
                  <a:srgbClr val="000000"/>
                </a:solidFill>
                <a:latin typeface="Poppins"/>
              </a:rPr>
              <a:t>La brosse à dents électrique a plus de technicité donc est plus efficace</a:t>
            </a:r>
          </a:p>
        </p:txBody>
      </p:sp>
      <p:grpSp>
        <p:nvGrpSpPr>
          <p:cNvPr name="Group 35" id="35"/>
          <p:cNvGrpSpPr/>
          <p:nvPr/>
        </p:nvGrpSpPr>
        <p:grpSpPr>
          <a:xfrm rot="0">
            <a:off x="11106822" y="6483443"/>
            <a:ext cx="1939644" cy="928392"/>
            <a:chOff x="0" y="0"/>
            <a:chExt cx="886989" cy="424549"/>
          </a:xfrm>
        </p:grpSpPr>
        <p:sp>
          <p:nvSpPr>
            <p:cNvPr name="Freeform 36" id="3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37" id="3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38" id="38"/>
          <p:cNvSpPr txBox="true"/>
          <p:nvPr/>
        </p:nvSpPr>
        <p:spPr>
          <a:xfrm rot="0">
            <a:off x="11222858" y="6568944"/>
            <a:ext cx="1741605" cy="636206"/>
          </a:xfrm>
          <a:prstGeom prst="rect">
            <a:avLst/>
          </a:prstGeom>
        </p:spPr>
        <p:txBody>
          <a:bodyPr anchor="t" rtlCol="false" tIns="0" lIns="0" bIns="0" rIns="0">
            <a:spAutoFit/>
          </a:bodyPr>
          <a:lstStyle/>
          <a:p>
            <a:pPr algn="l">
              <a:lnSpc>
                <a:spcPts val="1215"/>
              </a:lnSpc>
            </a:pPr>
            <a:r>
              <a:rPr lang="en-US" sz="1013">
                <a:solidFill>
                  <a:srgbClr val="000000"/>
                </a:solidFill>
                <a:latin typeface="Poppins Bold"/>
              </a:rPr>
              <a:t>Importance de la santé </a:t>
            </a:r>
          </a:p>
          <a:p>
            <a:pPr algn="l">
              <a:lnSpc>
                <a:spcPts val="1215"/>
              </a:lnSpc>
              <a:spcBef>
                <a:spcPct val="0"/>
              </a:spcBef>
            </a:pPr>
            <a:r>
              <a:rPr lang="en-US" sz="1013">
                <a:solidFill>
                  <a:srgbClr val="000000"/>
                </a:solidFill>
                <a:latin typeface="Poppins"/>
              </a:rPr>
              <a:t>La santé des humains est considérée comme une priorité</a:t>
            </a:r>
          </a:p>
        </p:txBody>
      </p:sp>
      <p:grpSp>
        <p:nvGrpSpPr>
          <p:cNvPr name="Group 39" id="39"/>
          <p:cNvGrpSpPr/>
          <p:nvPr/>
        </p:nvGrpSpPr>
        <p:grpSpPr>
          <a:xfrm rot="0">
            <a:off x="13220378" y="6483443"/>
            <a:ext cx="1939644" cy="928392"/>
            <a:chOff x="0" y="0"/>
            <a:chExt cx="886989" cy="424549"/>
          </a:xfrm>
        </p:grpSpPr>
        <p:sp>
          <p:nvSpPr>
            <p:cNvPr name="Freeform 40" id="4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41" id="4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42" id="42"/>
          <p:cNvSpPr txBox="true"/>
          <p:nvPr/>
        </p:nvSpPr>
        <p:spPr>
          <a:xfrm rot="0">
            <a:off x="13336415" y="6568944"/>
            <a:ext cx="1741605" cy="636206"/>
          </a:xfrm>
          <a:prstGeom prst="rect">
            <a:avLst/>
          </a:prstGeom>
        </p:spPr>
        <p:txBody>
          <a:bodyPr anchor="t" rtlCol="false" tIns="0" lIns="0" bIns="0" rIns="0">
            <a:spAutoFit/>
          </a:bodyPr>
          <a:lstStyle/>
          <a:p>
            <a:pPr algn="l">
              <a:lnSpc>
                <a:spcPts val="1215"/>
              </a:lnSpc>
            </a:pPr>
            <a:r>
              <a:rPr lang="en-US" sz="1013">
                <a:solidFill>
                  <a:srgbClr val="000000"/>
                </a:solidFill>
                <a:latin typeface="Poppins Bold"/>
              </a:rPr>
              <a:t>Focale sur l’efficacité </a:t>
            </a:r>
          </a:p>
          <a:p>
            <a:pPr algn="l">
              <a:lnSpc>
                <a:spcPts val="1215"/>
              </a:lnSpc>
              <a:spcBef>
                <a:spcPct val="0"/>
              </a:spcBef>
            </a:pPr>
            <a:r>
              <a:rPr lang="en-US" sz="1013">
                <a:solidFill>
                  <a:srgbClr val="000000"/>
                </a:solidFill>
                <a:latin typeface="Poppins"/>
              </a:rPr>
              <a:t>On ne valorise que l’efficacité du produit et non du système</a:t>
            </a:r>
          </a:p>
        </p:txBody>
      </p:sp>
      <p:grpSp>
        <p:nvGrpSpPr>
          <p:cNvPr name="Group 43" id="43"/>
          <p:cNvGrpSpPr/>
          <p:nvPr/>
        </p:nvGrpSpPr>
        <p:grpSpPr>
          <a:xfrm rot="0">
            <a:off x="6956048" y="6483443"/>
            <a:ext cx="1929337" cy="928392"/>
            <a:chOff x="0" y="0"/>
            <a:chExt cx="882275" cy="424549"/>
          </a:xfrm>
        </p:grpSpPr>
        <p:sp>
          <p:nvSpPr>
            <p:cNvPr name="Freeform 44" id="44"/>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45" id="45"/>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46" id="46"/>
          <p:cNvSpPr txBox="true"/>
          <p:nvPr/>
        </p:nvSpPr>
        <p:spPr>
          <a:xfrm rot="0">
            <a:off x="7071467" y="6568944"/>
            <a:ext cx="1732350" cy="790495"/>
          </a:xfrm>
          <a:prstGeom prst="rect">
            <a:avLst/>
          </a:prstGeom>
        </p:spPr>
        <p:txBody>
          <a:bodyPr anchor="t" rtlCol="false" tIns="0" lIns="0" bIns="0" rIns="0">
            <a:spAutoFit/>
          </a:bodyPr>
          <a:lstStyle/>
          <a:p>
            <a:pPr algn="l">
              <a:lnSpc>
                <a:spcPts val="1215"/>
              </a:lnSpc>
            </a:pPr>
            <a:r>
              <a:rPr lang="en-US" sz="1013">
                <a:solidFill>
                  <a:srgbClr val="000000"/>
                </a:solidFill>
                <a:latin typeface="Poppins Bold"/>
              </a:rPr>
              <a:t>Fiabilité de la technique </a:t>
            </a:r>
          </a:p>
          <a:p>
            <a:pPr algn="l">
              <a:lnSpc>
                <a:spcPts val="1215"/>
              </a:lnSpc>
              <a:spcBef>
                <a:spcPct val="0"/>
              </a:spcBef>
            </a:pPr>
            <a:r>
              <a:rPr lang="en-US" sz="1013">
                <a:solidFill>
                  <a:srgbClr val="000000"/>
                </a:solidFill>
                <a:latin typeface="Poppins"/>
              </a:rPr>
              <a:t>On considère qu’un outil technique est plus probable de bien faire qu’un être humain</a:t>
            </a:r>
          </a:p>
        </p:txBody>
      </p:sp>
      <p:grpSp>
        <p:nvGrpSpPr>
          <p:cNvPr name="Group 47" id="47"/>
          <p:cNvGrpSpPr/>
          <p:nvPr/>
        </p:nvGrpSpPr>
        <p:grpSpPr>
          <a:xfrm rot="0">
            <a:off x="12741831" y="2688492"/>
            <a:ext cx="1939644" cy="928392"/>
            <a:chOff x="0" y="0"/>
            <a:chExt cx="886989" cy="424549"/>
          </a:xfrm>
        </p:grpSpPr>
        <p:sp>
          <p:nvSpPr>
            <p:cNvPr name="Freeform 48" id="4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49" id="4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50" id="50"/>
          <p:cNvSpPr txBox="true"/>
          <p:nvPr/>
        </p:nvSpPr>
        <p:spPr>
          <a:xfrm rot="0">
            <a:off x="12857867" y="2773993"/>
            <a:ext cx="1741605" cy="319254"/>
          </a:xfrm>
          <a:prstGeom prst="rect">
            <a:avLst/>
          </a:prstGeom>
        </p:spPr>
        <p:txBody>
          <a:bodyPr anchor="t" rtlCol="false" tIns="0" lIns="0" bIns="0" rIns="0">
            <a:spAutoFit/>
          </a:bodyPr>
          <a:lstStyle/>
          <a:p>
            <a:pPr algn="l">
              <a:lnSpc>
                <a:spcPts val="1215"/>
              </a:lnSpc>
            </a:pPr>
            <a:r>
              <a:rPr lang="en-US" sz="1013">
                <a:solidFill>
                  <a:srgbClr val="000000"/>
                </a:solidFill>
                <a:latin typeface="Poppins Bold"/>
              </a:rPr>
              <a:t>Acteurs</a:t>
            </a:r>
          </a:p>
          <a:p>
            <a:pPr algn="l">
              <a:lnSpc>
                <a:spcPts val="1215"/>
              </a:lnSpc>
              <a:spcBef>
                <a:spcPct val="0"/>
              </a:spcBef>
            </a:pPr>
            <a:r>
              <a:rPr lang="en-US" sz="1013">
                <a:solidFill>
                  <a:srgbClr val="000000"/>
                </a:solidFill>
                <a:latin typeface="Poppins"/>
              </a:rPr>
              <a:t>Parents</a:t>
            </a:r>
          </a:p>
        </p:txBody>
      </p:sp>
      <p:grpSp>
        <p:nvGrpSpPr>
          <p:cNvPr name="Group 51" id="51"/>
          <p:cNvGrpSpPr/>
          <p:nvPr/>
        </p:nvGrpSpPr>
        <p:grpSpPr>
          <a:xfrm rot="0">
            <a:off x="6445004" y="2688492"/>
            <a:ext cx="1929337" cy="928392"/>
            <a:chOff x="0" y="0"/>
            <a:chExt cx="882275" cy="424549"/>
          </a:xfrm>
        </p:grpSpPr>
        <p:sp>
          <p:nvSpPr>
            <p:cNvPr name="Freeform 52" id="52"/>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FF83CF"/>
            </a:solidFill>
            <a:ln w="9525" cap="sq">
              <a:solidFill>
                <a:srgbClr val="000000"/>
              </a:solidFill>
              <a:prstDash val="solid"/>
              <a:miter/>
            </a:ln>
          </p:spPr>
        </p:sp>
        <p:sp>
          <p:nvSpPr>
            <p:cNvPr name="TextBox 53" id="53"/>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54" id="54"/>
          <p:cNvSpPr txBox="true"/>
          <p:nvPr/>
        </p:nvSpPr>
        <p:spPr>
          <a:xfrm rot="0">
            <a:off x="6560423" y="2773993"/>
            <a:ext cx="1732350" cy="313703"/>
          </a:xfrm>
          <a:prstGeom prst="rect">
            <a:avLst/>
          </a:prstGeom>
        </p:spPr>
        <p:txBody>
          <a:bodyPr anchor="t" rtlCol="false" tIns="0" lIns="0" bIns="0" rIns="0">
            <a:spAutoFit/>
          </a:bodyPr>
          <a:lstStyle/>
          <a:p>
            <a:pPr algn="l">
              <a:lnSpc>
                <a:spcPts val="1215"/>
              </a:lnSpc>
            </a:pPr>
            <a:r>
              <a:rPr lang="en-US" sz="1013">
                <a:solidFill>
                  <a:srgbClr val="000000"/>
                </a:solidFill>
                <a:latin typeface="Poppins Bold"/>
              </a:rPr>
              <a:t>Acteurs</a:t>
            </a:r>
          </a:p>
          <a:p>
            <a:pPr algn="l">
              <a:lnSpc>
                <a:spcPts val="1215"/>
              </a:lnSpc>
              <a:spcBef>
                <a:spcPct val="0"/>
              </a:spcBef>
            </a:pPr>
            <a:r>
              <a:rPr lang="en-US" sz="1013">
                <a:solidFill>
                  <a:srgbClr val="000000"/>
                </a:solidFill>
                <a:latin typeface="Poppins"/>
              </a:rPr>
              <a:t>Parents</a:t>
            </a:r>
          </a:p>
        </p:txBody>
      </p:sp>
      <p:grpSp>
        <p:nvGrpSpPr>
          <p:cNvPr name="Group 55" id="55"/>
          <p:cNvGrpSpPr/>
          <p:nvPr/>
        </p:nvGrpSpPr>
        <p:grpSpPr>
          <a:xfrm rot="0">
            <a:off x="8529332" y="2688492"/>
            <a:ext cx="1939644" cy="928392"/>
            <a:chOff x="0" y="0"/>
            <a:chExt cx="886989" cy="424549"/>
          </a:xfrm>
        </p:grpSpPr>
        <p:sp>
          <p:nvSpPr>
            <p:cNvPr name="Freeform 56" id="5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57" id="5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58" id="58"/>
          <p:cNvSpPr txBox="true"/>
          <p:nvPr/>
        </p:nvSpPr>
        <p:spPr>
          <a:xfrm rot="0">
            <a:off x="8645368" y="2773993"/>
            <a:ext cx="1741605" cy="319254"/>
          </a:xfrm>
          <a:prstGeom prst="rect">
            <a:avLst/>
          </a:prstGeom>
        </p:spPr>
        <p:txBody>
          <a:bodyPr anchor="t" rtlCol="false" tIns="0" lIns="0" bIns="0" rIns="0">
            <a:spAutoFit/>
          </a:bodyPr>
          <a:lstStyle/>
          <a:p>
            <a:pPr algn="l">
              <a:lnSpc>
                <a:spcPts val="1215"/>
              </a:lnSpc>
            </a:pPr>
            <a:r>
              <a:rPr lang="en-US" sz="1013">
                <a:solidFill>
                  <a:srgbClr val="000000"/>
                </a:solidFill>
                <a:latin typeface="Poppins Bold"/>
              </a:rPr>
              <a:t>Acteurs</a:t>
            </a:r>
          </a:p>
          <a:p>
            <a:pPr algn="l">
              <a:lnSpc>
                <a:spcPts val="1215"/>
              </a:lnSpc>
              <a:spcBef>
                <a:spcPct val="0"/>
              </a:spcBef>
            </a:pPr>
            <a:r>
              <a:rPr lang="en-US" sz="1013">
                <a:solidFill>
                  <a:srgbClr val="000000"/>
                </a:solidFill>
                <a:latin typeface="Poppins"/>
              </a:rPr>
              <a:t>Parents</a:t>
            </a:r>
          </a:p>
        </p:txBody>
      </p:sp>
      <p:grpSp>
        <p:nvGrpSpPr>
          <p:cNvPr name="Group 59" id="59"/>
          <p:cNvGrpSpPr/>
          <p:nvPr/>
        </p:nvGrpSpPr>
        <p:grpSpPr>
          <a:xfrm rot="0">
            <a:off x="10642888" y="2688492"/>
            <a:ext cx="1939644" cy="928392"/>
            <a:chOff x="0" y="0"/>
            <a:chExt cx="886989" cy="424549"/>
          </a:xfrm>
        </p:grpSpPr>
        <p:sp>
          <p:nvSpPr>
            <p:cNvPr name="Freeform 60" id="6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61" id="6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62" id="62"/>
          <p:cNvSpPr txBox="true"/>
          <p:nvPr/>
        </p:nvSpPr>
        <p:spPr>
          <a:xfrm rot="0">
            <a:off x="10758925" y="2773993"/>
            <a:ext cx="1741605" cy="319254"/>
          </a:xfrm>
          <a:prstGeom prst="rect">
            <a:avLst/>
          </a:prstGeom>
        </p:spPr>
        <p:txBody>
          <a:bodyPr anchor="t" rtlCol="false" tIns="0" lIns="0" bIns="0" rIns="0">
            <a:spAutoFit/>
          </a:bodyPr>
          <a:lstStyle/>
          <a:p>
            <a:pPr algn="l">
              <a:lnSpc>
                <a:spcPts val="1215"/>
              </a:lnSpc>
            </a:pPr>
            <a:r>
              <a:rPr lang="en-US" sz="1013">
                <a:solidFill>
                  <a:srgbClr val="000000"/>
                </a:solidFill>
                <a:latin typeface="Poppins Bold"/>
              </a:rPr>
              <a:t>Acteurs</a:t>
            </a:r>
          </a:p>
          <a:p>
            <a:pPr algn="l">
              <a:lnSpc>
                <a:spcPts val="1215"/>
              </a:lnSpc>
              <a:spcBef>
                <a:spcPct val="0"/>
              </a:spcBef>
            </a:pPr>
            <a:r>
              <a:rPr lang="en-US" sz="1013">
                <a:solidFill>
                  <a:srgbClr val="000000"/>
                </a:solidFill>
                <a:latin typeface="Poppins"/>
              </a:rPr>
              <a:t>Parents</a:t>
            </a:r>
          </a:p>
        </p:txBody>
      </p:sp>
      <p:grpSp>
        <p:nvGrpSpPr>
          <p:cNvPr name="Group 63" id="63"/>
          <p:cNvGrpSpPr/>
          <p:nvPr/>
        </p:nvGrpSpPr>
        <p:grpSpPr>
          <a:xfrm rot="0">
            <a:off x="13046514" y="7518051"/>
            <a:ext cx="1939644" cy="928392"/>
            <a:chOff x="0" y="0"/>
            <a:chExt cx="886989" cy="424549"/>
          </a:xfrm>
        </p:grpSpPr>
        <p:sp>
          <p:nvSpPr>
            <p:cNvPr name="Freeform 64" id="6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65" id="6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66" id="66"/>
          <p:cNvSpPr txBox="true"/>
          <p:nvPr/>
        </p:nvSpPr>
        <p:spPr>
          <a:xfrm rot="0">
            <a:off x="13162550" y="7603552"/>
            <a:ext cx="1741605" cy="319254"/>
          </a:xfrm>
          <a:prstGeom prst="rect">
            <a:avLst/>
          </a:prstGeom>
        </p:spPr>
        <p:txBody>
          <a:bodyPr anchor="t" rtlCol="false" tIns="0" lIns="0" bIns="0" rIns="0">
            <a:spAutoFit/>
          </a:bodyPr>
          <a:lstStyle/>
          <a:p>
            <a:pPr algn="l">
              <a:lnSpc>
                <a:spcPts val="1215"/>
              </a:lnSpc>
            </a:pPr>
            <a:r>
              <a:rPr lang="en-US" sz="1013">
                <a:solidFill>
                  <a:srgbClr val="000000"/>
                </a:solidFill>
                <a:latin typeface="Poppins Bold"/>
              </a:rPr>
              <a:t>Acteurs</a:t>
            </a:r>
          </a:p>
          <a:p>
            <a:pPr algn="l">
              <a:lnSpc>
                <a:spcPts val="1215"/>
              </a:lnSpc>
              <a:spcBef>
                <a:spcPct val="0"/>
              </a:spcBef>
            </a:pPr>
            <a:r>
              <a:rPr lang="en-US" sz="1013">
                <a:solidFill>
                  <a:srgbClr val="000000"/>
                </a:solidFill>
                <a:latin typeface="Poppins"/>
              </a:rPr>
              <a:t>Parents</a:t>
            </a:r>
          </a:p>
        </p:txBody>
      </p:sp>
      <p:grpSp>
        <p:nvGrpSpPr>
          <p:cNvPr name="Group 67" id="67"/>
          <p:cNvGrpSpPr/>
          <p:nvPr/>
        </p:nvGrpSpPr>
        <p:grpSpPr>
          <a:xfrm rot="0">
            <a:off x="6749687" y="7518051"/>
            <a:ext cx="1929337" cy="928392"/>
            <a:chOff x="0" y="0"/>
            <a:chExt cx="882275" cy="424549"/>
          </a:xfrm>
        </p:grpSpPr>
        <p:sp>
          <p:nvSpPr>
            <p:cNvPr name="Freeform 68" id="68"/>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FF83CF"/>
            </a:solidFill>
            <a:ln w="9525" cap="sq">
              <a:solidFill>
                <a:srgbClr val="000000"/>
              </a:solidFill>
              <a:prstDash val="solid"/>
              <a:miter/>
            </a:ln>
          </p:spPr>
        </p:sp>
        <p:sp>
          <p:nvSpPr>
            <p:cNvPr name="TextBox 69" id="69"/>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70" id="70"/>
          <p:cNvSpPr txBox="true"/>
          <p:nvPr/>
        </p:nvSpPr>
        <p:spPr>
          <a:xfrm rot="0">
            <a:off x="6865106" y="7603552"/>
            <a:ext cx="1732350" cy="313703"/>
          </a:xfrm>
          <a:prstGeom prst="rect">
            <a:avLst/>
          </a:prstGeom>
        </p:spPr>
        <p:txBody>
          <a:bodyPr anchor="t" rtlCol="false" tIns="0" lIns="0" bIns="0" rIns="0">
            <a:spAutoFit/>
          </a:bodyPr>
          <a:lstStyle/>
          <a:p>
            <a:pPr algn="l">
              <a:lnSpc>
                <a:spcPts val="1215"/>
              </a:lnSpc>
            </a:pPr>
            <a:r>
              <a:rPr lang="en-US" sz="1013">
                <a:solidFill>
                  <a:srgbClr val="000000"/>
                </a:solidFill>
                <a:latin typeface="Poppins Bold"/>
              </a:rPr>
              <a:t>Acteurs</a:t>
            </a:r>
          </a:p>
          <a:p>
            <a:pPr algn="l">
              <a:lnSpc>
                <a:spcPts val="1215"/>
              </a:lnSpc>
              <a:spcBef>
                <a:spcPct val="0"/>
              </a:spcBef>
            </a:pPr>
            <a:r>
              <a:rPr lang="en-US" sz="1013">
                <a:solidFill>
                  <a:srgbClr val="000000"/>
                </a:solidFill>
                <a:latin typeface="Poppins"/>
              </a:rPr>
              <a:t>Parents</a:t>
            </a:r>
          </a:p>
        </p:txBody>
      </p:sp>
      <p:grpSp>
        <p:nvGrpSpPr>
          <p:cNvPr name="Group 71" id="71"/>
          <p:cNvGrpSpPr/>
          <p:nvPr/>
        </p:nvGrpSpPr>
        <p:grpSpPr>
          <a:xfrm rot="0">
            <a:off x="8834015" y="7518051"/>
            <a:ext cx="1939644" cy="928392"/>
            <a:chOff x="0" y="0"/>
            <a:chExt cx="886989" cy="424549"/>
          </a:xfrm>
        </p:grpSpPr>
        <p:sp>
          <p:nvSpPr>
            <p:cNvPr name="Freeform 72" id="7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73" id="7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74" id="74"/>
          <p:cNvSpPr txBox="true"/>
          <p:nvPr/>
        </p:nvSpPr>
        <p:spPr>
          <a:xfrm rot="0">
            <a:off x="8950051" y="7603552"/>
            <a:ext cx="1741605" cy="319254"/>
          </a:xfrm>
          <a:prstGeom prst="rect">
            <a:avLst/>
          </a:prstGeom>
        </p:spPr>
        <p:txBody>
          <a:bodyPr anchor="t" rtlCol="false" tIns="0" lIns="0" bIns="0" rIns="0">
            <a:spAutoFit/>
          </a:bodyPr>
          <a:lstStyle/>
          <a:p>
            <a:pPr algn="l">
              <a:lnSpc>
                <a:spcPts val="1215"/>
              </a:lnSpc>
            </a:pPr>
            <a:r>
              <a:rPr lang="en-US" sz="1013">
                <a:solidFill>
                  <a:srgbClr val="000000"/>
                </a:solidFill>
                <a:latin typeface="Poppins Bold"/>
              </a:rPr>
              <a:t>Acteurs</a:t>
            </a:r>
          </a:p>
          <a:p>
            <a:pPr algn="l">
              <a:lnSpc>
                <a:spcPts val="1215"/>
              </a:lnSpc>
              <a:spcBef>
                <a:spcPct val="0"/>
              </a:spcBef>
            </a:pPr>
            <a:r>
              <a:rPr lang="en-US" sz="1013">
                <a:solidFill>
                  <a:srgbClr val="000000"/>
                </a:solidFill>
                <a:latin typeface="Poppins"/>
              </a:rPr>
              <a:t>Parents</a:t>
            </a:r>
          </a:p>
        </p:txBody>
      </p:sp>
      <p:grpSp>
        <p:nvGrpSpPr>
          <p:cNvPr name="Group 75" id="75"/>
          <p:cNvGrpSpPr/>
          <p:nvPr/>
        </p:nvGrpSpPr>
        <p:grpSpPr>
          <a:xfrm rot="0">
            <a:off x="10947571" y="7518051"/>
            <a:ext cx="1939644" cy="928392"/>
            <a:chOff x="0" y="0"/>
            <a:chExt cx="886989" cy="424549"/>
          </a:xfrm>
        </p:grpSpPr>
        <p:sp>
          <p:nvSpPr>
            <p:cNvPr name="Freeform 76" id="7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83CF"/>
            </a:solidFill>
            <a:ln w="9525" cap="sq">
              <a:solidFill>
                <a:srgbClr val="000000"/>
              </a:solidFill>
              <a:prstDash val="solid"/>
              <a:miter/>
            </a:ln>
          </p:spPr>
        </p:sp>
        <p:sp>
          <p:nvSpPr>
            <p:cNvPr name="TextBox 77" id="7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78" id="78"/>
          <p:cNvSpPr txBox="true"/>
          <p:nvPr/>
        </p:nvSpPr>
        <p:spPr>
          <a:xfrm rot="0">
            <a:off x="11063608" y="7603552"/>
            <a:ext cx="1741605" cy="319254"/>
          </a:xfrm>
          <a:prstGeom prst="rect">
            <a:avLst/>
          </a:prstGeom>
        </p:spPr>
        <p:txBody>
          <a:bodyPr anchor="t" rtlCol="false" tIns="0" lIns="0" bIns="0" rIns="0">
            <a:spAutoFit/>
          </a:bodyPr>
          <a:lstStyle/>
          <a:p>
            <a:pPr algn="l">
              <a:lnSpc>
                <a:spcPts val="1215"/>
              </a:lnSpc>
            </a:pPr>
            <a:r>
              <a:rPr lang="en-US" sz="1013">
                <a:solidFill>
                  <a:srgbClr val="000000"/>
                </a:solidFill>
                <a:latin typeface="Poppins Bold"/>
              </a:rPr>
              <a:t>Acteurs</a:t>
            </a:r>
          </a:p>
          <a:p>
            <a:pPr algn="l">
              <a:lnSpc>
                <a:spcPts val="1215"/>
              </a:lnSpc>
              <a:spcBef>
                <a:spcPct val="0"/>
              </a:spcBef>
            </a:pPr>
            <a:r>
              <a:rPr lang="en-US" sz="1013">
                <a:solidFill>
                  <a:srgbClr val="000000"/>
                </a:solidFill>
                <a:latin typeface="Poppins"/>
              </a:rPr>
              <a:t>Parents</a:t>
            </a:r>
          </a:p>
        </p:txBody>
      </p:sp>
    </p:spTree>
  </p:cSld>
  <p:clrMapOvr>
    <a:masterClrMapping/>
  </p:clrMapOvr>
</p:sld>
</file>

<file path=ppt/slides/slide2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AutoShape 2" id="2"/>
          <p:cNvSpPr/>
          <p:nvPr/>
        </p:nvSpPr>
        <p:spPr>
          <a:xfrm flipV="true">
            <a:off x="7875529" y="5942755"/>
            <a:ext cx="7970463" cy="0"/>
          </a:xfrm>
          <a:prstGeom prst="line">
            <a:avLst/>
          </a:prstGeom>
          <a:ln cap="flat" w="28575">
            <a:solidFill>
              <a:srgbClr val="000000"/>
            </a:solidFill>
            <a:prstDash val="solid"/>
            <a:headEnd type="none" len="sm" w="sm"/>
            <a:tailEnd type="arrow" len="sm" w="med"/>
          </a:ln>
        </p:spPr>
      </p:sp>
      <p:sp>
        <p:nvSpPr>
          <p:cNvPr name="AutoShape 3" id="3"/>
          <p:cNvSpPr/>
          <p:nvPr/>
        </p:nvSpPr>
        <p:spPr>
          <a:xfrm>
            <a:off x="9988597" y="5118786"/>
            <a:ext cx="997783" cy="811392"/>
          </a:xfrm>
          <a:prstGeom prst="line">
            <a:avLst/>
          </a:prstGeom>
          <a:ln cap="flat" w="28575">
            <a:solidFill>
              <a:srgbClr val="000000"/>
            </a:solidFill>
            <a:prstDash val="solid"/>
            <a:headEnd type="none" len="sm" w="sm"/>
            <a:tailEnd type="none" len="sm" w="sm"/>
          </a:ln>
        </p:spPr>
      </p:sp>
      <p:sp>
        <p:nvSpPr>
          <p:cNvPr name="AutoShape 4" id="4"/>
          <p:cNvSpPr/>
          <p:nvPr/>
        </p:nvSpPr>
        <p:spPr>
          <a:xfrm>
            <a:off x="12192248" y="5143959"/>
            <a:ext cx="912108" cy="799564"/>
          </a:xfrm>
          <a:prstGeom prst="line">
            <a:avLst/>
          </a:prstGeom>
          <a:ln cap="flat" w="28575">
            <a:solidFill>
              <a:srgbClr val="000000"/>
            </a:solidFill>
            <a:prstDash val="solid"/>
            <a:headEnd type="none" len="sm" w="sm"/>
            <a:tailEnd type="none" len="sm" w="sm"/>
          </a:ln>
        </p:spPr>
      </p:sp>
      <p:sp>
        <p:nvSpPr>
          <p:cNvPr name="AutoShape 5" id="5"/>
          <p:cNvSpPr/>
          <p:nvPr/>
        </p:nvSpPr>
        <p:spPr>
          <a:xfrm flipV="true">
            <a:off x="12502133" y="5942755"/>
            <a:ext cx="969890" cy="786023"/>
          </a:xfrm>
          <a:prstGeom prst="line">
            <a:avLst/>
          </a:prstGeom>
          <a:ln cap="flat" w="28575">
            <a:solidFill>
              <a:srgbClr val="000000"/>
            </a:solidFill>
            <a:prstDash val="solid"/>
            <a:headEnd type="none" len="sm" w="sm"/>
            <a:tailEnd type="none" len="sm" w="sm"/>
          </a:ln>
        </p:spPr>
      </p:sp>
      <p:sp>
        <p:nvSpPr>
          <p:cNvPr name="AutoShape 6" id="6"/>
          <p:cNvSpPr/>
          <p:nvPr/>
        </p:nvSpPr>
        <p:spPr>
          <a:xfrm flipV="true">
            <a:off x="10469609" y="5941807"/>
            <a:ext cx="969890" cy="786023"/>
          </a:xfrm>
          <a:prstGeom prst="line">
            <a:avLst/>
          </a:prstGeom>
          <a:ln cap="flat" w="28575">
            <a:solidFill>
              <a:srgbClr val="000000"/>
            </a:solidFill>
            <a:prstDash val="solid"/>
            <a:headEnd type="none" len="sm" w="sm"/>
            <a:tailEnd type="none" len="sm" w="sm"/>
          </a:ln>
        </p:spPr>
      </p:sp>
      <p:sp>
        <p:nvSpPr>
          <p:cNvPr name="AutoShape 7" id="7"/>
          <p:cNvSpPr/>
          <p:nvPr/>
        </p:nvSpPr>
        <p:spPr>
          <a:xfrm>
            <a:off x="8373104" y="5132131"/>
            <a:ext cx="997783" cy="811392"/>
          </a:xfrm>
          <a:prstGeom prst="line">
            <a:avLst/>
          </a:prstGeom>
          <a:ln cap="flat" w="28575">
            <a:solidFill>
              <a:srgbClr val="000000"/>
            </a:solidFill>
            <a:prstDash val="solid"/>
            <a:headEnd type="none" len="sm" w="sm"/>
            <a:tailEnd type="none" len="sm" w="sm"/>
          </a:ln>
        </p:spPr>
      </p:sp>
      <p:sp>
        <p:nvSpPr>
          <p:cNvPr name="AutoShape 8" id="8"/>
          <p:cNvSpPr/>
          <p:nvPr/>
        </p:nvSpPr>
        <p:spPr>
          <a:xfrm flipV="true">
            <a:off x="8086234" y="5943541"/>
            <a:ext cx="969890" cy="786023"/>
          </a:xfrm>
          <a:prstGeom prst="line">
            <a:avLst/>
          </a:prstGeom>
          <a:ln cap="flat" w="28575">
            <a:solidFill>
              <a:srgbClr val="000000"/>
            </a:solidFill>
            <a:prstDash val="solid"/>
            <a:headEnd type="none" len="sm" w="sm"/>
            <a:tailEnd type="none" len="sm" w="sm"/>
          </a:ln>
        </p:spPr>
      </p:sp>
      <p:grpSp>
        <p:nvGrpSpPr>
          <p:cNvPr name="Group 9" id="9"/>
          <p:cNvGrpSpPr/>
          <p:nvPr/>
        </p:nvGrpSpPr>
        <p:grpSpPr>
          <a:xfrm rot="0">
            <a:off x="8360191" y="2537280"/>
            <a:ext cx="2038046" cy="975491"/>
            <a:chOff x="0" y="0"/>
            <a:chExt cx="886989" cy="424549"/>
          </a:xfrm>
        </p:grpSpPr>
        <p:sp>
          <p:nvSpPr>
            <p:cNvPr name="Freeform 10" id="1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11" id="1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12" id="12"/>
          <p:cNvGrpSpPr/>
          <p:nvPr/>
        </p:nvGrpSpPr>
        <p:grpSpPr>
          <a:xfrm rot="0">
            <a:off x="10568142" y="2537280"/>
            <a:ext cx="2038046" cy="975491"/>
            <a:chOff x="0" y="0"/>
            <a:chExt cx="886989" cy="424549"/>
          </a:xfrm>
        </p:grpSpPr>
        <p:sp>
          <p:nvSpPr>
            <p:cNvPr name="Freeform 13" id="13"/>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14" id="14"/>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15" id="15"/>
          <p:cNvGrpSpPr/>
          <p:nvPr/>
        </p:nvGrpSpPr>
        <p:grpSpPr>
          <a:xfrm rot="0">
            <a:off x="12788924" y="2545880"/>
            <a:ext cx="2038046" cy="975491"/>
            <a:chOff x="0" y="0"/>
            <a:chExt cx="886989" cy="424549"/>
          </a:xfrm>
        </p:grpSpPr>
        <p:sp>
          <p:nvSpPr>
            <p:cNvPr name="Freeform 16" id="1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17" id="1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18" id="18"/>
          <p:cNvGrpSpPr/>
          <p:nvPr/>
        </p:nvGrpSpPr>
        <p:grpSpPr>
          <a:xfrm rot="0">
            <a:off x="6167136" y="2545880"/>
            <a:ext cx="2038046" cy="975491"/>
            <a:chOff x="0" y="0"/>
            <a:chExt cx="886989" cy="424549"/>
          </a:xfrm>
        </p:grpSpPr>
        <p:sp>
          <p:nvSpPr>
            <p:cNvPr name="Freeform 19" id="19"/>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20" id="20"/>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21" id="21"/>
          <p:cNvGrpSpPr/>
          <p:nvPr/>
        </p:nvGrpSpPr>
        <p:grpSpPr>
          <a:xfrm rot="0">
            <a:off x="8052139" y="8478843"/>
            <a:ext cx="2038046" cy="975491"/>
            <a:chOff x="0" y="0"/>
            <a:chExt cx="886989" cy="424549"/>
          </a:xfrm>
        </p:grpSpPr>
        <p:sp>
          <p:nvSpPr>
            <p:cNvPr name="Freeform 22" id="2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23" id="2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24" id="24"/>
          <p:cNvGrpSpPr/>
          <p:nvPr/>
        </p:nvGrpSpPr>
        <p:grpSpPr>
          <a:xfrm rot="0">
            <a:off x="10260089" y="8478843"/>
            <a:ext cx="2038046" cy="975491"/>
            <a:chOff x="0" y="0"/>
            <a:chExt cx="886989" cy="424549"/>
          </a:xfrm>
        </p:grpSpPr>
        <p:sp>
          <p:nvSpPr>
            <p:cNvPr name="Freeform 25" id="25"/>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26" id="26"/>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27" id="27"/>
          <p:cNvGrpSpPr/>
          <p:nvPr/>
        </p:nvGrpSpPr>
        <p:grpSpPr>
          <a:xfrm rot="0">
            <a:off x="12480871" y="8487443"/>
            <a:ext cx="2038046" cy="975491"/>
            <a:chOff x="0" y="0"/>
            <a:chExt cx="886989" cy="424549"/>
          </a:xfrm>
        </p:grpSpPr>
        <p:sp>
          <p:nvSpPr>
            <p:cNvPr name="Freeform 28" id="2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29" id="2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30" id="30"/>
          <p:cNvGrpSpPr/>
          <p:nvPr/>
        </p:nvGrpSpPr>
        <p:grpSpPr>
          <a:xfrm rot="0">
            <a:off x="5796305" y="8487443"/>
            <a:ext cx="2038046" cy="975491"/>
            <a:chOff x="0" y="0"/>
            <a:chExt cx="886989" cy="424549"/>
          </a:xfrm>
        </p:grpSpPr>
        <p:sp>
          <p:nvSpPr>
            <p:cNvPr name="Freeform 31" id="31"/>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32" id="32"/>
            <p:cNvSpPr txBox="true"/>
            <p:nvPr/>
          </p:nvSpPr>
          <p:spPr>
            <a:xfrm>
              <a:off x="0" y="-9525"/>
              <a:ext cx="886989" cy="434074"/>
            </a:xfrm>
            <a:prstGeom prst="rect">
              <a:avLst/>
            </a:prstGeom>
          </p:spPr>
          <p:txBody>
            <a:bodyPr anchor="ctr" rtlCol="false" tIns="31316" lIns="31316" bIns="31316" rIns="31316"/>
            <a:lstStyle/>
            <a:p>
              <a:pPr algn="l" marL="0" indent="0" lvl="0">
                <a:lnSpc>
                  <a:spcPts val="872"/>
                </a:lnSpc>
                <a:spcBef>
                  <a:spcPct val="0"/>
                </a:spcBef>
              </a:pPr>
            </a:p>
          </p:txBody>
        </p:sp>
      </p:grpSp>
      <p:sp>
        <p:nvSpPr>
          <p:cNvPr name="TextBox 33" id="33"/>
          <p:cNvSpPr txBox="true"/>
          <p:nvPr/>
        </p:nvSpPr>
        <p:spPr>
          <a:xfrm rot="0">
            <a:off x="561821" y="4980377"/>
            <a:ext cx="5442036" cy="1299083"/>
          </a:xfrm>
          <a:prstGeom prst="rect">
            <a:avLst/>
          </a:prstGeom>
        </p:spPr>
        <p:txBody>
          <a:bodyPr anchor="t" rtlCol="false" tIns="0" lIns="0" bIns="0" rIns="0">
            <a:spAutoFit/>
          </a:bodyPr>
          <a:lstStyle/>
          <a:p>
            <a:pPr algn="just">
              <a:lnSpc>
                <a:spcPts val="3472"/>
              </a:lnSpc>
            </a:pPr>
            <a:r>
              <a:rPr lang="en-US" sz="2480">
                <a:solidFill>
                  <a:srgbClr val="000000"/>
                </a:solidFill>
                <a:latin typeface="Open Sans"/>
              </a:rPr>
              <a:t>Posons-nous ensuite la question de l’effort auxquels ces acteurs ont renoncé pour chaque cause donnée. </a:t>
            </a:r>
          </a:p>
        </p:txBody>
      </p:sp>
      <p:sp>
        <p:nvSpPr>
          <p:cNvPr name="TextBox 34" id="34"/>
          <p:cNvSpPr txBox="true"/>
          <p:nvPr/>
        </p:nvSpPr>
        <p:spPr>
          <a:xfrm rot="0">
            <a:off x="15184912" y="5839953"/>
            <a:ext cx="2074388" cy="164326"/>
          </a:xfrm>
          <a:prstGeom prst="rect">
            <a:avLst/>
          </a:prstGeom>
        </p:spPr>
        <p:txBody>
          <a:bodyPr anchor="t" rtlCol="false" tIns="0" lIns="0" bIns="0" rIns="0">
            <a:spAutoFit/>
          </a:bodyPr>
          <a:lstStyle/>
          <a:p>
            <a:pPr algn="ctr">
              <a:lnSpc>
                <a:spcPts val="1277"/>
              </a:lnSpc>
              <a:spcBef>
                <a:spcPct val="0"/>
              </a:spcBef>
            </a:pPr>
            <a:r>
              <a:rPr lang="en-US" sz="1064">
                <a:solidFill>
                  <a:srgbClr val="000000"/>
                </a:solidFill>
                <a:latin typeface="Poppins"/>
              </a:rPr>
              <a:t>Objet</a:t>
            </a:r>
          </a:p>
        </p:txBody>
      </p:sp>
      <p:sp>
        <p:nvSpPr>
          <p:cNvPr name="TextBox 35" id="35"/>
          <p:cNvSpPr txBox="true"/>
          <p:nvPr/>
        </p:nvSpPr>
        <p:spPr>
          <a:xfrm rot="0">
            <a:off x="8482115" y="2637610"/>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a:t>
            </a:r>
          </a:p>
          <a:p>
            <a:pPr algn="l">
              <a:lnSpc>
                <a:spcPts val="1277"/>
              </a:lnSpc>
              <a:spcBef>
                <a:spcPct val="0"/>
              </a:spcBef>
            </a:pPr>
          </a:p>
        </p:txBody>
      </p:sp>
      <p:sp>
        <p:nvSpPr>
          <p:cNvPr name="TextBox 36" id="36"/>
          <p:cNvSpPr txBox="true"/>
          <p:nvPr/>
        </p:nvSpPr>
        <p:spPr>
          <a:xfrm rot="0">
            <a:off x="10690065" y="2637610"/>
            <a:ext cx="1829960" cy="319127"/>
          </a:xfrm>
          <a:prstGeom prst="rect">
            <a:avLst/>
          </a:prstGeom>
        </p:spPr>
        <p:txBody>
          <a:bodyPr anchor="t" rtlCol="false" tIns="0" lIns="0" bIns="0" rIns="0">
            <a:spAutoFit/>
          </a:bodyPr>
          <a:lstStyle/>
          <a:p>
            <a:pPr algn="l">
              <a:lnSpc>
                <a:spcPts val="1277"/>
              </a:lnSpc>
              <a:spcBef>
                <a:spcPct val="0"/>
              </a:spcBef>
            </a:pPr>
            <a:r>
              <a:rPr lang="en-US" sz="1064">
                <a:solidFill>
                  <a:srgbClr val="000000"/>
                </a:solidFill>
                <a:latin typeface="Poppins Bold"/>
              </a:rPr>
              <a:t>À quel effort l’acteur a-t-il renoncé ?</a:t>
            </a:r>
            <a:r>
              <a:rPr lang="en-US" sz="1064">
                <a:solidFill>
                  <a:srgbClr val="000000"/>
                </a:solidFill>
                <a:latin typeface="Poppins Bold"/>
              </a:rPr>
              <a:t> </a:t>
            </a:r>
            <a:r>
              <a:rPr lang="en-US" sz="1064">
                <a:solidFill>
                  <a:srgbClr val="000000"/>
                </a:solidFill>
                <a:latin typeface="Poppins Bold"/>
              </a:rPr>
              <a:t> </a:t>
            </a:r>
          </a:p>
        </p:txBody>
      </p:sp>
      <p:sp>
        <p:nvSpPr>
          <p:cNvPr name="TextBox 37" id="37"/>
          <p:cNvSpPr txBox="true"/>
          <p:nvPr/>
        </p:nvSpPr>
        <p:spPr>
          <a:xfrm rot="0">
            <a:off x="12910847" y="2646210"/>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  </a:t>
            </a:r>
          </a:p>
          <a:p>
            <a:pPr algn="l">
              <a:lnSpc>
                <a:spcPts val="1277"/>
              </a:lnSpc>
              <a:spcBef>
                <a:spcPct val="0"/>
              </a:spcBef>
            </a:pPr>
          </a:p>
        </p:txBody>
      </p:sp>
      <p:sp>
        <p:nvSpPr>
          <p:cNvPr name="TextBox 38" id="38"/>
          <p:cNvSpPr txBox="true"/>
          <p:nvPr/>
        </p:nvSpPr>
        <p:spPr>
          <a:xfrm rot="0">
            <a:off x="6272230" y="2637099"/>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 </a:t>
            </a:r>
          </a:p>
          <a:p>
            <a:pPr algn="l">
              <a:lnSpc>
                <a:spcPts val="1277"/>
              </a:lnSpc>
              <a:spcBef>
                <a:spcPct val="0"/>
              </a:spcBef>
            </a:pPr>
          </a:p>
        </p:txBody>
      </p:sp>
      <p:sp>
        <p:nvSpPr>
          <p:cNvPr name="TextBox 39" id="39"/>
          <p:cNvSpPr txBox="true"/>
          <p:nvPr/>
        </p:nvSpPr>
        <p:spPr>
          <a:xfrm rot="0">
            <a:off x="8156182" y="8492661"/>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a:t>
            </a:r>
            <a:r>
              <a:rPr lang="en-US" sz="1064">
                <a:solidFill>
                  <a:srgbClr val="000000"/>
                </a:solidFill>
                <a:latin typeface="Poppins Bold"/>
              </a:rPr>
              <a:t> </a:t>
            </a:r>
            <a:r>
              <a:rPr lang="en-US" sz="1064">
                <a:solidFill>
                  <a:srgbClr val="000000"/>
                </a:solidFill>
                <a:latin typeface="Poppins Bold"/>
              </a:rPr>
              <a:t> </a:t>
            </a:r>
          </a:p>
          <a:p>
            <a:pPr algn="l">
              <a:lnSpc>
                <a:spcPts val="1277"/>
              </a:lnSpc>
              <a:spcBef>
                <a:spcPct val="0"/>
              </a:spcBef>
            </a:pPr>
          </a:p>
        </p:txBody>
      </p:sp>
      <p:sp>
        <p:nvSpPr>
          <p:cNvPr name="TextBox 40" id="40"/>
          <p:cNvSpPr txBox="true"/>
          <p:nvPr/>
        </p:nvSpPr>
        <p:spPr>
          <a:xfrm rot="0">
            <a:off x="10382012" y="8579173"/>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a:t>
            </a:r>
            <a:r>
              <a:rPr lang="en-US" sz="1064">
                <a:solidFill>
                  <a:srgbClr val="000000"/>
                </a:solidFill>
                <a:latin typeface="Poppins Bold"/>
              </a:rPr>
              <a:t> </a:t>
            </a:r>
          </a:p>
          <a:p>
            <a:pPr algn="l">
              <a:lnSpc>
                <a:spcPts val="1277"/>
              </a:lnSpc>
              <a:spcBef>
                <a:spcPct val="0"/>
              </a:spcBef>
            </a:pPr>
          </a:p>
        </p:txBody>
      </p:sp>
      <p:sp>
        <p:nvSpPr>
          <p:cNvPr name="TextBox 41" id="41"/>
          <p:cNvSpPr txBox="true"/>
          <p:nvPr/>
        </p:nvSpPr>
        <p:spPr>
          <a:xfrm rot="0">
            <a:off x="12602794" y="8587774"/>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a:t>
            </a:r>
            <a:r>
              <a:rPr lang="en-US" sz="1064">
                <a:solidFill>
                  <a:srgbClr val="000000"/>
                </a:solidFill>
                <a:latin typeface="Poppins Bold"/>
              </a:rPr>
              <a:t> </a:t>
            </a:r>
            <a:r>
              <a:rPr lang="en-US" sz="1064">
                <a:solidFill>
                  <a:srgbClr val="000000"/>
                </a:solidFill>
                <a:latin typeface="Poppins Bold"/>
              </a:rPr>
              <a:t> </a:t>
            </a:r>
          </a:p>
          <a:p>
            <a:pPr algn="l">
              <a:lnSpc>
                <a:spcPts val="1277"/>
              </a:lnSpc>
              <a:spcBef>
                <a:spcPct val="0"/>
              </a:spcBef>
            </a:pPr>
          </a:p>
        </p:txBody>
      </p:sp>
      <p:sp>
        <p:nvSpPr>
          <p:cNvPr name="TextBox 42" id="42"/>
          <p:cNvSpPr txBox="true"/>
          <p:nvPr/>
        </p:nvSpPr>
        <p:spPr>
          <a:xfrm rot="0">
            <a:off x="5918228" y="8587774"/>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  </a:t>
            </a:r>
          </a:p>
          <a:p>
            <a:pPr algn="l">
              <a:lnSpc>
                <a:spcPts val="1277"/>
              </a:lnSpc>
              <a:spcBef>
                <a:spcPct val="0"/>
              </a:spcBef>
            </a:pPr>
          </a:p>
        </p:txBody>
      </p:sp>
      <p:grpSp>
        <p:nvGrpSpPr>
          <p:cNvPr name="Group 43" id="43"/>
          <p:cNvGrpSpPr/>
          <p:nvPr/>
        </p:nvGrpSpPr>
        <p:grpSpPr>
          <a:xfrm rot="0">
            <a:off x="6668487" y="3692821"/>
            <a:ext cx="2013997" cy="279897"/>
            <a:chOff x="0" y="0"/>
            <a:chExt cx="882275" cy="122615"/>
          </a:xfrm>
        </p:grpSpPr>
        <p:sp>
          <p:nvSpPr>
            <p:cNvPr name="Freeform 44" id="44"/>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45" id="45"/>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46" id="46"/>
          <p:cNvGrpSpPr/>
          <p:nvPr/>
        </p:nvGrpSpPr>
        <p:grpSpPr>
          <a:xfrm rot="0">
            <a:off x="8915034" y="3692821"/>
            <a:ext cx="2013997" cy="279897"/>
            <a:chOff x="0" y="0"/>
            <a:chExt cx="882275" cy="122615"/>
          </a:xfrm>
        </p:grpSpPr>
        <p:sp>
          <p:nvSpPr>
            <p:cNvPr name="Freeform 47" id="47"/>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48" id="48"/>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49" id="49"/>
          <p:cNvGrpSpPr/>
          <p:nvPr/>
        </p:nvGrpSpPr>
        <p:grpSpPr>
          <a:xfrm rot="0">
            <a:off x="11084849" y="3692821"/>
            <a:ext cx="2013997" cy="279897"/>
            <a:chOff x="0" y="0"/>
            <a:chExt cx="882275" cy="122615"/>
          </a:xfrm>
        </p:grpSpPr>
        <p:sp>
          <p:nvSpPr>
            <p:cNvPr name="Freeform 50" id="50"/>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51" id="51"/>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52" id="52"/>
          <p:cNvGrpSpPr/>
          <p:nvPr/>
        </p:nvGrpSpPr>
        <p:grpSpPr>
          <a:xfrm rot="0">
            <a:off x="13290276" y="3692821"/>
            <a:ext cx="2013997" cy="279897"/>
            <a:chOff x="0" y="0"/>
            <a:chExt cx="882275" cy="122615"/>
          </a:xfrm>
        </p:grpSpPr>
        <p:sp>
          <p:nvSpPr>
            <p:cNvPr name="Freeform 53" id="53"/>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54" id="54"/>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55" id="55"/>
          <p:cNvGrpSpPr/>
          <p:nvPr/>
        </p:nvGrpSpPr>
        <p:grpSpPr>
          <a:xfrm rot="0">
            <a:off x="6372173" y="8010282"/>
            <a:ext cx="8635785" cy="279897"/>
            <a:chOff x="0" y="0"/>
            <a:chExt cx="11514380" cy="373196"/>
          </a:xfrm>
        </p:grpSpPr>
        <p:grpSp>
          <p:nvGrpSpPr>
            <p:cNvPr name="Group 56" id="56"/>
            <p:cNvGrpSpPr/>
            <p:nvPr/>
          </p:nvGrpSpPr>
          <p:grpSpPr>
            <a:xfrm rot="0">
              <a:off x="0" y="0"/>
              <a:ext cx="2685329" cy="373196"/>
              <a:chOff x="0" y="0"/>
              <a:chExt cx="882275" cy="122615"/>
            </a:xfrm>
          </p:grpSpPr>
          <p:sp>
            <p:nvSpPr>
              <p:cNvPr name="Freeform 57" id="57"/>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58" id="58"/>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59" id="59"/>
            <p:cNvGrpSpPr/>
            <p:nvPr/>
          </p:nvGrpSpPr>
          <p:grpSpPr>
            <a:xfrm rot="0">
              <a:off x="2995396" y="0"/>
              <a:ext cx="2685329" cy="373196"/>
              <a:chOff x="0" y="0"/>
              <a:chExt cx="882275" cy="122615"/>
            </a:xfrm>
          </p:grpSpPr>
          <p:sp>
            <p:nvSpPr>
              <p:cNvPr name="Freeform 60" id="60"/>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61" id="61"/>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62" id="62"/>
            <p:cNvGrpSpPr/>
            <p:nvPr/>
          </p:nvGrpSpPr>
          <p:grpSpPr>
            <a:xfrm rot="0">
              <a:off x="5888483" y="0"/>
              <a:ext cx="2685329" cy="373196"/>
              <a:chOff x="0" y="0"/>
              <a:chExt cx="882275" cy="122615"/>
            </a:xfrm>
          </p:grpSpPr>
          <p:sp>
            <p:nvSpPr>
              <p:cNvPr name="Freeform 63" id="63"/>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64" id="64"/>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65" id="65"/>
            <p:cNvGrpSpPr/>
            <p:nvPr/>
          </p:nvGrpSpPr>
          <p:grpSpPr>
            <a:xfrm rot="0">
              <a:off x="8829051" y="0"/>
              <a:ext cx="2685329" cy="373196"/>
              <a:chOff x="0" y="0"/>
              <a:chExt cx="882275" cy="122615"/>
            </a:xfrm>
          </p:grpSpPr>
          <p:sp>
            <p:nvSpPr>
              <p:cNvPr name="Freeform 66" id="66"/>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67" id="67"/>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sp>
        <p:nvSpPr>
          <p:cNvPr name="TextBox 68" id="68"/>
          <p:cNvSpPr txBox="true"/>
          <p:nvPr/>
        </p:nvSpPr>
        <p:spPr>
          <a:xfrm rot="0">
            <a:off x="6923015" y="3732441"/>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69" id="69"/>
          <p:cNvSpPr txBox="true"/>
          <p:nvPr/>
        </p:nvSpPr>
        <p:spPr>
          <a:xfrm rot="0">
            <a:off x="9253851" y="3732441"/>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70" id="70"/>
          <p:cNvSpPr txBox="true"/>
          <p:nvPr/>
        </p:nvSpPr>
        <p:spPr>
          <a:xfrm rot="0">
            <a:off x="11445803" y="3732441"/>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71" id="71"/>
          <p:cNvSpPr txBox="true"/>
          <p:nvPr/>
        </p:nvSpPr>
        <p:spPr>
          <a:xfrm rot="0">
            <a:off x="13670346" y="3725398"/>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72" id="72"/>
          <p:cNvSpPr txBox="true"/>
          <p:nvPr/>
        </p:nvSpPr>
        <p:spPr>
          <a:xfrm rot="0">
            <a:off x="6747766" y="8049901"/>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73" id="73"/>
          <p:cNvSpPr txBox="true"/>
          <p:nvPr/>
        </p:nvSpPr>
        <p:spPr>
          <a:xfrm rot="0">
            <a:off x="8962618" y="8049901"/>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74" id="74"/>
          <p:cNvSpPr txBox="true"/>
          <p:nvPr/>
        </p:nvSpPr>
        <p:spPr>
          <a:xfrm rot="0">
            <a:off x="11159267" y="8049901"/>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75" id="75"/>
          <p:cNvSpPr txBox="true"/>
          <p:nvPr/>
        </p:nvSpPr>
        <p:spPr>
          <a:xfrm rot="0">
            <a:off x="13275562" y="8054201"/>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76" id="76"/>
          <p:cNvSpPr txBox="true"/>
          <p:nvPr/>
        </p:nvSpPr>
        <p:spPr>
          <a:xfrm rot="0">
            <a:off x="1028700" y="923925"/>
            <a:ext cx="11655247"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PROBLÉMATISATION - Effort</a:t>
            </a:r>
          </a:p>
        </p:txBody>
      </p:sp>
      <p:sp>
        <p:nvSpPr>
          <p:cNvPr name="AutoShape 77" id="77"/>
          <p:cNvSpPr/>
          <p:nvPr/>
        </p:nvSpPr>
        <p:spPr>
          <a:xfrm>
            <a:off x="14473924" y="5127315"/>
            <a:ext cx="912108" cy="799564"/>
          </a:xfrm>
          <a:prstGeom prst="line">
            <a:avLst/>
          </a:prstGeom>
          <a:ln cap="flat" w="28575">
            <a:solidFill>
              <a:srgbClr val="000000"/>
            </a:solidFill>
            <a:prstDash val="solid"/>
            <a:headEnd type="none" len="sm" w="sm"/>
            <a:tailEnd type="none" len="sm" w="sm"/>
          </a:ln>
        </p:spPr>
      </p:sp>
      <p:sp>
        <p:nvSpPr>
          <p:cNvPr name="AutoShape 78" id="78"/>
          <p:cNvSpPr/>
          <p:nvPr/>
        </p:nvSpPr>
        <p:spPr>
          <a:xfrm flipV="true">
            <a:off x="13938866" y="5930707"/>
            <a:ext cx="969890" cy="786023"/>
          </a:xfrm>
          <a:prstGeom prst="line">
            <a:avLst/>
          </a:prstGeom>
          <a:ln cap="flat" w="28575">
            <a:solidFill>
              <a:srgbClr val="000000"/>
            </a:solidFill>
            <a:prstDash val="solid"/>
            <a:headEnd type="none" len="sm" w="sm"/>
            <a:tailEnd type="none" len="sm" w="sm"/>
          </a:ln>
        </p:spPr>
      </p:sp>
      <p:grpSp>
        <p:nvGrpSpPr>
          <p:cNvPr name="Group 79" id="79"/>
          <p:cNvGrpSpPr/>
          <p:nvPr/>
        </p:nvGrpSpPr>
        <p:grpSpPr>
          <a:xfrm rot="0">
            <a:off x="13719992" y="4058872"/>
            <a:ext cx="2024756" cy="969130"/>
            <a:chOff x="0" y="0"/>
            <a:chExt cx="886989" cy="424549"/>
          </a:xfrm>
        </p:grpSpPr>
        <p:sp>
          <p:nvSpPr>
            <p:cNvPr name="Freeform 80" id="8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81" id="8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82" id="82"/>
          <p:cNvSpPr txBox="true"/>
          <p:nvPr/>
        </p:nvSpPr>
        <p:spPr>
          <a:xfrm rot="0">
            <a:off x="13841120" y="4158486"/>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83" id="83"/>
          <p:cNvGrpSpPr/>
          <p:nvPr/>
        </p:nvGrpSpPr>
        <p:grpSpPr>
          <a:xfrm rot="0">
            <a:off x="7146858" y="4058872"/>
            <a:ext cx="2013997" cy="969130"/>
            <a:chOff x="0" y="0"/>
            <a:chExt cx="882275" cy="424549"/>
          </a:xfrm>
        </p:grpSpPr>
        <p:sp>
          <p:nvSpPr>
            <p:cNvPr name="Freeform 84" id="84"/>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85" id="85"/>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86" id="86"/>
          <p:cNvSpPr txBox="true"/>
          <p:nvPr/>
        </p:nvSpPr>
        <p:spPr>
          <a:xfrm rot="0">
            <a:off x="7267342" y="4158486"/>
            <a:ext cx="1808366" cy="170584"/>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87" id="87"/>
          <p:cNvGrpSpPr/>
          <p:nvPr/>
        </p:nvGrpSpPr>
        <p:grpSpPr>
          <a:xfrm rot="0">
            <a:off x="9322647" y="4058872"/>
            <a:ext cx="2024756" cy="969130"/>
            <a:chOff x="0" y="0"/>
            <a:chExt cx="886989" cy="424549"/>
          </a:xfrm>
        </p:grpSpPr>
        <p:sp>
          <p:nvSpPr>
            <p:cNvPr name="Freeform 88" id="8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89" id="8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90" id="90"/>
          <p:cNvSpPr txBox="true"/>
          <p:nvPr/>
        </p:nvSpPr>
        <p:spPr>
          <a:xfrm rot="0">
            <a:off x="9443775" y="4158486"/>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91" id="91"/>
          <p:cNvGrpSpPr/>
          <p:nvPr/>
        </p:nvGrpSpPr>
        <p:grpSpPr>
          <a:xfrm rot="0">
            <a:off x="11528947" y="4058872"/>
            <a:ext cx="2024756" cy="969130"/>
            <a:chOff x="0" y="0"/>
            <a:chExt cx="886989" cy="424549"/>
          </a:xfrm>
        </p:grpSpPr>
        <p:sp>
          <p:nvSpPr>
            <p:cNvPr name="Freeform 92" id="9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93" id="9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94" id="94"/>
          <p:cNvSpPr txBox="true"/>
          <p:nvPr/>
        </p:nvSpPr>
        <p:spPr>
          <a:xfrm rot="0">
            <a:off x="11650075" y="4158486"/>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95" id="95"/>
          <p:cNvGrpSpPr/>
          <p:nvPr/>
        </p:nvGrpSpPr>
        <p:grpSpPr>
          <a:xfrm rot="0">
            <a:off x="13359039" y="6845438"/>
            <a:ext cx="2024756" cy="969130"/>
            <a:chOff x="0" y="0"/>
            <a:chExt cx="886989" cy="424549"/>
          </a:xfrm>
        </p:grpSpPr>
        <p:sp>
          <p:nvSpPr>
            <p:cNvPr name="Freeform 96" id="9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97" id="9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98" id="98"/>
          <p:cNvSpPr txBox="true"/>
          <p:nvPr/>
        </p:nvSpPr>
        <p:spPr>
          <a:xfrm rot="0">
            <a:off x="13480167" y="6945052"/>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99" id="99"/>
          <p:cNvGrpSpPr/>
          <p:nvPr/>
        </p:nvGrpSpPr>
        <p:grpSpPr>
          <a:xfrm rot="0">
            <a:off x="6785904" y="6845438"/>
            <a:ext cx="2013997" cy="969130"/>
            <a:chOff x="0" y="0"/>
            <a:chExt cx="882275" cy="424549"/>
          </a:xfrm>
        </p:grpSpPr>
        <p:sp>
          <p:nvSpPr>
            <p:cNvPr name="Freeform 100" id="100"/>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101" id="101"/>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102" id="102"/>
          <p:cNvSpPr txBox="true"/>
          <p:nvPr/>
        </p:nvSpPr>
        <p:spPr>
          <a:xfrm rot="0">
            <a:off x="6906389" y="6945052"/>
            <a:ext cx="1808366" cy="170584"/>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103" id="103"/>
          <p:cNvGrpSpPr/>
          <p:nvPr/>
        </p:nvGrpSpPr>
        <p:grpSpPr>
          <a:xfrm rot="0">
            <a:off x="8961694" y="6845438"/>
            <a:ext cx="2024756" cy="969130"/>
            <a:chOff x="0" y="0"/>
            <a:chExt cx="886989" cy="424549"/>
          </a:xfrm>
        </p:grpSpPr>
        <p:sp>
          <p:nvSpPr>
            <p:cNvPr name="Freeform 104" id="10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105" id="10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06" id="106"/>
          <p:cNvSpPr txBox="true"/>
          <p:nvPr/>
        </p:nvSpPr>
        <p:spPr>
          <a:xfrm rot="0">
            <a:off x="9082822" y="6945052"/>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107" id="107"/>
          <p:cNvGrpSpPr/>
          <p:nvPr/>
        </p:nvGrpSpPr>
        <p:grpSpPr>
          <a:xfrm rot="0">
            <a:off x="11167994" y="6845438"/>
            <a:ext cx="2024756" cy="969130"/>
            <a:chOff x="0" y="0"/>
            <a:chExt cx="886989" cy="424549"/>
          </a:xfrm>
        </p:grpSpPr>
        <p:sp>
          <p:nvSpPr>
            <p:cNvPr name="Freeform 108" id="10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109" id="10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10" id="110"/>
          <p:cNvSpPr txBox="true"/>
          <p:nvPr/>
        </p:nvSpPr>
        <p:spPr>
          <a:xfrm rot="0">
            <a:off x="11289122" y="6945052"/>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sp>
        <p:nvSpPr>
          <p:cNvPr name="TextBox 111" id="111"/>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spTree>
  </p:cSld>
  <p:clrMapOvr>
    <a:masterClrMapping/>
  </p:clrMapOvr>
</p:sld>
</file>

<file path=ppt/slides/slide23.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541906" y="4835424"/>
            <a:ext cx="4224821" cy="1299083"/>
          </a:xfrm>
          <a:prstGeom prst="rect">
            <a:avLst/>
          </a:prstGeom>
        </p:spPr>
        <p:txBody>
          <a:bodyPr anchor="t" rtlCol="false" tIns="0" lIns="0" bIns="0" rIns="0">
            <a:spAutoFit/>
          </a:bodyPr>
          <a:lstStyle/>
          <a:p>
            <a:pPr algn="just">
              <a:lnSpc>
                <a:spcPts val="3472"/>
              </a:lnSpc>
            </a:pPr>
            <a:r>
              <a:rPr lang="en-US" sz="2480">
                <a:solidFill>
                  <a:srgbClr val="000000"/>
                </a:solidFill>
                <a:latin typeface="Open Sans"/>
              </a:rPr>
              <a:t>Pour l’exemple d’un objet déjà conçu comme la brosse à dents, on trouve : </a:t>
            </a:r>
          </a:p>
        </p:txBody>
      </p:sp>
      <p:sp>
        <p:nvSpPr>
          <p:cNvPr name="TextBox 3" id="3"/>
          <p:cNvSpPr txBox="true"/>
          <p:nvPr/>
        </p:nvSpPr>
        <p:spPr>
          <a:xfrm rot="0">
            <a:off x="1028700" y="923925"/>
            <a:ext cx="11655247"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PROBLÉMATISATION - Effort</a:t>
            </a:r>
          </a:p>
        </p:txBody>
      </p:sp>
      <p:sp>
        <p:nvSpPr>
          <p:cNvPr name="AutoShape 4" id="4"/>
          <p:cNvSpPr/>
          <p:nvPr/>
        </p:nvSpPr>
        <p:spPr>
          <a:xfrm flipV="true">
            <a:off x="6226805" y="6131077"/>
            <a:ext cx="9024280" cy="0"/>
          </a:xfrm>
          <a:prstGeom prst="line">
            <a:avLst/>
          </a:prstGeom>
          <a:ln cap="flat" w="28575">
            <a:solidFill>
              <a:srgbClr val="000000"/>
            </a:solidFill>
            <a:prstDash val="solid"/>
            <a:headEnd type="none" len="sm" w="sm"/>
            <a:tailEnd type="arrow" len="sm" w="med"/>
          </a:ln>
        </p:spPr>
      </p:sp>
      <p:sp>
        <p:nvSpPr>
          <p:cNvPr name="AutoShape 5" id="5"/>
          <p:cNvSpPr/>
          <p:nvPr/>
        </p:nvSpPr>
        <p:spPr>
          <a:xfrm>
            <a:off x="8619253" y="5198167"/>
            <a:ext cx="1129705" cy="918671"/>
          </a:xfrm>
          <a:prstGeom prst="line">
            <a:avLst/>
          </a:prstGeom>
          <a:ln cap="flat" w="28575">
            <a:solidFill>
              <a:srgbClr val="000000"/>
            </a:solidFill>
            <a:prstDash val="solid"/>
            <a:headEnd type="none" len="sm" w="sm"/>
            <a:tailEnd type="none" len="sm" w="sm"/>
          </a:ln>
        </p:spPr>
      </p:sp>
      <p:sp>
        <p:nvSpPr>
          <p:cNvPr name="AutoShape 6" id="6"/>
          <p:cNvSpPr/>
          <p:nvPr/>
        </p:nvSpPr>
        <p:spPr>
          <a:xfrm>
            <a:off x="11114260" y="5226669"/>
            <a:ext cx="1032703" cy="905278"/>
          </a:xfrm>
          <a:prstGeom prst="line">
            <a:avLst/>
          </a:prstGeom>
          <a:ln cap="flat" w="28575">
            <a:solidFill>
              <a:srgbClr val="000000"/>
            </a:solidFill>
            <a:prstDash val="solid"/>
            <a:headEnd type="none" len="sm" w="sm"/>
            <a:tailEnd type="none" len="sm" w="sm"/>
          </a:ln>
        </p:spPr>
      </p:sp>
      <p:sp>
        <p:nvSpPr>
          <p:cNvPr name="AutoShape 7" id="7"/>
          <p:cNvSpPr/>
          <p:nvPr/>
        </p:nvSpPr>
        <p:spPr>
          <a:xfrm flipV="true">
            <a:off x="11465116" y="6131077"/>
            <a:ext cx="1098124" cy="889947"/>
          </a:xfrm>
          <a:prstGeom prst="line">
            <a:avLst/>
          </a:prstGeom>
          <a:ln cap="flat" w="28575">
            <a:solidFill>
              <a:srgbClr val="000000"/>
            </a:solidFill>
            <a:prstDash val="solid"/>
            <a:headEnd type="none" len="sm" w="sm"/>
            <a:tailEnd type="none" len="sm" w="sm"/>
          </a:ln>
        </p:spPr>
      </p:sp>
      <p:sp>
        <p:nvSpPr>
          <p:cNvPr name="AutoShape 8" id="8"/>
          <p:cNvSpPr/>
          <p:nvPr/>
        </p:nvSpPr>
        <p:spPr>
          <a:xfrm>
            <a:off x="13936156" y="5241757"/>
            <a:ext cx="1097819" cy="890189"/>
          </a:xfrm>
          <a:prstGeom prst="line">
            <a:avLst/>
          </a:prstGeom>
          <a:ln cap="flat" w="28575">
            <a:solidFill>
              <a:srgbClr val="000000"/>
            </a:solidFill>
            <a:prstDash val="solid"/>
            <a:headEnd type="none" len="sm" w="sm"/>
            <a:tailEnd type="none" len="sm" w="sm"/>
          </a:ln>
        </p:spPr>
      </p:sp>
      <p:sp>
        <p:nvSpPr>
          <p:cNvPr name="TextBox 9" id="9"/>
          <p:cNvSpPr txBox="true"/>
          <p:nvPr/>
        </p:nvSpPr>
        <p:spPr>
          <a:xfrm rot="0">
            <a:off x="15251085" y="6034788"/>
            <a:ext cx="2348653" cy="184793"/>
          </a:xfrm>
          <a:prstGeom prst="rect">
            <a:avLst/>
          </a:prstGeom>
        </p:spPr>
        <p:txBody>
          <a:bodyPr anchor="t" rtlCol="false" tIns="0" lIns="0" bIns="0" rIns="0">
            <a:spAutoFit/>
          </a:bodyPr>
          <a:lstStyle/>
          <a:p>
            <a:pPr algn="ctr">
              <a:lnSpc>
                <a:spcPts val="1446"/>
              </a:lnSpc>
              <a:spcBef>
                <a:spcPct val="0"/>
              </a:spcBef>
            </a:pPr>
            <a:r>
              <a:rPr lang="en-US" sz="1205">
                <a:solidFill>
                  <a:srgbClr val="000000"/>
                </a:solidFill>
                <a:latin typeface="Poppins"/>
              </a:rPr>
              <a:t>Brosse à dents électrique</a:t>
            </a:r>
          </a:p>
        </p:txBody>
      </p:sp>
      <p:sp>
        <p:nvSpPr>
          <p:cNvPr name="AutoShape 10" id="10"/>
          <p:cNvSpPr/>
          <p:nvPr/>
        </p:nvSpPr>
        <p:spPr>
          <a:xfrm flipV="true">
            <a:off x="9163861" y="6130005"/>
            <a:ext cx="1098124" cy="889947"/>
          </a:xfrm>
          <a:prstGeom prst="line">
            <a:avLst/>
          </a:prstGeom>
          <a:ln cap="flat" w="28575">
            <a:solidFill>
              <a:srgbClr val="000000"/>
            </a:solidFill>
            <a:prstDash val="solid"/>
            <a:headEnd type="none" len="sm" w="sm"/>
            <a:tailEnd type="none" len="sm" w="sm"/>
          </a:ln>
        </p:spPr>
      </p:sp>
      <p:sp>
        <p:nvSpPr>
          <p:cNvPr name="AutoShape 11" id="11"/>
          <p:cNvSpPr/>
          <p:nvPr/>
        </p:nvSpPr>
        <p:spPr>
          <a:xfrm flipV="true">
            <a:off x="13568514" y="6130005"/>
            <a:ext cx="1098124" cy="889947"/>
          </a:xfrm>
          <a:prstGeom prst="line">
            <a:avLst/>
          </a:prstGeom>
          <a:ln cap="flat" w="28575">
            <a:solidFill>
              <a:srgbClr val="000000"/>
            </a:solidFill>
            <a:prstDash val="solid"/>
            <a:headEnd type="none" len="sm" w="sm"/>
            <a:tailEnd type="none" len="sm" w="sm"/>
          </a:ln>
        </p:spPr>
      </p:sp>
      <p:grpSp>
        <p:nvGrpSpPr>
          <p:cNvPr name="Group 12" id="12"/>
          <p:cNvGrpSpPr/>
          <p:nvPr/>
        </p:nvGrpSpPr>
        <p:grpSpPr>
          <a:xfrm rot="0">
            <a:off x="12943579" y="4019673"/>
            <a:ext cx="2307507" cy="1104466"/>
            <a:chOff x="0" y="0"/>
            <a:chExt cx="886989" cy="424549"/>
          </a:xfrm>
        </p:grpSpPr>
        <p:sp>
          <p:nvSpPr>
            <p:cNvPr name="Freeform 13" id="13"/>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14" id="14"/>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5" id="15"/>
          <p:cNvSpPr txBox="true"/>
          <p:nvPr/>
        </p:nvSpPr>
        <p:spPr>
          <a:xfrm rot="0">
            <a:off x="13081622" y="4134528"/>
            <a:ext cx="2071908" cy="1061132"/>
          </a:xfrm>
          <a:prstGeom prst="rect">
            <a:avLst/>
          </a:prstGeom>
        </p:spPr>
        <p:txBody>
          <a:bodyPr anchor="t" rtlCol="false" tIns="0" lIns="0" bIns="0" rIns="0">
            <a:spAutoFit/>
          </a:bodyPr>
          <a:lstStyle/>
          <a:p>
            <a:pPr algn="l">
              <a:lnSpc>
                <a:spcPts val="1446"/>
              </a:lnSpc>
            </a:pPr>
            <a:r>
              <a:rPr lang="en-US" sz="1205">
                <a:solidFill>
                  <a:srgbClr val="000000"/>
                </a:solidFill>
                <a:latin typeface="Poppins Bold"/>
              </a:rPr>
              <a:t>Momentum</a:t>
            </a:r>
          </a:p>
          <a:p>
            <a:pPr algn="l">
              <a:lnSpc>
                <a:spcPts val="1446"/>
              </a:lnSpc>
            </a:pPr>
            <a:r>
              <a:rPr lang="en-US" sz="1205">
                <a:solidFill>
                  <a:srgbClr val="000000"/>
                </a:solidFill>
                <a:latin typeface="Poppins"/>
              </a:rPr>
              <a:t>L’utilisation des brosses à dents électriques est facilitée (ex : prises dans les salles de bain)</a:t>
            </a:r>
          </a:p>
          <a:p>
            <a:pPr algn="l">
              <a:lnSpc>
                <a:spcPts val="1446"/>
              </a:lnSpc>
              <a:spcBef>
                <a:spcPct val="0"/>
              </a:spcBef>
            </a:pPr>
          </a:p>
        </p:txBody>
      </p:sp>
      <p:grpSp>
        <p:nvGrpSpPr>
          <p:cNvPr name="Group 16" id="16"/>
          <p:cNvGrpSpPr/>
          <p:nvPr/>
        </p:nvGrpSpPr>
        <p:grpSpPr>
          <a:xfrm rot="0">
            <a:off x="5452527" y="4019673"/>
            <a:ext cx="2295245" cy="1104466"/>
            <a:chOff x="0" y="0"/>
            <a:chExt cx="882275" cy="424549"/>
          </a:xfrm>
        </p:grpSpPr>
        <p:sp>
          <p:nvSpPr>
            <p:cNvPr name="Freeform 17" id="17"/>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18" id="18"/>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19" id="19"/>
          <p:cNvSpPr txBox="true"/>
          <p:nvPr/>
        </p:nvSpPr>
        <p:spPr>
          <a:xfrm rot="0">
            <a:off x="5589837" y="4134528"/>
            <a:ext cx="2060899" cy="743728"/>
          </a:xfrm>
          <a:prstGeom prst="rect">
            <a:avLst/>
          </a:prstGeom>
        </p:spPr>
        <p:txBody>
          <a:bodyPr anchor="t" rtlCol="false" tIns="0" lIns="0" bIns="0" rIns="0">
            <a:spAutoFit/>
          </a:bodyPr>
          <a:lstStyle/>
          <a:p>
            <a:pPr algn="l">
              <a:lnSpc>
                <a:spcPts val="1446"/>
              </a:lnSpc>
            </a:pPr>
            <a:r>
              <a:rPr lang="en-US" sz="1205">
                <a:solidFill>
                  <a:srgbClr val="000000"/>
                </a:solidFill>
                <a:latin typeface="Poppins Bold"/>
              </a:rPr>
              <a:t>Pression pour trouver une solution implémentable rapidement </a:t>
            </a:r>
          </a:p>
          <a:p>
            <a:pPr algn="l">
              <a:lnSpc>
                <a:spcPts val="1446"/>
              </a:lnSpc>
              <a:spcBef>
                <a:spcPct val="0"/>
              </a:spcBef>
            </a:pPr>
            <a:r>
              <a:rPr lang="en-US" sz="1205">
                <a:solidFill>
                  <a:srgbClr val="000000"/>
                </a:solidFill>
                <a:latin typeface="Poppins"/>
              </a:rPr>
              <a:t>Oscar a des caries</a:t>
            </a:r>
          </a:p>
        </p:txBody>
      </p:sp>
      <p:grpSp>
        <p:nvGrpSpPr>
          <p:cNvPr name="Group 20" id="20"/>
          <p:cNvGrpSpPr/>
          <p:nvPr/>
        </p:nvGrpSpPr>
        <p:grpSpPr>
          <a:xfrm rot="0">
            <a:off x="7932159" y="4019673"/>
            <a:ext cx="2307507" cy="1104466"/>
            <a:chOff x="0" y="0"/>
            <a:chExt cx="886989" cy="424549"/>
          </a:xfrm>
        </p:grpSpPr>
        <p:sp>
          <p:nvSpPr>
            <p:cNvPr name="Freeform 21" id="21"/>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22" id="22"/>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23" id="23"/>
          <p:cNvSpPr txBox="true"/>
          <p:nvPr/>
        </p:nvSpPr>
        <p:spPr>
          <a:xfrm rot="0">
            <a:off x="8070202" y="4134528"/>
            <a:ext cx="2071908" cy="710596"/>
          </a:xfrm>
          <a:prstGeom prst="rect">
            <a:avLst/>
          </a:prstGeom>
        </p:spPr>
        <p:txBody>
          <a:bodyPr anchor="t" rtlCol="false" tIns="0" lIns="0" bIns="0" rIns="0">
            <a:spAutoFit/>
          </a:bodyPr>
          <a:lstStyle/>
          <a:p>
            <a:pPr algn="l">
              <a:lnSpc>
                <a:spcPts val="1446"/>
              </a:lnSpc>
            </a:pPr>
            <a:r>
              <a:rPr lang="en-US" sz="1205">
                <a:solidFill>
                  <a:srgbClr val="000000"/>
                </a:solidFill>
                <a:latin typeface="Poppins Bold"/>
              </a:rPr>
              <a:t>Biais</a:t>
            </a:r>
            <a:r>
              <a:rPr lang="en-US" sz="1205">
                <a:solidFill>
                  <a:srgbClr val="000000"/>
                </a:solidFill>
                <a:latin typeface="Poppins Bold"/>
              </a:rPr>
              <a:t> de légitimité</a:t>
            </a:r>
          </a:p>
          <a:p>
            <a:pPr algn="l">
              <a:lnSpc>
                <a:spcPts val="1446"/>
              </a:lnSpc>
            </a:pPr>
            <a:r>
              <a:rPr lang="en-US" sz="1205">
                <a:solidFill>
                  <a:srgbClr val="000000"/>
                </a:solidFill>
                <a:latin typeface="Poppins"/>
              </a:rPr>
              <a:t>Le dentiste est une figure d’autorité médicale</a:t>
            </a:r>
          </a:p>
          <a:p>
            <a:pPr algn="l">
              <a:lnSpc>
                <a:spcPts val="1446"/>
              </a:lnSpc>
              <a:spcBef>
                <a:spcPct val="0"/>
              </a:spcBef>
            </a:pPr>
          </a:p>
        </p:txBody>
      </p:sp>
      <p:grpSp>
        <p:nvGrpSpPr>
          <p:cNvPr name="Group 24" id="24"/>
          <p:cNvGrpSpPr/>
          <p:nvPr/>
        </p:nvGrpSpPr>
        <p:grpSpPr>
          <a:xfrm rot="0">
            <a:off x="10446562" y="4019673"/>
            <a:ext cx="2307507" cy="1104466"/>
            <a:chOff x="0" y="0"/>
            <a:chExt cx="886989" cy="424549"/>
          </a:xfrm>
        </p:grpSpPr>
        <p:sp>
          <p:nvSpPr>
            <p:cNvPr name="Freeform 25" id="25"/>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26" id="26"/>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27" id="27"/>
          <p:cNvSpPr txBox="true"/>
          <p:nvPr/>
        </p:nvSpPr>
        <p:spPr>
          <a:xfrm rot="0">
            <a:off x="10584605" y="4134528"/>
            <a:ext cx="2071908" cy="1236400"/>
          </a:xfrm>
          <a:prstGeom prst="rect">
            <a:avLst/>
          </a:prstGeom>
        </p:spPr>
        <p:txBody>
          <a:bodyPr anchor="t" rtlCol="false" tIns="0" lIns="0" bIns="0" rIns="0">
            <a:spAutoFit/>
          </a:bodyPr>
          <a:lstStyle/>
          <a:p>
            <a:pPr algn="l">
              <a:lnSpc>
                <a:spcPts val="1446"/>
              </a:lnSpc>
            </a:pPr>
            <a:r>
              <a:rPr lang="en-US" sz="1205">
                <a:solidFill>
                  <a:srgbClr val="000000"/>
                </a:solidFill>
                <a:latin typeface="Poppins Bold"/>
              </a:rPr>
              <a:t>Exaptation industrielle </a:t>
            </a:r>
          </a:p>
          <a:p>
            <a:pPr algn="l">
              <a:lnSpc>
                <a:spcPts val="1446"/>
              </a:lnSpc>
            </a:pPr>
            <a:r>
              <a:rPr lang="en-US" sz="1205">
                <a:solidFill>
                  <a:srgbClr val="000000"/>
                </a:solidFill>
                <a:latin typeface="Poppins"/>
              </a:rPr>
              <a:t>La brosse à dents électrique devient une évidence (publicité, avis médical)</a:t>
            </a:r>
          </a:p>
          <a:p>
            <a:pPr algn="l">
              <a:lnSpc>
                <a:spcPts val="1446"/>
              </a:lnSpc>
            </a:pPr>
          </a:p>
          <a:p>
            <a:pPr algn="l">
              <a:lnSpc>
                <a:spcPts val="1446"/>
              </a:lnSpc>
              <a:spcBef>
                <a:spcPct val="0"/>
              </a:spcBef>
            </a:pPr>
          </a:p>
        </p:txBody>
      </p:sp>
      <p:sp>
        <p:nvSpPr>
          <p:cNvPr name="AutoShape 28" id="28"/>
          <p:cNvSpPr/>
          <p:nvPr/>
        </p:nvSpPr>
        <p:spPr>
          <a:xfrm>
            <a:off x="6790167" y="5213276"/>
            <a:ext cx="1129705" cy="918671"/>
          </a:xfrm>
          <a:prstGeom prst="line">
            <a:avLst/>
          </a:prstGeom>
          <a:ln cap="flat" w="28575">
            <a:solidFill>
              <a:srgbClr val="000000"/>
            </a:solidFill>
            <a:prstDash val="solid"/>
            <a:headEnd type="none" len="sm" w="sm"/>
            <a:tailEnd type="none" len="sm" w="sm"/>
          </a:ln>
        </p:spPr>
      </p:sp>
      <p:sp>
        <p:nvSpPr>
          <p:cNvPr name="AutoShape 29" id="29"/>
          <p:cNvSpPr/>
          <p:nvPr/>
        </p:nvSpPr>
        <p:spPr>
          <a:xfrm flipV="true">
            <a:off x="6465368" y="6131967"/>
            <a:ext cx="1098124" cy="889947"/>
          </a:xfrm>
          <a:prstGeom prst="line">
            <a:avLst/>
          </a:prstGeom>
          <a:ln cap="flat" w="28575">
            <a:solidFill>
              <a:srgbClr val="000000"/>
            </a:solidFill>
            <a:prstDash val="solid"/>
            <a:headEnd type="none" len="sm" w="sm"/>
            <a:tailEnd type="none" len="sm" w="sm"/>
          </a:ln>
        </p:spPr>
      </p:sp>
      <p:grpSp>
        <p:nvGrpSpPr>
          <p:cNvPr name="Group 30" id="30"/>
          <p:cNvGrpSpPr/>
          <p:nvPr/>
        </p:nvGrpSpPr>
        <p:grpSpPr>
          <a:xfrm rot="0">
            <a:off x="6702064" y="8785902"/>
            <a:ext cx="2307507" cy="1104466"/>
            <a:chOff x="0" y="0"/>
            <a:chExt cx="886989" cy="424549"/>
          </a:xfrm>
        </p:grpSpPr>
        <p:sp>
          <p:nvSpPr>
            <p:cNvPr name="Freeform 31" id="31"/>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32" id="32"/>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33" id="33"/>
          <p:cNvSpPr txBox="true"/>
          <p:nvPr/>
        </p:nvSpPr>
        <p:spPr>
          <a:xfrm rot="0">
            <a:off x="6819863" y="8802807"/>
            <a:ext cx="2071908" cy="1061132"/>
          </a:xfrm>
          <a:prstGeom prst="rect">
            <a:avLst/>
          </a:prstGeom>
        </p:spPr>
        <p:txBody>
          <a:bodyPr anchor="t" rtlCol="false" tIns="0" lIns="0" bIns="0" rIns="0">
            <a:spAutoFit/>
          </a:bodyPr>
          <a:lstStyle/>
          <a:p>
            <a:pPr algn="l">
              <a:lnSpc>
                <a:spcPts val="1446"/>
              </a:lnSpc>
            </a:pPr>
            <a:r>
              <a:rPr lang="en-US" sz="1205">
                <a:solidFill>
                  <a:srgbClr val="000000"/>
                </a:solidFill>
                <a:latin typeface="Poppins Bold"/>
              </a:rPr>
              <a:t>À quel effort l’acteur a-t-il renoncé ?</a:t>
            </a:r>
            <a:r>
              <a:rPr lang="en-US" sz="1205">
                <a:solidFill>
                  <a:srgbClr val="000000"/>
                </a:solidFill>
                <a:latin typeface="Poppins Bold"/>
              </a:rPr>
              <a:t> </a:t>
            </a:r>
            <a:r>
              <a:rPr lang="en-US" sz="1205">
                <a:solidFill>
                  <a:srgbClr val="000000"/>
                </a:solidFill>
                <a:latin typeface="Poppins Bold"/>
              </a:rPr>
              <a:t> </a:t>
            </a:r>
          </a:p>
          <a:p>
            <a:pPr algn="l">
              <a:lnSpc>
                <a:spcPts val="1446"/>
              </a:lnSpc>
              <a:spcBef>
                <a:spcPct val="0"/>
              </a:spcBef>
            </a:pPr>
            <a:r>
              <a:rPr lang="en-US" sz="1205">
                <a:solidFill>
                  <a:srgbClr val="000000"/>
                </a:solidFill>
                <a:latin typeface="Poppins"/>
              </a:rPr>
              <a:t>A un point de vue systémique qui permet de mieux comprendre les impacts des techniques</a:t>
            </a:r>
          </a:p>
        </p:txBody>
      </p:sp>
      <p:grpSp>
        <p:nvGrpSpPr>
          <p:cNvPr name="Group 34" id="34"/>
          <p:cNvGrpSpPr/>
          <p:nvPr/>
        </p:nvGrpSpPr>
        <p:grpSpPr>
          <a:xfrm rot="0">
            <a:off x="9201940" y="8785902"/>
            <a:ext cx="2307507" cy="1104466"/>
            <a:chOff x="0" y="0"/>
            <a:chExt cx="886989" cy="424549"/>
          </a:xfrm>
        </p:grpSpPr>
        <p:sp>
          <p:nvSpPr>
            <p:cNvPr name="Freeform 35" id="35"/>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36" id="36"/>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37" id="37"/>
          <p:cNvSpPr txBox="true"/>
          <p:nvPr/>
        </p:nvSpPr>
        <p:spPr>
          <a:xfrm rot="0">
            <a:off x="9339983" y="8900757"/>
            <a:ext cx="2071908" cy="885864"/>
          </a:xfrm>
          <a:prstGeom prst="rect">
            <a:avLst/>
          </a:prstGeom>
        </p:spPr>
        <p:txBody>
          <a:bodyPr anchor="t" rtlCol="false" tIns="0" lIns="0" bIns="0" rIns="0">
            <a:spAutoFit/>
          </a:bodyPr>
          <a:lstStyle/>
          <a:p>
            <a:pPr algn="l">
              <a:lnSpc>
                <a:spcPts val="1446"/>
              </a:lnSpc>
            </a:pPr>
            <a:r>
              <a:rPr lang="en-US" sz="1205">
                <a:solidFill>
                  <a:srgbClr val="000000"/>
                </a:solidFill>
                <a:latin typeface="Poppins Bold"/>
              </a:rPr>
              <a:t>À quel effort l’acteur a-t-il renoncé ?</a:t>
            </a:r>
            <a:r>
              <a:rPr lang="en-US" sz="1205">
                <a:solidFill>
                  <a:srgbClr val="000000"/>
                </a:solidFill>
                <a:latin typeface="Poppins Bold"/>
              </a:rPr>
              <a:t> </a:t>
            </a:r>
          </a:p>
          <a:p>
            <a:pPr algn="l">
              <a:lnSpc>
                <a:spcPts val="1446"/>
              </a:lnSpc>
              <a:spcBef>
                <a:spcPct val="0"/>
              </a:spcBef>
            </a:pPr>
            <a:r>
              <a:rPr lang="en-US" sz="1205">
                <a:solidFill>
                  <a:srgbClr val="000000"/>
                </a:solidFill>
                <a:latin typeface="Poppins"/>
              </a:rPr>
              <a:t>Accepter l’inarrêtable chemin de son enfant vers la mort</a:t>
            </a:r>
          </a:p>
        </p:txBody>
      </p:sp>
      <p:grpSp>
        <p:nvGrpSpPr>
          <p:cNvPr name="Group 38" id="38"/>
          <p:cNvGrpSpPr/>
          <p:nvPr/>
        </p:nvGrpSpPr>
        <p:grpSpPr>
          <a:xfrm rot="0">
            <a:off x="11716343" y="8795639"/>
            <a:ext cx="2307507" cy="1104466"/>
            <a:chOff x="0" y="0"/>
            <a:chExt cx="886989" cy="424549"/>
          </a:xfrm>
        </p:grpSpPr>
        <p:sp>
          <p:nvSpPr>
            <p:cNvPr name="Freeform 39" id="39"/>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40" id="40"/>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41" id="41"/>
          <p:cNvSpPr txBox="true"/>
          <p:nvPr/>
        </p:nvSpPr>
        <p:spPr>
          <a:xfrm rot="0">
            <a:off x="11854386" y="8910494"/>
            <a:ext cx="2071908" cy="885864"/>
          </a:xfrm>
          <a:prstGeom prst="rect">
            <a:avLst/>
          </a:prstGeom>
        </p:spPr>
        <p:txBody>
          <a:bodyPr anchor="t" rtlCol="false" tIns="0" lIns="0" bIns="0" rIns="0">
            <a:spAutoFit/>
          </a:bodyPr>
          <a:lstStyle/>
          <a:p>
            <a:pPr algn="l">
              <a:lnSpc>
                <a:spcPts val="1446"/>
              </a:lnSpc>
            </a:pPr>
            <a:r>
              <a:rPr lang="en-US" sz="1205">
                <a:solidFill>
                  <a:srgbClr val="000000"/>
                </a:solidFill>
                <a:latin typeface="Poppins Bold"/>
              </a:rPr>
              <a:t>À quel effort l’acteur a-t-il renoncé ?</a:t>
            </a:r>
            <a:r>
              <a:rPr lang="en-US" sz="1205">
                <a:solidFill>
                  <a:srgbClr val="000000"/>
                </a:solidFill>
                <a:latin typeface="Poppins Bold"/>
              </a:rPr>
              <a:t> </a:t>
            </a:r>
            <a:r>
              <a:rPr lang="en-US" sz="1205">
                <a:solidFill>
                  <a:srgbClr val="000000"/>
                </a:solidFill>
                <a:latin typeface="Poppins Bold"/>
              </a:rPr>
              <a:t> </a:t>
            </a:r>
          </a:p>
          <a:p>
            <a:pPr algn="l">
              <a:lnSpc>
                <a:spcPts val="1446"/>
              </a:lnSpc>
              <a:spcBef>
                <a:spcPct val="0"/>
              </a:spcBef>
            </a:pPr>
            <a:r>
              <a:rPr lang="en-US" sz="1205">
                <a:solidFill>
                  <a:srgbClr val="000000"/>
                </a:solidFill>
                <a:latin typeface="Poppins"/>
              </a:rPr>
              <a:t>Considérer le processus dans son ensemble, et non l’outil, comme finalité</a:t>
            </a:r>
          </a:p>
        </p:txBody>
      </p:sp>
      <p:grpSp>
        <p:nvGrpSpPr>
          <p:cNvPr name="Group 42" id="42"/>
          <p:cNvGrpSpPr/>
          <p:nvPr/>
        </p:nvGrpSpPr>
        <p:grpSpPr>
          <a:xfrm rot="0">
            <a:off x="4147975" y="8795639"/>
            <a:ext cx="2307507" cy="1104466"/>
            <a:chOff x="0" y="0"/>
            <a:chExt cx="886989" cy="424549"/>
          </a:xfrm>
        </p:grpSpPr>
        <p:sp>
          <p:nvSpPr>
            <p:cNvPr name="Freeform 43" id="43"/>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44" id="44"/>
            <p:cNvSpPr txBox="true"/>
            <p:nvPr/>
          </p:nvSpPr>
          <p:spPr>
            <a:xfrm>
              <a:off x="0" y="-9525"/>
              <a:ext cx="886989" cy="434074"/>
            </a:xfrm>
            <a:prstGeom prst="rect">
              <a:avLst/>
            </a:prstGeom>
          </p:spPr>
          <p:txBody>
            <a:bodyPr anchor="ctr" rtlCol="false" tIns="31316" lIns="31316" bIns="31316" rIns="31316"/>
            <a:lstStyle/>
            <a:p>
              <a:pPr algn="l" marL="0" indent="0" lvl="0">
                <a:lnSpc>
                  <a:spcPts val="872"/>
                </a:lnSpc>
                <a:spcBef>
                  <a:spcPct val="0"/>
                </a:spcBef>
              </a:pPr>
            </a:p>
          </p:txBody>
        </p:sp>
      </p:grpSp>
      <p:sp>
        <p:nvSpPr>
          <p:cNvPr name="TextBox 45" id="45"/>
          <p:cNvSpPr txBox="true"/>
          <p:nvPr/>
        </p:nvSpPr>
        <p:spPr>
          <a:xfrm rot="0">
            <a:off x="4286018" y="8910494"/>
            <a:ext cx="2071908" cy="710596"/>
          </a:xfrm>
          <a:prstGeom prst="rect">
            <a:avLst/>
          </a:prstGeom>
        </p:spPr>
        <p:txBody>
          <a:bodyPr anchor="t" rtlCol="false" tIns="0" lIns="0" bIns="0" rIns="0">
            <a:spAutoFit/>
          </a:bodyPr>
          <a:lstStyle/>
          <a:p>
            <a:pPr algn="l">
              <a:lnSpc>
                <a:spcPts val="1446"/>
              </a:lnSpc>
            </a:pPr>
            <a:r>
              <a:rPr lang="en-US" sz="1205">
                <a:solidFill>
                  <a:srgbClr val="000000"/>
                </a:solidFill>
                <a:latin typeface="Poppins Bold"/>
              </a:rPr>
              <a:t>À quel effort l’acteur a-t-il renoncé ?  </a:t>
            </a:r>
          </a:p>
          <a:p>
            <a:pPr algn="l">
              <a:lnSpc>
                <a:spcPts val="1446"/>
              </a:lnSpc>
              <a:spcBef>
                <a:spcPct val="0"/>
              </a:spcBef>
            </a:pPr>
            <a:r>
              <a:rPr lang="en-US" sz="1205">
                <a:solidFill>
                  <a:srgbClr val="000000"/>
                </a:solidFill>
                <a:latin typeface="Poppins"/>
              </a:rPr>
              <a:t>L’apprentissage humain (et sa temporalité)</a:t>
            </a:r>
          </a:p>
        </p:txBody>
      </p:sp>
      <p:grpSp>
        <p:nvGrpSpPr>
          <p:cNvPr name="Group 46" id="46"/>
          <p:cNvGrpSpPr/>
          <p:nvPr/>
        </p:nvGrpSpPr>
        <p:grpSpPr>
          <a:xfrm rot="0">
            <a:off x="7365098" y="7153889"/>
            <a:ext cx="2295245" cy="1104466"/>
            <a:chOff x="0" y="0"/>
            <a:chExt cx="882275" cy="424549"/>
          </a:xfrm>
        </p:grpSpPr>
        <p:sp>
          <p:nvSpPr>
            <p:cNvPr name="Freeform 47" id="47"/>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48" id="48"/>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49" id="49"/>
          <p:cNvSpPr txBox="true"/>
          <p:nvPr/>
        </p:nvSpPr>
        <p:spPr>
          <a:xfrm rot="0">
            <a:off x="7502407" y="7268744"/>
            <a:ext cx="2060899" cy="927279"/>
          </a:xfrm>
          <a:prstGeom prst="rect">
            <a:avLst/>
          </a:prstGeom>
        </p:spPr>
        <p:txBody>
          <a:bodyPr anchor="t" rtlCol="false" tIns="0" lIns="0" bIns="0" rIns="0">
            <a:spAutoFit/>
          </a:bodyPr>
          <a:lstStyle/>
          <a:p>
            <a:pPr algn="l">
              <a:lnSpc>
                <a:spcPts val="1446"/>
              </a:lnSpc>
            </a:pPr>
            <a:r>
              <a:rPr lang="en-US" sz="1205">
                <a:solidFill>
                  <a:srgbClr val="000000"/>
                </a:solidFill>
                <a:latin typeface="Poppins Bold"/>
              </a:rPr>
              <a:t>Croyance dans le progrès </a:t>
            </a:r>
          </a:p>
          <a:p>
            <a:pPr algn="l">
              <a:lnSpc>
                <a:spcPts val="1446"/>
              </a:lnSpc>
              <a:spcBef>
                <a:spcPct val="0"/>
              </a:spcBef>
            </a:pPr>
            <a:r>
              <a:rPr lang="en-US" sz="1205">
                <a:solidFill>
                  <a:srgbClr val="000000"/>
                </a:solidFill>
                <a:latin typeface="Poppins"/>
              </a:rPr>
              <a:t>La brosse à dents électrique a plus de technicité donc est plus efficace</a:t>
            </a:r>
          </a:p>
        </p:txBody>
      </p:sp>
      <p:grpSp>
        <p:nvGrpSpPr>
          <p:cNvPr name="Group 50" id="50"/>
          <p:cNvGrpSpPr/>
          <p:nvPr/>
        </p:nvGrpSpPr>
        <p:grpSpPr>
          <a:xfrm rot="0">
            <a:off x="9844729" y="7153889"/>
            <a:ext cx="2307507" cy="1104466"/>
            <a:chOff x="0" y="0"/>
            <a:chExt cx="886989" cy="424549"/>
          </a:xfrm>
        </p:grpSpPr>
        <p:sp>
          <p:nvSpPr>
            <p:cNvPr name="Freeform 51" id="51"/>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52" id="52"/>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53" id="53"/>
          <p:cNvSpPr txBox="true"/>
          <p:nvPr/>
        </p:nvSpPr>
        <p:spPr>
          <a:xfrm rot="0">
            <a:off x="9982772" y="7268744"/>
            <a:ext cx="2071908" cy="743728"/>
          </a:xfrm>
          <a:prstGeom prst="rect">
            <a:avLst/>
          </a:prstGeom>
        </p:spPr>
        <p:txBody>
          <a:bodyPr anchor="t" rtlCol="false" tIns="0" lIns="0" bIns="0" rIns="0">
            <a:spAutoFit/>
          </a:bodyPr>
          <a:lstStyle/>
          <a:p>
            <a:pPr algn="l">
              <a:lnSpc>
                <a:spcPts val="1446"/>
              </a:lnSpc>
            </a:pPr>
            <a:r>
              <a:rPr lang="en-US" sz="1205">
                <a:solidFill>
                  <a:srgbClr val="000000"/>
                </a:solidFill>
                <a:latin typeface="Poppins Bold"/>
              </a:rPr>
              <a:t>Importance de la santé </a:t>
            </a:r>
          </a:p>
          <a:p>
            <a:pPr algn="l">
              <a:lnSpc>
                <a:spcPts val="1446"/>
              </a:lnSpc>
              <a:spcBef>
                <a:spcPct val="0"/>
              </a:spcBef>
            </a:pPr>
            <a:r>
              <a:rPr lang="en-US" sz="1205">
                <a:solidFill>
                  <a:srgbClr val="000000"/>
                </a:solidFill>
                <a:latin typeface="Poppins"/>
              </a:rPr>
              <a:t>La santé des humains est considérée comme une priorité</a:t>
            </a:r>
          </a:p>
        </p:txBody>
      </p:sp>
      <p:grpSp>
        <p:nvGrpSpPr>
          <p:cNvPr name="Group 54" id="54"/>
          <p:cNvGrpSpPr/>
          <p:nvPr/>
        </p:nvGrpSpPr>
        <p:grpSpPr>
          <a:xfrm rot="0">
            <a:off x="12359132" y="7153889"/>
            <a:ext cx="2307507" cy="1104466"/>
            <a:chOff x="0" y="0"/>
            <a:chExt cx="886989" cy="424549"/>
          </a:xfrm>
        </p:grpSpPr>
        <p:sp>
          <p:nvSpPr>
            <p:cNvPr name="Freeform 55" id="55"/>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56" id="56"/>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57" id="57"/>
          <p:cNvSpPr txBox="true"/>
          <p:nvPr/>
        </p:nvSpPr>
        <p:spPr>
          <a:xfrm rot="0">
            <a:off x="12497175" y="7268744"/>
            <a:ext cx="2071908" cy="743728"/>
          </a:xfrm>
          <a:prstGeom prst="rect">
            <a:avLst/>
          </a:prstGeom>
        </p:spPr>
        <p:txBody>
          <a:bodyPr anchor="t" rtlCol="false" tIns="0" lIns="0" bIns="0" rIns="0">
            <a:spAutoFit/>
          </a:bodyPr>
          <a:lstStyle/>
          <a:p>
            <a:pPr algn="l">
              <a:lnSpc>
                <a:spcPts val="1446"/>
              </a:lnSpc>
            </a:pPr>
            <a:r>
              <a:rPr lang="en-US" sz="1205">
                <a:solidFill>
                  <a:srgbClr val="000000"/>
                </a:solidFill>
                <a:latin typeface="Poppins Bold"/>
              </a:rPr>
              <a:t>Focale sur l’efficacité </a:t>
            </a:r>
          </a:p>
          <a:p>
            <a:pPr algn="l">
              <a:lnSpc>
                <a:spcPts val="1446"/>
              </a:lnSpc>
              <a:spcBef>
                <a:spcPct val="0"/>
              </a:spcBef>
            </a:pPr>
            <a:r>
              <a:rPr lang="en-US" sz="1205">
                <a:solidFill>
                  <a:srgbClr val="000000"/>
                </a:solidFill>
                <a:latin typeface="Poppins"/>
              </a:rPr>
              <a:t>On ne valorise que l’efficacité du produit et non du système</a:t>
            </a:r>
          </a:p>
        </p:txBody>
      </p:sp>
      <p:grpSp>
        <p:nvGrpSpPr>
          <p:cNvPr name="Group 58" id="58"/>
          <p:cNvGrpSpPr/>
          <p:nvPr/>
        </p:nvGrpSpPr>
        <p:grpSpPr>
          <a:xfrm rot="0">
            <a:off x="4906740" y="7153889"/>
            <a:ext cx="2295245" cy="1104466"/>
            <a:chOff x="0" y="0"/>
            <a:chExt cx="882275" cy="424549"/>
          </a:xfrm>
        </p:grpSpPr>
        <p:sp>
          <p:nvSpPr>
            <p:cNvPr name="Freeform 59" id="59"/>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60" id="60"/>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61" id="61"/>
          <p:cNvSpPr txBox="true"/>
          <p:nvPr/>
        </p:nvSpPr>
        <p:spPr>
          <a:xfrm rot="0">
            <a:off x="5044050" y="7268744"/>
            <a:ext cx="2060899" cy="927279"/>
          </a:xfrm>
          <a:prstGeom prst="rect">
            <a:avLst/>
          </a:prstGeom>
        </p:spPr>
        <p:txBody>
          <a:bodyPr anchor="t" rtlCol="false" tIns="0" lIns="0" bIns="0" rIns="0">
            <a:spAutoFit/>
          </a:bodyPr>
          <a:lstStyle/>
          <a:p>
            <a:pPr algn="l">
              <a:lnSpc>
                <a:spcPts val="1446"/>
              </a:lnSpc>
            </a:pPr>
            <a:r>
              <a:rPr lang="en-US" sz="1205">
                <a:solidFill>
                  <a:srgbClr val="000000"/>
                </a:solidFill>
                <a:latin typeface="Poppins Bold"/>
              </a:rPr>
              <a:t>Fiabilité de la technique </a:t>
            </a:r>
          </a:p>
          <a:p>
            <a:pPr algn="l">
              <a:lnSpc>
                <a:spcPts val="1446"/>
              </a:lnSpc>
              <a:spcBef>
                <a:spcPct val="0"/>
              </a:spcBef>
            </a:pPr>
            <a:r>
              <a:rPr lang="en-US" sz="1205">
                <a:solidFill>
                  <a:srgbClr val="000000"/>
                </a:solidFill>
                <a:latin typeface="Poppins"/>
              </a:rPr>
              <a:t>On considère qu’un outil technique est plus probable de bien faire qu’un être humain</a:t>
            </a:r>
          </a:p>
        </p:txBody>
      </p:sp>
      <p:grpSp>
        <p:nvGrpSpPr>
          <p:cNvPr name="Group 62" id="62"/>
          <p:cNvGrpSpPr/>
          <p:nvPr/>
        </p:nvGrpSpPr>
        <p:grpSpPr>
          <a:xfrm rot="0">
            <a:off x="6725886" y="2354752"/>
            <a:ext cx="2307507" cy="1104466"/>
            <a:chOff x="0" y="0"/>
            <a:chExt cx="886989" cy="424549"/>
          </a:xfrm>
        </p:grpSpPr>
        <p:sp>
          <p:nvSpPr>
            <p:cNvPr name="Freeform 63" id="63"/>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64" id="64"/>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65" id="65"/>
          <p:cNvSpPr txBox="true"/>
          <p:nvPr/>
        </p:nvSpPr>
        <p:spPr>
          <a:xfrm rot="0">
            <a:off x="6863929" y="2469607"/>
            <a:ext cx="2156497" cy="885864"/>
          </a:xfrm>
          <a:prstGeom prst="rect">
            <a:avLst/>
          </a:prstGeom>
        </p:spPr>
        <p:txBody>
          <a:bodyPr anchor="t" rtlCol="false" tIns="0" lIns="0" bIns="0" rIns="0">
            <a:spAutoFit/>
          </a:bodyPr>
          <a:lstStyle/>
          <a:p>
            <a:pPr algn="l">
              <a:lnSpc>
                <a:spcPts val="1446"/>
              </a:lnSpc>
            </a:pPr>
            <a:r>
              <a:rPr lang="en-US" sz="1205">
                <a:solidFill>
                  <a:srgbClr val="000000"/>
                </a:solidFill>
                <a:latin typeface="Poppins Bold"/>
              </a:rPr>
              <a:t>À quel effort l’acteur a-t-il renoncé ? </a:t>
            </a:r>
            <a:r>
              <a:rPr lang="en-US" sz="1205">
                <a:solidFill>
                  <a:srgbClr val="000000"/>
                </a:solidFill>
                <a:latin typeface="Poppins"/>
              </a:rPr>
              <a:t>La responsabilité de la prescription de la meilleure solution médicale</a:t>
            </a:r>
          </a:p>
          <a:p>
            <a:pPr algn="l">
              <a:lnSpc>
                <a:spcPts val="1446"/>
              </a:lnSpc>
              <a:spcBef>
                <a:spcPct val="0"/>
              </a:spcBef>
            </a:pPr>
          </a:p>
        </p:txBody>
      </p:sp>
      <p:grpSp>
        <p:nvGrpSpPr>
          <p:cNvPr name="Group 66" id="66"/>
          <p:cNvGrpSpPr/>
          <p:nvPr/>
        </p:nvGrpSpPr>
        <p:grpSpPr>
          <a:xfrm rot="0">
            <a:off x="9225761" y="2354752"/>
            <a:ext cx="2307507" cy="1104466"/>
            <a:chOff x="0" y="0"/>
            <a:chExt cx="886989" cy="424549"/>
          </a:xfrm>
        </p:grpSpPr>
        <p:sp>
          <p:nvSpPr>
            <p:cNvPr name="Freeform 67" id="67"/>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68" id="68"/>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69" id="69"/>
          <p:cNvSpPr txBox="true"/>
          <p:nvPr/>
        </p:nvSpPr>
        <p:spPr>
          <a:xfrm rot="0">
            <a:off x="9363804" y="2469607"/>
            <a:ext cx="2071908" cy="885864"/>
          </a:xfrm>
          <a:prstGeom prst="rect">
            <a:avLst/>
          </a:prstGeom>
        </p:spPr>
        <p:txBody>
          <a:bodyPr anchor="t" rtlCol="false" tIns="0" lIns="0" bIns="0" rIns="0">
            <a:spAutoFit/>
          </a:bodyPr>
          <a:lstStyle/>
          <a:p>
            <a:pPr algn="l">
              <a:lnSpc>
                <a:spcPts val="1446"/>
              </a:lnSpc>
              <a:spcBef>
                <a:spcPct val="0"/>
              </a:spcBef>
            </a:pPr>
            <a:r>
              <a:rPr lang="en-US" sz="1205">
                <a:solidFill>
                  <a:srgbClr val="000000"/>
                </a:solidFill>
                <a:latin typeface="Poppins Bold"/>
              </a:rPr>
              <a:t>À quel effort l’acteur a-t-il renoncé ?</a:t>
            </a:r>
            <a:r>
              <a:rPr lang="en-US" sz="1205">
                <a:solidFill>
                  <a:srgbClr val="000000"/>
                </a:solidFill>
                <a:latin typeface="Poppins Bold"/>
              </a:rPr>
              <a:t> </a:t>
            </a:r>
            <a:r>
              <a:rPr lang="en-US" sz="1205">
                <a:solidFill>
                  <a:srgbClr val="000000"/>
                </a:solidFill>
                <a:latin typeface="Poppins Bold"/>
              </a:rPr>
              <a:t> </a:t>
            </a:r>
            <a:r>
              <a:rPr lang="en-US" sz="1205">
                <a:solidFill>
                  <a:srgbClr val="000000"/>
                </a:solidFill>
                <a:latin typeface="Poppins"/>
              </a:rPr>
              <a:t>Au fait de devoir s’informer sur ses options et de les peser les unes contre les autres</a:t>
            </a:r>
          </a:p>
        </p:txBody>
      </p:sp>
      <p:grpSp>
        <p:nvGrpSpPr>
          <p:cNvPr name="Group 70" id="70"/>
          <p:cNvGrpSpPr/>
          <p:nvPr/>
        </p:nvGrpSpPr>
        <p:grpSpPr>
          <a:xfrm rot="0">
            <a:off x="11740164" y="2364489"/>
            <a:ext cx="2307507" cy="1104466"/>
            <a:chOff x="0" y="0"/>
            <a:chExt cx="886989" cy="424549"/>
          </a:xfrm>
        </p:grpSpPr>
        <p:sp>
          <p:nvSpPr>
            <p:cNvPr name="Freeform 71" id="71"/>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72" id="72"/>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73" id="73"/>
          <p:cNvSpPr txBox="true"/>
          <p:nvPr/>
        </p:nvSpPr>
        <p:spPr>
          <a:xfrm rot="0">
            <a:off x="11878207" y="2479344"/>
            <a:ext cx="2071908" cy="885864"/>
          </a:xfrm>
          <a:prstGeom prst="rect">
            <a:avLst/>
          </a:prstGeom>
        </p:spPr>
        <p:txBody>
          <a:bodyPr anchor="t" rtlCol="false" tIns="0" lIns="0" bIns="0" rIns="0">
            <a:spAutoFit/>
          </a:bodyPr>
          <a:lstStyle/>
          <a:p>
            <a:pPr algn="l">
              <a:lnSpc>
                <a:spcPts val="1446"/>
              </a:lnSpc>
            </a:pPr>
            <a:r>
              <a:rPr lang="en-US" sz="1205">
                <a:solidFill>
                  <a:srgbClr val="000000"/>
                </a:solidFill>
                <a:latin typeface="Poppins Bold"/>
              </a:rPr>
              <a:t>À quel effort l’acteur a-t-il renoncé ?  </a:t>
            </a:r>
          </a:p>
          <a:p>
            <a:pPr algn="l">
              <a:lnSpc>
                <a:spcPts val="1446"/>
              </a:lnSpc>
              <a:spcBef>
                <a:spcPct val="0"/>
              </a:spcBef>
            </a:pPr>
            <a:r>
              <a:rPr lang="en-US" sz="1205">
                <a:solidFill>
                  <a:srgbClr val="000000"/>
                </a:solidFill>
                <a:latin typeface="Poppins"/>
              </a:rPr>
              <a:t>À l’effort de devoir voir une prise dans la salle de bain inutile</a:t>
            </a:r>
          </a:p>
        </p:txBody>
      </p:sp>
      <p:grpSp>
        <p:nvGrpSpPr>
          <p:cNvPr name="Group 74" id="74"/>
          <p:cNvGrpSpPr/>
          <p:nvPr/>
        </p:nvGrpSpPr>
        <p:grpSpPr>
          <a:xfrm rot="0">
            <a:off x="4242874" y="2364489"/>
            <a:ext cx="2307507" cy="1104466"/>
            <a:chOff x="0" y="0"/>
            <a:chExt cx="886989" cy="424549"/>
          </a:xfrm>
        </p:grpSpPr>
        <p:sp>
          <p:nvSpPr>
            <p:cNvPr name="Freeform 75" id="75"/>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76" id="76"/>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77" id="77"/>
          <p:cNvSpPr txBox="true"/>
          <p:nvPr/>
        </p:nvSpPr>
        <p:spPr>
          <a:xfrm rot="0">
            <a:off x="4361864" y="2469028"/>
            <a:ext cx="2071908" cy="885864"/>
          </a:xfrm>
          <a:prstGeom prst="rect">
            <a:avLst/>
          </a:prstGeom>
        </p:spPr>
        <p:txBody>
          <a:bodyPr anchor="t" rtlCol="false" tIns="0" lIns="0" bIns="0" rIns="0">
            <a:spAutoFit/>
          </a:bodyPr>
          <a:lstStyle/>
          <a:p>
            <a:pPr algn="l">
              <a:lnSpc>
                <a:spcPts val="1446"/>
              </a:lnSpc>
            </a:pPr>
            <a:r>
              <a:rPr lang="en-US" sz="1205">
                <a:solidFill>
                  <a:srgbClr val="000000"/>
                </a:solidFill>
                <a:latin typeface="Poppins Bold"/>
              </a:rPr>
              <a:t>À quel effort l’acteur a-t-il renoncé ? </a:t>
            </a:r>
          </a:p>
          <a:p>
            <a:pPr algn="l">
              <a:lnSpc>
                <a:spcPts val="1446"/>
              </a:lnSpc>
              <a:spcBef>
                <a:spcPct val="0"/>
              </a:spcBef>
            </a:pPr>
            <a:r>
              <a:rPr lang="en-US" sz="1205">
                <a:solidFill>
                  <a:srgbClr val="000000"/>
                </a:solidFill>
                <a:latin typeface="Poppins"/>
              </a:rPr>
              <a:t>La charge mentale d’un problème sans solution miracle</a:t>
            </a:r>
          </a:p>
        </p:txBody>
      </p:sp>
      <p:sp>
        <p:nvSpPr>
          <p:cNvPr name="TextBox 78" id="78"/>
          <p:cNvSpPr txBox="true"/>
          <p:nvPr/>
        </p:nvSpPr>
        <p:spPr>
          <a:xfrm rot="0">
            <a:off x="14629785" y="-95250"/>
            <a:ext cx="3658215"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Exemple</a:t>
            </a:r>
          </a:p>
        </p:txBody>
      </p:sp>
      <p:grpSp>
        <p:nvGrpSpPr>
          <p:cNvPr name="Group 79" id="79"/>
          <p:cNvGrpSpPr/>
          <p:nvPr/>
        </p:nvGrpSpPr>
        <p:grpSpPr>
          <a:xfrm rot="0">
            <a:off x="5824218" y="3635000"/>
            <a:ext cx="2013997" cy="279897"/>
            <a:chOff x="0" y="0"/>
            <a:chExt cx="882275" cy="122615"/>
          </a:xfrm>
        </p:grpSpPr>
        <p:sp>
          <p:nvSpPr>
            <p:cNvPr name="Freeform 80" id="80"/>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81" id="81"/>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82" id="82"/>
          <p:cNvGrpSpPr/>
          <p:nvPr/>
        </p:nvGrpSpPr>
        <p:grpSpPr>
          <a:xfrm rot="0">
            <a:off x="8070765" y="3635000"/>
            <a:ext cx="2013997" cy="279897"/>
            <a:chOff x="0" y="0"/>
            <a:chExt cx="882275" cy="122615"/>
          </a:xfrm>
        </p:grpSpPr>
        <p:sp>
          <p:nvSpPr>
            <p:cNvPr name="Freeform 83" id="83"/>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84" id="84"/>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85" id="85"/>
          <p:cNvGrpSpPr/>
          <p:nvPr/>
        </p:nvGrpSpPr>
        <p:grpSpPr>
          <a:xfrm rot="0">
            <a:off x="10240580" y="3635000"/>
            <a:ext cx="2013997" cy="279897"/>
            <a:chOff x="0" y="0"/>
            <a:chExt cx="882275" cy="122615"/>
          </a:xfrm>
        </p:grpSpPr>
        <p:sp>
          <p:nvSpPr>
            <p:cNvPr name="Freeform 86" id="86"/>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87" id="87"/>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88" id="88"/>
          <p:cNvGrpSpPr/>
          <p:nvPr/>
        </p:nvGrpSpPr>
        <p:grpSpPr>
          <a:xfrm rot="0">
            <a:off x="12446006" y="3635000"/>
            <a:ext cx="2013997" cy="279897"/>
            <a:chOff x="0" y="0"/>
            <a:chExt cx="882275" cy="122615"/>
          </a:xfrm>
        </p:grpSpPr>
        <p:sp>
          <p:nvSpPr>
            <p:cNvPr name="Freeform 89" id="89"/>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90" id="90"/>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sp>
        <p:nvSpPr>
          <p:cNvPr name="TextBox 91" id="91"/>
          <p:cNvSpPr txBox="true"/>
          <p:nvPr/>
        </p:nvSpPr>
        <p:spPr>
          <a:xfrm rot="0">
            <a:off x="6078746" y="3674620"/>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92" id="92"/>
          <p:cNvSpPr txBox="true"/>
          <p:nvPr/>
        </p:nvSpPr>
        <p:spPr>
          <a:xfrm rot="0">
            <a:off x="8409581" y="3674620"/>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93" id="93"/>
          <p:cNvSpPr txBox="true"/>
          <p:nvPr/>
        </p:nvSpPr>
        <p:spPr>
          <a:xfrm rot="0">
            <a:off x="10601533" y="3674620"/>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94" id="94"/>
          <p:cNvSpPr txBox="true"/>
          <p:nvPr/>
        </p:nvSpPr>
        <p:spPr>
          <a:xfrm rot="0">
            <a:off x="12826077" y="3667577"/>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grpSp>
        <p:nvGrpSpPr>
          <p:cNvPr name="Group 95" id="95"/>
          <p:cNvGrpSpPr/>
          <p:nvPr/>
        </p:nvGrpSpPr>
        <p:grpSpPr>
          <a:xfrm rot="0">
            <a:off x="5589837" y="8353605"/>
            <a:ext cx="2013997" cy="279897"/>
            <a:chOff x="0" y="0"/>
            <a:chExt cx="882275" cy="122615"/>
          </a:xfrm>
        </p:grpSpPr>
        <p:sp>
          <p:nvSpPr>
            <p:cNvPr name="Freeform 96" id="96"/>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97" id="97"/>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98" id="98"/>
          <p:cNvGrpSpPr/>
          <p:nvPr/>
        </p:nvGrpSpPr>
        <p:grpSpPr>
          <a:xfrm rot="0">
            <a:off x="7836384" y="8353605"/>
            <a:ext cx="2013997" cy="279897"/>
            <a:chOff x="0" y="0"/>
            <a:chExt cx="882275" cy="122615"/>
          </a:xfrm>
        </p:grpSpPr>
        <p:sp>
          <p:nvSpPr>
            <p:cNvPr name="Freeform 99" id="99"/>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00" id="100"/>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101" id="101"/>
          <p:cNvGrpSpPr/>
          <p:nvPr/>
        </p:nvGrpSpPr>
        <p:grpSpPr>
          <a:xfrm rot="0">
            <a:off x="10006199" y="8353605"/>
            <a:ext cx="2013997" cy="279897"/>
            <a:chOff x="0" y="0"/>
            <a:chExt cx="882275" cy="122615"/>
          </a:xfrm>
        </p:grpSpPr>
        <p:sp>
          <p:nvSpPr>
            <p:cNvPr name="Freeform 102" id="102"/>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03" id="103"/>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104" id="104"/>
          <p:cNvGrpSpPr/>
          <p:nvPr/>
        </p:nvGrpSpPr>
        <p:grpSpPr>
          <a:xfrm rot="0">
            <a:off x="12211625" y="8353605"/>
            <a:ext cx="2013997" cy="279897"/>
            <a:chOff x="0" y="0"/>
            <a:chExt cx="882275" cy="122615"/>
          </a:xfrm>
        </p:grpSpPr>
        <p:sp>
          <p:nvSpPr>
            <p:cNvPr name="Freeform 105" id="105"/>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06" id="106"/>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sp>
        <p:nvSpPr>
          <p:cNvPr name="TextBox 107" id="107"/>
          <p:cNvSpPr txBox="true"/>
          <p:nvPr/>
        </p:nvSpPr>
        <p:spPr>
          <a:xfrm rot="0">
            <a:off x="5844365" y="8393224"/>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108" id="108"/>
          <p:cNvSpPr txBox="true"/>
          <p:nvPr/>
        </p:nvSpPr>
        <p:spPr>
          <a:xfrm rot="0">
            <a:off x="8175201" y="8393224"/>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109" id="109"/>
          <p:cNvSpPr txBox="true"/>
          <p:nvPr/>
        </p:nvSpPr>
        <p:spPr>
          <a:xfrm rot="0">
            <a:off x="10367153" y="8393224"/>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110" id="110"/>
          <p:cNvSpPr txBox="true"/>
          <p:nvPr/>
        </p:nvSpPr>
        <p:spPr>
          <a:xfrm rot="0">
            <a:off x="12591696" y="8386181"/>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Tree>
  </p:cSld>
  <p:clrMapOvr>
    <a:masterClrMapping/>
  </p:clrMapOvr>
</p:sld>
</file>

<file path=ppt/slides/slide24.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226549" y="3489465"/>
            <a:ext cx="5137236" cy="4366133"/>
          </a:xfrm>
          <a:prstGeom prst="rect">
            <a:avLst/>
          </a:prstGeom>
        </p:spPr>
        <p:txBody>
          <a:bodyPr anchor="t" rtlCol="false" tIns="0" lIns="0" bIns="0" rIns="0">
            <a:spAutoFit/>
          </a:bodyPr>
          <a:lstStyle/>
          <a:p>
            <a:pPr algn="just">
              <a:lnSpc>
                <a:spcPts val="3472"/>
              </a:lnSpc>
            </a:pPr>
            <a:r>
              <a:rPr lang="en-US" sz="2480">
                <a:solidFill>
                  <a:srgbClr val="000000"/>
                </a:solidFill>
                <a:latin typeface="Open Sans"/>
              </a:rPr>
              <a:t>Il s’agit désormais de trouver des manières de rendre l’effort acceptable, de contourner ce renoncement. </a:t>
            </a:r>
          </a:p>
          <a:p>
            <a:pPr algn="just">
              <a:lnSpc>
                <a:spcPts val="3472"/>
              </a:lnSpc>
            </a:pPr>
            <a:r>
              <a:rPr lang="en-US" sz="2480">
                <a:solidFill>
                  <a:srgbClr val="000000"/>
                </a:solidFill>
                <a:latin typeface="Open Sans"/>
              </a:rPr>
              <a:t>On rajoute donc une nouvelles rangées de post-its sur lequels on répond à la question : </a:t>
            </a:r>
            <a:r>
              <a:rPr lang="en-US" sz="2480">
                <a:solidFill>
                  <a:srgbClr val="000000"/>
                </a:solidFill>
                <a:latin typeface="Open Sans Bold"/>
              </a:rPr>
              <a:t>Comment [Acteur] pourrait rendre [Effort auquel l’acteur a renoncé] acceptable ?</a:t>
            </a:r>
          </a:p>
        </p:txBody>
      </p:sp>
      <p:sp>
        <p:nvSpPr>
          <p:cNvPr name="TextBox 3" id="3"/>
          <p:cNvSpPr txBox="true"/>
          <p:nvPr/>
        </p:nvSpPr>
        <p:spPr>
          <a:xfrm rot="0">
            <a:off x="572843" y="502801"/>
            <a:ext cx="14370348" cy="1784985"/>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PROBLÉMATISATION - Rendre l’effort acceptable</a:t>
            </a:r>
          </a:p>
        </p:txBody>
      </p:sp>
      <p:sp>
        <p:nvSpPr>
          <p:cNvPr name="AutoShape 4" id="4"/>
          <p:cNvSpPr/>
          <p:nvPr/>
        </p:nvSpPr>
        <p:spPr>
          <a:xfrm flipV="true">
            <a:off x="7875529" y="5942755"/>
            <a:ext cx="7970463" cy="0"/>
          </a:xfrm>
          <a:prstGeom prst="line">
            <a:avLst/>
          </a:prstGeom>
          <a:ln cap="flat" w="28575">
            <a:solidFill>
              <a:srgbClr val="000000"/>
            </a:solidFill>
            <a:prstDash val="solid"/>
            <a:headEnd type="none" len="sm" w="sm"/>
            <a:tailEnd type="arrow" len="sm" w="med"/>
          </a:ln>
        </p:spPr>
      </p:sp>
      <p:sp>
        <p:nvSpPr>
          <p:cNvPr name="AutoShape 5" id="5"/>
          <p:cNvSpPr/>
          <p:nvPr/>
        </p:nvSpPr>
        <p:spPr>
          <a:xfrm>
            <a:off x="9988597" y="5118786"/>
            <a:ext cx="997783" cy="811392"/>
          </a:xfrm>
          <a:prstGeom prst="line">
            <a:avLst/>
          </a:prstGeom>
          <a:ln cap="flat" w="28575">
            <a:solidFill>
              <a:srgbClr val="000000"/>
            </a:solidFill>
            <a:prstDash val="solid"/>
            <a:headEnd type="none" len="sm" w="sm"/>
            <a:tailEnd type="none" len="sm" w="sm"/>
          </a:ln>
        </p:spPr>
      </p:sp>
      <p:sp>
        <p:nvSpPr>
          <p:cNvPr name="AutoShape 6" id="6"/>
          <p:cNvSpPr/>
          <p:nvPr/>
        </p:nvSpPr>
        <p:spPr>
          <a:xfrm>
            <a:off x="12192248" y="5143959"/>
            <a:ext cx="912108" cy="799564"/>
          </a:xfrm>
          <a:prstGeom prst="line">
            <a:avLst/>
          </a:prstGeom>
          <a:ln cap="flat" w="28575">
            <a:solidFill>
              <a:srgbClr val="000000"/>
            </a:solidFill>
            <a:prstDash val="solid"/>
            <a:headEnd type="none" len="sm" w="sm"/>
            <a:tailEnd type="none" len="sm" w="sm"/>
          </a:ln>
        </p:spPr>
      </p:sp>
      <p:sp>
        <p:nvSpPr>
          <p:cNvPr name="AutoShape 7" id="7"/>
          <p:cNvSpPr/>
          <p:nvPr/>
        </p:nvSpPr>
        <p:spPr>
          <a:xfrm flipV="true">
            <a:off x="12502133" y="5942755"/>
            <a:ext cx="969890" cy="786023"/>
          </a:xfrm>
          <a:prstGeom prst="line">
            <a:avLst/>
          </a:prstGeom>
          <a:ln cap="flat" w="28575">
            <a:solidFill>
              <a:srgbClr val="000000"/>
            </a:solidFill>
            <a:prstDash val="solid"/>
            <a:headEnd type="none" len="sm" w="sm"/>
            <a:tailEnd type="none" len="sm" w="sm"/>
          </a:ln>
        </p:spPr>
      </p:sp>
      <p:sp>
        <p:nvSpPr>
          <p:cNvPr name="AutoShape 8" id="8"/>
          <p:cNvSpPr/>
          <p:nvPr/>
        </p:nvSpPr>
        <p:spPr>
          <a:xfrm flipV="true">
            <a:off x="10469609" y="5941807"/>
            <a:ext cx="969890" cy="786023"/>
          </a:xfrm>
          <a:prstGeom prst="line">
            <a:avLst/>
          </a:prstGeom>
          <a:ln cap="flat" w="28575">
            <a:solidFill>
              <a:srgbClr val="000000"/>
            </a:solidFill>
            <a:prstDash val="solid"/>
            <a:headEnd type="none" len="sm" w="sm"/>
            <a:tailEnd type="none" len="sm" w="sm"/>
          </a:ln>
        </p:spPr>
      </p:sp>
      <p:sp>
        <p:nvSpPr>
          <p:cNvPr name="AutoShape 9" id="9"/>
          <p:cNvSpPr/>
          <p:nvPr/>
        </p:nvSpPr>
        <p:spPr>
          <a:xfrm>
            <a:off x="8373104" y="5132131"/>
            <a:ext cx="997783" cy="811392"/>
          </a:xfrm>
          <a:prstGeom prst="line">
            <a:avLst/>
          </a:prstGeom>
          <a:ln cap="flat" w="28575">
            <a:solidFill>
              <a:srgbClr val="000000"/>
            </a:solidFill>
            <a:prstDash val="solid"/>
            <a:headEnd type="none" len="sm" w="sm"/>
            <a:tailEnd type="none" len="sm" w="sm"/>
          </a:ln>
        </p:spPr>
      </p:sp>
      <p:sp>
        <p:nvSpPr>
          <p:cNvPr name="AutoShape 10" id="10"/>
          <p:cNvSpPr/>
          <p:nvPr/>
        </p:nvSpPr>
        <p:spPr>
          <a:xfrm flipV="true">
            <a:off x="8086234" y="5943541"/>
            <a:ext cx="969890" cy="786023"/>
          </a:xfrm>
          <a:prstGeom prst="line">
            <a:avLst/>
          </a:prstGeom>
          <a:ln cap="flat" w="28575">
            <a:solidFill>
              <a:srgbClr val="000000"/>
            </a:solidFill>
            <a:prstDash val="solid"/>
            <a:headEnd type="none" len="sm" w="sm"/>
            <a:tailEnd type="none" len="sm" w="sm"/>
          </a:ln>
        </p:spPr>
      </p:sp>
      <p:grpSp>
        <p:nvGrpSpPr>
          <p:cNvPr name="Group 11" id="11"/>
          <p:cNvGrpSpPr/>
          <p:nvPr/>
        </p:nvGrpSpPr>
        <p:grpSpPr>
          <a:xfrm rot="0">
            <a:off x="8195111" y="3585685"/>
            <a:ext cx="2038046" cy="584041"/>
            <a:chOff x="0" y="0"/>
            <a:chExt cx="886989" cy="254184"/>
          </a:xfrm>
        </p:grpSpPr>
        <p:sp>
          <p:nvSpPr>
            <p:cNvPr name="Freeform 12" id="12"/>
            <p:cNvSpPr/>
            <p:nvPr/>
          </p:nvSpPr>
          <p:spPr>
            <a:xfrm flipH="false" flipV="false" rot="0">
              <a:off x="0" y="0"/>
              <a:ext cx="886989" cy="254184"/>
            </a:xfrm>
            <a:custGeom>
              <a:avLst/>
              <a:gdLst/>
              <a:ahLst/>
              <a:cxnLst/>
              <a:rect r="r" b="b" t="t" l="l"/>
              <a:pathLst>
                <a:path h="254184" w="886989">
                  <a:moveTo>
                    <a:pt x="0" y="0"/>
                  </a:moveTo>
                  <a:lnTo>
                    <a:pt x="886989" y="0"/>
                  </a:lnTo>
                  <a:lnTo>
                    <a:pt x="886989" y="254184"/>
                  </a:lnTo>
                  <a:lnTo>
                    <a:pt x="0" y="254184"/>
                  </a:lnTo>
                  <a:close/>
                </a:path>
              </a:pathLst>
            </a:custGeom>
            <a:solidFill>
              <a:srgbClr val="FFDE59"/>
            </a:solidFill>
            <a:ln w="9525" cap="sq">
              <a:solidFill>
                <a:srgbClr val="000000"/>
              </a:solidFill>
              <a:prstDash val="solid"/>
              <a:miter/>
            </a:ln>
          </p:spPr>
        </p:sp>
        <p:sp>
          <p:nvSpPr>
            <p:cNvPr name="TextBox 13" id="13"/>
            <p:cNvSpPr txBox="true"/>
            <p:nvPr/>
          </p:nvSpPr>
          <p:spPr>
            <a:xfrm>
              <a:off x="0" y="-19050"/>
              <a:ext cx="886989" cy="273234"/>
            </a:xfrm>
            <a:prstGeom prst="rect">
              <a:avLst/>
            </a:prstGeom>
          </p:spPr>
          <p:txBody>
            <a:bodyPr anchor="ctr" rtlCol="false" tIns="31316" lIns="31316" bIns="31316" rIns="31316"/>
            <a:lstStyle/>
            <a:p>
              <a:pPr algn="ctr">
                <a:lnSpc>
                  <a:spcPts val="1331"/>
                </a:lnSpc>
              </a:pPr>
            </a:p>
          </p:txBody>
        </p:sp>
      </p:grpSp>
      <p:grpSp>
        <p:nvGrpSpPr>
          <p:cNvPr name="Group 14" id="14"/>
          <p:cNvGrpSpPr/>
          <p:nvPr/>
        </p:nvGrpSpPr>
        <p:grpSpPr>
          <a:xfrm rot="0">
            <a:off x="10403061" y="3585685"/>
            <a:ext cx="2038046" cy="582858"/>
            <a:chOff x="0" y="0"/>
            <a:chExt cx="886989" cy="253669"/>
          </a:xfrm>
        </p:grpSpPr>
        <p:sp>
          <p:nvSpPr>
            <p:cNvPr name="Freeform 15" id="15"/>
            <p:cNvSpPr/>
            <p:nvPr/>
          </p:nvSpPr>
          <p:spPr>
            <a:xfrm flipH="false" flipV="false" rot="0">
              <a:off x="0" y="0"/>
              <a:ext cx="886989" cy="253669"/>
            </a:xfrm>
            <a:custGeom>
              <a:avLst/>
              <a:gdLst/>
              <a:ahLst/>
              <a:cxnLst/>
              <a:rect r="r" b="b" t="t" l="l"/>
              <a:pathLst>
                <a:path h="253669" w="886989">
                  <a:moveTo>
                    <a:pt x="0" y="0"/>
                  </a:moveTo>
                  <a:lnTo>
                    <a:pt x="886989" y="0"/>
                  </a:lnTo>
                  <a:lnTo>
                    <a:pt x="886989" y="253669"/>
                  </a:lnTo>
                  <a:lnTo>
                    <a:pt x="0" y="253669"/>
                  </a:lnTo>
                  <a:close/>
                </a:path>
              </a:pathLst>
            </a:custGeom>
            <a:solidFill>
              <a:srgbClr val="FFDE59"/>
            </a:solidFill>
            <a:ln w="9525" cap="sq">
              <a:solidFill>
                <a:srgbClr val="000000"/>
              </a:solidFill>
              <a:prstDash val="solid"/>
              <a:miter/>
            </a:ln>
          </p:spPr>
        </p:sp>
        <p:sp>
          <p:nvSpPr>
            <p:cNvPr name="TextBox 16" id="16"/>
            <p:cNvSpPr txBox="true"/>
            <p:nvPr/>
          </p:nvSpPr>
          <p:spPr>
            <a:xfrm>
              <a:off x="0" y="-19050"/>
              <a:ext cx="886989" cy="272719"/>
            </a:xfrm>
            <a:prstGeom prst="rect">
              <a:avLst/>
            </a:prstGeom>
          </p:spPr>
          <p:txBody>
            <a:bodyPr anchor="ctr" rtlCol="false" tIns="31316" lIns="31316" bIns="31316" rIns="31316"/>
            <a:lstStyle/>
            <a:p>
              <a:pPr algn="ctr">
                <a:lnSpc>
                  <a:spcPts val="1331"/>
                </a:lnSpc>
              </a:pPr>
            </a:p>
          </p:txBody>
        </p:sp>
      </p:grpSp>
      <p:grpSp>
        <p:nvGrpSpPr>
          <p:cNvPr name="Group 17" id="17"/>
          <p:cNvGrpSpPr/>
          <p:nvPr/>
        </p:nvGrpSpPr>
        <p:grpSpPr>
          <a:xfrm rot="0">
            <a:off x="12623843" y="3594285"/>
            <a:ext cx="2038046" cy="575441"/>
            <a:chOff x="0" y="0"/>
            <a:chExt cx="886989" cy="250441"/>
          </a:xfrm>
        </p:grpSpPr>
        <p:sp>
          <p:nvSpPr>
            <p:cNvPr name="Freeform 18" id="18"/>
            <p:cNvSpPr/>
            <p:nvPr/>
          </p:nvSpPr>
          <p:spPr>
            <a:xfrm flipH="false" flipV="false" rot="0">
              <a:off x="0" y="0"/>
              <a:ext cx="886989" cy="250441"/>
            </a:xfrm>
            <a:custGeom>
              <a:avLst/>
              <a:gdLst/>
              <a:ahLst/>
              <a:cxnLst/>
              <a:rect r="r" b="b" t="t" l="l"/>
              <a:pathLst>
                <a:path h="250441" w="886989">
                  <a:moveTo>
                    <a:pt x="0" y="0"/>
                  </a:moveTo>
                  <a:lnTo>
                    <a:pt x="886989" y="0"/>
                  </a:lnTo>
                  <a:lnTo>
                    <a:pt x="886989" y="250441"/>
                  </a:lnTo>
                  <a:lnTo>
                    <a:pt x="0" y="250441"/>
                  </a:lnTo>
                  <a:close/>
                </a:path>
              </a:pathLst>
            </a:custGeom>
            <a:solidFill>
              <a:srgbClr val="FFDE59"/>
            </a:solidFill>
            <a:ln w="9525" cap="sq">
              <a:solidFill>
                <a:srgbClr val="000000"/>
              </a:solidFill>
              <a:prstDash val="solid"/>
              <a:miter/>
            </a:ln>
          </p:spPr>
        </p:sp>
        <p:sp>
          <p:nvSpPr>
            <p:cNvPr name="TextBox 19" id="19"/>
            <p:cNvSpPr txBox="true"/>
            <p:nvPr/>
          </p:nvSpPr>
          <p:spPr>
            <a:xfrm>
              <a:off x="0" y="-19050"/>
              <a:ext cx="886989" cy="269491"/>
            </a:xfrm>
            <a:prstGeom prst="rect">
              <a:avLst/>
            </a:prstGeom>
          </p:spPr>
          <p:txBody>
            <a:bodyPr anchor="ctr" rtlCol="false" tIns="31316" lIns="31316" bIns="31316" rIns="31316"/>
            <a:lstStyle/>
            <a:p>
              <a:pPr algn="ctr">
                <a:lnSpc>
                  <a:spcPts val="1331"/>
                </a:lnSpc>
              </a:pPr>
            </a:p>
          </p:txBody>
        </p:sp>
      </p:grpSp>
      <p:grpSp>
        <p:nvGrpSpPr>
          <p:cNvPr name="Group 20" id="20"/>
          <p:cNvGrpSpPr/>
          <p:nvPr/>
        </p:nvGrpSpPr>
        <p:grpSpPr>
          <a:xfrm rot="0">
            <a:off x="6002055" y="3594285"/>
            <a:ext cx="2038046" cy="556391"/>
            <a:chOff x="0" y="0"/>
            <a:chExt cx="886989" cy="242150"/>
          </a:xfrm>
        </p:grpSpPr>
        <p:sp>
          <p:nvSpPr>
            <p:cNvPr name="Freeform 21" id="21"/>
            <p:cNvSpPr/>
            <p:nvPr/>
          </p:nvSpPr>
          <p:spPr>
            <a:xfrm flipH="false" flipV="false" rot="0">
              <a:off x="0" y="0"/>
              <a:ext cx="886989" cy="242150"/>
            </a:xfrm>
            <a:custGeom>
              <a:avLst/>
              <a:gdLst/>
              <a:ahLst/>
              <a:cxnLst/>
              <a:rect r="r" b="b" t="t" l="l"/>
              <a:pathLst>
                <a:path h="242150" w="886989">
                  <a:moveTo>
                    <a:pt x="0" y="0"/>
                  </a:moveTo>
                  <a:lnTo>
                    <a:pt x="886989" y="0"/>
                  </a:lnTo>
                  <a:lnTo>
                    <a:pt x="886989" y="242150"/>
                  </a:lnTo>
                  <a:lnTo>
                    <a:pt x="0" y="242150"/>
                  </a:lnTo>
                  <a:close/>
                </a:path>
              </a:pathLst>
            </a:custGeom>
            <a:solidFill>
              <a:srgbClr val="FFDE59"/>
            </a:solidFill>
            <a:ln w="9525" cap="sq">
              <a:solidFill>
                <a:srgbClr val="000000"/>
              </a:solidFill>
              <a:prstDash val="solid"/>
              <a:miter/>
            </a:ln>
          </p:spPr>
        </p:sp>
        <p:sp>
          <p:nvSpPr>
            <p:cNvPr name="TextBox 22" id="22"/>
            <p:cNvSpPr txBox="true"/>
            <p:nvPr/>
          </p:nvSpPr>
          <p:spPr>
            <a:xfrm>
              <a:off x="0" y="-19050"/>
              <a:ext cx="886989" cy="261200"/>
            </a:xfrm>
            <a:prstGeom prst="rect">
              <a:avLst/>
            </a:prstGeom>
          </p:spPr>
          <p:txBody>
            <a:bodyPr anchor="ctr" rtlCol="false" tIns="31316" lIns="31316" bIns="31316" rIns="31316"/>
            <a:lstStyle/>
            <a:p>
              <a:pPr algn="ctr">
                <a:lnSpc>
                  <a:spcPts val="1331"/>
                </a:lnSpc>
              </a:pPr>
            </a:p>
          </p:txBody>
        </p:sp>
      </p:grpSp>
      <p:grpSp>
        <p:nvGrpSpPr>
          <p:cNvPr name="Group 23" id="23"/>
          <p:cNvGrpSpPr/>
          <p:nvPr/>
        </p:nvGrpSpPr>
        <p:grpSpPr>
          <a:xfrm rot="0">
            <a:off x="8048245" y="7815662"/>
            <a:ext cx="2038046" cy="582858"/>
            <a:chOff x="0" y="0"/>
            <a:chExt cx="886989" cy="253669"/>
          </a:xfrm>
        </p:grpSpPr>
        <p:sp>
          <p:nvSpPr>
            <p:cNvPr name="Freeform 24" id="24"/>
            <p:cNvSpPr/>
            <p:nvPr/>
          </p:nvSpPr>
          <p:spPr>
            <a:xfrm flipH="false" flipV="false" rot="0">
              <a:off x="0" y="0"/>
              <a:ext cx="886989" cy="253669"/>
            </a:xfrm>
            <a:custGeom>
              <a:avLst/>
              <a:gdLst/>
              <a:ahLst/>
              <a:cxnLst/>
              <a:rect r="r" b="b" t="t" l="l"/>
              <a:pathLst>
                <a:path h="253669" w="886989">
                  <a:moveTo>
                    <a:pt x="0" y="0"/>
                  </a:moveTo>
                  <a:lnTo>
                    <a:pt x="886989" y="0"/>
                  </a:lnTo>
                  <a:lnTo>
                    <a:pt x="886989" y="253669"/>
                  </a:lnTo>
                  <a:lnTo>
                    <a:pt x="0" y="253669"/>
                  </a:lnTo>
                  <a:close/>
                </a:path>
              </a:pathLst>
            </a:custGeom>
            <a:solidFill>
              <a:srgbClr val="FFDE59"/>
            </a:solidFill>
            <a:ln w="9525" cap="sq">
              <a:solidFill>
                <a:srgbClr val="000000"/>
              </a:solidFill>
              <a:prstDash val="solid"/>
              <a:miter/>
            </a:ln>
          </p:spPr>
        </p:sp>
        <p:sp>
          <p:nvSpPr>
            <p:cNvPr name="TextBox 25" id="25"/>
            <p:cNvSpPr txBox="true"/>
            <p:nvPr/>
          </p:nvSpPr>
          <p:spPr>
            <a:xfrm>
              <a:off x="0" y="-19050"/>
              <a:ext cx="886989" cy="272719"/>
            </a:xfrm>
            <a:prstGeom prst="rect">
              <a:avLst/>
            </a:prstGeom>
          </p:spPr>
          <p:txBody>
            <a:bodyPr anchor="ctr" rtlCol="false" tIns="31316" lIns="31316" bIns="31316" rIns="31316"/>
            <a:lstStyle/>
            <a:p>
              <a:pPr algn="ctr">
                <a:lnSpc>
                  <a:spcPts val="1331"/>
                </a:lnSpc>
              </a:pPr>
            </a:p>
          </p:txBody>
        </p:sp>
      </p:grpSp>
      <p:grpSp>
        <p:nvGrpSpPr>
          <p:cNvPr name="Group 26" id="26"/>
          <p:cNvGrpSpPr/>
          <p:nvPr/>
        </p:nvGrpSpPr>
        <p:grpSpPr>
          <a:xfrm rot="0">
            <a:off x="10256195" y="7815662"/>
            <a:ext cx="2038046" cy="582858"/>
            <a:chOff x="0" y="0"/>
            <a:chExt cx="886989" cy="253669"/>
          </a:xfrm>
        </p:grpSpPr>
        <p:sp>
          <p:nvSpPr>
            <p:cNvPr name="Freeform 27" id="27"/>
            <p:cNvSpPr/>
            <p:nvPr/>
          </p:nvSpPr>
          <p:spPr>
            <a:xfrm flipH="false" flipV="false" rot="0">
              <a:off x="0" y="0"/>
              <a:ext cx="886989" cy="253669"/>
            </a:xfrm>
            <a:custGeom>
              <a:avLst/>
              <a:gdLst/>
              <a:ahLst/>
              <a:cxnLst/>
              <a:rect r="r" b="b" t="t" l="l"/>
              <a:pathLst>
                <a:path h="253669" w="886989">
                  <a:moveTo>
                    <a:pt x="0" y="0"/>
                  </a:moveTo>
                  <a:lnTo>
                    <a:pt x="886989" y="0"/>
                  </a:lnTo>
                  <a:lnTo>
                    <a:pt x="886989" y="253669"/>
                  </a:lnTo>
                  <a:lnTo>
                    <a:pt x="0" y="253669"/>
                  </a:lnTo>
                  <a:close/>
                </a:path>
              </a:pathLst>
            </a:custGeom>
            <a:solidFill>
              <a:srgbClr val="FFDE59"/>
            </a:solidFill>
            <a:ln w="9525" cap="sq">
              <a:solidFill>
                <a:srgbClr val="000000"/>
              </a:solidFill>
              <a:prstDash val="solid"/>
              <a:miter/>
            </a:ln>
          </p:spPr>
        </p:sp>
        <p:sp>
          <p:nvSpPr>
            <p:cNvPr name="TextBox 28" id="28"/>
            <p:cNvSpPr txBox="true"/>
            <p:nvPr/>
          </p:nvSpPr>
          <p:spPr>
            <a:xfrm>
              <a:off x="0" y="-19050"/>
              <a:ext cx="886989" cy="272719"/>
            </a:xfrm>
            <a:prstGeom prst="rect">
              <a:avLst/>
            </a:prstGeom>
          </p:spPr>
          <p:txBody>
            <a:bodyPr anchor="ctr" rtlCol="false" tIns="31316" lIns="31316" bIns="31316" rIns="31316"/>
            <a:lstStyle/>
            <a:p>
              <a:pPr algn="ctr">
                <a:lnSpc>
                  <a:spcPts val="1331"/>
                </a:lnSpc>
              </a:pPr>
            </a:p>
          </p:txBody>
        </p:sp>
      </p:grpSp>
      <p:grpSp>
        <p:nvGrpSpPr>
          <p:cNvPr name="Group 29" id="29"/>
          <p:cNvGrpSpPr/>
          <p:nvPr/>
        </p:nvGrpSpPr>
        <p:grpSpPr>
          <a:xfrm rot="0">
            <a:off x="12476977" y="7824262"/>
            <a:ext cx="2038046" cy="574258"/>
            <a:chOff x="0" y="0"/>
            <a:chExt cx="886989" cy="249926"/>
          </a:xfrm>
        </p:grpSpPr>
        <p:sp>
          <p:nvSpPr>
            <p:cNvPr name="Freeform 30" id="30"/>
            <p:cNvSpPr/>
            <p:nvPr/>
          </p:nvSpPr>
          <p:spPr>
            <a:xfrm flipH="false" flipV="false" rot="0">
              <a:off x="0" y="0"/>
              <a:ext cx="886989" cy="249926"/>
            </a:xfrm>
            <a:custGeom>
              <a:avLst/>
              <a:gdLst/>
              <a:ahLst/>
              <a:cxnLst/>
              <a:rect r="r" b="b" t="t" l="l"/>
              <a:pathLst>
                <a:path h="249926" w="886989">
                  <a:moveTo>
                    <a:pt x="0" y="0"/>
                  </a:moveTo>
                  <a:lnTo>
                    <a:pt x="886989" y="0"/>
                  </a:lnTo>
                  <a:lnTo>
                    <a:pt x="886989" y="249926"/>
                  </a:lnTo>
                  <a:lnTo>
                    <a:pt x="0" y="249926"/>
                  </a:lnTo>
                  <a:close/>
                </a:path>
              </a:pathLst>
            </a:custGeom>
            <a:solidFill>
              <a:srgbClr val="FFDE59"/>
            </a:solidFill>
            <a:ln w="9525" cap="sq">
              <a:solidFill>
                <a:srgbClr val="000000"/>
              </a:solidFill>
              <a:prstDash val="solid"/>
              <a:miter/>
            </a:ln>
          </p:spPr>
        </p:sp>
        <p:sp>
          <p:nvSpPr>
            <p:cNvPr name="TextBox 31" id="31"/>
            <p:cNvSpPr txBox="true"/>
            <p:nvPr/>
          </p:nvSpPr>
          <p:spPr>
            <a:xfrm>
              <a:off x="0" y="-19050"/>
              <a:ext cx="886989" cy="268976"/>
            </a:xfrm>
            <a:prstGeom prst="rect">
              <a:avLst/>
            </a:prstGeom>
          </p:spPr>
          <p:txBody>
            <a:bodyPr anchor="ctr" rtlCol="false" tIns="31316" lIns="31316" bIns="31316" rIns="31316"/>
            <a:lstStyle/>
            <a:p>
              <a:pPr algn="ctr">
                <a:lnSpc>
                  <a:spcPts val="1331"/>
                </a:lnSpc>
              </a:pPr>
            </a:p>
          </p:txBody>
        </p:sp>
      </p:grpSp>
      <p:grpSp>
        <p:nvGrpSpPr>
          <p:cNvPr name="Group 32" id="32"/>
          <p:cNvGrpSpPr/>
          <p:nvPr/>
        </p:nvGrpSpPr>
        <p:grpSpPr>
          <a:xfrm rot="0">
            <a:off x="5792411" y="7824262"/>
            <a:ext cx="2038046" cy="574258"/>
            <a:chOff x="0" y="0"/>
            <a:chExt cx="886989" cy="249926"/>
          </a:xfrm>
        </p:grpSpPr>
        <p:sp>
          <p:nvSpPr>
            <p:cNvPr name="Freeform 33" id="33"/>
            <p:cNvSpPr/>
            <p:nvPr/>
          </p:nvSpPr>
          <p:spPr>
            <a:xfrm flipH="false" flipV="false" rot="0">
              <a:off x="0" y="0"/>
              <a:ext cx="886989" cy="249926"/>
            </a:xfrm>
            <a:custGeom>
              <a:avLst/>
              <a:gdLst/>
              <a:ahLst/>
              <a:cxnLst/>
              <a:rect r="r" b="b" t="t" l="l"/>
              <a:pathLst>
                <a:path h="249926" w="886989">
                  <a:moveTo>
                    <a:pt x="0" y="0"/>
                  </a:moveTo>
                  <a:lnTo>
                    <a:pt x="886989" y="0"/>
                  </a:lnTo>
                  <a:lnTo>
                    <a:pt x="886989" y="249926"/>
                  </a:lnTo>
                  <a:lnTo>
                    <a:pt x="0" y="249926"/>
                  </a:lnTo>
                  <a:close/>
                </a:path>
              </a:pathLst>
            </a:custGeom>
            <a:solidFill>
              <a:srgbClr val="FFDE59"/>
            </a:solidFill>
            <a:ln w="9525" cap="sq">
              <a:solidFill>
                <a:srgbClr val="000000"/>
              </a:solidFill>
              <a:prstDash val="solid"/>
              <a:miter/>
            </a:ln>
          </p:spPr>
        </p:sp>
        <p:sp>
          <p:nvSpPr>
            <p:cNvPr name="TextBox 34" id="34"/>
            <p:cNvSpPr txBox="true"/>
            <p:nvPr/>
          </p:nvSpPr>
          <p:spPr>
            <a:xfrm>
              <a:off x="0" y="-9525"/>
              <a:ext cx="886989" cy="259451"/>
            </a:xfrm>
            <a:prstGeom prst="rect">
              <a:avLst/>
            </a:prstGeom>
          </p:spPr>
          <p:txBody>
            <a:bodyPr anchor="ctr" rtlCol="false" tIns="31316" lIns="31316" bIns="31316" rIns="31316"/>
            <a:lstStyle/>
            <a:p>
              <a:pPr algn="l" marL="0" indent="0" lvl="0">
                <a:lnSpc>
                  <a:spcPts val="872"/>
                </a:lnSpc>
                <a:spcBef>
                  <a:spcPct val="0"/>
                </a:spcBef>
              </a:pPr>
            </a:p>
          </p:txBody>
        </p:sp>
      </p:grpSp>
      <p:sp>
        <p:nvSpPr>
          <p:cNvPr name="TextBox 35" id="35"/>
          <p:cNvSpPr txBox="true"/>
          <p:nvPr/>
        </p:nvSpPr>
        <p:spPr>
          <a:xfrm rot="0">
            <a:off x="15184912" y="5934016"/>
            <a:ext cx="2074388" cy="164326"/>
          </a:xfrm>
          <a:prstGeom prst="rect">
            <a:avLst/>
          </a:prstGeom>
        </p:spPr>
        <p:txBody>
          <a:bodyPr anchor="t" rtlCol="false" tIns="0" lIns="0" bIns="0" rIns="0">
            <a:spAutoFit/>
          </a:bodyPr>
          <a:lstStyle/>
          <a:p>
            <a:pPr algn="ctr">
              <a:lnSpc>
                <a:spcPts val="1277"/>
              </a:lnSpc>
              <a:spcBef>
                <a:spcPct val="0"/>
              </a:spcBef>
            </a:pPr>
            <a:r>
              <a:rPr lang="en-US" sz="1064">
                <a:solidFill>
                  <a:srgbClr val="000000"/>
                </a:solidFill>
                <a:latin typeface="Poppins"/>
              </a:rPr>
              <a:t>Objet</a:t>
            </a:r>
          </a:p>
        </p:txBody>
      </p:sp>
      <p:sp>
        <p:nvSpPr>
          <p:cNvPr name="TextBox 36" id="36"/>
          <p:cNvSpPr txBox="true"/>
          <p:nvPr/>
        </p:nvSpPr>
        <p:spPr>
          <a:xfrm rot="0">
            <a:off x="8317034" y="3686015"/>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a:t>
            </a:r>
          </a:p>
          <a:p>
            <a:pPr algn="l">
              <a:lnSpc>
                <a:spcPts val="1277"/>
              </a:lnSpc>
              <a:spcBef>
                <a:spcPct val="0"/>
              </a:spcBef>
            </a:pPr>
          </a:p>
        </p:txBody>
      </p:sp>
      <p:sp>
        <p:nvSpPr>
          <p:cNvPr name="TextBox 37" id="37"/>
          <p:cNvSpPr txBox="true"/>
          <p:nvPr/>
        </p:nvSpPr>
        <p:spPr>
          <a:xfrm rot="0">
            <a:off x="10524984" y="3686015"/>
            <a:ext cx="1829960" cy="319127"/>
          </a:xfrm>
          <a:prstGeom prst="rect">
            <a:avLst/>
          </a:prstGeom>
        </p:spPr>
        <p:txBody>
          <a:bodyPr anchor="t" rtlCol="false" tIns="0" lIns="0" bIns="0" rIns="0">
            <a:spAutoFit/>
          </a:bodyPr>
          <a:lstStyle/>
          <a:p>
            <a:pPr algn="l">
              <a:lnSpc>
                <a:spcPts val="1277"/>
              </a:lnSpc>
              <a:spcBef>
                <a:spcPct val="0"/>
              </a:spcBef>
            </a:pPr>
            <a:r>
              <a:rPr lang="en-US" sz="1064">
                <a:solidFill>
                  <a:srgbClr val="000000"/>
                </a:solidFill>
                <a:latin typeface="Poppins Bold"/>
              </a:rPr>
              <a:t>À quel effort l’acteur a-t-il renoncé ?</a:t>
            </a:r>
            <a:r>
              <a:rPr lang="en-US" sz="1064">
                <a:solidFill>
                  <a:srgbClr val="000000"/>
                </a:solidFill>
                <a:latin typeface="Poppins Bold"/>
              </a:rPr>
              <a:t> </a:t>
            </a:r>
            <a:r>
              <a:rPr lang="en-US" sz="1064">
                <a:solidFill>
                  <a:srgbClr val="000000"/>
                </a:solidFill>
                <a:latin typeface="Poppins Bold"/>
              </a:rPr>
              <a:t> </a:t>
            </a:r>
          </a:p>
        </p:txBody>
      </p:sp>
      <p:sp>
        <p:nvSpPr>
          <p:cNvPr name="TextBox 38" id="38"/>
          <p:cNvSpPr txBox="true"/>
          <p:nvPr/>
        </p:nvSpPr>
        <p:spPr>
          <a:xfrm rot="0">
            <a:off x="12745766" y="3694615"/>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  </a:t>
            </a:r>
          </a:p>
          <a:p>
            <a:pPr algn="l">
              <a:lnSpc>
                <a:spcPts val="1277"/>
              </a:lnSpc>
              <a:spcBef>
                <a:spcPct val="0"/>
              </a:spcBef>
            </a:pPr>
          </a:p>
        </p:txBody>
      </p:sp>
      <p:sp>
        <p:nvSpPr>
          <p:cNvPr name="TextBox 39" id="39"/>
          <p:cNvSpPr txBox="true"/>
          <p:nvPr/>
        </p:nvSpPr>
        <p:spPr>
          <a:xfrm rot="0">
            <a:off x="6107149" y="3685503"/>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 </a:t>
            </a:r>
          </a:p>
          <a:p>
            <a:pPr algn="l">
              <a:lnSpc>
                <a:spcPts val="1277"/>
              </a:lnSpc>
              <a:spcBef>
                <a:spcPct val="0"/>
              </a:spcBef>
            </a:pPr>
          </a:p>
        </p:txBody>
      </p:sp>
      <p:sp>
        <p:nvSpPr>
          <p:cNvPr name="TextBox 40" id="40"/>
          <p:cNvSpPr txBox="true"/>
          <p:nvPr/>
        </p:nvSpPr>
        <p:spPr>
          <a:xfrm rot="0">
            <a:off x="8111113" y="7846073"/>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a:t>
            </a:r>
            <a:r>
              <a:rPr lang="en-US" sz="1064">
                <a:solidFill>
                  <a:srgbClr val="000000"/>
                </a:solidFill>
                <a:latin typeface="Poppins Bold"/>
              </a:rPr>
              <a:t> </a:t>
            </a:r>
            <a:r>
              <a:rPr lang="en-US" sz="1064">
                <a:solidFill>
                  <a:srgbClr val="000000"/>
                </a:solidFill>
                <a:latin typeface="Poppins Bold"/>
              </a:rPr>
              <a:t> </a:t>
            </a:r>
          </a:p>
          <a:p>
            <a:pPr algn="l">
              <a:lnSpc>
                <a:spcPts val="1277"/>
              </a:lnSpc>
              <a:spcBef>
                <a:spcPct val="0"/>
              </a:spcBef>
            </a:pPr>
          </a:p>
        </p:txBody>
      </p:sp>
      <p:sp>
        <p:nvSpPr>
          <p:cNvPr name="TextBox 41" id="41"/>
          <p:cNvSpPr txBox="true"/>
          <p:nvPr/>
        </p:nvSpPr>
        <p:spPr>
          <a:xfrm rot="0">
            <a:off x="10378118" y="7915993"/>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a:t>
            </a:r>
            <a:r>
              <a:rPr lang="en-US" sz="1064">
                <a:solidFill>
                  <a:srgbClr val="000000"/>
                </a:solidFill>
                <a:latin typeface="Poppins Bold"/>
              </a:rPr>
              <a:t> </a:t>
            </a:r>
          </a:p>
          <a:p>
            <a:pPr algn="l">
              <a:lnSpc>
                <a:spcPts val="1277"/>
              </a:lnSpc>
              <a:spcBef>
                <a:spcPct val="0"/>
              </a:spcBef>
            </a:pPr>
          </a:p>
        </p:txBody>
      </p:sp>
      <p:sp>
        <p:nvSpPr>
          <p:cNvPr name="TextBox 42" id="42"/>
          <p:cNvSpPr txBox="true"/>
          <p:nvPr/>
        </p:nvSpPr>
        <p:spPr>
          <a:xfrm rot="0">
            <a:off x="12598900" y="7924593"/>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a:t>
            </a:r>
            <a:r>
              <a:rPr lang="en-US" sz="1064">
                <a:solidFill>
                  <a:srgbClr val="000000"/>
                </a:solidFill>
                <a:latin typeface="Poppins Bold"/>
              </a:rPr>
              <a:t> </a:t>
            </a:r>
            <a:r>
              <a:rPr lang="en-US" sz="1064">
                <a:solidFill>
                  <a:srgbClr val="000000"/>
                </a:solidFill>
                <a:latin typeface="Poppins Bold"/>
              </a:rPr>
              <a:t> </a:t>
            </a:r>
          </a:p>
          <a:p>
            <a:pPr algn="l">
              <a:lnSpc>
                <a:spcPts val="1277"/>
              </a:lnSpc>
              <a:spcBef>
                <a:spcPct val="0"/>
              </a:spcBef>
            </a:pPr>
          </a:p>
        </p:txBody>
      </p:sp>
      <p:sp>
        <p:nvSpPr>
          <p:cNvPr name="TextBox 43" id="43"/>
          <p:cNvSpPr txBox="true"/>
          <p:nvPr/>
        </p:nvSpPr>
        <p:spPr>
          <a:xfrm rot="0">
            <a:off x="5914334" y="7924593"/>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  </a:t>
            </a:r>
          </a:p>
          <a:p>
            <a:pPr algn="l">
              <a:lnSpc>
                <a:spcPts val="1277"/>
              </a:lnSpc>
              <a:spcBef>
                <a:spcPct val="0"/>
              </a:spcBef>
            </a:pPr>
          </a:p>
        </p:txBody>
      </p:sp>
      <p:grpSp>
        <p:nvGrpSpPr>
          <p:cNvPr name="Group 44" id="44"/>
          <p:cNvGrpSpPr/>
          <p:nvPr/>
        </p:nvGrpSpPr>
        <p:grpSpPr>
          <a:xfrm rot="0">
            <a:off x="6533726" y="4255451"/>
            <a:ext cx="2013997" cy="279897"/>
            <a:chOff x="0" y="0"/>
            <a:chExt cx="882275" cy="122615"/>
          </a:xfrm>
        </p:grpSpPr>
        <p:sp>
          <p:nvSpPr>
            <p:cNvPr name="Freeform 45" id="45"/>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46" id="46"/>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47" id="47"/>
          <p:cNvGrpSpPr/>
          <p:nvPr/>
        </p:nvGrpSpPr>
        <p:grpSpPr>
          <a:xfrm rot="0">
            <a:off x="8780273" y="4255451"/>
            <a:ext cx="2013997" cy="279897"/>
            <a:chOff x="0" y="0"/>
            <a:chExt cx="882275" cy="122615"/>
          </a:xfrm>
        </p:grpSpPr>
        <p:sp>
          <p:nvSpPr>
            <p:cNvPr name="Freeform 48" id="48"/>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49" id="49"/>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50" id="50"/>
          <p:cNvGrpSpPr/>
          <p:nvPr/>
        </p:nvGrpSpPr>
        <p:grpSpPr>
          <a:xfrm rot="0">
            <a:off x="10950088" y="4255451"/>
            <a:ext cx="2013997" cy="279897"/>
            <a:chOff x="0" y="0"/>
            <a:chExt cx="882275" cy="122615"/>
          </a:xfrm>
        </p:grpSpPr>
        <p:sp>
          <p:nvSpPr>
            <p:cNvPr name="Freeform 51" id="51"/>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52" id="52"/>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53" id="53"/>
          <p:cNvGrpSpPr/>
          <p:nvPr/>
        </p:nvGrpSpPr>
        <p:grpSpPr>
          <a:xfrm rot="0">
            <a:off x="13155514" y="4255451"/>
            <a:ext cx="2013997" cy="279897"/>
            <a:chOff x="0" y="0"/>
            <a:chExt cx="882275" cy="122615"/>
          </a:xfrm>
        </p:grpSpPr>
        <p:sp>
          <p:nvSpPr>
            <p:cNvPr name="Freeform 54" id="54"/>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55" id="55"/>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56" id="56"/>
          <p:cNvGrpSpPr/>
          <p:nvPr/>
        </p:nvGrpSpPr>
        <p:grpSpPr>
          <a:xfrm rot="0">
            <a:off x="6368279" y="7347101"/>
            <a:ext cx="8635785" cy="279897"/>
            <a:chOff x="0" y="0"/>
            <a:chExt cx="11514380" cy="373196"/>
          </a:xfrm>
        </p:grpSpPr>
        <p:grpSp>
          <p:nvGrpSpPr>
            <p:cNvPr name="Group 57" id="57"/>
            <p:cNvGrpSpPr/>
            <p:nvPr/>
          </p:nvGrpSpPr>
          <p:grpSpPr>
            <a:xfrm rot="0">
              <a:off x="0" y="0"/>
              <a:ext cx="2685329" cy="373196"/>
              <a:chOff x="0" y="0"/>
              <a:chExt cx="882275" cy="122615"/>
            </a:xfrm>
          </p:grpSpPr>
          <p:sp>
            <p:nvSpPr>
              <p:cNvPr name="Freeform 58" id="58"/>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59" id="59"/>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60" id="60"/>
            <p:cNvGrpSpPr/>
            <p:nvPr/>
          </p:nvGrpSpPr>
          <p:grpSpPr>
            <a:xfrm rot="0">
              <a:off x="2995396" y="0"/>
              <a:ext cx="2685329" cy="373196"/>
              <a:chOff x="0" y="0"/>
              <a:chExt cx="882275" cy="122615"/>
            </a:xfrm>
          </p:grpSpPr>
          <p:sp>
            <p:nvSpPr>
              <p:cNvPr name="Freeform 61" id="61"/>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62" id="62"/>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63" id="63"/>
            <p:cNvGrpSpPr/>
            <p:nvPr/>
          </p:nvGrpSpPr>
          <p:grpSpPr>
            <a:xfrm rot="0">
              <a:off x="5888483" y="0"/>
              <a:ext cx="2685329" cy="373196"/>
              <a:chOff x="0" y="0"/>
              <a:chExt cx="882275" cy="122615"/>
            </a:xfrm>
          </p:grpSpPr>
          <p:sp>
            <p:nvSpPr>
              <p:cNvPr name="Freeform 64" id="64"/>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65" id="65"/>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66" id="66"/>
            <p:cNvGrpSpPr/>
            <p:nvPr/>
          </p:nvGrpSpPr>
          <p:grpSpPr>
            <a:xfrm rot="0">
              <a:off x="8829051" y="0"/>
              <a:ext cx="2685329" cy="373196"/>
              <a:chOff x="0" y="0"/>
              <a:chExt cx="882275" cy="122615"/>
            </a:xfrm>
          </p:grpSpPr>
          <p:sp>
            <p:nvSpPr>
              <p:cNvPr name="Freeform 67" id="67"/>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68" id="68"/>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sp>
        <p:nvSpPr>
          <p:cNvPr name="TextBox 69" id="69"/>
          <p:cNvSpPr txBox="true"/>
          <p:nvPr/>
        </p:nvSpPr>
        <p:spPr>
          <a:xfrm rot="0">
            <a:off x="6788254" y="4295070"/>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70" id="70"/>
          <p:cNvSpPr txBox="true"/>
          <p:nvPr/>
        </p:nvSpPr>
        <p:spPr>
          <a:xfrm rot="0">
            <a:off x="9119090" y="4295070"/>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71" id="71"/>
          <p:cNvSpPr txBox="true"/>
          <p:nvPr/>
        </p:nvSpPr>
        <p:spPr>
          <a:xfrm rot="0">
            <a:off x="11311042" y="4295070"/>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72" id="72"/>
          <p:cNvSpPr txBox="true"/>
          <p:nvPr/>
        </p:nvSpPr>
        <p:spPr>
          <a:xfrm rot="0">
            <a:off x="13535585" y="4288027"/>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73" id="73"/>
          <p:cNvSpPr txBox="true"/>
          <p:nvPr/>
        </p:nvSpPr>
        <p:spPr>
          <a:xfrm rot="0">
            <a:off x="6743872" y="7386720"/>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74" id="74"/>
          <p:cNvSpPr txBox="true"/>
          <p:nvPr/>
        </p:nvSpPr>
        <p:spPr>
          <a:xfrm rot="0">
            <a:off x="8958724" y="7386720"/>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75" id="75"/>
          <p:cNvSpPr txBox="true"/>
          <p:nvPr/>
        </p:nvSpPr>
        <p:spPr>
          <a:xfrm rot="0">
            <a:off x="11155373" y="7386720"/>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76" id="76"/>
          <p:cNvSpPr txBox="true"/>
          <p:nvPr/>
        </p:nvSpPr>
        <p:spPr>
          <a:xfrm rot="0">
            <a:off x="13271668" y="7391020"/>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AutoShape 77" id="77"/>
          <p:cNvSpPr/>
          <p:nvPr/>
        </p:nvSpPr>
        <p:spPr>
          <a:xfrm>
            <a:off x="14473924" y="5127315"/>
            <a:ext cx="912108" cy="799564"/>
          </a:xfrm>
          <a:prstGeom prst="line">
            <a:avLst/>
          </a:prstGeom>
          <a:ln cap="flat" w="28575">
            <a:solidFill>
              <a:srgbClr val="000000"/>
            </a:solidFill>
            <a:prstDash val="solid"/>
            <a:headEnd type="none" len="sm" w="sm"/>
            <a:tailEnd type="none" len="sm" w="sm"/>
          </a:ln>
        </p:spPr>
      </p:sp>
      <p:sp>
        <p:nvSpPr>
          <p:cNvPr name="AutoShape 78" id="78"/>
          <p:cNvSpPr/>
          <p:nvPr/>
        </p:nvSpPr>
        <p:spPr>
          <a:xfrm flipV="true">
            <a:off x="13938866" y="5930707"/>
            <a:ext cx="969890" cy="786023"/>
          </a:xfrm>
          <a:prstGeom prst="line">
            <a:avLst/>
          </a:prstGeom>
          <a:ln cap="flat" w="28575">
            <a:solidFill>
              <a:srgbClr val="000000"/>
            </a:solidFill>
            <a:prstDash val="solid"/>
            <a:headEnd type="none" len="sm" w="sm"/>
            <a:tailEnd type="none" len="sm" w="sm"/>
          </a:ln>
        </p:spPr>
      </p:sp>
      <p:grpSp>
        <p:nvGrpSpPr>
          <p:cNvPr name="Group 79" id="79"/>
          <p:cNvGrpSpPr/>
          <p:nvPr/>
        </p:nvGrpSpPr>
        <p:grpSpPr>
          <a:xfrm rot="0">
            <a:off x="13585231" y="4621502"/>
            <a:ext cx="2024756" cy="381424"/>
            <a:chOff x="0" y="0"/>
            <a:chExt cx="886989" cy="167091"/>
          </a:xfrm>
        </p:grpSpPr>
        <p:sp>
          <p:nvSpPr>
            <p:cNvPr name="Freeform 80" id="80"/>
            <p:cNvSpPr/>
            <p:nvPr/>
          </p:nvSpPr>
          <p:spPr>
            <a:xfrm flipH="false" flipV="false" rot="0">
              <a:off x="0" y="0"/>
              <a:ext cx="886989" cy="167091"/>
            </a:xfrm>
            <a:custGeom>
              <a:avLst/>
              <a:gdLst/>
              <a:ahLst/>
              <a:cxnLst/>
              <a:rect r="r" b="b" t="t" l="l"/>
              <a:pathLst>
                <a:path h="167091" w="886989">
                  <a:moveTo>
                    <a:pt x="0" y="0"/>
                  </a:moveTo>
                  <a:lnTo>
                    <a:pt x="886989" y="0"/>
                  </a:lnTo>
                  <a:lnTo>
                    <a:pt x="886989" y="167091"/>
                  </a:lnTo>
                  <a:lnTo>
                    <a:pt x="0" y="167091"/>
                  </a:lnTo>
                  <a:close/>
                </a:path>
              </a:pathLst>
            </a:custGeom>
            <a:solidFill>
              <a:srgbClr val="000000">
                <a:alpha val="0"/>
              </a:srgbClr>
            </a:solidFill>
            <a:ln w="9525" cap="sq">
              <a:solidFill>
                <a:srgbClr val="000000"/>
              </a:solidFill>
              <a:prstDash val="solid"/>
              <a:miter/>
            </a:ln>
          </p:spPr>
        </p:sp>
        <p:sp>
          <p:nvSpPr>
            <p:cNvPr name="TextBox 81" id="81"/>
            <p:cNvSpPr txBox="true"/>
            <p:nvPr/>
          </p:nvSpPr>
          <p:spPr>
            <a:xfrm>
              <a:off x="0" y="-19050"/>
              <a:ext cx="886989" cy="186141"/>
            </a:xfrm>
            <a:prstGeom prst="rect">
              <a:avLst/>
            </a:prstGeom>
          </p:spPr>
          <p:txBody>
            <a:bodyPr anchor="ctr" rtlCol="false" tIns="31316" lIns="31316" bIns="31316" rIns="31316"/>
            <a:lstStyle/>
            <a:p>
              <a:pPr algn="ctr">
                <a:lnSpc>
                  <a:spcPts val="1331"/>
                </a:lnSpc>
              </a:pPr>
            </a:p>
          </p:txBody>
        </p:sp>
      </p:grpSp>
      <p:sp>
        <p:nvSpPr>
          <p:cNvPr name="TextBox 82" id="82"/>
          <p:cNvSpPr txBox="true"/>
          <p:nvPr/>
        </p:nvSpPr>
        <p:spPr>
          <a:xfrm rot="0">
            <a:off x="13706359" y="4721116"/>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83" id="83"/>
          <p:cNvGrpSpPr/>
          <p:nvPr/>
        </p:nvGrpSpPr>
        <p:grpSpPr>
          <a:xfrm rot="0">
            <a:off x="7012096" y="4621502"/>
            <a:ext cx="2013997" cy="376373"/>
            <a:chOff x="0" y="0"/>
            <a:chExt cx="882275" cy="164879"/>
          </a:xfrm>
        </p:grpSpPr>
        <p:sp>
          <p:nvSpPr>
            <p:cNvPr name="Freeform 84" id="84"/>
            <p:cNvSpPr/>
            <p:nvPr/>
          </p:nvSpPr>
          <p:spPr>
            <a:xfrm flipH="false" flipV="false" rot="0">
              <a:off x="0" y="0"/>
              <a:ext cx="882276" cy="164879"/>
            </a:xfrm>
            <a:custGeom>
              <a:avLst/>
              <a:gdLst/>
              <a:ahLst/>
              <a:cxnLst/>
              <a:rect r="r" b="b" t="t" l="l"/>
              <a:pathLst>
                <a:path h="164879" w="882276">
                  <a:moveTo>
                    <a:pt x="0" y="0"/>
                  </a:moveTo>
                  <a:lnTo>
                    <a:pt x="882276" y="0"/>
                  </a:lnTo>
                  <a:lnTo>
                    <a:pt x="882276" y="164879"/>
                  </a:lnTo>
                  <a:lnTo>
                    <a:pt x="0" y="164879"/>
                  </a:lnTo>
                  <a:close/>
                </a:path>
              </a:pathLst>
            </a:custGeom>
            <a:solidFill>
              <a:srgbClr val="000000">
                <a:alpha val="0"/>
              </a:srgbClr>
            </a:solidFill>
            <a:ln w="9525" cap="sq">
              <a:solidFill>
                <a:srgbClr val="000000"/>
              </a:solidFill>
              <a:prstDash val="solid"/>
              <a:miter/>
            </a:ln>
          </p:spPr>
        </p:sp>
        <p:sp>
          <p:nvSpPr>
            <p:cNvPr name="TextBox 85" id="85"/>
            <p:cNvSpPr txBox="true"/>
            <p:nvPr/>
          </p:nvSpPr>
          <p:spPr>
            <a:xfrm>
              <a:off x="0" y="-19050"/>
              <a:ext cx="882275" cy="183929"/>
            </a:xfrm>
            <a:prstGeom prst="rect">
              <a:avLst/>
            </a:prstGeom>
          </p:spPr>
          <p:txBody>
            <a:bodyPr anchor="ctr" rtlCol="false" tIns="31316" lIns="31316" bIns="31316" rIns="31316"/>
            <a:lstStyle/>
            <a:p>
              <a:pPr algn="ctr">
                <a:lnSpc>
                  <a:spcPts val="1331"/>
                </a:lnSpc>
              </a:pPr>
            </a:p>
          </p:txBody>
        </p:sp>
      </p:grpSp>
      <p:sp>
        <p:nvSpPr>
          <p:cNvPr name="TextBox 86" id="86"/>
          <p:cNvSpPr txBox="true"/>
          <p:nvPr/>
        </p:nvSpPr>
        <p:spPr>
          <a:xfrm rot="0">
            <a:off x="7132581" y="4721116"/>
            <a:ext cx="1808366" cy="170584"/>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87" id="87"/>
          <p:cNvGrpSpPr/>
          <p:nvPr/>
        </p:nvGrpSpPr>
        <p:grpSpPr>
          <a:xfrm rot="0">
            <a:off x="9187886" y="4621502"/>
            <a:ext cx="2024756" cy="376373"/>
            <a:chOff x="0" y="0"/>
            <a:chExt cx="886989" cy="164879"/>
          </a:xfrm>
        </p:grpSpPr>
        <p:sp>
          <p:nvSpPr>
            <p:cNvPr name="Freeform 88" id="88"/>
            <p:cNvSpPr/>
            <p:nvPr/>
          </p:nvSpPr>
          <p:spPr>
            <a:xfrm flipH="false" flipV="false" rot="0">
              <a:off x="0" y="0"/>
              <a:ext cx="886989" cy="164879"/>
            </a:xfrm>
            <a:custGeom>
              <a:avLst/>
              <a:gdLst/>
              <a:ahLst/>
              <a:cxnLst/>
              <a:rect r="r" b="b" t="t" l="l"/>
              <a:pathLst>
                <a:path h="164879" w="886989">
                  <a:moveTo>
                    <a:pt x="0" y="0"/>
                  </a:moveTo>
                  <a:lnTo>
                    <a:pt x="886989" y="0"/>
                  </a:lnTo>
                  <a:lnTo>
                    <a:pt x="886989" y="164879"/>
                  </a:lnTo>
                  <a:lnTo>
                    <a:pt x="0" y="164879"/>
                  </a:lnTo>
                  <a:close/>
                </a:path>
              </a:pathLst>
            </a:custGeom>
            <a:solidFill>
              <a:srgbClr val="000000">
                <a:alpha val="0"/>
              </a:srgbClr>
            </a:solidFill>
            <a:ln w="9525" cap="sq">
              <a:solidFill>
                <a:srgbClr val="000000"/>
              </a:solidFill>
              <a:prstDash val="solid"/>
              <a:miter/>
            </a:ln>
          </p:spPr>
        </p:sp>
        <p:sp>
          <p:nvSpPr>
            <p:cNvPr name="TextBox 89" id="89"/>
            <p:cNvSpPr txBox="true"/>
            <p:nvPr/>
          </p:nvSpPr>
          <p:spPr>
            <a:xfrm>
              <a:off x="0" y="-19050"/>
              <a:ext cx="886989" cy="183929"/>
            </a:xfrm>
            <a:prstGeom prst="rect">
              <a:avLst/>
            </a:prstGeom>
          </p:spPr>
          <p:txBody>
            <a:bodyPr anchor="ctr" rtlCol="false" tIns="31316" lIns="31316" bIns="31316" rIns="31316"/>
            <a:lstStyle/>
            <a:p>
              <a:pPr algn="ctr">
                <a:lnSpc>
                  <a:spcPts val="1331"/>
                </a:lnSpc>
              </a:pPr>
            </a:p>
          </p:txBody>
        </p:sp>
      </p:grpSp>
      <p:sp>
        <p:nvSpPr>
          <p:cNvPr name="TextBox 90" id="90"/>
          <p:cNvSpPr txBox="true"/>
          <p:nvPr/>
        </p:nvSpPr>
        <p:spPr>
          <a:xfrm rot="0">
            <a:off x="9309014" y="4721116"/>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91" id="91"/>
          <p:cNvGrpSpPr/>
          <p:nvPr/>
        </p:nvGrpSpPr>
        <p:grpSpPr>
          <a:xfrm rot="0">
            <a:off x="11394186" y="4621502"/>
            <a:ext cx="2024756" cy="376373"/>
            <a:chOff x="0" y="0"/>
            <a:chExt cx="886989" cy="164879"/>
          </a:xfrm>
        </p:grpSpPr>
        <p:sp>
          <p:nvSpPr>
            <p:cNvPr name="Freeform 92" id="92"/>
            <p:cNvSpPr/>
            <p:nvPr/>
          </p:nvSpPr>
          <p:spPr>
            <a:xfrm flipH="false" flipV="false" rot="0">
              <a:off x="0" y="0"/>
              <a:ext cx="886989" cy="164879"/>
            </a:xfrm>
            <a:custGeom>
              <a:avLst/>
              <a:gdLst/>
              <a:ahLst/>
              <a:cxnLst/>
              <a:rect r="r" b="b" t="t" l="l"/>
              <a:pathLst>
                <a:path h="164879" w="886989">
                  <a:moveTo>
                    <a:pt x="0" y="0"/>
                  </a:moveTo>
                  <a:lnTo>
                    <a:pt x="886989" y="0"/>
                  </a:lnTo>
                  <a:lnTo>
                    <a:pt x="886989" y="164879"/>
                  </a:lnTo>
                  <a:lnTo>
                    <a:pt x="0" y="164879"/>
                  </a:lnTo>
                  <a:close/>
                </a:path>
              </a:pathLst>
            </a:custGeom>
            <a:solidFill>
              <a:srgbClr val="000000">
                <a:alpha val="0"/>
              </a:srgbClr>
            </a:solidFill>
            <a:ln w="9525" cap="sq">
              <a:solidFill>
                <a:srgbClr val="000000"/>
              </a:solidFill>
              <a:prstDash val="solid"/>
              <a:miter/>
            </a:ln>
          </p:spPr>
        </p:sp>
        <p:sp>
          <p:nvSpPr>
            <p:cNvPr name="TextBox 93" id="93"/>
            <p:cNvSpPr txBox="true"/>
            <p:nvPr/>
          </p:nvSpPr>
          <p:spPr>
            <a:xfrm>
              <a:off x="0" y="-19050"/>
              <a:ext cx="886989" cy="183929"/>
            </a:xfrm>
            <a:prstGeom prst="rect">
              <a:avLst/>
            </a:prstGeom>
          </p:spPr>
          <p:txBody>
            <a:bodyPr anchor="ctr" rtlCol="false" tIns="31316" lIns="31316" bIns="31316" rIns="31316"/>
            <a:lstStyle/>
            <a:p>
              <a:pPr algn="ctr">
                <a:lnSpc>
                  <a:spcPts val="1331"/>
                </a:lnSpc>
              </a:pPr>
            </a:p>
          </p:txBody>
        </p:sp>
      </p:grpSp>
      <p:sp>
        <p:nvSpPr>
          <p:cNvPr name="TextBox 94" id="94"/>
          <p:cNvSpPr txBox="true"/>
          <p:nvPr/>
        </p:nvSpPr>
        <p:spPr>
          <a:xfrm rot="0">
            <a:off x="11515314" y="4721116"/>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95" id="95"/>
          <p:cNvGrpSpPr/>
          <p:nvPr/>
        </p:nvGrpSpPr>
        <p:grpSpPr>
          <a:xfrm rot="0">
            <a:off x="13359039" y="6845438"/>
            <a:ext cx="2024756" cy="387363"/>
            <a:chOff x="0" y="0"/>
            <a:chExt cx="886989" cy="169693"/>
          </a:xfrm>
        </p:grpSpPr>
        <p:sp>
          <p:nvSpPr>
            <p:cNvPr name="Freeform 96" id="96"/>
            <p:cNvSpPr/>
            <p:nvPr/>
          </p:nvSpPr>
          <p:spPr>
            <a:xfrm flipH="false" flipV="false" rot="0">
              <a:off x="0" y="0"/>
              <a:ext cx="886989" cy="169693"/>
            </a:xfrm>
            <a:custGeom>
              <a:avLst/>
              <a:gdLst/>
              <a:ahLst/>
              <a:cxnLst/>
              <a:rect r="r" b="b" t="t" l="l"/>
              <a:pathLst>
                <a:path h="169693" w="886989">
                  <a:moveTo>
                    <a:pt x="0" y="0"/>
                  </a:moveTo>
                  <a:lnTo>
                    <a:pt x="886989" y="0"/>
                  </a:lnTo>
                  <a:lnTo>
                    <a:pt x="886989" y="169693"/>
                  </a:lnTo>
                  <a:lnTo>
                    <a:pt x="0" y="169693"/>
                  </a:lnTo>
                  <a:close/>
                </a:path>
              </a:pathLst>
            </a:custGeom>
            <a:solidFill>
              <a:srgbClr val="000000">
                <a:alpha val="0"/>
              </a:srgbClr>
            </a:solidFill>
            <a:ln w="9525" cap="sq">
              <a:solidFill>
                <a:srgbClr val="000000"/>
              </a:solidFill>
              <a:prstDash val="solid"/>
              <a:miter/>
            </a:ln>
          </p:spPr>
        </p:sp>
        <p:sp>
          <p:nvSpPr>
            <p:cNvPr name="TextBox 97" id="97"/>
            <p:cNvSpPr txBox="true"/>
            <p:nvPr/>
          </p:nvSpPr>
          <p:spPr>
            <a:xfrm>
              <a:off x="0" y="-19050"/>
              <a:ext cx="886989" cy="188743"/>
            </a:xfrm>
            <a:prstGeom prst="rect">
              <a:avLst/>
            </a:prstGeom>
          </p:spPr>
          <p:txBody>
            <a:bodyPr anchor="ctr" rtlCol="false" tIns="31316" lIns="31316" bIns="31316" rIns="31316"/>
            <a:lstStyle/>
            <a:p>
              <a:pPr algn="ctr">
                <a:lnSpc>
                  <a:spcPts val="1331"/>
                </a:lnSpc>
              </a:pPr>
            </a:p>
          </p:txBody>
        </p:sp>
      </p:grpSp>
      <p:sp>
        <p:nvSpPr>
          <p:cNvPr name="TextBox 98" id="98"/>
          <p:cNvSpPr txBox="true"/>
          <p:nvPr/>
        </p:nvSpPr>
        <p:spPr>
          <a:xfrm rot="0">
            <a:off x="13480167" y="6945052"/>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99" id="99"/>
          <p:cNvGrpSpPr/>
          <p:nvPr/>
        </p:nvGrpSpPr>
        <p:grpSpPr>
          <a:xfrm rot="0">
            <a:off x="6785904" y="6845438"/>
            <a:ext cx="2013997" cy="387363"/>
            <a:chOff x="0" y="0"/>
            <a:chExt cx="882275" cy="169693"/>
          </a:xfrm>
        </p:grpSpPr>
        <p:sp>
          <p:nvSpPr>
            <p:cNvPr name="Freeform 100" id="100"/>
            <p:cNvSpPr/>
            <p:nvPr/>
          </p:nvSpPr>
          <p:spPr>
            <a:xfrm flipH="false" flipV="false" rot="0">
              <a:off x="0" y="0"/>
              <a:ext cx="882276" cy="169693"/>
            </a:xfrm>
            <a:custGeom>
              <a:avLst/>
              <a:gdLst/>
              <a:ahLst/>
              <a:cxnLst/>
              <a:rect r="r" b="b" t="t" l="l"/>
              <a:pathLst>
                <a:path h="169693" w="882276">
                  <a:moveTo>
                    <a:pt x="0" y="0"/>
                  </a:moveTo>
                  <a:lnTo>
                    <a:pt x="882276" y="0"/>
                  </a:lnTo>
                  <a:lnTo>
                    <a:pt x="882276" y="169693"/>
                  </a:lnTo>
                  <a:lnTo>
                    <a:pt x="0" y="169693"/>
                  </a:lnTo>
                  <a:close/>
                </a:path>
              </a:pathLst>
            </a:custGeom>
            <a:solidFill>
              <a:srgbClr val="000000">
                <a:alpha val="0"/>
              </a:srgbClr>
            </a:solidFill>
            <a:ln w="9525" cap="sq">
              <a:solidFill>
                <a:srgbClr val="000000"/>
              </a:solidFill>
              <a:prstDash val="solid"/>
              <a:miter/>
            </a:ln>
          </p:spPr>
        </p:sp>
        <p:sp>
          <p:nvSpPr>
            <p:cNvPr name="TextBox 101" id="101"/>
            <p:cNvSpPr txBox="true"/>
            <p:nvPr/>
          </p:nvSpPr>
          <p:spPr>
            <a:xfrm>
              <a:off x="0" y="-19050"/>
              <a:ext cx="882275" cy="188743"/>
            </a:xfrm>
            <a:prstGeom prst="rect">
              <a:avLst/>
            </a:prstGeom>
          </p:spPr>
          <p:txBody>
            <a:bodyPr anchor="ctr" rtlCol="false" tIns="31316" lIns="31316" bIns="31316" rIns="31316"/>
            <a:lstStyle/>
            <a:p>
              <a:pPr algn="ctr">
                <a:lnSpc>
                  <a:spcPts val="1331"/>
                </a:lnSpc>
              </a:pPr>
            </a:p>
          </p:txBody>
        </p:sp>
      </p:grpSp>
      <p:sp>
        <p:nvSpPr>
          <p:cNvPr name="TextBox 102" id="102"/>
          <p:cNvSpPr txBox="true"/>
          <p:nvPr/>
        </p:nvSpPr>
        <p:spPr>
          <a:xfrm rot="0">
            <a:off x="6906389" y="6945052"/>
            <a:ext cx="1808366" cy="170584"/>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103" id="103"/>
          <p:cNvGrpSpPr/>
          <p:nvPr/>
        </p:nvGrpSpPr>
        <p:grpSpPr>
          <a:xfrm rot="0">
            <a:off x="8961694" y="6845438"/>
            <a:ext cx="2024756" cy="387363"/>
            <a:chOff x="0" y="0"/>
            <a:chExt cx="886989" cy="169693"/>
          </a:xfrm>
        </p:grpSpPr>
        <p:sp>
          <p:nvSpPr>
            <p:cNvPr name="Freeform 104" id="104"/>
            <p:cNvSpPr/>
            <p:nvPr/>
          </p:nvSpPr>
          <p:spPr>
            <a:xfrm flipH="false" flipV="false" rot="0">
              <a:off x="0" y="0"/>
              <a:ext cx="886989" cy="169693"/>
            </a:xfrm>
            <a:custGeom>
              <a:avLst/>
              <a:gdLst/>
              <a:ahLst/>
              <a:cxnLst/>
              <a:rect r="r" b="b" t="t" l="l"/>
              <a:pathLst>
                <a:path h="169693" w="886989">
                  <a:moveTo>
                    <a:pt x="0" y="0"/>
                  </a:moveTo>
                  <a:lnTo>
                    <a:pt x="886989" y="0"/>
                  </a:lnTo>
                  <a:lnTo>
                    <a:pt x="886989" y="169693"/>
                  </a:lnTo>
                  <a:lnTo>
                    <a:pt x="0" y="169693"/>
                  </a:lnTo>
                  <a:close/>
                </a:path>
              </a:pathLst>
            </a:custGeom>
            <a:solidFill>
              <a:srgbClr val="000000">
                <a:alpha val="0"/>
              </a:srgbClr>
            </a:solidFill>
            <a:ln w="9525" cap="sq">
              <a:solidFill>
                <a:srgbClr val="000000"/>
              </a:solidFill>
              <a:prstDash val="solid"/>
              <a:miter/>
            </a:ln>
          </p:spPr>
        </p:sp>
        <p:sp>
          <p:nvSpPr>
            <p:cNvPr name="TextBox 105" id="105"/>
            <p:cNvSpPr txBox="true"/>
            <p:nvPr/>
          </p:nvSpPr>
          <p:spPr>
            <a:xfrm>
              <a:off x="0" y="-19050"/>
              <a:ext cx="886989" cy="188743"/>
            </a:xfrm>
            <a:prstGeom prst="rect">
              <a:avLst/>
            </a:prstGeom>
          </p:spPr>
          <p:txBody>
            <a:bodyPr anchor="ctr" rtlCol="false" tIns="31316" lIns="31316" bIns="31316" rIns="31316"/>
            <a:lstStyle/>
            <a:p>
              <a:pPr algn="ctr">
                <a:lnSpc>
                  <a:spcPts val="1331"/>
                </a:lnSpc>
              </a:pPr>
            </a:p>
          </p:txBody>
        </p:sp>
      </p:grpSp>
      <p:sp>
        <p:nvSpPr>
          <p:cNvPr name="TextBox 106" id="106"/>
          <p:cNvSpPr txBox="true"/>
          <p:nvPr/>
        </p:nvSpPr>
        <p:spPr>
          <a:xfrm rot="0">
            <a:off x="9082822" y="6945052"/>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107" id="107"/>
          <p:cNvGrpSpPr/>
          <p:nvPr/>
        </p:nvGrpSpPr>
        <p:grpSpPr>
          <a:xfrm rot="0">
            <a:off x="11167994" y="6845438"/>
            <a:ext cx="2024756" cy="387363"/>
            <a:chOff x="0" y="0"/>
            <a:chExt cx="886989" cy="169693"/>
          </a:xfrm>
        </p:grpSpPr>
        <p:sp>
          <p:nvSpPr>
            <p:cNvPr name="Freeform 108" id="108"/>
            <p:cNvSpPr/>
            <p:nvPr/>
          </p:nvSpPr>
          <p:spPr>
            <a:xfrm flipH="false" flipV="false" rot="0">
              <a:off x="0" y="0"/>
              <a:ext cx="886989" cy="169693"/>
            </a:xfrm>
            <a:custGeom>
              <a:avLst/>
              <a:gdLst/>
              <a:ahLst/>
              <a:cxnLst/>
              <a:rect r="r" b="b" t="t" l="l"/>
              <a:pathLst>
                <a:path h="169693" w="886989">
                  <a:moveTo>
                    <a:pt x="0" y="0"/>
                  </a:moveTo>
                  <a:lnTo>
                    <a:pt x="886989" y="0"/>
                  </a:lnTo>
                  <a:lnTo>
                    <a:pt x="886989" y="169693"/>
                  </a:lnTo>
                  <a:lnTo>
                    <a:pt x="0" y="169693"/>
                  </a:lnTo>
                  <a:close/>
                </a:path>
              </a:pathLst>
            </a:custGeom>
            <a:solidFill>
              <a:srgbClr val="000000">
                <a:alpha val="0"/>
              </a:srgbClr>
            </a:solidFill>
            <a:ln w="9525" cap="sq">
              <a:solidFill>
                <a:srgbClr val="000000"/>
              </a:solidFill>
              <a:prstDash val="solid"/>
              <a:miter/>
            </a:ln>
          </p:spPr>
        </p:sp>
        <p:sp>
          <p:nvSpPr>
            <p:cNvPr name="TextBox 109" id="109"/>
            <p:cNvSpPr txBox="true"/>
            <p:nvPr/>
          </p:nvSpPr>
          <p:spPr>
            <a:xfrm>
              <a:off x="0" y="-19050"/>
              <a:ext cx="886989" cy="188743"/>
            </a:xfrm>
            <a:prstGeom prst="rect">
              <a:avLst/>
            </a:prstGeom>
          </p:spPr>
          <p:txBody>
            <a:bodyPr anchor="ctr" rtlCol="false" tIns="31316" lIns="31316" bIns="31316" rIns="31316"/>
            <a:lstStyle/>
            <a:p>
              <a:pPr algn="ctr">
                <a:lnSpc>
                  <a:spcPts val="1331"/>
                </a:lnSpc>
              </a:pPr>
            </a:p>
          </p:txBody>
        </p:sp>
      </p:grpSp>
      <p:sp>
        <p:nvSpPr>
          <p:cNvPr name="TextBox 110" id="110"/>
          <p:cNvSpPr txBox="true"/>
          <p:nvPr/>
        </p:nvSpPr>
        <p:spPr>
          <a:xfrm rot="0">
            <a:off x="11289122" y="6945052"/>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grpSp>
        <p:nvGrpSpPr>
          <p:cNvPr name="Group 111" id="111"/>
          <p:cNvGrpSpPr/>
          <p:nvPr/>
        </p:nvGrpSpPr>
        <p:grpSpPr>
          <a:xfrm rot="0">
            <a:off x="7802168" y="2421136"/>
            <a:ext cx="2060785" cy="986375"/>
            <a:chOff x="0" y="0"/>
            <a:chExt cx="886989" cy="424549"/>
          </a:xfrm>
        </p:grpSpPr>
        <p:sp>
          <p:nvSpPr>
            <p:cNvPr name="Freeform 112" id="11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113" id="113"/>
            <p:cNvSpPr txBox="true"/>
            <p:nvPr/>
          </p:nvSpPr>
          <p:spPr>
            <a:xfrm>
              <a:off x="0" y="-19050"/>
              <a:ext cx="886989" cy="443599"/>
            </a:xfrm>
            <a:prstGeom prst="rect">
              <a:avLst/>
            </a:prstGeom>
          </p:spPr>
          <p:txBody>
            <a:bodyPr anchor="ctr" rtlCol="false" tIns="31316" lIns="31316" bIns="31316" rIns="31316"/>
            <a:lstStyle/>
            <a:p>
              <a:pPr algn="ctr">
                <a:lnSpc>
                  <a:spcPts val="1331"/>
                </a:lnSpc>
              </a:pPr>
              <a:r>
                <a:rPr lang="en-US" sz="1109">
                  <a:solidFill>
                    <a:srgbClr val="000000"/>
                  </a:solidFill>
                  <a:latin typeface="Poppins"/>
                </a:rPr>
                <a:t> </a:t>
              </a:r>
            </a:p>
          </p:txBody>
        </p:sp>
      </p:grpSp>
      <p:sp>
        <p:nvSpPr>
          <p:cNvPr name="TextBox 114" id="114"/>
          <p:cNvSpPr txBox="true"/>
          <p:nvPr/>
        </p:nvSpPr>
        <p:spPr>
          <a:xfrm rot="0">
            <a:off x="7880016" y="2458819"/>
            <a:ext cx="1850377" cy="322581"/>
          </a:xfrm>
          <a:prstGeom prst="rect">
            <a:avLst/>
          </a:prstGeom>
        </p:spPr>
        <p:txBody>
          <a:bodyPr anchor="t" rtlCol="false" tIns="0" lIns="0" bIns="0" rIns="0">
            <a:spAutoFit/>
          </a:bodyPr>
          <a:lstStyle/>
          <a:p>
            <a:pPr algn="l">
              <a:lnSpc>
                <a:spcPts val="1291"/>
              </a:lnSpc>
              <a:spcBef>
                <a:spcPct val="0"/>
              </a:spcBef>
            </a:pPr>
            <a:r>
              <a:rPr lang="en-US" sz="1076">
                <a:solidFill>
                  <a:srgbClr val="000000"/>
                </a:solidFill>
                <a:latin typeface="Poppins Bold"/>
              </a:rPr>
              <a:t>Comment rendre cet effort acceptable ? </a:t>
            </a:r>
          </a:p>
        </p:txBody>
      </p:sp>
      <p:grpSp>
        <p:nvGrpSpPr>
          <p:cNvPr name="Group 115" id="115"/>
          <p:cNvGrpSpPr/>
          <p:nvPr/>
        </p:nvGrpSpPr>
        <p:grpSpPr>
          <a:xfrm rot="0">
            <a:off x="10034753" y="2421136"/>
            <a:ext cx="2060785" cy="986375"/>
            <a:chOff x="0" y="0"/>
            <a:chExt cx="886989" cy="424549"/>
          </a:xfrm>
        </p:grpSpPr>
        <p:sp>
          <p:nvSpPr>
            <p:cNvPr name="Freeform 116" id="11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117" id="11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18" id="118"/>
          <p:cNvSpPr txBox="true"/>
          <p:nvPr/>
        </p:nvSpPr>
        <p:spPr>
          <a:xfrm rot="0">
            <a:off x="10158037" y="2522692"/>
            <a:ext cx="1850377" cy="479109"/>
          </a:xfrm>
          <a:prstGeom prst="rect">
            <a:avLst/>
          </a:prstGeom>
        </p:spPr>
        <p:txBody>
          <a:bodyPr anchor="t" rtlCol="false" tIns="0" lIns="0" bIns="0" rIns="0">
            <a:spAutoFit/>
          </a:bodyPr>
          <a:lstStyle/>
          <a:p>
            <a:pPr algn="l">
              <a:lnSpc>
                <a:spcPts val="1291"/>
              </a:lnSpc>
            </a:pPr>
            <a:r>
              <a:rPr lang="en-US" sz="1076">
                <a:solidFill>
                  <a:srgbClr val="000000"/>
                </a:solidFill>
                <a:latin typeface="Poppins Bold"/>
              </a:rPr>
              <a:t>Comment rendre cet effort acceptable ? </a:t>
            </a:r>
          </a:p>
          <a:p>
            <a:pPr algn="l">
              <a:lnSpc>
                <a:spcPts val="1291"/>
              </a:lnSpc>
              <a:spcBef>
                <a:spcPct val="0"/>
              </a:spcBef>
            </a:pPr>
          </a:p>
        </p:txBody>
      </p:sp>
      <p:grpSp>
        <p:nvGrpSpPr>
          <p:cNvPr name="Group 119" id="119"/>
          <p:cNvGrpSpPr/>
          <p:nvPr/>
        </p:nvGrpSpPr>
        <p:grpSpPr>
          <a:xfrm rot="0">
            <a:off x="12280312" y="2429832"/>
            <a:ext cx="2060785" cy="986375"/>
            <a:chOff x="0" y="0"/>
            <a:chExt cx="886989" cy="424549"/>
          </a:xfrm>
        </p:grpSpPr>
        <p:sp>
          <p:nvSpPr>
            <p:cNvPr name="Freeform 120" id="12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121" id="12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22" id="122"/>
          <p:cNvSpPr txBox="true"/>
          <p:nvPr/>
        </p:nvSpPr>
        <p:spPr>
          <a:xfrm rot="0">
            <a:off x="12433850" y="2522692"/>
            <a:ext cx="1850377" cy="479109"/>
          </a:xfrm>
          <a:prstGeom prst="rect">
            <a:avLst/>
          </a:prstGeom>
        </p:spPr>
        <p:txBody>
          <a:bodyPr anchor="t" rtlCol="false" tIns="0" lIns="0" bIns="0" rIns="0">
            <a:spAutoFit/>
          </a:bodyPr>
          <a:lstStyle/>
          <a:p>
            <a:pPr algn="l">
              <a:lnSpc>
                <a:spcPts val="1291"/>
              </a:lnSpc>
            </a:pPr>
            <a:r>
              <a:rPr lang="en-US" sz="1076">
                <a:solidFill>
                  <a:srgbClr val="000000"/>
                </a:solidFill>
                <a:latin typeface="Poppins Bold"/>
              </a:rPr>
              <a:t>Comment rendre cet effort acceptable ?</a:t>
            </a:r>
          </a:p>
          <a:p>
            <a:pPr algn="l">
              <a:lnSpc>
                <a:spcPts val="1291"/>
              </a:lnSpc>
              <a:spcBef>
                <a:spcPct val="0"/>
              </a:spcBef>
            </a:pPr>
          </a:p>
        </p:txBody>
      </p:sp>
      <p:grpSp>
        <p:nvGrpSpPr>
          <p:cNvPr name="Group 123" id="123"/>
          <p:cNvGrpSpPr/>
          <p:nvPr/>
        </p:nvGrpSpPr>
        <p:grpSpPr>
          <a:xfrm rot="0">
            <a:off x="5549055" y="2421136"/>
            <a:ext cx="2060785" cy="986375"/>
            <a:chOff x="0" y="0"/>
            <a:chExt cx="886989" cy="424549"/>
          </a:xfrm>
        </p:grpSpPr>
        <p:sp>
          <p:nvSpPr>
            <p:cNvPr name="Freeform 124" id="12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125" id="12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26" id="126"/>
          <p:cNvSpPr txBox="true"/>
          <p:nvPr/>
        </p:nvSpPr>
        <p:spPr>
          <a:xfrm rot="0">
            <a:off x="5647431" y="2441427"/>
            <a:ext cx="1850377" cy="322581"/>
          </a:xfrm>
          <a:prstGeom prst="rect">
            <a:avLst/>
          </a:prstGeom>
        </p:spPr>
        <p:txBody>
          <a:bodyPr anchor="t" rtlCol="false" tIns="0" lIns="0" bIns="0" rIns="0">
            <a:spAutoFit/>
          </a:bodyPr>
          <a:lstStyle/>
          <a:p>
            <a:pPr algn="l">
              <a:lnSpc>
                <a:spcPts val="1291"/>
              </a:lnSpc>
              <a:spcBef>
                <a:spcPct val="0"/>
              </a:spcBef>
            </a:pPr>
            <a:r>
              <a:rPr lang="en-US" sz="1076">
                <a:solidFill>
                  <a:srgbClr val="000000"/>
                </a:solidFill>
                <a:latin typeface="Poppins Bold"/>
              </a:rPr>
              <a:t>Comment rendre cet effort acceptable ? </a:t>
            </a:r>
          </a:p>
        </p:txBody>
      </p:sp>
      <p:grpSp>
        <p:nvGrpSpPr>
          <p:cNvPr name="Group 127" id="127"/>
          <p:cNvGrpSpPr/>
          <p:nvPr/>
        </p:nvGrpSpPr>
        <p:grpSpPr>
          <a:xfrm rot="0">
            <a:off x="7758017" y="8512820"/>
            <a:ext cx="2053425" cy="982853"/>
            <a:chOff x="0" y="0"/>
            <a:chExt cx="886989" cy="424549"/>
          </a:xfrm>
        </p:grpSpPr>
        <p:sp>
          <p:nvSpPr>
            <p:cNvPr name="Freeform 128" id="12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129" id="129"/>
            <p:cNvSpPr txBox="true"/>
            <p:nvPr/>
          </p:nvSpPr>
          <p:spPr>
            <a:xfrm>
              <a:off x="0" y="-19050"/>
              <a:ext cx="886989" cy="443599"/>
            </a:xfrm>
            <a:prstGeom prst="rect">
              <a:avLst/>
            </a:prstGeom>
          </p:spPr>
          <p:txBody>
            <a:bodyPr anchor="ctr" rtlCol="false" tIns="31316" lIns="31316" bIns="31316" rIns="31316"/>
            <a:lstStyle/>
            <a:p>
              <a:pPr algn="ctr">
                <a:lnSpc>
                  <a:spcPts val="1331"/>
                </a:lnSpc>
              </a:pPr>
              <a:r>
                <a:rPr lang="en-US" sz="1109">
                  <a:solidFill>
                    <a:srgbClr val="000000"/>
                  </a:solidFill>
                  <a:latin typeface="Poppins"/>
                </a:rPr>
                <a:t> </a:t>
              </a:r>
            </a:p>
          </p:txBody>
        </p:sp>
      </p:grpSp>
      <p:sp>
        <p:nvSpPr>
          <p:cNvPr name="TextBox 130" id="130"/>
          <p:cNvSpPr txBox="true"/>
          <p:nvPr/>
        </p:nvSpPr>
        <p:spPr>
          <a:xfrm rot="0">
            <a:off x="7835587" y="8550334"/>
            <a:ext cx="1843769" cy="321463"/>
          </a:xfrm>
          <a:prstGeom prst="rect">
            <a:avLst/>
          </a:prstGeom>
        </p:spPr>
        <p:txBody>
          <a:bodyPr anchor="t" rtlCol="false" tIns="0" lIns="0" bIns="0" rIns="0">
            <a:spAutoFit/>
          </a:bodyPr>
          <a:lstStyle/>
          <a:p>
            <a:pPr algn="l">
              <a:lnSpc>
                <a:spcPts val="1286"/>
              </a:lnSpc>
              <a:spcBef>
                <a:spcPct val="0"/>
              </a:spcBef>
            </a:pPr>
            <a:r>
              <a:rPr lang="en-US" sz="1072">
                <a:solidFill>
                  <a:srgbClr val="000000"/>
                </a:solidFill>
                <a:latin typeface="Poppins Bold"/>
              </a:rPr>
              <a:t>Comment rendre cet effort acceptable ? </a:t>
            </a:r>
          </a:p>
        </p:txBody>
      </p:sp>
      <p:grpSp>
        <p:nvGrpSpPr>
          <p:cNvPr name="Group 131" id="131"/>
          <p:cNvGrpSpPr/>
          <p:nvPr/>
        </p:nvGrpSpPr>
        <p:grpSpPr>
          <a:xfrm rot="0">
            <a:off x="9982629" y="8512820"/>
            <a:ext cx="2053425" cy="982853"/>
            <a:chOff x="0" y="0"/>
            <a:chExt cx="886989" cy="424549"/>
          </a:xfrm>
        </p:grpSpPr>
        <p:sp>
          <p:nvSpPr>
            <p:cNvPr name="Freeform 132" id="13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133" id="13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34" id="134"/>
          <p:cNvSpPr txBox="true"/>
          <p:nvPr/>
        </p:nvSpPr>
        <p:spPr>
          <a:xfrm rot="0">
            <a:off x="10105472" y="8613979"/>
            <a:ext cx="1843769" cy="321463"/>
          </a:xfrm>
          <a:prstGeom prst="rect">
            <a:avLst/>
          </a:prstGeom>
        </p:spPr>
        <p:txBody>
          <a:bodyPr anchor="t" rtlCol="false" tIns="0" lIns="0" bIns="0" rIns="0">
            <a:spAutoFit/>
          </a:bodyPr>
          <a:lstStyle/>
          <a:p>
            <a:pPr algn="l">
              <a:lnSpc>
                <a:spcPts val="1286"/>
              </a:lnSpc>
              <a:spcBef>
                <a:spcPct val="0"/>
              </a:spcBef>
            </a:pPr>
            <a:r>
              <a:rPr lang="en-US" sz="1072">
                <a:solidFill>
                  <a:srgbClr val="000000"/>
                </a:solidFill>
                <a:latin typeface="Poppins Bold"/>
              </a:rPr>
              <a:t>Comment rendre cet effort acceptable ? </a:t>
            </a:r>
          </a:p>
        </p:txBody>
      </p:sp>
      <p:grpSp>
        <p:nvGrpSpPr>
          <p:cNvPr name="Group 135" id="135"/>
          <p:cNvGrpSpPr/>
          <p:nvPr/>
        </p:nvGrpSpPr>
        <p:grpSpPr>
          <a:xfrm rot="0">
            <a:off x="12220169" y="8521485"/>
            <a:ext cx="2053425" cy="982853"/>
            <a:chOff x="0" y="0"/>
            <a:chExt cx="886989" cy="424549"/>
          </a:xfrm>
        </p:grpSpPr>
        <p:sp>
          <p:nvSpPr>
            <p:cNvPr name="Freeform 136" id="13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137" id="13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38" id="138"/>
          <p:cNvSpPr txBox="true"/>
          <p:nvPr/>
        </p:nvSpPr>
        <p:spPr>
          <a:xfrm rot="0">
            <a:off x="12343012" y="8622644"/>
            <a:ext cx="1843769" cy="477432"/>
          </a:xfrm>
          <a:prstGeom prst="rect">
            <a:avLst/>
          </a:prstGeom>
        </p:spPr>
        <p:txBody>
          <a:bodyPr anchor="t" rtlCol="false" tIns="0" lIns="0" bIns="0" rIns="0">
            <a:spAutoFit/>
          </a:bodyPr>
          <a:lstStyle/>
          <a:p>
            <a:pPr algn="l">
              <a:lnSpc>
                <a:spcPts val="1286"/>
              </a:lnSpc>
            </a:pPr>
            <a:r>
              <a:rPr lang="en-US" sz="1072">
                <a:solidFill>
                  <a:srgbClr val="000000"/>
                </a:solidFill>
                <a:latin typeface="Poppins Bold"/>
              </a:rPr>
              <a:t>Comment rendre cet effort acceptable ?</a:t>
            </a:r>
          </a:p>
          <a:p>
            <a:pPr algn="l">
              <a:lnSpc>
                <a:spcPts val="1286"/>
              </a:lnSpc>
              <a:spcBef>
                <a:spcPct val="0"/>
              </a:spcBef>
            </a:pPr>
          </a:p>
        </p:txBody>
      </p:sp>
      <p:grpSp>
        <p:nvGrpSpPr>
          <p:cNvPr name="Group 139" id="139"/>
          <p:cNvGrpSpPr/>
          <p:nvPr/>
        </p:nvGrpSpPr>
        <p:grpSpPr>
          <a:xfrm rot="0">
            <a:off x="5512950" y="8512820"/>
            <a:ext cx="2053425" cy="982853"/>
            <a:chOff x="0" y="0"/>
            <a:chExt cx="886989" cy="424549"/>
          </a:xfrm>
        </p:grpSpPr>
        <p:sp>
          <p:nvSpPr>
            <p:cNvPr name="Freeform 140" id="14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141" id="14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42" id="142"/>
          <p:cNvSpPr txBox="true"/>
          <p:nvPr/>
        </p:nvSpPr>
        <p:spPr>
          <a:xfrm rot="0">
            <a:off x="5610975" y="8533004"/>
            <a:ext cx="1843769" cy="321463"/>
          </a:xfrm>
          <a:prstGeom prst="rect">
            <a:avLst/>
          </a:prstGeom>
        </p:spPr>
        <p:txBody>
          <a:bodyPr anchor="t" rtlCol="false" tIns="0" lIns="0" bIns="0" rIns="0">
            <a:spAutoFit/>
          </a:bodyPr>
          <a:lstStyle/>
          <a:p>
            <a:pPr algn="l">
              <a:lnSpc>
                <a:spcPts val="1286"/>
              </a:lnSpc>
              <a:spcBef>
                <a:spcPct val="0"/>
              </a:spcBef>
            </a:pPr>
            <a:r>
              <a:rPr lang="en-US" sz="1072">
                <a:solidFill>
                  <a:srgbClr val="000000"/>
                </a:solidFill>
                <a:latin typeface="Poppins Bold"/>
              </a:rPr>
              <a:t>Comment rendre cet effort acceptable ? </a:t>
            </a:r>
          </a:p>
        </p:txBody>
      </p:sp>
      <p:sp>
        <p:nvSpPr>
          <p:cNvPr name="TextBox 143" id="143"/>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spTree>
  </p:cSld>
  <p:clrMapOvr>
    <a:masterClrMapping/>
  </p:clrMapOvr>
</p:sld>
</file>

<file path=ppt/slides/slide25.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881552" y="320543"/>
            <a:ext cx="13436598" cy="1784985"/>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PROBLÉMATISATION - Rendre l’effort acceptable</a:t>
            </a:r>
          </a:p>
        </p:txBody>
      </p:sp>
      <p:sp>
        <p:nvSpPr>
          <p:cNvPr name="AutoShape 3" id="3"/>
          <p:cNvSpPr/>
          <p:nvPr/>
        </p:nvSpPr>
        <p:spPr>
          <a:xfrm flipV="true">
            <a:off x="8217871" y="5926098"/>
            <a:ext cx="7833560" cy="0"/>
          </a:xfrm>
          <a:prstGeom prst="line">
            <a:avLst/>
          </a:prstGeom>
          <a:ln cap="flat" w="28575">
            <a:solidFill>
              <a:srgbClr val="000000"/>
            </a:solidFill>
            <a:prstDash val="solid"/>
            <a:headEnd type="none" len="sm" w="sm"/>
            <a:tailEnd type="arrow" len="sm" w="med"/>
          </a:ln>
        </p:spPr>
      </p:sp>
      <p:sp>
        <p:nvSpPr>
          <p:cNvPr name="AutoShape 4" id="4"/>
          <p:cNvSpPr/>
          <p:nvPr/>
        </p:nvSpPr>
        <p:spPr>
          <a:xfrm>
            <a:off x="10294644" y="5116282"/>
            <a:ext cx="980644" cy="797455"/>
          </a:xfrm>
          <a:prstGeom prst="line">
            <a:avLst/>
          </a:prstGeom>
          <a:ln cap="flat" w="28575">
            <a:solidFill>
              <a:srgbClr val="000000"/>
            </a:solidFill>
            <a:prstDash val="solid"/>
            <a:headEnd type="none" len="sm" w="sm"/>
            <a:tailEnd type="none" len="sm" w="sm"/>
          </a:ln>
        </p:spPr>
      </p:sp>
      <p:sp>
        <p:nvSpPr>
          <p:cNvPr name="AutoShape 5" id="5"/>
          <p:cNvSpPr/>
          <p:nvPr/>
        </p:nvSpPr>
        <p:spPr>
          <a:xfrm>
            <a:off x="12460444" y="5141023"/>
            <a:ext cx="896441" cy="785830"/>
          </a:xfrm>
          <a:prstGeom prst="line">
            <a:avLst/>
          </a:prstGeom>
          <a:ln cap="flat" w="28575">
            <a:solidFill>
              <a:srgbClr val="000000"/>
            </a:solidFill>
            <a:prstDash val="solid"/>
            <a:headEnd type="none" len="sm" w="sm"/>
            <a:tailEnd type="none" len="sm" w="sm"/>
          </a:ln>
        </p:spPr>
      </p:sp>
      <p:sp>
        <p:nvSpPr>
          <p:cNvPr name="AutoShape 6" id="6"/>
          <p:cNvSpPr/>
          <p:nvPr/>
        </p:nvSpPr>
        <p:spPr>
          <a:xfrm flipV="true">
            <a:off x="12765006" y="5926098"/>
            <a:ext cx="953231" cy="772522"/>
          </a:xfrm>
          <a:prstGeom prst="line">
            <a:avLst/>
          </a:prstGeom>
          <a:ln cap="flat" w="28575">
            <a:solidFill>
              <a:srgbClr val="000000"/>
            </a:solidFill>
            <a:prstDash val="solid"/>
            <a:headEnd type="none" len="sm" w="sm"/>
            <a:tailEnd type="none" len="sm" w="sm"/>
          </a:ln>
        </p:spPr>
      </p:sp>
      <p:sp>
        <p:nvSpPr>
          <p:cNvPr name="AutoShape 7" id="7"/>
          <p:cNvSpPr/>
          <p:nvPr/>
        </p:nvSpPr>
        <p:spPr>
          <a:xfrm>
            <a:off x="14910001" y="5154121"/>
            <a:ext cx="952966" cy="772732"/>
          </a:xfrm>
          <a:prstGeom prst="line">
            <a:avLst/>
          </a:prstGeom>
          <a:ln cap="flat" w="28575">
            <a:solidFill>
              <a:srgbClr val="000000"/>
            </a:solidFill>
            <a:prstDash val="solid"/>
            <a:headEnd type="none" len="sm" w="sm"/>
            <a:tailEnd type="none" len="sm" w="sm"/>
          </a:ln>
        </p:spPr>
      </p:sp>
      <p:sp>
        <p:nvSpPr>
          <p:cNvPr name="TextBox 8" id="8"/>
          <p:cNvSpPr txBox="true"/>
          <p:nvPr/>
        </p:nvSpPr>
        <p:spPr>
          <a:xfrm rot="0">
            <a:off x="16051431" y="5831732"/>
            <a:ext cx="2038757" cy="171192"/>
          </a:xfrm>
          <a:prstGeom prst="rect">
            <a:avLst/>
          </a:prstGeom>
        </p:spPr>
        <p:txBody>
          <a:bodyPr anchor="t" rtlCol="false" tIns="0" lIns="0" bIns="0" rIns="0">
            <a:spAutoFit/>
          </a:bodyPr>
          <a:lstStyle/>
          <a:p>
            <a:pPr algn="ctr">
              <a:lnSpc>
                <a:spcPts val="1255"/>
              </a:lnSpc>
              <a:spcBef>
                <a:spcPct val="0"/>
              </a:spcBef>
            </a:pPr>
            <a:r>
              <a:rPr lang="en-US" sz="1046">
                <a:solidFill>
                  <a:srgbClr val="000000"/>
                </a:solidFill>
                <a:latin typeface="Poppins"/>
              </a:rPr>
              <a:t>Brosse à dents électrique</a:t>
            </a:r>
          </a:p>
        </p:txBody>
      </p:sp>
      <p:sp>
        <p:nvSpPr>
          <p:cNvPr name="AutoShape 9" id="9"/>
          <p:cNvSpPr/>
          <p:nvPr/>
        </p:nvSpPr>
        <p:spPr>
          <a:xfrm flipV="true">
            <a:off x="10767394" y="5925167"/>
            <a:ext cx="953231" cy="772522"/>
          </a:xfrm>
          <a:prstGeom prst="line">
            <a:avLst/>
          </a:prstGeom>
          <a:ln cap="flat" w="28575">
            <a:solidFill>
              <a:srgbClr val="000000"/>
            </a:solidFill>
            <a:prstDash val="solid"/>
            <a:headEnd type="none" len="sm" w="sm"/>
            <a:tailEnd type="none" len="sm" w="sm"/>
          </a:ln>
        </p:spPr>
      </p:sp>
      <p:sp>
        <p:nvSpPr>
          <p:cNvPr name="AutoShape 10" id="10"/>
          <p:cNvSpPr/>
          <p:nvPr/>
        </p:nvSpPr>
        <p:spPr>
          <a:xfrm flipV="true">
            <a:off x="14590869" y="5925167"/>
            <a:ext cx="953231" cy="772522"/>
          </a:xfrm>
          <a:prstGeom prst="line">
            <a:avLst/>
          </a:prstGeom>
          <a:ln cap="flat" w="28575">
            <a:solidFill>
              <a:srgbClr val="000000"/>
            </a:solidFill>
            <a:prstDash val="solid"/>
            <a:headEnd type="none" len="sm" w="sm"/>
            <a:tailEnd type="none" len="sm" w="sm"/>
          </a:ln>
        </p:spPr>
      </p:sp>
      <p:grpSp>
        <p:nvGrpSpPr>
          <p:cNvPr name="Group 11" id="11"/>
          <p:cNvGrpSpPr/>
          <p:nvPr/>
        </p:nvGrpSpPr>
        <p:grpSpPr>
          <a:xfrm rot="0">
            <a:off x="14048391" y="4093286"/>
            <a:ext cx="2003040" cy="958736"/>
            <a:chOff x="0" y="0"/>
            <a:chExt cx="886989" cy="424549"/>
          </a:xfrm>
        </p:grpSpPr>
        <p:sp>
          <p:nvSpPr>
            <p:cNvPr name="Freeform 12" id="1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13" id="1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4" id="14"/>
          <p:cNvSpPr txBox="true"/>
          <p:nvPr/>
        </p:nvSpPr>
        <p:spPr>
          <a:xfrm rot="0">
            <a:off x="14168220" y="4182204"/>
            <a:ext cx="1798528" cy="931901"/>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Momentum</a:t>
            </a:r>
          </a:p>
          <a:p>
            <a:pPr algn="l">
              <a:lnSpc>
                <a:spcPts val="1255"/>
              </a:lnSpc>
            </a:pPr>
            <a:r>
              <a:rPr lang="en-US" sz="1046">
                <a:solidFill>
                  <a:srgbClr val="000000"/>
                </a:solidFill>
                <a:latin typeface="Poppins"/>
              </a:rPr>
              <a:t>L’utilisation des brosses à dents électriques est facilitée (ex : prises dans les salles de bain)</a:t>
            </a:r>
          </a:p>
          <a:p>
            <a:pPr algn="l">
              <a:lnSpc>
                <a:spcPts val="1255"/>
              </a:lnSpc>
              <a:spcBef>
                <a:spcPct val="0"/>
              </a:spcBef>
            </a:pPr>
          </a:p>
        </p:txBody>
      </p:sp>
      <p:grpSp>
        <p:nvGrpSpPr>
          <p:cNvPr name="Group 15" id="15"/>
          <p:cNvGrpSpPr/>
          <p:nvPr/>
        </p:nvGrpSpPr>
        <p:grpSpPr>
          <a:xfrm rot="0">
            <a:off x="7545756" y="4093286"/>
            <a:ext cx="1992396" cy="958736"/>
            <a:chOff x="0" y="0"/>
            <a:chExt cx="882275" cy="424549"/>
          </a:xfrm>
        </p:grpSpPr>
        <p:sp>
          <p:nvSpPr>
            <p:cNvPr name="Freeform 16" id="16"/>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17" id="17"/>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18" id="18"/>
          <p:cNvSpPr txBox="true"/>
          <p:nvPr/>
        </p:nvSpPr>
        <p:spPr>
          <a:xfrm rot="0">
            <a:off x="7664948" y="4182204"/>
            <a:ext cx="1788971" cy="656378"/>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Pression pour trouver une solution implémentable rapidement </a:t>
            </a:r>
          </a:p>
          <a:p>
            <a:pPr algn="l">
              <a:lnSpc>
                <a:spcPts val="1255"/>
              </a:lnSpc>
              <a:spcBef>
                <a:spcPct val="0"/>
              </a:spcBef>
            </a:pPr>
            <a:r>
              <a:rPr lang="en-US" sz="1046">
                <a:solidFill>
                  <a:srgbClr val="000000"/>
                </a:solidFill>
                <a:latin typeface="Poppins"/>
              </a:rPr>
              <a:t>Oscar a des caries</a:t>
            </a:r>
          </a:p>
        </p:txBody>
      </p:sp>
      <p:grpSp>
        <p:nvGrpSpPr>
          <p:cNvPr name="Group 19" id="19"/>
          <p:cNvGrpSpPr/>
          <p:nvPr/>
        </p:nvGrpSpPr>
        <p:grpSpPr>
          <a:xfrm rot="0">
            <a:off x="9698209" y="4093286"/>
            <a:ext cx="2003040" cy="958736"/>
            <a:chOff x="0" y="0"/>
            <a:chExt cx="886989" cy="424549"/>
          </a:xfrm>
        </p:grpSpPr>
        <p:sp>
          <p:nvSpPr>
            <p:cNvPr name="Freeform 20" id="2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21" id="2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22" id="22"/>
          <p:cNvSpPr txBox="true"/>
          <p:nvPr/>
        </p:nvSpPr>
        <p:spPr>
          <a:xfrm rot="0">
            <a:off x="9818038" y="4182204"/>
            <a:ext cx="1798528" cy="627618"/>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Biais</a:t>
            </a:r>
            <a:r>
              <a:rPr lang="en-US" sz="1046">
                <a:solidFill>
                  <a:srgbClr val="000000"/>
                </a:solidFill>
                <a:latin typeface="Poppins Bold"/>
              </a:rPr>
              <a:t> de légitimité</a:t>
            </a:r>
          </a:p>
          <a:p>
            <a:pPr algn="l">
              <a:lnSpc>
                <a:spcPts val="1255"/>
              </a:lnSpc>
            </a:pPr>
            <a:r>
              <a:rPr lang="en-US" sz="1046">
                <a:solidFill>
                  <a:srgbClr val="000000"/>
                </a:solidFill>
                <a:latin typeface="Poppins"/>
              </a:rPr>
              <a:t>Le dentiste est une figure d’autorité médicale</a:t>
            </a:r>
          </a:p>
          <a:p>
            <a:pPr algn="l">
              <a:lnSpc>
                <a:spcPts val="1255"/>
              </a:lnSpc>
              <a:spcBef>
                <a:spcPct val="0"/>
              </a:spcBef>
            </a:pPr>
          </a:p>
        </p:txBody>
      </p:sp>
      <p:grpSp>
        <p:nvGrpSpPr>
          <p:cNvPr name="Group 23" id="23"/>
          <p:cNvGrpSpPr/>
          <p:nvPr/>
        </p:nvGrpSpPr>
        <p:grpSpPr>
          <a:xfrm rot="0">
            <a:off x="11880846" y="4093286"/>
            <a:ext cx="2003040" cy="958736"/>
            <a:chOff x="0" y="0"/>
            <a:chExt cx="886989" cy="424549"/>
          </a:xfrm>
        </p:grpSpPr>
        <p:sp>
          <p:nvSpPr>
            <p:cNvPr name="Freeform 24" id="2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25" id="2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26" id="26"/>
          <p:cNvSpPr txBox="true"/>
          <p:nvPr/>
        </p:nvSpPr>
        <p:spPr>
          <a:xfrm rot="0">
            <a:off x="12000675" y="4182204"/>
            <a:ext cx="1798528" cy="1084043"/>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Exaptation industrielle </a:t>
            </a:r>
          </a:p>
          <a:p>
            <a:pPr algn="l">
              <a:lnSpc>
                <a:spcPts val="1255"/>
              </a:lnSpc>
            </a:pPr>
            <a:r>
              <a:rPr lang="en-US" sz="1046">
                <a:solidFill>
                  <a:srgbClr val="000000"/>
                </a:solidFill>
                <a:latin typeface="Poppins"/>
              </a:rPr>
              <a:t>La brosse à dents électrique devient une évidence (publicité, avis médical)</a:t>
            </a:r>
          </a:p>
          <a:p>
            <a:pPr algn="l">
              <a:lnSpc>
                <a:spcPts val="1255"/>
              </a:lnSpc>
            </a:pPr>
          </a:p>
          <a:p>
            <a:pPr algn="l">
              <a:lnSpc>
                <a:spcPts val="1255"/>
              </a:lnSpc>
              <a:spcBef>
                <a:spcPct val="0"/>
              </a:spcBef>
            </a:pPr>
          </a:p>
        </p:txBody>
      </p:sp>
      <p:sp>
        <p:nvSpPr>
          <p:cNvPr name="AutoShape 27" id="27"/>
          <p:cNvSpPr/>
          <p:nvPr/>
        </p:nvSpPr>
        <p:spPr>
          <a:xfrm>
            <a:off x="8706899" y="5129398"/>
            <a:ext cx="980644" cy="797455"/>
          </a:xfrm>
          <a:prstGeom prst="line">
            <a:avLst/>
          </a:prstGeom>
          <a:ln cap="flat" w="28575">
            <a:solidFill>
              <a:srgbClr val="000000"/>
            </a:solidFill>
            <a:prstDash val="solid"/>
            <a:headEnd type="none" len="sm" w="sm"/>
            <a:tailEnd type="none" len="sm" w="sm"/>
          </a:ln>
        </p:spPr>
      </p:sp>
      <p:sp>
        <p:nvSpPr>
          <p:cNvPr name="AutoShape 28" id="28"/>
          <p:cNvSpPr/>
          <p:nvPr/>
        </p:nvSpPr>
        <p:spPr>
          <a:xfrm flipV="true">
            <a:off x="8424956" y="5926871"/>
            <a:ext cx="953231" cy="772522"/>
          </a:xfrm>
          <a:prstGeom prst="line">
            <a:avLst/>
          </a:prstGeom>
          <a:ln cap="flat" w="28575">
            <a:solidFill>
              <a:srgbClr val="000000"/>
            </a:solidFill>
            <a:prstDash val="solid"/>
            <a:headEnd type="none" len="sm" w="sm"/>
            <a:tailEnd type="none" len="sm" w="sm"/>
          </a:ln>
        </p:spPr>
      </p:sp>
      <p:grpSp>
        <p:nvGrpSpPr>
          <p:cNvPr name="Group 29" id="29"/>
          <p:cNvGrpSpPr/>
          <p:nvPr/>
        </p:nvGrpSpPr>
        <p:grpSpPr>
          <a:xfrm rot="0">
            <a:off x="8550664" y="8204987"/>
            <a:ext cx="2003040" cy="958736"/>
            <a:chOff x="0" y="0"/>
            <a:chExt cx="886989" cy="424549"/>
          </a:xfrm>
        </p:grpSpPr>
        <p:sp>
          <p:nvSpPr>
            <p:cNvPr name="Freeform 30" id="3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31" id="3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32" id="32"/>
          <p:cNvSpPr txBox="true"/>
          <p:nvPr/>
        </p:nvSpPr>
        <p:spPr>
          <a:xfrm rot="0">
            <a:off x="8652919" y="8208879"/>
            <a:ext cx="1798528" cy="931901"/>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À quel effort l’acteur a-t-il renoncé ?</a:t>
            </a:r>
            <a:r>
              <a:rPr lang="en-US" sz="1046">
                <a:solidFill>
                  <a:srgbClr val="000000"/>
                </a:solidFill>
                <a:latin typeface="Poppins Bold"/>
              </a:rPr>
              <a:t> </a:t>
            </a:r>
            <a:r>
              <a:rPr lang="en-US" sz="1046">
                <a:solidFill>
                  <a:srgbClr val="000000"/>
                </a:solidFill>
                <a:latin typeface="Poppins Bold"/>
              </a:rPr>
              <a:t> </a:t>
            </a:r>
          </a:p>
          <a:p>
            <a:pPr algn="l">
              <a:lnSpc>
                <a:spcPts val="1255"/>
              </a:lnSpc>
              <a:spcBef>
                <a:spcPct val="0"/>
              </a:spcBef>
            </a:pPr>
            <a:r>
              <a:rPr lang="en-US" sz="1046">
                <a:solidFill>
                  <a:srgbClr val="000000"/>
                </a:solidFill>
                <a:latin typeface="Poppins"/>
              </a:rPr>
              <a:t>A un point de vue systémique qui permet de mieux comprendre les impacts des techniques</a:t>
            </a:r>
          </a:p>
        </p:txBody>
      </p:sp>
      <p:grpSp>
        <p:nvGrpSpPr>
          <p:cNvPr name="Group 33" id="33"/>
          <p:cNvGrpSpPr/>
          <p:nvPr/>
        </p:nvGrpSpPr>
        <p:grpSpPr>
          <a:xfrm rot="0">
            <a:off x="10720690" y="8204987"/>
            <a:ext cx="2003040" cy="958736"/>
            <a:chOff x="0" y="0"/>
            <a:chExt cx="886989" cy="424549"/>
          </a:xfrm>
        </p:grpSpPr>
        <p:sp>
          <p:nvSpPr>
            <p:cNvPr name="Freeform 34" id="3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35" id="3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36" id="36"/>
          <p:cNvSpPr txBox="true"/>
          <p:nvPr/>
        </p:nvSpPr>
        <p:spPr>
          <a:xfrm rot="0">
            <a:off x="10840519" y="8293905"/>
            <a:ext cx="1798528" cy="779759"/>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À quel effort l’acteur a-t-il renoncé ?</a:t>
            </a:r>
            <a:r>
              <a:rPr lang="en-US" sz="1046">
                <a:solidFill>
                  <a:srgbClr val="000000"/>
                </a:solidFill>
                <a:latin typeface="Poppins Bold"/>
              </a:rPr>
              <a:t> </a:t>
            </a:r>
          </a:p>
          <a:p>
            <a:pPr algn="l">
              <a:lnSpc>
                <a:spcPts val="1255"/>
              </a:lnSpc>
              <a:spcBef>
                <a:spcPct val="0"/>
              </a:spcBef>
            </a:pPr>
            <a:r>
              <a:rPr lang="en-US" sz="1046">
                <a:solidFill>
                  <a:srgbClr val="000000"/>
                </a:solidFill>
                <a:latin typeface="Poppins"/>
              </a:rPr>
              <a:t>Accepter l’inarrêtable chemin de son enfant vers la mort</a:t>
            </a:r>
          </a:p>
        </p:txBody>
      </p:sp>
      <p:grpSp>
        <p:nvGrpSpPr>
          <p:cNvPr name="Group 37" id="37"/>
          <p:cNvGrpSpPr/>
          <p:nvPr/>
        </p:nvGrpSpPr>
        <p:grpSpPr>
          <a:xfrm rot="0">
            <a:off x="12903327" y="8213439"/>
            <a:ext cx="2003040" cy="958736"/>
            <a:chOff x="0" y="0"/>
            <a:chExt cx="886989" cy="424549"/>
          </a:xfrm>
        </p:grpSpPr>
        <p:sp>
          <p:nvSpPr>
            <p:cNvPr name="Freeform 38" id="3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39" id="3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40" id="40"/>
          <p:cNvSpPr txBox="true"/>
          <p:nvPr/>
        </p:nvSpPr>
        <p:spPr>
          <a:xfrm rot="0">
            <a:off x="13023156" y="8302358"/>
            <a:ext cx="1798528" cy="779759"/>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À quel effort l’acteur a-t-il renoncé ?</a:t>
            </a:r>
            <a:r>
              <a:rPr lang="en-US" sz="1046">
                <a:solidFill>
                  <a:srgbClr val="000000"/>
                </a:solidFill>
                <a:latin typeface="Poppins Bold"/>
              </a:rPr>
              <a:t> </a:t>
            </a:r>
            <a:r>
              <a:rPr lang="en-US" sz="1046">
                <a:solidFill>
                  <a:srgbClr val="000000"/>
                </a:solidFill>
                <a:latin typeface="Poppins Bold"/>
              </a:rPr>
              <a:t> </a:t>
            </a:r>
          </a:p>
          <a:p>
            <a:pPr algn="l">
              <a:lnSpc>
                <a:spcPts val="1255"/>
              </a:lnSpc>
              <a:spcBef>
                <a:spcPct val="0"/>
              </a:spcBef>
            </a:pPr>
            <a:r>
              <a:rPr lang="en-US" sz="1046">
                <a:solidFill>
                  <a:srgbClr val="000000"/>
                </a:solidFill>
                <a:latin typeface="Poppins"/>
              </a:rPr>
              <a:t>Considérer le processus dans son ensemble, et non l’outil, comme finalité</a:t>
            </a:r>
          </a:p>
        </p:txBody>
      </p:sp>
      <p:grpSp>
        <p:nvGrpSpPr>
          <p:cNvPr name="Group 41" id="41"/>
          <p:cNvGrpSpPr/>
          <p:nvPr/>
        </p:nvGrpSpPr>
        <p:grpSpPr>
          <a:xfrm rot="0">
            <a:off x="7549144" y="9324317"/>
            <a:ext cx="2003040" cy="958736"/>
            <a:chOff x="0" y="0"/>
            <a:chExt cx="886989" cy="424549"/>
          </a:xfrm>
        </p:grpSpPr>
        <p:sp>
          <p:nvSpPr>
            <p:cNvPr name="Freeform 42" id="4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43" id="4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44" id="44"/>
          <p:cNvSpPr txBox="true"/>
          <p:nvPr/>
        </p:nvSpPr>
        <p:spPr>
          <a:xfrm rot="0">
            <a:off x="7668973" y="9413236"/>
            <a:ext cx="1798528" cy="779759"/>
          </a:xfrm>
          <a:prstGeom prst="rect">
            <a:avLst/>
          </a:prstGeom>
        </p:spPr>
        <p:txBody>
          <a:bodyPr anchor="t" rtlCol="false" tIns="0" lIns="0" bIns="0" rIns="0">
            <a:spAutoFit/>
          </a:bodyPr>
          <a:lstStyle/>
          <a:p>
            <a:pPr algn="l">
              <a:lnSpc>
                <a:spcPts val="1255"/>
              </a:lnSpc>
              <a:spcBef>
                <a:spcPct val="0"/>
              </a:spcBef>
            </a:pPr>
            <a:r>
              <a:rPr lang="en-US" sz="1046">
                <a:solidFill>
                  <a:srgbClr val="000000"/>
                </a:solidFill>
                <a:latin typeface="Poppins Bold"/>
              </a:rPr>
              <a:t>Comment rendre cet effort acceptable ? </a:t>
            </a:r>
            <a:r>
              <a:rPr lang="en-US" sz="1046">
                <a:solidFill>
                  <a:srgbClr val="000000"/>
                </a:solidFill>
                <a:latin typeface="Poppins"/>
              </a:rPr>
              <a:t>En s’informant sur les cycles de vie des objets et sur leurs effets sur le monde</a:t>
            </a:r>
          </a:p>
        </p:txBody>
      </p:sp>
      <p:grpSp>
        <p:nvGrpSpPr>
          <p:cNvPr name="Group 45" id="45"/>
          <p:cNvGrpSpPr/>
          <p:nvPr/>
        </p:nvGrpSpPr>
        <p:grpSpPr>
          <a:xfrm rot="0">
            <a:off x="9719170" y="9324317"/>
            <a:ext cx="2003040" cy="958736"/>
            <a:chOff x="0" y="0"/>
            <a:chExt cx="886989" cy="424549"/>
          </a:xfrm>
        </p:grpSpPr>
        <p:sp>
          <p:nvSpPr>
            <p:cNvPr name="Freeform 46" id="4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47" id="4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48" id="48"/>
          <p:cNvSpPr txBox="true"/>
          <p:nvPr/>
        </p:nvSpPr>
        <p:spPr>
          <a:xfrm rot="0">
            <a:off x="9838999" y="9413236"/>
            <a:ext cx="1798528" cy="627618"/>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Comment rendre cet effort acceptable ? </a:t>
            </a:r>
          </a:p>
          <a:p>
            <a:pPr algn="l">
              <a:lnSpc>
                <a:spcPts val="1255"/>
              </a:lnSpc>
              <a:spcBef>
                <a:spcPct val="0"/>
              </a:spcBef>
            </a:pPr>
            <a:r>
              <a:rPr lang="en-US" sz="1046">
                <a:solidFill>
                  <a:srgbClr val="000000"/>
                </a:solidFill>
                <a:latin typeface="Poppins"/>
              </a:rPr>
              <a:t>En effectuant un travail sur soi</a:t>
            </a:r>
          </a:p>
        </p:txBody>
      </p:sp>
      <p:grpSp>
        <p:nvGrpSpPr>
          <p:cNvPr name="Group 49" id="49"/>
          <p:cNvGrpSpPr/>
          <p:nvPr/>
        </p:nvGrpSpPr>
        <p:grpSpPr>
          <a:xfrm rot="0">
            <a:off x="11901807" y="9332770"/>
            <a:ext cx="2003040" cy="958736"/>
            <a:chOff x="0" y="0"/>
            <a:chExt cx="886989" cy="424549"/>
          </a:xfrm>
        </p:grpSpPr>
        <p:sp>
          <p:nvSpPr>
            <p:cNvPr name="Freeform 50" id="5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51" id="5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52" id="52"/>
          <p:cNvSpPr txBox="true"/>
          <p:nvPr/>
        </p:nvSpPr>
        <p:spPr>
          <a:xfrm rot="0">
            <a:off x="12021636" y="9421688"/>
            <a:ext cx="1798528" cy="779759"/>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Comment rendre cet effort acceptable ? </a:t>
            </a:r>
          </a:p>
          <a:p>
            <a:pPr algn="l">
              <a:lnSpc>
                <a:spcPts val="1255"/>
              </a:lnSpc>
              <a:spcBef>
                <a:spcPct val="0"/>
              </a:spcBef>
            </a:pPr>
            <a:r>
              <a:rPr lang="en-US" sz="1046">
                <a:solidFill>
                  <a:srgbClr val="000000"/>
                </a:solidFill>
                <a:latin typeface="Poppins"/>
              </a:rPr>
              <a:t>En acceptant d’avoir un système technique avec plusieurs outils</a:t>
            </a:r>
          </a:p>
        </p:txBody>
      </p:sp>
      <p:grpSp>
        <p:nvGrpSpPr>
          <p:cNvPr name="Group 53" id="53"/>
          <p:cNvGrpSpPr/>
          <p:nvPr/>
        </p:nvGrpSpPr>
        <p:grpSpPr>
          <a:xfrm rot="0">
            <a:off x="6333576" y="8213439"/>
            <a:ext cx="2003040" cy="958736"/>
            <a:chOff x="0" y="0"/>
            <a:chExt cx="886989" cy="424549"/>
          </a:xfrm>
        </p:grpSpPr>
        <p:sp>
          <p:nvSpPr>
            <p:cNvPr name="Freeform 54" id="5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55" id="55"/>
            <p:cNvSpPr txBox="true"/>
            <p:nvPr/>
          </p:nvSpPr>
          <p:spPr>
            <a:xfrm>
              <a:off x="0" y="-9525"/>
              <a:ext cx="886989" cy="434074"/>
            </a:xfrm>
            <a:prstGeom prst="rect">
              <a:avLst/>
            </a:prstGeom>
          </p:spPr>
          <p:txBody>
            <a:bodyPr anchor="ctr" rtlCol="false" tIns="31316" lIns="31316" bIns="31316" rIns="31316"/>
            <a:lstStyle/>
            <a:p>
              <a:pPr algn="l" marL="0" indent="0" lvl="0">
                <a:lnSpc>
                  <a:spcPts val="872"/>
                </a:lnSpc>
                <a:spcBef>
                  <a:spcPct val="0"/>
                </a:spcBef>
              </a:pPr>
            </a:p>
          </p:txBody>
        </p:sp>
      </p:grpSp>
      <p:sp>
        <p:nvSpPr>
          <p:cNvPr name="TextBox 56" id="56"/>
          <p:cNvSpPr txBox="true"/>
          <p:nvPr/>
        </p:nvSpPr>
        <p:spPr>
          <a:xfrm rot="0">
            <a:off x="6453405" y="8302358"/>
            <a:ext cx="1798528" cy="627618"/>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À quel effort l’acteur a-t-il renoncé ?  </a:t>
            </a:r>
          </a:p>
          <a:p>
            <a:pPr algn="l">
              <a:lnSpc>
                <a:spcPts val="1255"/>
              </a:lnSpc>
              <a:spcBef>
                <a:spcPct val="0"/>
              </a:spcBef>
            </a:pPr>
            <a:r>
              <a:rPr lang="en-US" sz="1046">
                <a:solidFill>
                  <a:srgbClr val="000000"/>
                </a:solidFill>
                <a:latin typeface="Poppins"/>
              </a:rPr>
              <a:t>L’apprentissage humain (et sa temporalité)</a:t>
            </a:r>
          </a:p>
        </p:txBody>
      </p:sp>
      <p:grpSp>
        <p:nvGrpSpPr>
          <p:cNvPr name="Group 57" id="57"/>
          <p:cNvGrpSpPr/>
          <p:nvPr/>
        </p:nvGrpSpPr>
        <p:grpSpPr>
          <a:xfrm rot="0">
            <a:off x="5332057" y="9332770"/>
            <a:ext cx="2003040" cy="958736"/>
            <a:chOff x="0" y="0"/>
            <a:chExt cx="886989" cy="424549"/>
          </a:xfrm>
        </p:grpSpPr>
        <p:sp>
          <p:nvSpPr>
            <p:cNvPr name="Freeform 58" id="5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59" id="5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60" id="60"/>
          <p:cNvSpPr txBox="true"/>
          <p:nvPr/>
        </p:nvSpPr>
        <p:spPr>
          <a:xfrm rot="0">
            <a:off x="5378713" y="9313720"/>
            <a:ext cx="1798528" cy="1084043"/>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Comment rendre cet effort acceptable ? </a:t>
            </a:r>
            <a:r>
              <a:rPr lang="en-US" sz="1046">
                <a:solidFill>
                  <a:srgbClr val="000000"/>
                </a:solidFill>
                <a:latin typeface="Poppins"/>
              </a:rPr>
              <a:t>En admettant que l’apprentissage est plus énergivore et long mais plus pérenne</a:t>
            </a:r>
          </a:p>
          <a:p>
            <a:pPr algn="l">
              <a:lnSpc>
                <a:spcPts val="1255"/>
              </a:lnSpc>
              <a:spcBef>
                <a:spcPct val="0"/>
              </a:spcBef>
            </a:pPr>
          </a:p>
        </p:txBody>
      </p:sp>
      <p:grpSp>
        <p:nvGrpSpPr>
          <p:cNvPr name="Group 61" id="61"/>
          <p:cNvGrpSpPr/>
          <p:nvPr/>
        </p:nvGrpSpPr>
        <p:grpSpPr>
          <a:xfrm rot="0">
            <a:off x="9205970" y="6813954"/>
            <a:ext cx="1992396" cy="958736"/>
            <a:chOff x="0" y="0"/>
            <a:chExt cx="882275" cy="424549"/>
          </a:xfrm>
        </p:grpSpPr>
        <p:sp>
          <p:nvSpPr>
            <p:cNvPr name="Freeform 62" id="62"/>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63" id="63"/>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64" id="64"/>
          <p:cNvSpPr txBox="true"/>
          <p:nvPr/>
        </p:nvSpPr>
        <p:spPr>
          <a:xfrm rot="0">
            <a:off x="9325162" y="6902872"/>
            <a:ext cx="1788971" cy="815709"/>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Croyance dans le progrès </a:t>
            </a:r>
          </a:p>
          <a:p>
            <a:pPr algn="l">
              <a:lnSpc>
                <a:spcPts val="1255"/>
              </a:lnSpc>
              <a:spcBef>
                <a:spcPct val="0"/>
              </a:spcBef>
            </a:pPr>
            <a:r>
              <a:rPr lang="en-US" sz="1046">
                <a:solidFill>
                  <a:srgbClr val="000000"/>
                </a:solidFill>
                <a:latin typeface="Poppins"/>
              </a:rPr>
              <a:t>La brosse à dents électrique a plus de technicité donc est plus efficace</a:t>
            </a:r>
          </a:p>
        </p:txBody>
      </p:sp>
      <p:grpSp>
        <p:nvGrpSpPr>
          <p:cNvPr name="Group 65" id="65"/>
          <p:cNvGrpSpPr/>
          <p:nvPr/>
        </p:nvGrpSpPr>
        <p:grpSpPr>
          <a:xfrm rot="0">
            <a:off x="11358423" y="6813954"/>
            <a:ext cx="2003040" cy="958736"/>
            <a:chOff x="0" y="0"/>
            <a:chExt cx="886989" cy="424549"/>
          </a:xfrm>
        </p:grpSpPr>
        <p:sp>
          <p:nvSpPr>
            <p:cNvPr name="Freeform 66" id="6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67" id="6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68" id="68"/>
          <p:cNvSpPr txBox="true"/>
          <p:nvPr/>
        </p:nvSpPr>
        <p:spPr>
          <a:xfrm rot="0">
            <a:off x="11478252" y="6902872"/>
            <a:ext cx="1798528" cy="656378"/>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Importance de la santé </a:t>
            </a:r>
          </a:p>
          <a:p>
            <a:pPr algn="l">
              <a:lnSpc>
                <a:spcPts val="1255"/>
              </a:lnSpc>
              <a:spcBef>
                <a:spcPct val="0"/>
              </a:spcBef>
            </a:pPr>
            <a:r>
              <a:rPr lang="en-US" sz="1046">
                <a:solidFill>
                  <a:srgbClr val="000000"/>
                </a:solidFill>
                <a:latin typeface="Poppins"/>
              </a:rPr>
              <a:t>La santé des humains est considérée comme une priorité</a:t>
            </a:r>
          </a:p>
        </p:txBody>
      </p:sp>
      <p:grpSp>
        <p:nvGrpSpPr>
          <p:cNvPr name="Group 69" id="69"/>
          <p:cNvGrpSpPr/>
          <p:nvPr/>
        </p:nvGrpSpPr>
        <p:grpSpPr>
          <a:xfrm rot="0">
            <a:off x="13541060" y="6813954"/>
            <a:ext cx="2003040" cy="958736"/>
            <a:chOff x="0" y="0"/>
            <a:chExt cx="886989" cy="424549"/>
          </a:xfrm>
        </p:grpSpPr>
        <p:sp>
          <p:nvSpPr>
            <p:cNvPr name="Freeform 70" id="7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71" id="7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72" id="72"/>
          <p:cNvSpPr txBox="true"/>
          <p:nvPr/>
        </p:nvSpPr>
        <p:spPr>
          <a:xfrm rot="0">
            <a:off x="13660889" y="6902872"/>
            <a:ext cx="1798528" cy="656378"/>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Focale sur l’efficacité </a:t>
            </a:r>
          </a:p>
          <a:p>
            <a:pPr algn="l">
              <a:lnSpc>
                <a:spcPts val="1255"/>
              </a:lnSpc>
              <a:spcBef>
                <a:spcPct val="0"/>
              </a:spcBef>
            </a:pPr>
            <a:r>
              <a:rPr lang="en-US" sz="1046">
                <a:solidFill>
                  <a:srgbClr val="000000"/>
                </a:solidFill>
                <a:latin typeface="Poppins"/>
              </a:rPr>
              <a:t>On ne valorise que l’efficacité du produit et non du système</a:t>
            </a:r>
          </a:p>
        </p:txBody>
      </p:sp>
      <p:grpSp>
        <p:nvGrpSpPr>
          <p:cNvPr name="Group 73" id="73"/>
          <p:cNvGrpSpPr/>
          <p:nvPr/>
        </p:nvGrpSpPr>
        <p:grpSpPr>
          <a:xfrm rot="0">
            <a:off x="7071984" y="6813954"/>
            <a:ext cx="1992396" cy="958736"/>
            <a:chOff x="0" y="0"/>
            <a:chExt cx="882275" cy="424549"/>
          </a:xfrm>
        </p:grpSpPr>
        <p:sp>
          <p:nvSpPr>
            <p:cNvPr name="Freeform 74" id="74"/>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75" id="75"/>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76" id="76"/>
          <p:cNvSpPr txBox="true"/>
          <p:nvPr/>
        </p:nvSpPr>
        <p:spPr>
          <a:xfrm rot="0">
            <a:off x="7191176" y="6902872"/>
            <a:ext cx="1788971" cy="815709"/>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Fiabilité de la technique </a:t>
            </a:r>
          </a:p>
          <a:p>
            <a:pPr algn="l">
              <a:lnSpc>
                <a:spcPts val="1255"/>
              </a:lnSpc>
              <a:spcBef>
                <a:spcPct val="0"/>
              </a:spcBef>
            </a:pPr>
            <a:r>
              <a:rPr lang="en-US" sz="1046">
                <a:solidFill>
                  <a:srgbClr val="000000"/>
                </a:solidFill>
                <a:latin typeface="Poppins"/>
              </a:rPr>
              <a:t>On considère qu’un outil technique est plus probable de bien faire qu’un être humain</a:t>
            </a:r>
          </a:p>
        </p:txBody>
      </p:sp>
      <p:grpSp>
        <p:nvGrpSpPr>
          <p:cNvPr name="Group 77" id="77"/>
          <p:cNvGrpSpPr/>
          <p:nvPr/>
        </p:nvGrpSpPr>
        <p:grpSpPr>
          <a:xfrm rot="0">
            <a:off x="8946394" y="2589025"/>
            <a:ext cx="2003040" cy="958736"/>
            <a:chOff x="0" y="0"/>
            <a:chExt cx="886989" cy="424549"/>
          </a:xfrm>
        </p:grpSpPr>
        <p:sp>
          <p:nvSpPr>
            <p:cNvPr name="Freeform 78" id="7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79" id="7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80" id="80"/>
          <p:cNvSpPr txBox="true"/>
          <p:nvPr/>
        </p:nvSpPr>
        <p:spPr>
          <a:xfrm rot="0">
            <a:off x="9066223" y="2677943"/>
            <a:ext cx="1871955" cy="779759"/>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À quel effort l’acteur a-t-il renoncé ? </a:t>
            </a:r>
            <a:r>
              <a:rPr lang="en-US" sz="1046">
                <a:solidFill>
                  <a:srgbClr val="000000"/>
                </a:solidFill>
                <a:latin typeface="Poppins"/>
              </a:rPr>
              <a:t>La responsabilité de la prescription de la meilleure solution médicale</a:t>
            </a:r>
          </a:p>
          <a:p>
            <a:pPr algn="l">
              <a:lnSpc>
                <a:spcPts val="1255"/>
              </a:lnSpc>
              <a:spcBef>
                <a:spcPct val="0"/>
              </a:spcBef>
            </a:pPr>
          </a:p>
        </p:txBody>
      </p:sp>
      <p:grpSp>
        <p:nvGrpSpPr>
          <p:cNvPr name="Group 81" id="81"/>
          <p:cNvGrpSpPr/>
          <p:nvPr/>
        </p:nvGrpSpPr>
        <p:grpSpPr>
          <a:xfrm rot="0">
            <a:off x="8047130" y="1495052"/>
            <a:ext cx="2003040" cy="958736"/>
            <a:chOff x="0" y="0"/>
            <a:chExt cx="886989" cy="424549"/>
          </a:xfrm>
        </p:grpSpPr>
        <p:sp>
          <p:nvSpPr>
            <p:cNvPr name="Freeform 82" id="8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83" id="83"/>
            <p:cNvSpPr txBox="true"/>
            <p:nvPr/>
          </p:nvSpPr>
          <p:spPr>
            <a:xfrm>
              <a:off x="0" y="-19050"/>
              <a:ext cx="886989" cy="443599"/>
            </a:xfrm>
            <a:prstGeom prst="rect">
              <a:avLst/>
            </a:prstGeom>
          </p:spPr>
          <p:txBody>
            <a:bodyPr anchor="ctr" rtlCol="false" tIns="31316" lIns="31316" bIns="31316" rIns="31316"/>
            <a:lstStyle/>
            <a:p>
              <a:pPr algn="ctr">
                <a:lnSpc>
                  <a:spcPts val="1331"/>
                </a:lnSpc>
              </a:pPr>
              <a:r>
                <a:rPr lang="en-US" sz="1109">
                  <a:solidFill>
                    <a:srgbClr val="000000"/>
                  </a:solidFill>
                  <a:latin typeface="Poppins"/>
                </a:rPr>
                <a:t> </a:t>
              </a:r>
            </a:p>
          </p:txBody>
        </p:sp>
      </p:grpSp>
      <p:sp>
        <p:nvSpPr>
          <p:cNvPr name="TextBox 84" id="84"/>
          <p:cNvSpPr txBox="true"/>
          <p:nvPr/>
        </p:nvSpPr>
        <p:spPr>
          <a:xfrm rot="0">
            <a:off x="8122797" y="1521886"/>
            <a:ext cx="1798528" cy="931901"/>
          </a:xfrm>
          <a:prstGeom prst="rect">
            <a:avLst/>
          </a:prstGeom>
        </p:spPr>
        <p:txBody>
          <a:bodyPr anchor="t" rtlCol="false" tIns="0" lIns="0" bIns="0" rIns="0">
            <a:spAutoFit/>
          </a:bodyPr>
          <a:lstStyle/>
          <a:p>
            <a:pPr algn="l">
              <a:lnSpc>
                <a:spcPts val="1255"/>
              </a:lnSpc>
              <a:spcBef>
                <a:spcPct val="0"/>
              </a:spcBef>
            </a:pPr>
            <a:r>
              <a:rPr lang="en-US" sz="1046">
                <a:solidFill>
                  <a:srgbClr val="000000"/>
                </a:solidFill>
                <a:latin typeface="Poppins Bold"/>
              </a:rPr>
              <a:t>Comment rendre cet effort acceptable ? </a:t>
            </a:r>
            <a:r>
              <a:rPr lang="en-US" sz="1046">
                <a:solidFill>
                  <a:srgbClr val="000000"/>
                </a:solidFill>
                <a:latin typeface="Poppins"/>
              </a:rPr>
              <a:t>En se formant autant qu’un dentiste sur le fonctionnement du corps humain </a:t>
            </a:r>
          </a:p>
        </p:txBody>
      </p:sp>
      <p:grpSp>
        <p:nvGrpSpPr>
          <p:cNvPr name="Group 85" id="85"/>
          <p:cNvGrpSpPr/>
          <p:nvPr/>
        </p:nvGrpSpPr>
        <p:grpSpPr>
          <a:xfrm rot="0">
            <a:off x="11116420" y="2589025"/>
            <a:ext cx="2003040" cy="958736"/>
            <a:chOff x="0" y="0"/>
            <a:chExt cx="886989" cy="424549"/>
          </a:xfrm>
        </p:grpSpPr>
        <p:sp>
          <p:nvSpPr>
            <p:cNvPr name="Freeform 86" id="8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87" id="8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88" id="88"/>
          <p:cNvSpPr txBox="true"/>
          <p:nvPr/>
        </p:nvSpPr>
        <p:spPr>
          <a:xfrm rot="0">
            <a:off x="11236249" y="2677943"/>
            <a:ext cx="1798528" cy="779759"/>
          </a:xfrm>
          <a:prstGeom prst="rect">
            <a:avLst/>
          </a:prstGeom>
        </p:spPr>
        <p:txBody>
          <a:bodyPr anchor="t" rtlCol="false" tIns="0" lIns="0" bIns="0" rIns="0">
            <a:spAutoFit/>
          </a:bodyPr>
          <a:lstStyle/>
          <a:p>
            <a:pPr algn="l">
              <a:lnSpc>
                <a:spcPts val="1255"/>
              </a:lnSpc>
              <a:spcBef>
                <a:spcPct val="0"/>
              </a:spcBef>
            </a:pPr>
            <a:r>
              <a:rPr lang="en-US" sz="1046">
                <a:solidFill>
                  <a:srgbClr val="000000"/>
                </a:solidFill>
                <a:latin typeface="Poppins Bold"/>
              </a:rPr>
              <a:t>À quel effort l’acteur a-t-il renoncé ?</a:t>
            </a:r>
            <a:r>
              <a:rPr lang="en-US" sz="1046">
                <a:solidFill>
                  <a:srgbClr val="000000"/>
                </a:solidFill>
                <a:latin typeface="Poppins Bold"/>
              </a:rPr>
              <a:t> </a:t>
            </a:r>
            <a:r>
              <a:rPr lang="en-US" sz="1046">
                <a:solidFill>
                  <a:srgbClr val="000000"/>
                </a:solidFill>
                <a:latin typeface="Poppins Bold"/>
              </a:rPr>
              <a:t> </a:t>
            </a:r>
            <a:r>
              <a:rPr lang="en-US" sz="1046">
                <a:solidFill>
                  <a:srgbClr val="000000"/>
                </a:solidFill>
                <a:latin typeface="Poppins"/>
              </a:rPr>
              <a:t>Au fait de devoir s’informer sur ses options et de les peser les unes contre les autres</a:t>
            </a:r>
          </a:p>
        </p:txBody>
      </p:sp>
      <p:grpSp>
        <p:nvGrpSpPr>
          <p:cNvPr name="Group 89" id="89"/>
          <p:cNvGrpSpPr/>
          <p:nvPr/>
        </p:nvGrpSpPr>
        <p:grpSpPr>
          <a:xfrm rot="0">
            <a:off x="10217156" y="1495052"/>
            <a:ext cx="2003040" cy="958736"/>
            <a:chOff x="0" y="0"/>
            <a:chExt cx="886989" cy="424549"/>
          </a:xfrm>
        </p:grpSpPr>
        <p:sp>
          <p:nvSpPr>
            <p:cNvPr name="Freeform 90" id="9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91" id="9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92" id="92"/>
          <p:cNvSpPr txBox="true"/>
          <p:nvPr/>
        </p:nvSpPr>
        <p:spPr>
          <a:xfrm rot="0">
            <a:off x="10336985" y="1583970"/>
            <a:ext cx="1798528" cy="931901"/>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Comment rendre cet effort acceptable ? </a:t>
            </a:r>
          </a:p>
          <a:p>
            <a:pPr algn="l">
              <a:lnSpc>
                <a:spcPts val="1255"/>
              </a:lnSpc>
            </a:pPr>
            <a:r>
              <a:rPr lang="en-US" sz="1046">
                <a:solidFill>
                  <a:srgbClr val="000000"/>
                </a:solidFill>
                <a:latin typeface="Poppins"/>
              </a:rPr>
              <a:t>En réutilisant les connaissances acquises pour les valoriser</a:t>
            </a:r>
          </a:p>
          <a:p>
            <a:pPr algn="l">
              <a:lnSpc>
                <a:spcPts val="1255"/>
              </a:lnSpc>
              <a:spcBef>
                <a:spcPct val="0"/>
              </a:spcBef>
            </a:pPr>
          </a:p>
        </p:txBody>
      </p:sp>
      <p:grpSp>
        <p:nvGrpSpPr>
          <p:cNvPr name="Group 93" id="93"/>
          <p:cNvGrpSpPr/>
          <p:nvPr/>
        </p:nvGrpSpPr>
        <p:grpSpPr>
          <a:xfrm rot="0">
            <a:off x="13299057" y="2597477"/>
            <a:ext cx="2003040" cy="958736"/>
            <a:chOff x="0" y="0"/>
            <a:chExt cx="886989" cy="424549"/>
          </a:xfrm>
        </p:grpSpPr>
        <p:sp>
          <p:nvSpPr>
            <p:cNvPr name="Freeform 94" id="9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95" id="9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96" id="96"/>
          <p:cNvSpPr txBox="true"/>
          <p:nvPr/>
        </p:nvSpPr>
        <p:spPr>
          <a:xfrm rot="0">
            <a:off x="13418886" y="2686396"/>
            <a:ext cx="1798528" cy="779759"/>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À quel effort l’acteur a-t-il renoncé ?  </a:t>
            </a:r>
          </a:p>
          <a:p>
            <a:pPr algn="l">
              <a:lnSpc>
                <a:spcPts val="1255"/>
              </a:lnSpc>
              <a:spcBef>
                <a:spcPct val="0"/>
              </a:spcBef>
            </a:pPr>
            <a:r>
              <a:rPr lang="en-US" sz="1046">
                <a:solidFill>
                  <a:srgbClr val="000000"/>
                </a:solidFill>
                <a:latin typeface="Poppins"/>
              </a:rPr>
              <a:t>À l’effort de devoir voir une prise dans la salle de bain inutile</a:t>
            </a:r>
          </a:p>
        </p:txBody>
      </p:sp>
      <p:grpSp>
        <p:nvGrpSpPr>
          <p:cNvPr name="Group 97" id="97"/>
          <p:cNvGrpSpPr/>
          <p:nvPr/>
        </p:nvGrpSpPr>
        <p:grpSpPr>
          <a:xfrm rot="0">
            <a:off x="12399793" y="1503504"/>
            <a:ext cx="2003040" cy="958736"/>
            <a:chOff x="0" y="0"/>
            <a:chExt cx="886989" cy="424549"/>
          </a:xfrm>
        </p:grpSpPr>
        <p:sp>
          <p:nvSpPr>
            <p:cNvPr name="Freeform 98" id="9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99" id="9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00" id="100"/>
          <p:cNvSpPr txBox="true"/>
          <p:nvPr/>
        </p:nvSpPr>
        <p:spPr>
          <a:xfrm rot="0">
            <a:off x="12519622" y="1592422"/>
            <a:ext cx="1798528" cy="627618"/>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Comment rendre cet effort acceptable ?</a:t>
            </a:r>
          </a:p>
          <a:p>
            <a:pPr algn="l">
              <a:lnSpc>
                <a:spcPts val="1255"/>
              </a:lnSpc>
            </a:pPr>
          </a:p>
          <a:p>
            <a:pPr algn="l">
              <a:lnSpc>
                <a:spcPts val="1255"/>
              </a:lnSpc>
              <a:spcBef>
                <a:spcPct val="0"/>
              </a:spcBef>
            </a:pPr>
            <a:r>
              <a:rPr lang="en-US" sz="1046">
                <a:solidFill>
                  <a:srgbClr val="000000"/>
                </a:solidFill>
                <a:latin typeface="Poppins"/>
              </a:rPr>
              <a:t>C’est déjà acceptable</a:t>
            </a:r>
          </a:p>
        </p:txBody>
      </p:sp>
      <p:grpSp>
        <p:nvGrpSpPr>
          <p:cNvPr name="Group 101" id="101"/>
          <p:cNvGrpSpPr/>
          <p:nvPr/>
        </p:nvGrpSpPr>
        <p:grpSpPr>
          <a:xfrm rot="0">
            <a:off x="6791007" y="2597477"/>
            <a:ext cx="2003040" cy="958736"/>
            <a:chOff x="0" y="0"/>
            <a:chExt cx="886989" cy="424549"/>
          </a:xfrm>
        </p:grpSpPr>
        <p:sp>
          <p:nvSpPr>
            <p:cNvPr name="Freeform 102" id="10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103" id="10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04" id="104"/>
          <p:cNvSpPr txBox="true"/>
          <p:nvPr/>
        </p:nvSpPr>
        <p:spPr>
          <a:xfrm rot="0">
            <a:off x="6894297" y="2677441"/>
            <a:ext cx="1798528" cy="779759"/>
          </a:xfrm>
          <a:prstGeom prst="rect">
            <a:avLst/>
          </a:prstGeom>
        </p:spPr>
        <p:txBody>
          <a:bodyPr anchor="t" rtlCol="false" tIns="0" lIns="0" bIns="0" rIns="0">
            <a:spAutoFit/>
          </a:bodyPr>
          <a:lstStyle/>
          <a:p>
            <a:pPr algn="l">
              <a:lnSpc>
                <a:spcPts val="1255"/>
              </a:lnSpc>
            </a:pPr>
            <a:r>
              <a:rPr lang="en-US" sz="1046">
                <a:solidFill>
                  <a:srgbClr val="000000"/>
                </a:solidFill>
                <a:latin typeface="Poppins Bold"/>
              </a:rPr>
              <a:t>À quel effort l’acteur a-t-il renoncé ? </a:t>
            </a:r>
          </a:p>
          <a:p>
            <a:pPr algn="l">
              <a:lnSpc>
                <a:spcPts val="1255"/>
              </a:lnSpc>
              <a:spcBef>
                <a:spcPct val="0"/>
              </a:spcBef>
            </a:pPr>
            <a:r>
              <a:rPr lang="en-US" sz="1046">
                <a:solidFill>
                  <a:srgbClr val="000000"/>
                </a:solidFill>
                <a:latin typeface="Poppins"/>
              </a:rPr>
              <a:t>La charge mentale d’un problème sans solution miracle</a:t>
            </a:r>
          </a:p>
        </p:txBody>
      </p:sp>
      <p:grpSp>
        <p:nvGrpSpPr>
          <p:cNvPr name="Group 105" id="105"/>
          <p:cNvGrpSpPr/>
          <p:nvPr/>
        </p:nvGrpSpPr>
        <p:grpSpPr>
          <a:xfrm rot="0">
            <a:off x="5857152" y="1495052"/>
            <a:ext cx="2003040" cy="958736"/>
            <a:chOff x="0" y="0"/>
            <a:chExt cx="886989" cy="424549"/>
          </a:xfrm>
        </p:grpSpPr>
        <p:sp>
          <p:nvSpPr>
            <p:cNvPr name="Freeform 106" id="10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107" id="10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08" id="108"/>
          <p:cNvSpPr txBox="true"/>
          <p:nvPr/>
        </p:nvSpPr>
        <p:spPr>
          <a:xfrm rot="0">
            <a:off x="5952771" y="1504982"/>
            <a:ext cx="1798528" cy="931901"/>
          </a:xfrm>
          <a:prstGeom prst="rect">
            <a:avLst/>
          </a:prstGeom>
        </p:spPr>
        <p:txBody>
          <a:bodyPr anchor="t" rtlCol="false" tIns="0" lIns="0" bIns="0" rIns="0">
            <a:spAutoFit/>
          </a:bodyPr>
          <a:lstStyle/>
          <a:p>
            <a:pPr algn="l">
              <a:lnSpc>
                <a:spcPts val="1255"/>
              </a:lnSpc>
              <a:spcBef>
                <a:spcPct val="0"/>
              </a:spcBef>
            </a:pPr>
            <a:r>
              <a:rPr lang="en-US" sz="1046">
                <a:solidFill>
                  <a:srgbClr val="000000"/>
                </a:solidFill>
                <a:latin typeface="Poppins Bold"/>
              </a:rPr>
              <a:t>Comment rendre cet effort acceptable ? </a:t>
            </a:r>
            <a:r>
              <a:rPr lang="en-US" sz="1046">
                <a:solidFill>
                  <a:srgbClr val="000000"/>
                </a:solidFill>
                <a:latin typeface="Poppins"/>
              </a:rPr>
              <a:t>En admettant que l’apprentissage est plus énergivore et long mais plus pérenne</a:t>
            </a:r>
          </a:p>
        </p:txBody>
      </p:sp>
      <p:sp>
        <p:nvSpPr>
          <p:cNvPr name="TextBox 109" id="109"/>
          <p:cNvSpPr txBox="true"/>
          <p:nvPr/>
        </p:nvSpPr>
        <p:spPr>
          <a:xfrm rot="0">
            <a:off x="382102" y="3750753"/>
            <a:ext cx="5794531" cy="3489833"/>
          </a:xfrm>
          <a:prstGeom prst="rect">
            <a:avLst/>
          </a:prstGeom>
        </p:spPr>
        <p:txBody>
          <a:bodyPr anchor="t" rtlCol="false" tIns="0" lIns="0" bIns="0" rIns="0">
            <a:spAutoFit/>
          </a:bodyPr>
          <a:lstStyle/>
          <a:p>
            <a:pPr algn="just">
              <a:lnSpc>
                <a:spcPts val="3472"/>
              </a:lnSpc>
            </a:pPr>
            <a:r>
              <a:rPr lang="en-US" sz="2480">
                <a:solidFill>
                  <a:srgbClr val="000000"/>
                </a:solidFill>
                <a:latin typeface="Open Sans"/>
              </a:rPr>
              <a:t>Reprenons notre exemple de la brosse à dents. On voit en répondant à la question que certaines réponses sont plus réalistes que d’autres. Cela nous amène donc à la prochaine étape de notre problématisation qui consistera à jauger de la faisabilité de ces derniers post-its.</a:t>
            </a:r>
          </a:p>
        </p:txBody>
      </p:sp>
      <p:sp>
        <p:nvSpPr>
          <p:cNvPr name="TextBox 110" id="110"/>
          <p:cNvSpPr txBox="true"/>
          <p:nvPr/>
        </p:nvSpPr>
        <p:spPr>
          <a:xfrm rot="0">
            <a:off x="14629785" y="-95250"/>
            <a:ext cx="3658215"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Exemple</a:t>
            </a:r>
          </a:p>
        </p:txBody>
      </p:sp>
      <p:grpSp>
        <p:nvGrpSpPr>
          <p:cNvPr name="Group 111" id="111"/>
          <p:cNvGrpSpPr/>
          <p:nvPr/>
        </p:nvGrpSpPr>
        <p:grpSpPr>
          <a:xfrm rot="0">
            <a:off x="7188100" y="3718138"/>
            <a:ext cx="2013997" cy="279897"/>
            <a:chOff x="0" y="0"/>
            <a:chExt cx="882275" cy="122615"/>
          </a:xfrm>
        </p:grpSpPr>
        <p:sp>
          <p:nvSpPr>
            <p:cNvPr name="Freeform 112" id="112"/>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13" id="113"/>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114" id="114"/>
          <p:cNvGrpSpPr/>
          <p:nvPr/>
        </p:nvGrpSpPr>
        <p:grpSpPr>
          <a:xfrm rot="0">
            <a:off x="9434648" y="3718138"/>
            <a:ext cx="2013997" cy="279897"/>
            <a:chOff x="0" y="0"/>
            <a:chExt cx="882275" cy="122615"/>
          </a:xfrm>
        </p:grpSpPr>
        <p:sp>
          <p:nvSpPr>
            <p:cNvPr name="Freeform 115" id="115"/>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16" id="116"/>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117" id="117"/>
          <p:cNvGrpSpPr/>
          <p:nvPr/>
        </p:nvGrpSpPr>
        <p:grpSpPr>
          <a:xfrm rot="0">
            <a:off x="11604463" y="3718138"/>
            <a:ext cx="2013997" cy="279897"/>
            <a:chOff x="0" y="0"/>
            <a:chExt cx="882275" cy="122615"/>
          </a:xfrm>
        </p:grpSpPr>
        <p:sp>
          <p:nvSpPr>
            <p:cNvPr name="Freeform 118" id="118"/>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19" id="119"/>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120" id="120"/>
          <p:cNvGrpSpPr/>
          <p:nvPr/>
        </p:nvGrpSpPr>
        <p:grpSpPr>
          <a:xfrm rot="0">
            <a:off x="13809889" y="3718138"/>
            <a:ext cx="2013997" cy="279897"/>
            <a:chOff x="0" y="0"/>
            <a:chExt cx="882275" cy="122615"/>
          </a:xfrm>
        </p:grpSpPr>
        <p:sp>
          <p:nvSpPr>
            <p:cNvPr name="Freeform 121" id="121"/>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22" id="122"/>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sp>
        <p:nvSpPr>
          <p:cNvPr name="TextBox 123" id="123"/>
          <p:cNvSpPr txBox="true"/>
          <p:nvPr/>
        </p:nvSpPr>
        <p:spPr>
          <a:xfrm rot="0">
            <a:off x="7442628" y="3757758"/>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124" id="124"/>
          <p:cNvSpPr txBox="true"/>
          <p:nvPr/>
        </p:nvSpPr>
        <p:spPr>
          <a:xfrm rot="0">
            <a:off x="9773464" y="3757758"/>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125" id="125"/>
          <p:cNvSpPr txBox="true"/>
          <p:nvPr/>
        </p:nvSpPr>
        <p:spPr>
          <a:xfrm rot="0">
            <a:off x="11965416" y="3757758"/>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126" id="126"/>
          <p:cNvSpPr txBox="true"/>
          <p:nvPr/>
        </p:nvSpPr>
        <p:spPr>
          <a:xfrm rot="0">
            <a:off x="14189960" y="3750715"/>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grpSp>
        <p:nvGrpSpPr>
          <p:cNvPr name="Group 127" id="127"/>
          <p:cNvGrpSpPr/>
          <p:nvPr/>
        </p:nvGrpSpPr>
        <p:grpSpPr>
          <a:xfrm rot="0">
            <a:off x="6638571" y="7848890"/>
            <a:ext cx="2013997" cy="279897"/>
            <a:chOff x="0" y="0"/>
            <a:chExt cx="882275" cy="122615"/>
          </a:xfrm>
        </p:grpSpPr>
        <p:sp>
          <p:nvSpPr>
            <p:cNvPr name="Freeform 128" id="128"/>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29" id="129"/>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130" id="130"/>
          <p:cNvGrpSpPr/>
          <p:nvPr/>
        </p:nvGrpSpPr>
        <p:grpSpPr>
          <a:xfrm rot="0">
            <a:off x="8885118" y="7848890"/>
            <a:ext cx="2013997" cy="279897"/>
            <a:chOff x="0" y="0"/>
            <a:chExt cx="882275" cy="122615"/>
          </a:xfrm>
        </p:grpSpPr>
        <p:sp>
          <p:nvSpPr>
            <p:cNvPr name="Freeform 131" id="131"/>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32" id="132"/>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133" id="133"/>
          <p:cNvGrpSpPr/>
          <p:nvPr/>
        </p:nvGrpSpPr>
        <p:grpSpPr>
          <a:xfrm rot="0">
            <a:off x="11054933" y="7848890"/>
            <a:ext cx="2013997" cy="279897"/>
            <a:chOff x="0" y="0"/>
            <a:chExt cx="882275" cy="122615"/>
          </a:xfrm>
        </p:grpSpPr>
        <p:sp>
          <p:nvSpPr>
            <p:cNvPr name="Freeform 134" id="134"/>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35" id="135"/>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136" id="136"/>
          <p:cNvGrpSpPr/>
          <p:nvPr/>
        </p:nvGrpSpPr>
        <p:grpSpPr>
          <a:xfrm rot="0">
            <a:off x="13260359" y="7848890"/>
            <a:ext cx="2013997" cy="279897"/>
            <a:chOff x="0" y="0"/>
            <a:chExt cx="882275" cy="122615"/>
          </a:xfrm>
        </p:grpSpPr>
        <p:sp>
          <p:nvSpPr>
            <p:cNvPr name="Freeform 137" id="137"/>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38" id="138"/>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sp>
        <p:nvSpPr>
          <p:cNvPr name="TextBox 139" id="139"/>
          <p:cNvSpPr txBox="true"/>
          <p:nvPr/>
        </p:nvSpPr>
        <p:spPr>
          <a:xfrm rot="0">
            <a:off x="6893099" y="7888509"/>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140" id="140"/>
          <p:cNvSpPr txBox="true"/>
          <p:nvPr/>
        </p:nvSpPr>
        <p:spPr>
          <a:xfrm rot="0">
            <a:off x="9223935" y="7888509"/>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141" id="141"/>
          <p:cNvSpPr txBox="true"/>
          <p:nvPr/>
        </p:nvSpPr>
        <p:spPr>
          <a:xfrm rot="0">
            <a:off x="11415886" y="7888509"/>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142" id="142"/>
          <p:cNvSpPr txBox="true"/>
          <p:nvPr/>
        </p:nvSpPr>
        <p:spPr>
          <a:xfrm rot="0">
            <a:off x="13640430" y="7881466"/>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Tree>
  </p:cSld>
  <p:clrMapOvr>
    <a:masterClrMapping/>
  </p:clrMapOvr>
</p:sld>
</file>

<file path=ppt/slides/slide26.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AutoShape 2" id="2"/>
          <p:cNvSpPr/>
          <p:nvPr/>
        </p:nvSpPr>
        <p:spPr>
          <a:xfrm flipV="true">
            <a:off x="9434563" y="6351096"/>
            <a:ext cx="7970463" cy="0"/>
          </a:xfrm>
          <a:prstGeom prst="line">
            <a:avLst/>
          </a:prstGeom>
          <a:ln cap="flat" w="28575">
            <a:solidFill>
              <a:srgbClr val="000000"/>
            </a:solidFill>
            <a:prstDash val="solid"/>
            <a:headEnd type="none" len="sm" w="sm"/>
            <a:tailEnd type="arrow" len="sm" w="med"/>
          </a:ln>
        </p:spPr>
      </p:sp>
      <p:sp>
        <p:nvSpPr>
          <p:cNvPr name="AutoShape 3" id="3"/>
          <p:cNvSpPr/>
          <p:nvPr/>
        </p:nvSpPr>
        <p:spPr>
          <a:xfrm>
            <a:off x="11547631" y="5527127"/>
            <a:ext cx="997783" cy="811392"/>
          </a:xfrm>
          <a:prstGeom prst="line">
            <a:avLst/>
          </a:prstGeom>
          <a:ln cap="flat" w="28575">
            <a:solidFill>
              <a:srgbClr val="000000"/>
            </a:solidFill>
            <a:prstDash val="solid"/>
            <a:headEnd type="none" len="sm" w="sm"/>
            <a:tailEnd type="none" len="sm" w="sm"/>
          </a:ln>
        </p:spPr>
      </p:sp>
      <p:sp>
        <p:nvSpPr>
          <p:cNvPr name="AutoShape 4" id="4"/>
          <p:cNvSpPr/>
          <p:nvPr/>
        </p:nvSpPr>
        <p:spPr>
          <a:xfrm>
            <a:off x="13751282" y="5552301"/>
            <a:ext cx="912108" cy="799564"/>
          </a:xfrm>
          <a:prstGeom prst="line">
            <a:avLst/>
          </a:prstGeom>
          <a:ln cap="flat" w="28575">
            <a:solidFill>
              <a:srgbClr val="000000"/>
            </a:solidFill>
            <a:prstDash val="solid"/>
            <a:headEnd type="none" len="sm" w="sm"/>
            <a:tailEnd type="none" len="sm" w="sm"/>
          </a:ln>
        </p:spPr>
      </p:sp>
      <p:sp>
        <p:nvSpPr>
          <p:cNvPr name="AutoShape 5" id="5"/>
          <p:cNvSpPr/>
          <p:nvPr/>
        </p:nvSpPr>
        <p:spPr>
          <a:xfrm flipV="true">
            <a:off x="14061166" y="6351096"/>
            <a:ext cx="969890" cy="786023"/>
          </a:xfrm>
          <a:prstGeom prst="line">
            <a:avLst/>
          </a:prstGeom>
          <a:ln cap="flat" w="28575">
            <a:solidFill>
              <a:srgbClr val="000000"/>
            </a:solidFill>
            <a:prstDash val="solid"/>
            <a:headEnd type="none" len="sm" w="sm"/>
            <a:tailEnd type="none" len="sm" w="sm"/>
          </a:ln>
        </p:spPr>
      </p:sp>
      <p:sp>
        <p:nvSpPr>
          <p:cNvPr name="AutoShape 6" id="6"/>
          <p:cNvSpPr/>
          <p:nvPr/>
        </p:nvSpPr>
        <p:spPr>
          <a:xfrm flipV="true">
            <a:off x="12028642" y="6350149"/>
            <a:ext cx="969890" cy="786023"/>
          </a:xfrm>
          <a:prstGeom prst="line">
            <a:avLst/>
          </a:prstGeom>
          <a:ln cap="flat" w="28575">
            <a:solidFill>
              <a:srgbClr val="000000"/>
            </a:solidFill>
            <a:prstDash val="solid"/>
            <a:headEnd type="none" len="sm" w="sm"/>
            <a:tailEnd type="none" len="sm" w="sm"/>
          </a:ln>
        </p:spPr>
      </p:sp>
      <p:sp>
        <p:nvSpPr>
          <p:cNvPr name="AutoShape 7" id="7"/>
          <p:cNvSpPr/>
          <p:nvPr/>
        </p:nvSpPr>
        <p:spPr>
          <a:xfrm>
            <a:off x="9932138" y="5540472"/>
            <a:ext cx="997783" cy="811392"/>
          </a:xfrm>
          <a:prstGeom prst="line">
            <a:avLst/>
          </a:prstGeom>
          <a:ln cap="flat" w="28575">
            <a:solidFill>
              <a:srgbClr val="000000"/>
            </a:solidFill>
            <a:prstDash val="solid"/>
            <a:headEnd type="none" len="sm" w="sm"/>
            <a:tailEnd type="none" len="sm" w="sm"/>
          </a:ln>
        </p:spPr>
      </p:sp>
      <p:sp>
        <p:nvSpPr>
          <p:cNvPr name="AutoShape 8" id="8"/>
          <p:cNvSpPr/>
          <p:nvPr/>
        </p:nvSpPr>
        <p:spPr>
          <a:xfrm flipV="true">
            <a:off x="9645267" y="6351882"/>
            <a:ext cx="969890" cy="786023"/>
          </a:xfrm>
          <a:prstGeom prst="line">
            <a:avLst/>
          </a:prstGeom>
          <a:ln cap="flat" w="28575">
            <a:solidFill>
              <a:srgbClr val="000000"/>
            </a:solidFill>
            <a:prstDash val="solid"/>
            <a:headEnd type="none" len="sm" w="sm"/>
            <a:tailEnd type="none" len="sm" w="sm"/>
          </a:ln>
        </p:spPr>
      </p:sp>
      <p:grpSp>
        <p:nvGrpSpPr>
          <p:cNvPr name="Group 9" id="9"/>
          <p:cNvGrpSpPr/>
          <p:nvPr/>
        </p:nvGrpSpPr>
        <p:grpSpPr>
          <a:xfrm rot="0">
            <a:off x="9754144" y="3994026"/>
            <a:ext cx="2038046" cy="584041"/>
            <a:chOff x="0" y="0"/>
            <a:chExt cx="886989" cy="254184"/>
          </a:xfrm>
        </p:grpSpPr>
        <p:sp>
          <p:nvSpPr>
            <p:cNvPr name="Freeform 10" id="10"/>
            <p:cNvSpPr/>
            <p:nvPr/>
          </p:nvSpPr>
          <p:spPr>
            <a:xfrm flipH="false" flipV="false" rot="0">
              <a:off x="0" y="0"/>
              <a:ext cx="886989" cy="254184"/>
            </a:xfrm>
            <a:custGeom>
              <a:avLst/>
              <a:gdLst/>
              <a:ahLst/>
              <a:cxnLst/>
              <a:rect r="r" b="b" t="t" l="l"/>
              <a:pathLst>
                <a:path h="254184" w="886989">
                  <a:moveTo>
                    <a:pt x="0" y="0"/>
                  </a:moveTo>
                  <a:lnTo>
                    <a:pt x="886989" y="0"/>
                  </a:lnTo>
                  <a:lnTo>
                    <a:pt x="886989" y="254184"/>
                  </a:lnTo>
                  <a:lnTo>
                    <a:pt x="0" y="254184"/>
                  </a:lnTo>
                  <a:close/>
                </a:path>
              </a:pathLst>
            </a:custGeom>
            <a:solidFill>
              <a:srgbClr val="FFDE59"/>
            </a:solidFill>
            <a:ln w="9525" cap="sq">
              <a:solidFill>
                <a:srgbClr val="000000"/>
              </a:solidFill>
              <a:prstDash val="solid"/>
              <a:miter/>
            </a:ln>
          </p:spPr>
        </p:sp>
        <p:sp>
          <p:nvSpPr>
            <p:cNvPr name="TextBox 11" id="11"/>
            <p:cNvSpPr txBox="true"/>
            <p:nvPr/>
          </p:nvSpPr>
          <p:spPr>
            <a:xfrm>
              <a:off x="0" y="-19050"/>
              <a:ext cx="886989" cy="273234"/>
            </a:xfrm>
            <a:prstGeom prst="rect">
              <a:avLst/>
            </a:prstGeom>
          </p:spPr>
          <p:txBody>
            <a:bodyPr anchor="ctr" rtlCol="false" tIns="31316" lIns="31316" bIns="31316" rIns="31316"/>
            <a:lstStyle/>
            <a:p>
              <a:pPr algn="ctr">
                <a:lnSpc>
                  <a:spcPts val="1331"/>
                </a:lnSpc>
              </a:pPr>
            </a:p>
          </p:txBody>
        </p:sp>
      </p:grpSp>
      <p:grpSp>
        <p:nvGrpSpPr>
          <p:cNvPr name="Group 12" id="12"/>
          <p:cNvGrpSpPr/>
          <p:nvPr/>
        </p:nvGrpSpPr>
        <p:grpSpPr>
          <a:xfrm rot="0">
            <a:off x="11962095" y="3994026"/>
            <a:ext cx="2038046" cy="582858"/>
            <a:chOff x="0" y="0"/>
            <a:chExt cx="886989" cy="253669"/>
          </a:xfrm>
        </p:grpSpPr>
        <p:sp>
          <p:nvSpPr>
            <p:cNvPr name="Freeform 13" id="13"/>
            <p:cNvSpPr/>
            <p:nvPr/>
          </p:nvSpPr>
          <p:spPr>
            <a:xfrm flipH="false" flipV="false" rot="0">
              <a:off x="0" y="0"/>
              <a:ext cx="886989" cy="253669"/>
            </a:xfrm>
            <a:custGeom>
              <a:avLst/>
              <a:gdLst/>
              <a:ahLst/>
              <a:cxnLst/>
              <a:rect r="r" b="b" t="t" l="l"/>
              <a:pathLst>
                <a:path h="253669" w="886989">
                  <a:moveTo>
                    <a:pt x="0" y="0"/>
                  </a:moveTo>
                  <a:lnTo>
                    <a:pt x="886989" y="0"/>
                  </a:lnTo>
                  <a:lnTo>
                    <a:pt x="886989" y="253669"/>
                  </a:lnTo>
                  <a:lnTo>
                    <a:pt x="0" y="253669"/>
                  </a:lnTo>
                  <a:close/>
                </a:path>
              </a:pathLst>
            </a:custGeom>
            <a:solidFill>
              <a:srgbClr val="FFDE59"/>
            </a:solidFill>
            <a:ln w="9525" cap="sq">
              <a:solidFill>
                <a:srgbClr val="000000"/>
              </a:solidFill>
              <a:prstDash val="solid"/>
              <a:miter/>
            </a:ln>
          </p:spPr>
        </p:sp>
        <p:sp>
          <p:nvSpPr>
            <p:cNvPr name="TextBox 14" id="14"/>
            <p:cNvSpPr txBox="true"/>
            <p:nvPr/>
          </p:nvSpPr>
          <p:spPr>
            <a:xfrm>
              <a:off x="0" y="-19050"/>
              <a:ext cx="886989" cy="272719"/>
            </a:xfrm>
            <a:prstGeom prst="rect">
              <a:avLst/>
            </a:prstGeom>
          </p:spPr>
          <p:txBody>
            <a:bodyPr anchor="ctr" rtlCol="false" tIns="31316" lIns="31316" bIns="31316" rIns="31316"/>
            <a:lstStyle/>
            <a:p>
              <a:pPr algn="ctr">
                <a:lnSpc>
                  <a:spcPts val="1331"/>
                </a:lnSpc>
              </a:pPr>
            </a:p>
          </p:txBody>
        </p:sp>
      </p:grpSp>
      <p:grpSp>
        <p:nvGrpSpPr>
          <p:cNvPr name="Group 15" id="15"/>
          <p:cNvGrpSpPr/>
          <p:nvPr/>
        </p:nvGrpSpPr>
        <p:grpSpPr>
          <a:xfrm rot="0">
            <a:off x="14182877" y="4002626"/>
            <a:ext cx="2038046" cy="575441"/>
            <a:chOff x="0" y="0"/>
            <a:chExt cx="886989" cy="250441"/>
          </a:xfrm>
        </p:grpSpPr>
        <p:sp>
          <p:nvSpPr>
            <p:cNvPr name="Freeform 16" id="16"/>
            <p:cNvSpPr/>
            <p:nvPr/>
          </p:nvSpPr>
          <p:spPr>
            <a:xfrm flipH="false" flipV="false" rot="0">
              <a:off x="0" y="0"/>
              <a:ext cx="886989" cy="250441"/>
            </a:xfrm>
            <a:custGeom>
              <a:avLst/>
              <a:gdLst/>
              <a:ahLst/>
              <a:cxnLst/>
              <a:rect r="r" b="b" t="t" l="l"/>
              <a:pathLst>
                <a:path h="250441" w="886989">
                  <a:moveTo>
                    <a:pt x="0" y="0"/>
                  </a:moveTo>
                  <a:lnTo>
                    <a:pt x="886989" y="0"/>
                  </a:lnTo>
                  <a:lnTo>
                    <a:pt x="886989" y="250441"/>
                  </a:lnTo>
                  <a:lnTo>
                    <a:pt x="0" y="250441"/>
                  </a:lnTo>
                  <a:close/>
                </a:path>
              </a:pathLst>
            </a:custGeom>
            <a:solidFill>
              <a:srgbClr val="FFDE59"/>
            </a:solidFill>
            <a:ln w="9525" cap="sq">
              <a:solidFill>
                <a:srgbClr val="000000"/>
              </a:solidFill>
              <a:prstDash val="solid"/>
              <a:miter/>
            </a:ln>
          </p:spPr>
        </p:sp>
        <p:sp>
          <p:nvSpPr>
            <p:cNvPr name="TextBox 17" id="17"/>
            <p:cNvSpPr txBox="true"/>
            <p:nvPr/>
          </p:nvSpPr>
          <p:spPr>
            <a:xfrm>
              <a:off x="0" y="-19050"/>
              <a:ext cx="886989" cy="269491"/>
            </a:xfrm>
            <a:prstGeom prst="rect">
              <a:avLst/>
            </a:prstGeom>
          </p:spPr>
          <p:txBody>
            <a:bodyPr anchor="ctr" rtlCol="false" tIns="31316" lIns="31316" bIns="31316" rIns="31316"/>
            <a:lstStyle/>
            <a:p>
              <a:pPr algn="ctr">
                <a:lnSpc>
                  <a:spcPts val="1331"/>
                </a:lnSpc>
              </a:pPr>
            </a:p>
          </p:txBody>
        </p:sp>
      </p:grpSp>
      <p:grpSp>
        <p:nvGrpSpPr>
          <p:cNvPr name="Group 18" id="18"/>
          <p:cNvGrpSpPr/>
          <p:nvPr/>
        </p:nvGrpSpPr>
        <p:grpSpPr>
          <a:xfrm rot="0">
            <a:off x="7561088" y="4002626"/>
            <a:ext cx="2038046" cy="556391"/>
            <a:chOff x="0" y="0"/>
            <a:chExt cx="886989" cy="242150"/>
          </a:xfrm>
        </p:grpSpPr>
        <p:sp>
          <p:nvSpPr>
            <p:cNvPr name="Freeform 19" id="19"/>
            <p:cNvSpPr/>
            <p:nvPr/>
          </p:nvSpPr>
          <p:spPr>
            <a:xfrm flipH="false" flipV="false" rot="0">
              <a:off x="0" y="0"/>
              <a:ext cx="886989" cy="242150"/>
            </a:xfrm>
            <a:custGeom>
              <a:avLst/>
              <a:gdLst/>
              <a:ahLst/>
              <a:cxnLst/>
              <a:rect r="r" b="b" t="t" l="l"/>
              <a:pathLst>
                <a:path h="242150" w="886989">
                  <a:moveTo>
                    <a:pt x="0" y="0"/>
                  </a:moveTo>
                  <a:lnTo>
                    <a:pt x="886989" y="0"/>
                  </a:lnTo>
                  <a:lnTo>
                    <a:pt x="886989" y="242150"/>
                  </a:lnTo>
                  <a:lnTo>
                    <a:pt x="0" y="242150"/>
                  </a:lnTo>
                  <a:close/>
                </a:path>
              </a:pathLst>
            </a:custGeom>
            <a:solidFill>
              <a:srgbClr val="FFDE59"/>
            </a:solidFill>
            <a:ln w="9525" cap="sq">
              <a:solidFill>
                <a:srgbClr val="000000"/>
              </a:solidFill>
              <a:prstDash val="solid"/>
              <a:miter/>
            </a:ln>
          </p:spPr>
        </p:sp>
        <p:sp>
          <p:nvSpPr>
            <p:cNvPr name="TextBox 20" id="20"/>
            <p:cNvSpPr txBox="true"/>
            <p:nvPr/>
          </p:nvSpPr>
          <p:spPr>
            <a:xfrm>
              <a:off x="0" y="-19050"/>
              <a:ext cx="886989" cy="261200"/>
            </a:xfrm>
            <a:prstGeom prst="rect">
              <a:avLst/>
            </a:prstGeom>
          </p:spPr>
          <p:txBody>
            <a:bodyPr anchor="ctr" rtlCol="false" tIns="31316" lIns="31316" bIns="31316" rIns="31316"/>
            <a:lstStyle/>
            <a:p>
              <a:pPr algn="ctr">
                <a:lnSpc>
                  <a:spcPts val="1331"/>
                </a:lnSpc>
              </a:pPr>
            </a:p>
          </p:txBody>
        </p:sp>
      </p:grpSp>
      <p:grpSp>
        <p:nvGrpSpPr>
          <p:cNvPr name="Group 21" id="21"/>
          <p:cNvGrpSpPr/>
          <p:nvPr/>
        </p:nvGrpSpPr>
        <p:grpSpPr>
          <a:xfrm rot="0">
            <a:off x="9607278" y="8224004"/>
            <a:ext cx="2038046" cy="582858"/>
            <a:chOff x="0" y="0"/>
            <a:chExt cx="886989" cy="253669"/>
          </a:xfrm>
        </p:grpSpPr>
        <p:sp>
          <p:nvSpPr>
            <p:cNvPr name="Freeform 22" id="22"/>
            <p:cNvSpPr/>
            <p:nvPr/>
          </p:nvSpPr>
          <p:spPr>
            <a:xfrm flipH="false" flipV="false" rot="0">
              <a:off x="0" y="0"/>
              <a:ext cx="886989" cy="253669"/>
            </a:xfrm>
            <a:custGeom>
              <a:avLst/>
              <a:gdLst/>
              <a:ahLst/>
              <a:cxnLst/>
              <a:rect r="r" b="b" t="t" l="l"/>
              <a:pathLst>
                <a:path h="253669" w="886989">
                  <a:moveTo>
                    <a:pt x="0" y="0"/>
                  </a:moveTo>
                  <a:lnTo>
                    <a:pt x="886989" y="0"/>
                  </a:lnTo>
                  <a:lnTo>
                    <a:pt x="886989" y="253669"/>
                  </a:lnTo>
                  <a:lnTo>
                    <a:pt x="0" y="253669"/>
                  </a:lnTo>
                  <a:close/>
                </a:path>
              </a:pathLst>
            </a:custGeom>
            <a:solidFill>
              <a:srgbClr val="FFDE59"/>
            </a:solidFill>
            <a:ln w="9525" cap="sq">
              <a:solidFill>
                <a:srgbClr val="000000"/>
              </a:solidFill>
              <a:prstDash val="solid"/>
              <a:miter/>
            </a:ln>
          </p:spPr>
        </p:sp>
        <p:sp>
          <p:nvSpPr>
            <p:cNvPr name="TextBox 23" id="23"/>
            <p:cNvSpPr txBox="true"/>
            <p:nvPr/>
          </p:nvSpPr>
          <p:spPr>
            <a:xfrm>
              <a:off x="0" y="-19050"/>
              <a:ext cx="886989" cy="272719"/>
            </a:xfrm>
            <a:prstGeom prst="rect">
              <a:avLst/>
            </a:prstGeom>
          </p:spPr>
          <p:txBody>
            <a:bodyPr anchor="ctr" rtlCol="false" tIns="31316" lIns="31316" bIns="31316" rIns="31316"/>
            <a:lstStyle/>
            <a:p>
              <a:pPr algn="ctr">
                <a:lnSpc>
                  <a:spcPts val="1331"/>
                </a:lnSpc>
              </a:pPr>
            </a:p>
          </p:txBody>
        </p:sp>
      </p:grpSp>
      <p:grpSp>
        <p:nvGrpSpPr>
          <p:cNvPr name="Group 24" id="24"/>
          <p:cNvGrpSpPr/>
          <p:nvPr/>
        </p:nvGrpSpPr>
        <p:grpSpPr>
          <a:xfrm rot="0">
            <a:off x="11815229" y="8224004"/>
            <a:ext cx="2038046" cy="582858"/>
            <a:chOff x="0" y="0"/>
            <a:chExt cx="886989" cy="253669"/>
          </a:xfrm>
        </p:grpSpPr>
        <p:sp>
          <p:nvSpPr>
            <p:cNvPr name="Freeform 25" id="25"/>
            <p:cNvSpPr/>
            <p:nvPr/>
          </p:nvSpPr>
          <p:spPr>
            <a:xfrm flipH="false" flipV="false" rot="0">
              <a:off x="0" y="0"/>
              <a:ext cx="886989" cy="253669"/>
            </a:xfrm>
            <a:custGeom>
              <a:avLst/>
              <a:gdLst/>
              <a:ahLst/>
              <a:cxnLst/>
              <a:rect r="r" b="b" t="t" l="l"/>
              <a:pathLst>
                <a:path h="253669" w="886989">
                  <a:moveTo>
                    <a:pt x="0" y="0"/>
                  </a:moveTo>
                  <a:lnTo>
                    <a:pt x="886989" y="0"/>
                  </a:lnTo>
                  <a:lnTo>
                    <a:pt x="886989" y="253669"/>
                  </a:lnTo>
                  <a:lnTo>
                    <a:pt x="0" y="253669"/>
                  </a:lnTo>
                  <a:close/>
                </a:path>
              </a:pathLst>
            </a:custGeom>
            <a:solidFill>
              <a:srgbClr val="FFDE59"/>
            </a:solidFill>
            <a:ln w="9525" cap="sq">
              <a:solidFill>
                <a:srgbClr val="000000"/>
              </a:solidFill>
              <a:prstDash val="solid"/>
              <a:miter/>
            </a:ln>
          </p:spPr>
        </p:sp>
        <p:sp>
          <p:nvSpPr>
            <p:cNvPr name="TextBox 26" id="26"/>
            <p:cNvSpPr txBox="true"/>
            <p:nvPr/>
          </p:nvSpPr>
          <p:spPr>
            <a:xfrm>
              <a:off x="0" y="-19050"/>
              <a:ext cx="886989" cy="272719"/>
            </a:xfrm>
            <a:prstGeom prst="rect">
              <a:avLst/>
            </a:prstGeom>
          </p:spPr>
          <p:txBody>
            <a:bodyPr anchor="ctr" rtlCol="false" tIns="31316" lIns="31316" bIns="31316" rIns="31316"/>
            <a:lstStyle/>
            <a:p>
              <a:pPr algn="ctr">
                <a:lnSpc>
                  <a:spcPts val="1331"/>
                </a:lnSpc>
              </a:pPr>
            </a:p>
          </p:txBody>
        </p:sp>
      </p:grpSp>
      <p:grpSp>
        <p:nvGrpSpPr>
          <p:cNvPr name="Group 27" id="27"/>
          <p:cNvGrpSpPr/>
          <p:nvPr/>
        </p:nvGrpSpPr>
        <p:grpSpPr>
          <a:xfrm rot="0">
            <a:off x="14036011" y="8232604"/>
            <a:ext cx="2038046" cy="574258"/>
            <a:chOff x="0" y="0"/>
            <a:chExt cx="886989" cy="249926"/>
          </a:xfrm>
        </p:grpSpPr>
        <p:sp>
          <p:nvSpPr>
            <p:cNvPr name="Freeform 28" id="28"/>
            <p:cNvSpPr/>
            <p:nvPr/>
          </p:nvSpPr>
          <p:spPr>
            <a:xfrm flipH="false" flipV="false" rot="0">
              <a:off x="0" y="0"/>
              <a:ext cx="886989" cy="249926"/>
            </a:xfrm>
            <a:custGeom>
              <a:avLst/>
              <a:gdLst/>
              <a:ahLst/>
              <a:cxnLst/>
              <a:rect r="r" b="b" t="t" l="l"/>
              <a:pathLst>
                <a:path h="249926" w="886989">
                  <a:moveTo>
                    <a:pt x="0" y="0"/>
                  </a:moveTo>
                  <a:lnTo>
                    <a:pt x="886989" y="0"/>
                  </a:lnTo>
                  <a:lnTo>
                    <a:pt x="886989" y="249926"/>
                  </a:lnTo>
                  <a:lnTo>
                    <a:pt x="0" y="249926"/>
                  </a:lnTo>
                  <a:close/>
                </a:path>
              </a:pathLst>
            </a:custGeom>
            <a:solidFill>
              <a:srgbClr val="FFDE59"/>
            </a:solidFill>
            <a:ln w="9525" cap="sq">
              <a:solidFill>
                <a:srgbClr val="000000"/>
              </a:solidFill>
              <a:prstDash val="solid"/>
              <a:miter/>
            </a:ln>
          </p:spPr>
        </p:sp>
        <p:sp>
          <p:nvSpPr>
            <p:cNvPr name="TextBox 29" id="29"/>
            <p:cNvSpPr txBox="true"/>
            <p:nvPr/>
          </p:nvSpPr>
          <p:spPr>
            <a:xfrm>
              <a:off x="0" y="-19050"/>
              <a:ext cx="886989" cy="268976"/>
            </a:xfrm>
            <a:prstGeom prst="rect">
              <a:avLst/>
            </a:prstGeom>
          </p:spPr>
          <p:txBody>
            <a:bodyPr anchor="ctr" rtlCol="false" tIns="31316" lIns="31316" bIns="31316" rIns="31316"/>
            <a:lstStyle/>
            <a:p>
              <a:pPr algn="ctr">
                <a:lnSpc>
                  <a:spcPts val="1331"/>
                </a:lnSpc>
              </a:pPr>
            </a:p>
          </p:txBody>
        </p:sp>
      </p:grpSp>
      <p:grpSp>
        <p:nvGrpSpPr>
          <p:cNvPr name="Group 30" id="30"/>
          <p:cNvGrpSpPr/>
          <p:nvPr/>
        </p:nvGrpSpPr>
        <p:grpSpPr>
          <a:xfrm rot="0">
            <a:off x="7351444" y="8232604"/>
            <a:ext cx="2038046" cy="574258"/>
            <a:chOff x="0" y="0"/>
            <a:chExt cx="886989" cy="249926"/>
          </a:xfrm>
        </p:grpSpPr>
        <p:sp>
          <p:nvSpPr>
            <p:cNvPr name="Freeform 31" id="31"/>
            <p:cNvSpPr/>
            <p:nvPr/>
          </p:nvSpPr>
          <p:spPr>
            <a:xfrm flipH="false" flipV="false" rot="0">
              <a:off x="0" y="0"/>
              <a:ext cx="886989" cy="249926"/>
            </a:xfrm>
            <a:custGeom>
              <a:avLst/>
              <a:gdLst/>
              <a:ahLst/>
              <a:cxnLst/>
              <a:rect r="r" b="b" t="t" l="l"/>
              <a:pathLst>
                <a:path h="249926" w="886989">
                  <a:moveTo>
                    <a:pt x="0" y="0"/>
                  </a:moveTo>
                  <a:lnTo>
                    <a:pt x="886989" y="0"/>
                  </a:lnTo>
                  <a:lnTo>
                    <a:pt x="886989" y="249926"/>
                  </a:lnTo>
                  <a:lnTo>
                    <a:pt x="0" y="249926"/>
                  </a:lnTo>
                  <a:close/>
                </a:path>
              </a:pathLst>
            </a:custGeom>
            <a:solidFill>
              <a:srgbClr val="FFDE59"/>
            </a:solidFill>
            <a:ln w="9525" cap="sq">
              <a:solidFill>
                <a:srgbClr val="000000"/>
              </a:solidFill>
              <a:prstDash val="solid"/>
              <a:miter/>
            </a:ln>
          </p:spPr>
        </p:sp>
        <p:sp>
          <p:nvSpPr>
            <p:cNvPr name="TextBox 32" id="32"/>
            <p:cNvSpPr txBox="true"/>
            <p:nvPr/>
          </p:nvSpPr>
          <p:spPr>
            <a:xfrm>
              <a:off x="0" y="-9525"/>
              <a:ext cx="886989" cy="259451"/>
            </a:xfrm>
            <a:prstGeom prst="rect">
              <a:avLst/>
            </a:prstGeom>
          </p:spPr>
          <p:txBody>
            <a:bodyPr anchor="ctr" rtlCol="false" tIns="31316" lIns="31316" bIns="31316" rIns="31316"/>
            <a:lstStyle/>
            <a:p>
              <a:pPr algn="l" marL="0" indent="0" lvl="0">
                <a:lnSpc>
                  <a:spcPts val="872"/>
                </a:lnSpc>
                <a:spcBef>
                  <a:spcPct val="0"/>
                </a:spcBef>
              </a:pPr>
            </a:p>
          </p:txBody>
        </p:sp>
      </p:grpSp>
      <p:sp>
        <p:nvSpPr>
          <p:cNvPr name="TextBox 33" id="33"/>
          <p:cNvSpPr txBox="true"/>
          <p:nvPr/>
        </p:nvSpPr>
        <p:spPr>
          <a:xfrm rot="0">
            <a:off x="16743946" y="6248295"/>
            <a:ext cx="2074388" cy="164326"/>
          </a:xfrm>
          <a:prstGeom prst="rect">
            <a:avLst/>
          </a:prstGeom>
        </p:spPr>
        <p:txBody>
          <a:bodyPr anchor="t" rtlCol="false" tIns="0" lIns="0" bIns="0" rIns="0">
            <a:spAutoFit/>
          </a:bodyPr>
          <a:lstStyle/>
          <a:p>
            <a:pPr algn="ctr">
              <a:lnSpc>
                <a:spcPts val="1277"/>
              </a:lnSpc>
              <a:spcBef>
                <a:spcPct val="0"/>
              </a:spcBef>
            </a:pPr>
            <a:r>
              <a:rPr lang="en-US" sz="1064">
                <a:solidFill>
                  <a:srgbClr val="000000"/>
                </a:solidFill>
                <a:latin typeface="Poppins"/>
              </a:rPr>
              <a:t>Objet</a:t>
            </a:r>
          </a:p>
        </p:txBody>
      </p:sp>
      <p:grpSp>
        <p:nvGrpSpPr>
          <p:cNvPr name="Group 34" id="34"/>
          <p:cNvGrpSpPr/>
          <p:nvPr/>
        </p:nvGrpSpPr>
        <p:grpSpPr>
          <a:xfrm rot="0">
            <a:off x="8092760" y="4663793"/>
            <a:ext cx="2013997" cy="279897"/>
            <a:chOff x="0" y="0"/>
            <a:chExt cx="882275" cy="122615"/>
          </a:xfrm>
        </p:grpSpPr>
        <p:sp>
          <p:nvSpPr>
            <p:cNvPr name="Freeform 35" id="35"/>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36" id="36"/>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37" id="37"/>
          <p:cNvGrpSpPr/>
          <p:nvPr/>
        </p:nvGrpSpPr>
        <p:grpSpPr>
          <a:xfrm rot="0">
            <a:off x="10339307" y="4663793"/>
            <a:ext cx="2013997" cy="279897"/>
            <a:chOff x="0" y="0"/>
            <a:chExt cx="882275" cy="122615"/>
          </a:xfrm>
        </p:grpSpPr>
        <p:sp>
          <p:nvSpPr>
            <p:cNvPr name="Freeform 38" id="38"/>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39" id="39"/>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40" id="40"/>
          <p:cNvGrpSpPr/>
          <p:nvPr/>
        </p:nvGrpSpPr>
        <p:grpSpPr>
          <a:xfrm rot="0">
            <a:off x="12509122" y="4663793"/>
            <a:ext cx="2013997" cy="279897"/>
            <a:chOff x="0" y="0"/>
            <a:chExt cx="882275" cy="122615"/>
          </a:xfrm>
        </p:grpSpPr>
        <p:sp>
          <p:nvSpPr>
            <p:cNvPr name="Freeform 41" id="41"/>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42" id="42"/>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43" id="43"/>
          <p:cNvGrpSpPr/>
          <p:nvPr/>
        </p:nvGrpSpPr>
        <p:grpSpPr>
          <a:xfrm rot="0">
            <a:off x="14714548" y="4663793"/>
            <a:ext cx="2013997" cy="279897"/>
            <a:chOff x="0" y="0"/>
            <a:chExt cx="882275" cy="122615"/>
          </a:xfrm>
        </p:grpSpPr>
        <p:sp>
          <p:nvSpPr>
            <p:cNvPr name="Freeform 44" id="44"/>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45" id="45"/>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46" id="46"/>
          <p:cNvGrpSpPr/>
          <p:nvPr/>
        </p:nvGrpSpPr>
        <p:grpSpPr>
          <a:xfrm rot="0">
            <a:off x="7927312" y="7755442"/>
            <a:ext cx="8635785" cy="279897"/>
            <a:chOff x="0" y="0"/>
            <a:chExt cx="11514380" cy="373196"/>
          </a:xfrm>
        </p:grpSpPr>
        <p:grpSp>
          <p:nvGrpSpPr>
            <p:cNvPr name="Group 47" id="47"/>
            <p:cNvGrpSpPr/>
            <p:nvPr/>
          </p:nvGrpSpPr>
          <p:grpSpPr>
            <a:xfrm rot="0">
              <a:off x="0" y="0"/>
              <a:ext cx="2685329" cy="373196"/>
              <a:chOff x="0" y="0"/>
              <a:chExt cx="882275" cy="122615"/>
            </a:xfrm>
          </p:grpSpPr>
          <p:sp>
            <p:nvSpPr>
              <p:cNvPr name="Freeform 48" id="48"/>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49" id="49"/>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50" id="50"/>
            <p:cNvGrpSpPr/>
            <p:nvPr/>
          </p:nvGrpSpPr>
          <p:grpSpPr>
            <a:xfrm rot="0">
              <a:off x="2995396" y="0"/>
              <a:ext cx="2685329" cy="373196"/>
              <a:chOff x="0" y="0"/>
              <a:chExt cx="882275" cy="122615"/>
            </a:xfrm>
          </p:grpSpPr>
          <p:sp>
            <p:nvSpPr>
              <p:cNvPr name="Freeform 51" id="51"/>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52" id="52"/>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53" id="53"/>
            <p:cNvGrpSpPr/>
            <p:nvPr/>
          </p:nvGrpSpPr>
          <p:grpSpPr>
            <a:xfrm rot="0">
              <a:off x="5888483" y="0"/>
              <a:ext cx="2685329" cy="373196"/>
              <a:chOff x="0" y="0"/>
              <a:chExt cx="882275" cy="122615"/>
            </a:xfrm>
          </p:grpSpPr>
          <p:sp>
            <p:nvSpPr>
              <p:cNvPr name="Freeform 54" id="54"/>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55" id="55"/>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56" id="56"/>
            <p:cNvGrpSpPr/>
            <p:nvPr/>
          </p:nvGrpSpPr>
          <p:grpSpPr>
            <a:xfrm rot="0">
              <a:off x="8829051" y="0"/>
              <a:ext cx="2685329" cy="373196"/>
              <a:chOff x="0" y="0"/>
              <a:chExt cx="882275" cy="122615"/>
            </a:xfrm>
          </p:grpSpPr>
          <p:sp>
            <p:nvSpPr>
              <p:cNvPr name="Freeform 57" id="57"/>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58" id="58"/>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sp>
        <p:nvSpPr>
          <p:cNvPr name="AutoShape 59" id="59"/>
          <p:cNvSpPr/>
          <p:nvPr/>
        </p:nvSpPr>
        <p:spPr>
          <a:xfrm>
            <a:off x="16032958" y="5535656"/>
            <a:ext cx="912108" cy="799564"/>
          </a:xfrm>
          <a:prstGeom prst="line">
            <a:avLst/>
          </a:prstGeom>
          <a:ln cap="flat" w="28575">
            <a:solidFill>
              <a:srgbClr val="000000"/>
            </a:solidFill>
            <a:prstDash val="solid"/>
            <a:headEnd type="none" len="sm" w="sm"/>
            <a:tailEnd type="none" len="sm" w="sm"/>
          </a:ln>
        </p:spPr>
      </p:sp>
      <p:sp>
        <p:nvSpPr>
          <p:cNvPr name="AutoShape 60" id="60"/>
          <p:cNvSpPr/>
          <p:nvPr/>
        </p:nvSpPr>
        <p:spPr>
          <a:xfrm flipV="true">
            <a:off x="15497899" y="6339049"/>
            <a:ext cx="969890" cy="786023"/>
          </a:xfrm>
          <a:prstGeom prst="line">
            <a:avLst/>
          </a:prstGeom>
          <a:ln cap="flat" w="28575">
            <a:solidFill>
              <a:srgbClr val="000000"/>
            </a:solidFill>
            <a:prstDash val="solid"/>
            <a:headEnd type="none" len="sm" w="sm"/>
            <a:tailEnd type="none" len="sm" w="sm"/>
          </a:ln>
        </p:spPr>
      </p:sp>
      <p:grpSp>
        <p:nvGrpSpPr>
          <p:cNvPr name="Group 61" id="61"/>
          <p:cNvGrpSpPr/>
          <p:nvPr/>
        </p:nvGrpSpPr>
        <p:grpSpPr>
          <a:xfrm rot="0">
            <a:off x="15144264" y="5029843"/>
            <a:ext cx="2024756" cy="381424"/>
            <a:chOff x="0" y="0"/>
            <a:chExt cx="886989" cy="167091"/>
          </a:xfrm>
        </p:grpSpPr>
        <p:sp>
          <p:nvSpPr>
            <p:cNvPr name="Freeform 62" id="62"/>
            <p:cNvSpPr/>
            <p:nvPr/>
          </p:nvSpPr>
          <p:spPr>
            <a:xfrm flipH="false" flipV="false" rot="0">
              <a:off x="0" y="0"/>
              <a:ext cx="886989" cy="167091"/>
            </a:xfrm>
            <a:custGeom>
              <a:avLst/>
              <a:gdLst/>
              <a:ahLst/>
              <a:cxnLst/>
              <a:rect r="r" b="b" t="t" l="l"/>
              <a:pathLst>
                <a:path h="167091" w="886989">
                  <a:moveTo>
                    <a:pt x="0" y="0"/>
                  </a:moveTo>
                  <a:lnTo>
                    <a:pt x="886989" y="0"/>
                  </a:lnTo>
                  <a:lnTo>
                    <a:pt x="886989" y="167091"/>
                  </a:lnTo>
                  <a:lnTo>
                    <a:pt x="0" y="167091"/>
                  </a:lnTo>
                  <a:close/>
                </a:path>
              </a:pathLst>
            </a:custGeom>
            <a:solidFill>
              <a:srgbClr val="000000">
                <a:alpha val="0"/>
              </a:srgbClr>
            </a:solidFill>
            <a:ln w="9525" cap="sq">
              <a:solidFill>
                <a:srgbClr val="000000"/>
              </a:solidFill>
              <a:prstDash val="solid"/>
              <a:miter/>
            </a:ln>
          </p:spPr>
        </p:sp>
        <p:sp>
          <p:nvSpPr>
            <p:cNvPr name="TextBox 63" id="63"/>
            <p:cNvSpPr txBox="true"/>
            <p:nvPr/>
          </p:nvSpPr>
          <p:spPr>
            <a:xfrm>
              <a:off x="0" y="-19050"/>
              <a:ext cx="886989" cy="186141"/>
            </a:xfrm>
            <a:prstGeom prst="rect">
              <a:avLst/>
            </a:prstGeom>
          </p:spPr>
          <p:txBody>
            <a:bodyPr anchor="ctr" rtlCol="false" tIns="31316" lIns="31316" bIns="31316" rIns="31316"/>
            <a:lstStyle/>
            <a:p>
              <a:pPr algn="ctr">
                <a:lnSpc>
                  <a:spcPts val="1331"/>
                </a:lnSpc>
              </a:pPr>
            </a:p>
          </p:txBody>
        </p:sp>
      </p:grpSp>
      <p:grpSp>
        <p:nvGrpSpPr>
          <p:cNvPr name="Group 64" id="64"/>
          <p:cNvGrpSpPr/>
          <p:nvPr/>
        </p:nvGrpSpPr>
        <p:grpSpPr>
          <a:xfrm rot="0">
            <a:off x="8571130" y="5029843"/>
            <a:ext cx="2013997" cy="376373"/>
            <a:chOff x="0" y="0"/>
            <a:chExt cx="882275" cy="164879"/>
          </a:xfrm>
        </p:grpSpPr>
        <p:sp>
          <p:nvSpPr>
            <p:cNvPr name="Freeform 65" id="65"/>
            <p:cNvSpPr/>
            <p:nvPr/>
          </p:nvSpPr>
          <p:spPr>
            <a:xfrm flipH="false" flipV="false" rot="0">
              <a:off x="0" y="0"/>
              <a:ext cx="882276" cy="164879"/>
            </a:xfrm>
            <a:custGeom>
              <a:avLst/>
              <a:gdLst/>
              <a:ahLst/>
              <a:cxnLst/>
              <a:rect r="r" b="b" t="t" l="l"/>
              <a:pathLst>
                <a:path h="164879" w="882276">
                  <a:moveTo>
                    <a:pt x="0" y="0"/>
                  </a:moveTo>
                  <a:lnTo>
                    <a:pt x="882276" y="0"/>
                  </a:lnTo>
                  <a:lnTo>
                    <a:pt x="882276" y="164879"/>
                  </a:lnTo>
                  <a:lnTo>
                    <a:pt x="0" y="164879"/>
                  </a:lnTo>
                  <a:close/>
                </a:path>
              </a:pathLst>
            </a:custGeom>
            <a:solidFill>
              <a:srgbClr val="000000">
                <a:alpha val="0"/>
              </a:srgbClr>
            </a:solidFill>
            <a:ln w="9525" cap="sq">
              <a:solidFill>
                <a:srgbClr val="000000"/>
              </a:solidFill>
              <a:prstDash val="solid"/>
              <a:miter/>
            </a:ln>
          </p:spPr>
        </p:sp>
        <p:sp>
          <p:nvSpPr>
            <p:cNvPr name="TextBox 66" id="66"/>
            <p:cNvSpPr txBox="true"/>
            <p:nvPr/>
          </p:nvSpPr>
          <p:spPr>
            <a:xfrm>
              <a:off x="0" y="-19050"/>
              <a:ext cx="882275" cy="183929"/>
            </a:xfrm>
            <a:prstGeom prst="rect">
              <a:avLst/>
            </a:prstGeom>
          </p:spPr>
          <p:txBody>
            <a:bodyPr anchor="ctr" rtlCol="false" tIns="31316" lIns="31316" bIns="31316" rIns="31316"/>
            <a:lstStyle/>
            <a:p>
              <a:pPr algn="ctr">
                <a:lnSpc>
                  <a:spcPts val="1331"/>
                </a:lnSpc>
              </a:pPr>
            </a:p>
          </p:txBody>
        </p:sp>
      </p:grpSp>
      <p:grpSp>
        <p:nvGrpSpPr>
          <p:cNvPr name="Group 67" id="67"/>
          <p:cNvGrpSpPr/>
          <p:nvPr/>
        </p:nvGrpSpPr>
        <p:grpSpPr>
          <a:xfrm rot="0">
            <a:off x="10746919" y="5029843"/>
            <a:ext cx="2024756" cy="376373"/>
            <a:chOff x="0" y="0"/>
            <a:chExt cx="886989" cy="164879"/>
          </a:xfrm>
        </p:grpSpPr>
        <p:sp>
          <p:nvSpPr>
            <p:cNvPr name="Freeform 68" id="68"/>
            <p:cNvSpPr/>
            <p:nvPr/>
          </p:nvSpPr>
          <p:spPr>
            <a:xfrm flipH="false" flipV="false" rot="0">
              <a:off x="0" y="0"/>
              <a:ext cx="886989" cy="164879"/>
            </a:xfrm>
            <a:custGeom>
              <a:avLst/>
              <a:gdLst/>
              <a:ahLst/>
              <a:cxnLst/>
              <a:rect r="r" b="b" t="t" l="l"/>
              <a:pathLst>
                <a:path h="164879" w="886989">
                  <a:moveTo>
                    <a:pt x="0" y="0"/>
                  </a:moveTo>
                  <a:lnTo>
                    <a:pt x="886989" y="0"/>
                  </a:lnTo>
                  <a:lnTo>
                    <a:pt x="886989" y="164879"/>
                  </a:lnTo>
                  <a:lnTo>
                    <a:pt x="0" y="164879"/>
                  </a:lnTo>
                  <a:close/>
                </a:path>
              </a:pathLst>
            </a:custGeom>
            <a:solidFill>
              <a:srgbClr val="000000">
                <a:alpha val="0"/>
              </a:srgbClr>
            </a:solidFill>
            <a:ln w="9525" cap="sq">
              <a:solidFill>
                <a:srgbClr val="000000"/>
              </a:solidFill>
              <a:prstDash val="solid"/>
              <a:miter/>
            </a:ln>
          </p:spPr>
        </p:sp>
        <p:sp>
          <p:nvSpPr>
            <p:cNvPr name="TextBox 69" id="69"/>
            <p:cNvSpPr txBox="true"/>
            <p:nvPr/>
          </p:nvSpPr>
          <p:spPr>
            <a:xfrm>
              <a:off x="0" y="-19050"/>
              <a:ext cx="886989" cy="183929"/>
            </a:xfrm>
            <a:prstGeom prst="rect">
              <a:avLst/>
            </a:prstGeom>
          </p:spPr>
          <p:txBody>
            <a:bodyPr anchor="ctr" rtlCol="false" tIns="31316" lIns="31316" bIns="31316" rIns="31316"/>
            <a:lstStyle/>
            <a:p>
              <a:pPr algn="ctr">
                <a:lnSpc>
                  <a:spcPts val="1331"/>
                </a:lnSpc>
              </a:pPr>
            </a:p>
          </p:txBody>
        </p:sp>
      </p:grpSp>
      <p:grpSp>
        <p:nvGrpSpPr>
          <p:cNvPr name="Group 70" id="70"/>
          <p:cNvGrpSpPr/>
          <p:nvPr/>
        </p:nvGrpSpPr>
        <p:grpSpPr>
          <a:xfrm rot="0">
            <a:off x="12953220" y="5029843"/>
            <a:ext cx="2024756" cy="376373"/>
            <a:chOff x="0" y="0"/>
            <a:chExt cx="886989" cy="164879"/>
          </a:xfrm>
        </p:grpSpPr>
        <p:sp>
          <p:nvSpPr>
            <p:cNvPr name="Freeform 71" id="71"/>
            <p:cNvSpPr/>
            <p:nvPr/>
          </p:nvSpPr>
          <p:spPr>
            <a:xfrm flipH="false" flipV="false" rot="0">
              <a:off x="0" y="0"/>
              <a:ext cx="886989" cy="164879"/>
            </a:xfrm>
            <a:custGeom>
              <a:avLst/>
              <a:gdLst/>
              <a:ahLst/>
              <a:cxnLst/>
              <a:rect r="r" b="b" t="t" l="l"/>
              <a:pathLst>
                <a:path h="164879" w="886989">
                  <a:moveTo>
                    <a:pt x="0" y="0"/>
                  </a:moveTo>
                  <a:lnTo>
                    <a:pt x="886989" y="0"/>
                  </a:lnTo>
                  <a:lnTo>
                    <a:pt x="886989" y="164879"/>
                  </a:lnTo>
                  <a:lnTo>
                    <a:pt x="0" y="164879"/>
                  </a:lnTo>
                  <a:close/>
                </a:path>
              </a:pathLst>
            </a:custGeom>
            <a:solidFill>
              <a:srgbClr val="000000">
                <a:alpha val="0"/>
              </a:srgbClr>
            </a:solidFill>
            <a:ln w="9525" cap="sq">
              <a:solidFill>
                <a:srgbClr val="000000"/>
              </a:solidFill>
              <a:prstDash val="solid"/>
              <a:miter/>
            </a:ln>
          </p:spPr>
        </p:sp>
        <p:sp>
          <p:nvSpPr>
            <p:cNvPr name="TextBox 72" id="72"/>
            <p:cNvSpPr txBox="true"/>
            <p:nvPr/>
          </p:nvSpPr>
          <p:spPr>
            <a:xfrm>
              <a:off x="0" y="-19050"/>
              <a:ext cx="886989" cy="183929"/>
            </a:xfrm>
            <a:prstGeom prst="rect">
              <a:avLst/>
            </a:prstGeom>
          </p:spPr>
          <p:txBody>
            <a:bodyPr anchor="ctr" rtlCol="false" tIns="31316" lIns="31316" bIns="31316" rIns="31316"/>
            <a:lstStyle/>
            <a:p>
              <a:pPr algn="ctr">
                <a:lnSpc>
                  <a:spcPts val="1331"/>
                </a:lnSpc>
              </a:pPr>
            </a:p>
          </p:txBody>
        </p:sp>
      </p:grpSp>
      <p:grpSp>
        <p:nvGrpSpPr>
          <p:cNvPr name="Group 73" id="73"/>
          <p:cNvGrpSpPr/>
          <p:nvPr/>
        </p:nvGrpSpPr>
        <p:grpSpPr>
          <a:xfrm rot="0">
            <a:off x="14918072" y="7253780"/>
            <a:ext cx="2024756" cy="387363"/>
            <a:chOff x="0" y="0"/>
            <a:chExt cx="886989" cy="169693"/>
          </a:xfrm>
        </p:grpSpPr>
        <p:sp>
          <p:nvSpPr>
            <p:cNvPr name="Freeform 74" id="74"/>
            <p:cNvSpPr/>
            <p:nvPr/>
          </p:nvSpPr>
          <p:spPr>
            <a:xfrm flipH="false" flipV="false" rot="0">
              <a:off x="0" y="0"/>
              <a:ext cx="886989" cy="169693"/>
            </a:xfrm>
            <a:custGeom>
              <a:avLst/>
              <a:gdLst/>
              <a:ahLst/>
              <a:cxnLst/>
              <a:rect r="r" b="b" t="t" l="l"/>
              <a:pathLst>
                <a:path h="169693" w="886989">
                  <a:moveTo>
                    <a:pt x="0" y="0"/>
                  </a:moveTo>
                  <a:lnTo>
                    <a:pt x="886989" y="0"/>
                  </a:lnTo>
                  <a:lnTo>
                    <a:pt x="886989" y="169693"/>
                  </a:lnTo>
                  <a:lnTo>
                    <a:pt x="0" y="169693"/>
                  </a:lnTo>
                  <a:close/>
                </a:path>
              </a:pathLst>
            </a:custGeom>
            <a:solidFill>
              <a:srgbClr val="000000">
                <a:alpha val="0"/>
              </a:srgbClr>
            </a:solidFill>
            <a:ln w="9525" cap="sq">
              <a:solidFill>
                <a:srgbClr val="000000"/>
              </a:solidFill>
              <a:prstDash val="solid"/>
              <a:miter/>
            </a:ln>
          </p:spPr>
        </p:sp>
        <p:sp>
          <p:nvSpPr>
            <p:cNvPr name="TextBox 75" id="75"/>
            <p:cNvSpPr txBox="true"/>
            <p:nvPr/>
          </p:nvSpPr>
          <p:spPr>
            <a:xfrm>
              <a:off x="0" y="-19050"/>
              <a:ext cx="886989" cy="188743"/>
            </a:xfrm>
            <a:prstGeom prst="rect">
              <a:avLst/>
            </a:prstGeom>
          </p:spPr>
          <p:txBody>
            <a:bodyPr anchor="ctr" rtlCol="false" tIns="31316" lIns="31316" bIns="31316" rIns="31316"/>
            <a:lstStyle/>
            <a:p>
              <a:pPr algn="ctr">
                <a:lnSpc>
                  <a:spcPts val="1331"/>
                </a:lnSpc>
              </a:pPr>
            </a:p>
          </p:txBody>
        </p:sp>
      </p:grpSp>
      <p:grpSp>
        <p:nvGrpSpPr>
          <p:cNvPr name="Group 76" id="76"/>
          <p:cNvGrpSpPr/>
          <p:nvPr/>
        </p:nvGrpSpPr>
        <p:grpSpPr>
          <a:xfrm rot="0">
            <a:off x="8344938" y="7253780"/>
            <a:ext cx="2013997" cy="387363"/>
            <a:chOff x="0" y="0"/>
            <a:chExt cx="882275" cy="169693"/>
          </a:xfrm>
        </p:grpSpPr>
        <p:sp>
          <p:nvSpPr>
            <p:cNvPr name="Freeform 77" id="77"/>
            <p:cNvSpPr/>
            <p:nvPr/>
          </p:nvSpPr>
          <p:spPr>
            <a:xfrm flipH="false" flipV="false" rot="0">
              <a:off x="0" y="0"/>
              <a:ext cx="882276" cy="169693"/>
            </a:xfrm>
            <a:custGeom>
              <a:avLst/>
              <a:gdLst/>
              <a:ahLst/>
              <a:cxnLst/>
              <a:rect r="r" b="b" t="t" l="l"/>
              <a:pathLst>
                <a:path h="169693" w="882276">
                  <a:moveTo>
                    <a:pt x="0" y="0"/>
                  </a:moveTo>
                  <a:lnTo>
                    <a:pt x="882276" y="0"/>
                  </a:lnTo>
                  <a:lnTo>
                    <a:pt x="882276" y="169693"/>
                  </a:lnTo>
                  <a:lnTo>
                    <a:pt x="0" y="169693"/>
                  </a:lnTo>
                  <a:close/>
                </a:path>
              </a:pathLst>
            </a:custGeom>
            <a:solidFill>
              <a:srgbClr val="000000">
                <a:alpha val="0"/>
              </a:srgbClr>
            </a:solidFill>
            <a:ln w="9525" cap="sq">
              <a:solidFill>
                <a:srgbClr val="000000"/>
              </a:solidFill>
              <a:prstDash val="solid"/>
              <a:miter/>
            </a:ln>
          </p:spPr>
        </p:sp>
        <p:sp>
          <p:nvSpPr>
            <p:cNvPr name="TextBox 78" id="78"/>
            <p:cNvSpPr txBox="true"/>
            <p:nvPr/>
          </p:nvSpPr>
          <p:spPr>
            <a:xfrm>
              <a:off x="0" y="-19050"/>
              <a:ext cx="882275" cy="188743"/>
            </a:xfrm>
            <a:prstGeom prst="rect">
              <a:avLst/>
            </a:prstGeom>
          </p:spPr>
          <p:txBody>
            <a:bodyPr anchor="ctr" rtlCol="false" tIns="31316" lIns="31316" bIns="31316" rIns="31316"/>
            <a:lstStyle/>
            <a:p>
              <a:pPr algn="ctr">
                <a:lnSpc>
                  <a:spcPts val="1331"/>
                </a:lnSpc>
              </a:pPr>
            </a:p>
          </p:txBody>
        </p:sp>
      </p:grpSp>
      <p:grpSp>
        <p:nvGrpSpPr>
          <p:cNvPr name="Group 79" id="79"/>
          <p:cNvGrpSpPr/>
          <p:nvPr/>
        </p:nvGrpSpPr>
        <p:grpSpPr>
          <a:xfrm rot="0">
            <a:off x="10520727" y="7253780"/>
            <a:ext cx="2024756" cy="387363"/>
            <a:chOff x="0" y="0"/>
            <a:chExt cx="886989" cy="169693"/>
          </a:xfrm>
        </p:grpSpPr>
        <p:sp>
          <p:nvSpPr>
            <p:cNvPr name="Freeform 80" id="80"/>
            <p:cNvSpPr/>
            <p:nvPr/>
          </p:nvSpPr>
          <p:spPr>
            <a:xfrm flipH="false" flipV="false" rot="0">
              <a:off x="0" y="0"/>
              <a:ext cx="886989" cy="169693"/>
            </a:xfrm>
            <a:custGeom>
              <a:avLst/>
              <a:gdLst/>
              <a:ahLst/>
              <a:cxnLst/>
              <a:rect r="r" b="b" t="t" l="l"/>
              <a:pathLst>
                <a:path h="169693" w="886989">
                  <a:moveTo>
                    <a:pt x="0" y="0"/>
                  </a:moveTo>
                  <a:lnTo>
                    <a:pt x="886989" y="0"/>
                  </a:lnTo>
                  <a:lnTo>
                    <a:pt x="886989" y="169693"/>
                  </a:lnTo>
                  <a:lnTo>
                    <a:pt x="0" y="169693"/>
                  </a:lnTo>
                  <a:close/>
                </a:path>
              </a:pathLst>
            </a:custGeom>
            <a:solidFill>
              <a:srgbClr val="000000">
                <a:alpha val="0"/>
              </a:srgbClr>
            </a:solidFill>
            <a:ln w="9525" cap="sq">
              <a:solidFill>
                <a:srgbClr val="000000"/>
              </a:solidFill>
              <a:prstDash val="solid"/>
              <a:miter/>
            </a:ln>
          </p:spPr>
        </p:sp>
        <p:sp>
          <p:nvSpPr>
            <p:cNvPr name="TextBox 81" id="81"/>
            <p:cNvSpPr txBox="true"/>
            <p:nvPr/>
          </p:nvSpPr>
          <p:spPr>
            <a:xfrm>
              <a:off x="0" y="-19050"/>
              <a:ext cx="886989" cy="188743"/>
            </a:xfrm>
            <a:prstGeom prst="rect">
              <a:avLst/>
            </a:prstGeom>
          </p:spPr>
          <p:txBody>
            <a:bodyPr anchor="ctr" rtlCol="false" tIns="31316" lIns="31316" bIns="31316" rIns="31316"/>
            <a:lstStyle/>
            <a:p>
              <a:pPr algn="ctr">
                <a:lnSpc>
                  <a:spcPts val="1331"/>
                </a:lnSpc>
              </a:pPr>
            </a:p>
          </p:txBody>
        </p:sp>
      </p:grpSp>
      <p:grpSp>
        <p:nvGrpSpPr>
          <p:cNvPr name="Group 82" id="82"/>
          <p:cNvGrpSpPr/>
          <p:nvPr/>
        </p:nvGrpSpPr>
        <p:grpSpPr>
          <a:xfrm rot="0">
            <a:off x="12727028" y="7253780"/>
            <a:ext cx="2024756" cy="387363"/>
            <a:chOff x="0" y="0"/>
            <a:chExt cx="886989" cy="169693"/>
          </a:xfrm>
        </p:grpSpPr>
        <p:sp>
          <p:nvSpPr>
            <p:cNvPr name="Freeform 83" id="83"/>
            <p:cNvSpPr/>
            <p:nvPr/>
          </p:nvSpPr>
          <p:spPr>
            <a:xfrm flipH="false" flipV="false" rot="0">
              <a:off x="0" y="0"/>
              <a:ext cx="886989" cy="169693"/>
            </a:xfrm>
            <a:custGeom>
              <a:avLst/>
              <a:gdLst/>
              <a:ahLst/>
              <a:cxnLst/>
              <a:rect r="r" b="b" t="t" l="l"/>
              <a:pathLst>
                <a:path h="169693" w="886989">
                  <a:moveTo>
                    <a:pt x="0" y="0"/>
                  </a:moveTo>
                  <a:lnTo>
                    <a:pt x="886989" y="0"/>
                  </a:lnTo>
                  <a:lnTo>
                    <a:pt x="886989" y="169693"/>
                  </a:lnTo>
                  <a:lnTo>
                    <a:pt x="0" y="169693"/>
                  </a:lnTo>
                  <a:close/>
                </a:path>
              </a:pathLst>
            </a:custGeom>
            <a:solidFill>
              <a:srgbClr val="000000">
                <a:alpha val="0"/>
              </a:srgbClr>
            </a:solidFill>
            <a:ln w="9525" cap="sq">
              <a:solidFill>
                <a:srgbClr val="000000"/>
              </a:solidFill>
              <a:prstDash val="solid"/>
              <a:miter/>
            </a:ln>
          </p:spPr>
        </p:sp>
        <p:sp>
          <p:nvSpPr>
            <p:cNvPr name="TextBox 84" id="84"/>
            <p:cNvSpPr txBox="true"/>
            <p:nvPr/>
          </p:nvSpPr>
          <p:spPr>
            <a:xfrm>
              <a:off x="0" y="-19050"/>
              <a:ext cx="886989" cy="188743"/>
            </a:xfrm>
            <a:prstGeom prst="rect">
              <a:avLst/>
            </a:prstGeom>
          </p:spPr>
          <p:txBody>
            <a:bodyPr anchor="ctr" rtlCol="false" tIns="31316" lIns="31316" bIns="31316" rIns="31316"/>
            <a:lstStyle/>
            <a:p>
              <a:pPr algn="ctr">
                <a:lnSpc>
                  <a:spcPts val="1331"/>
                </a:lnSpc>
              </a:pPr>
            </a:p>
          </p:txBody>
        </p:sp>
      </p:grpSp>
      <p:grpSp>
        <p:nvGrpSpPr>
          <p:cNvPr name="Group 85" id="85"/>
          <p:cNvGrpSpPr/>
          <p:nvPr/>
        </p:nvGrpSpPr>
        <p:grpSpPr>
          <a:xfrm rot="0">
            <a:off x="9361202" y="2829477"/>
            <a:ext cx="2060785" cy="986375"/>
            <a:chOff x="0" y="0"/>
            <a:chExt cx="886989" cy="424549"/>
          </a:xfrm>
        </p:grpSpPr>
        <p:sp>
          <p:nvSpPr>
            <p:cNvPr name="Freeform 86" id="8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87" id="87"/>
            <p:cNvSpPr txBox="true"/>
            <p:nvPr/>
          </p:nvSpPr>
          <p:spPr>
            <a:xfrm>
              <a:off x="0" y="-19050"/>
              <a:ext cx="886989" cy="443599"/>
            </a:xfrm>
            <a:prstGeom prst="rect">
              <a:avLst/>
            </a:prstGeom>
          </p:spPr>
          <p:txBody>
            <a:bodyPr anchor="ctr" rtlCol="false" tIns="31316" lIns="31316" bIns="31316" rIns="31316"/>
            <a:lstStyle/>
            <a:p>
              <a:pPr algn="ctr">
                <a:lnSpc>
                  <a:spcPts val="1331"/>
                </a:lnSpc>
              </a:pPr>
              <a:r>
                <a:rPr lang="en-US" sz="1109">
                  <a:solidFill>
                    <a:srgbClr val="000000"/>
                  </a:solidFill>
                  <a:latin typeface="Poppins"/>
                </a:rPr>
                <a:t> </a:t>
              </a:r>
            </a:p>
          </p:txBody>
        </p:sp>
      </p:grpSp>
      <p:grpSp>
        <p:nvGrpSpPr>
          <p:cNvPr name="Group 88" id="88"/>
          <p:cNvGrpSpPr/>
          <p:nvPr/>
        </p:nvGrpSpPr>
        <p:grpSpPr>
          <a:xfrm rot="0">
            <a:off x="11593787" y="2829477"/>
            <a:ext cx="2060785" cy="986375"/>
            <a:chOff x="0" y="0"/>
            <a:chExt cx="886989" cy="424549"/>
          </a:xfrm>
        </p:grpSpPr>
        <p:sp>
          <p:nvSpPr>
            <p:cNvPr name="Freeform 89" id="89"/>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90" id="90"/>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91" id="91"/>
          <p:cNvGrpSpPr/>
          <p:nvPr/>
        </p:nvGrpSpPr>
        <p:grpSpPr>
          <a:xfrm rot="0">
            <a:off x="13839346" y="2838173"/>
            <a:ext cx="2060785" cy="986375"/>
            <a:chOff x="0" y="0"/>
            <a:chExt cx="886989" cy="424549"/>
          </a:xfrm>
        </p:grpSpPr>
        <p:sp>
          <p:nvSpPr>
            <p:cNvPr name="Freeform 92" id="9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93" id="9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94" id="94"/>
          <p:cNvGrpSpPr/>
          <p:nvPr/>
        </p:nvGrpSpPr>
        <p:grpSpPr>
          <a:xfrm rot="0">
            <a:off x="7108089" y="2829477"/>
            <a:ext cx="2060785" cy="986375"/>
            <a:chOff x="0" y="0"/>
            <a:chExt cx="886989" cy="424549"/>
          </a:xfrm>
        </p:grpSpPr>
        <p:sp>
          <p:nvSpPr>
            <p:cNvPr name="Freeform 95" id="95"/>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96" id="96"/>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97" id="97"/>
          <p:cNvGrpSpPr/>
          <p:nvPr/>
        </p:nvGrpSpPr>
        <p:grpSpPr>
          <a:xfrm rot="0">
            <a:off x="9317050" y="8921161"/>
            <a:ext cx="2053425" cy="982853"/>
            <a:chOff x="0" y="0"/>
            <a:chExt cx="886989" cy="424549"/>
          </a:xfrm>
        </p:grpSpPr>
        <p:sp>
          <p:nvSpPr>
            <p:cNvPr name="Freeform 98" id="9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99" id="99"/>
            <p:cNvSpPr txBox="true"/>
            <p:nvPr/>
          </p:nvSpPr>
          <p:spPr>
            <a:xfrm>
              <a:off x="0" y="-19050"/>
              <a:ext cx="886989" cy="443599"/>
            </a:xfrm>
            <a:prstGeom prst="rect">
              <a:avLst/>
            </a:prstGeom>
          </p:spPr>
          <p:txBody>
            <a:bodyPr anchor="ctr" rtlCol="false" tIns="31316" lIns="31316" bIns="31316" rIns="31316"/>
            <a:lstStyle/>
            <a:p>
              <a:pPr algn="ctr">
                <a:lnSpc>
                  <a:spcPts val="1331"/>
                </a:lnSpc>
              </a:pPr>
              <a:r>
                <a:rPr lang="en-US" sz="1109">
                  <a:solidFill>
                    <a:srgbClr val="000000"/>
                  </a:solidFill>
                  <a:latin typeface="Poppins"/>
                </a:rPr>
                <a:t> </a:t>
              </a:r>
            </a:p>
          </p:txBody>
        </p:sp>
      </p:grpSp>
      <p:grpSp>
        <p:nvGrpSpPr>
          <p:cNvPr name="Group 100" id="100"/>
          <p:cNvGrpSpPr/>
          <p:nvPr/>
        </p:nvGrpSpPr>
        <p:grpSpPr>
          <a:xfrm rot="0">
            <a:off x="11541663" y="8921161"/>
            <a:ext cx="2053425" cy="982853"/>
            <a:chOff x="0" y="0"/>
            <a:chExt cx="886989" cy="424549"/>
          </a:xfrm>
        </p:grpSpPr>
        <p:sp>
          <p:nvSpPr>
            <p:cNvPr name="Freeform 101" id="101"/>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102" id="102"/>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103" id="103"/>
          <p:cNvGrpSpPr/>
          <p:nvPr/>
        </p:nvGrpSpPr>
        <p:grpSpPr>
          <a:xfrm rot="0">
            <a:off x="13779203" y="8929826"/>
            <a:ext cx="2053425" cy="982853"/>
            <a:chOff x="0" y="0"/>
            <a:chExt cx="886989" cy="424549"/>
          </a:xfrm>
        </p:grpSpPr>
        <p:sp>
          <p:nvSpPr>
            <p:cNvPr name="Freeform 104" id="10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105" id="10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106" id="106"/>
          <p:cNvGrpSpPr/>
          <p:nvPr/>
        </p:nvGrpSpPr>
        <p:grpSpPr>
          <a:xfrm rot="0">
            <a:off x="7071984" y="8921161"/>
            <a:ext cx="2053425" cy="982853"/>
            <a:chOff x="0" y="0"/>
            <a:chExt cx="886989" cy="424549"/>
          </a:xfrm>
        </p:grpSpPr>
        <p:sp>
          <p:nvSpPr>
            <p:cNvPr name="Freeform 107" id="107"/>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108" id="108"/>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09" id="109"/>
          <p:cNvSpPr txBox="true"/>
          <p:nvPr/>
        </p:nvSpPr>
        <p:spPr>
          <a:xfrm rot="0">
            <a:off x="881552" y="320543"/>
            <a:ext cx="14578966"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PROBLÉMATISATION - Indice de faisabilité</a:t>
            </a:r>
          </a:p>
        </p:txBody>
      </p:sp>
      <p:sp>
        <p:nvSpPr>
          <p:cNvPr name="TextBox 110" id="110"/>
          <p:cNvSpPr txBox="true"/>
          <p:nvPr/>
        </p:nvSpPr>
        <p:spPr>
          <a:xfrm rot="0">
            <a:off x="357037" y="1746120"/>
            <a:ext cx="6495872" cy="8309483"/>
          </a:xfrm>
          <a:prstGeom prst="rect">
            <a:avLst/>
          </a:prstGeom>
        </p:spPr>
        <p:txBody>
          <a:bodyPr anchor="t" rtlCol="false" tIns="0" lIns="0" bIns="0" rIns="0">
            <a:spAutoFit/>
          </a:bodyPr>
          <a:lstStyle/>
          <a:p>
            <a:pPr algn="just">
              <a:lnSpc>
                <a:spcPts val="3472"/>
              </a:lnSpc>
            </a:pPr>
            <a:r>
              <a:rPr lang="en-US" sz="2480">
                <a:solidFill>
                  <a:srgbClr val="000000"/>
                </a:solidFill>
                <a:latin typeface="Open Sans"/>
              </a:rPr>
              <a:t>Les indices de faisabilité permettront de déterminer la facilité de mise en place des mesures proposées par les post-its verts.</a:t>
            </a:r>
          </a:p>
          <a:p>
            <a:pPr algn="just">
              <a:lnSpc>
                <a:spcPts val="3472"/>
              </a:lnSpc>
            </a:pPr>
          </a:p>
          <a:p>
            <a:pPr algn="just">
              <a:lnSpc>
                <a:spcPts val="3472"/>
              </a:lnSpc>
            </a:pPr>
            <a:r>
              <a:rPr lang="en-US" sz="2480">
                <a:solidFill>
                  <a:srgbClr val="000000"/>
                </a:solidFill>
                <a:latin typeface="Open Sans"/>
              </a:rPr>
              <a:t>Le format de ces indices peut varier en fonction de la volonté de précision de l’étude ou du temps que l’on peut y consacrer.  L’indice de faisabilité peut donc se résumer à une note sur un nombre arbitraire (4/5, 8/10, 12/20, etc.) ou à une couleur (vert, orange, rouge).</a:t>
            </a:r>
          </a:p>
          <a:p>
            <a:pPr algn="just">
              <a:lnSpc>
                <a:spcPts val="3472"/>
              </a:lnSpc>
            </a:pPr>
          </a:p>
          <a:p>
            <a:pPr algn="just">
              <a:lnSpc>
                <a:spcPts val="3472"/>
              </a:lnSpc>
            </a:pPr>
            <a:r>
              <a:rPr lang="en-US" sz="2480">
                <a:solidFill>
                  <a:srgbClr val="000000"/>
                </a:solidFill>
                <a:latin typeface="Open Sans"/>
              </a:rPr>
              <a:t>On peut aussi imaginer des indices de faisabilité éclatés en fonction des acteurs (commanditaires, clients, concepteurs, etc.) des différents aspects de la question (argent, temps, ressources, etc.) ou d’autres questions spécifiques à l’étude.</a:t>
            </a:r>
          </a:p>
          <a:p>
            <a:pPr algn="just">
              <a:lnSpc>
                <a:spcPts val="3472"/>
              </a:lnSpc>
            </a:pPr>
          </a:p>
        </p:txBody>
      </p:sp>
      <p:sp>
        <p:nvSpPr>
          <p:cNvPr name="TextBox 111" id="111"/>
          <p:cNvSpPr txBox="true"/>
          <p:nvPr/>
        </p:nvSpPr>
        <p:spPr>
          <a:xfrm rot="0">
            <a:off x="9876067" y="4094357"/>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a:t>
            </a:r>
          </a:p>
          <a:p>
            <a:pPr algn="l">
              <a:lnSpc>
                <a:spcPts val="1277"/>
              </a:lnSpc>
              <a:spcBef>
                <a:spcPct val="0"/>
              </a:spcBef>
            </a:pPr>
          </a:p>
        </p:txBody>
      </p:sp>
      <p:sp>
        <p:nvSpPr>
          <p:cNvPr name="TextBox 112" id="112"/>
          <p:cNvSpPr txBox="true"/>
          <p:nvPr/>
        </p:nvSpPr>
        <p:spPr>
          <a:xfrm rot="0">
            <a:off x="12084018" y="4094357"/>
            <a:ext cx="1829960" cy="319127"/>
          </a:xfrm>
          <a:prstGeom prst="rect">
            <a:avLst/>
          </a:prstGeom>
        </p:spPr>
        <p:txBody>
          <a:bodyPr anchor="t" rtlCol="false" tIns="0" lIns="0" bIns="0" rIns="0">
            <a:spAutoFit/>
          </a:bodyPr>
          <a:lstStyle/>
          <a:p>
            <a:pPr algn="l">
              <a:lnSpc>
                <a:spcPts val="1277"/>
              </a:lnSpc>
              <a:spcBef>
                <a:spcPct val="0"/>
              </a:spcBef>
            </a:pPr>
            <a:r>
              <a:rPr lang="en-US" sz="1064">
                <a:solidFill>
                  <a:srgbClr val="000000"/>
                </a:solidFill>
                <a:latin typeface="Poppins Bold"/>
              </a:rPr>
              <a:t>À quel effort l’acteur a-t-il renoncé ?</a:t>
            </a:r>
            <a:r>
              <a:rPr lang="en-US" sz="1064">
                <a:solidFill>
                  <a:srgbClr val="000000"/>
                </a:solidFill>
                <a:latin typeface="Poppins Bold"/>
              </a:rPr>
              <a:t> </a:t>
            </a:r>
            <a:r>
              <a:rPr lang="en-US" sz="1064">
                <a:solidFill>
                  <a:srgbClr val="000000"/>
                </a:solidFill>
                <a:latin typeface="Poppins Bold"/>
              </a:rPr>
              <a:t> </a:t>
            </a:r>
          </a:p>
        </p:txBody>
      </p:sp>
      <p:sp>
        <p:nvSpPr>
          <p:cNvPr name="TextBox 113" id="113"/>
          <p:cNvSpPr txBox="true"/>
          <p:nvPr/>
        </p:nvSpPr>
        <p:spPr>
          <a:xfrm rot="0">
            <a:off x="14304800" y="4102957"/>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  </a:t>
            </a:r>
          </a:p>
          <a:p>
            <a:pPr algn="l">
              <a:lnSpc>
                <a:spcPts val="1277"/>
              </a:lnSpc>
              <a:spcBef>
                <a:spcPct val="0"/>
              </a:spcBef>
            </a:pPr>
          </a:p>
        </p:txBody>
      </p:sp>
      <p:sp>
        <p:nvSpPr>
          <p:cNvPr name="TextBox 114" id="114"/>
          <p:cNvSpPr txBox="true"/>
          <p:nvPr/>
        </p:nvSpPr>
        <p:spPr>
          <a:xfrm rot="0">
            <a:off x="7666183" y="4093845"/>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 </a:t>
            </a:r>
          </a:p>
          <a:p>
            <a:pPr algn="l">
              <a:lnSpc>
                <a:spcPts val="1277"/>
              </a:lnSpc>
              <a:spcBef>
                <a:spcPct val="0"/>
              </a:spcBef>
            </a:pPr>
          </a:p>
        </p:txBody>
      </p:sp>
      <p:sp>
        <p:nvSpPr>
          <p:cNvPr name="TextBox 115" id="115"/>
          <p:cNvSpPr txBox="true"/>
          <p:nvPr/>
        </p:nvSpPr>
        <p:spPr>
          <a:xfrm rot="0">
            <a:off x="9670147" y="8254415"/>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a:t>
            </a:r>
            <a:r>
              <a:rPr lang="en-US" sz="1064">
                <a:solidFill>
                  <a:srgbClr val="000000"/>
                </a:solidFill>
                <a:latin typeface="Poppins Bold"/>
              </a:rPr>
              <a:t> </a:t>
            </a:r>
            <a:r>
              <a:rPr lang="en-US" sz="1064">
                <a:solidFill>
                  <a:srgbClr val="000000"/>
                </a:solidFill>
                <a:latin typeface="Poppins Bold"/>
              </a:rPr>
              <a:t> </a:t>
            </a:r>
          </a:p>
          <a:p>
            <a:pPr algn="l">
              <a:lnSpc>
                <a:spcPts val="1277"/>
              </a:lnSpc>
              <a:spcBef>
                <a:spcPct val="0"/>
              </a:spcBef>
            </a:pPr>
          </a:p>
        </p:txBody>
      </p:sp>
      <p:sp>
        <p:nvSpPr>
          <p:cNvPr name="TextBox 116" id="116"/>
          <p:cNvSpPr txBox="true"/>
          <p:nvPr/>
        </p:nvSpPr>
        <p:spPr>
          <a:xfrm rot="0">
            <a:off x="11937152" y="8324334"/>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a:t>
            </a:r>
            <a:r>
              <a:rPr lang="en-US" sz="1064">
                <a:solidFill>
                  <a:srgbClr val="000000"/>
                </a:solidFill>
                <a:latin typeface="Poppins Bold"/>
              </a:rPr>
              <a:t> </a:t>
            </a:r>
          </a:p>
          <a:p>
            <a:pPr algn="l">
              <a:lnSpc>
                <a:spcPts val="1277"/>
              </a:lnSpc>
              <a:spcBef>
                <a:spcPct val="0"/>
              </a:spcBef>
            </a:pPr>
          </a:p>
        </p:txBody>
      </p:sp>
      <p:sp>
        <p:nvSpPr>
          <p:cNvPr name="TextBox 117" id="117"/>
          <p:cNvSpPr txBox="true"/>
          <p:nvPr/>
        </p:nvSpPr>
        <p:spPr>
          <a:xfrm rot="0">
            <a:off x="14157934" y="8332934"/>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a:t>
            </a:r>
            <a:r>
              <a:rPr lang="en-US" sz="1064">
                <a:solidFill>
                  <a:srgbClr val="000000"/>
                </a:solidFill>
                <a:latin typeface="Poppins Bold"/>
              </a:rPr>
              <a:t> </a:t>
            </a:r>
            <a:r>
              <a:rPr lang="en-US" sz="1064">
                <a:solidFill>
                  <a:srgbClr val="000000"/>
                </a:solidFill>
                <a:latin typeface="Poppins Bold"/>
              </a:rPr>
              <a:t> </a:t>
            </a:r>
          </a:p>
          <a:p>
            <a:pPr algn="l">
              <a:lnSpc>
                <a:spcPts val="1277"/>
              </a:lnSpc>
              <a:spcBef>
                <a:spcPct val="0"/>
              </a:spcBef>
            </a:pPr>
          </a:p>
        </p:txBody>
      </p:sp>
      <p:sp>
        <p:nvSpPr>
          <p:cNvPr name="TextBox 118" id="118"/>
          <p:cNvSpPr txBox="true"/>
          <p:nvPr/>
        </p:nvSpPr>
        <p:spPr>
          <a:xfrm rot="0">
            <a:off x="7473367" y="8332934"/>
            <a:ext cx="1829960" cy="473927"/>
          </a:xfrm>
          <a:prstGeom prst="rect">
            <a:avLst/>
          </a:prstGeom>
        </p:spPr>
        <p:txBody>
          <a:bodyPr anchor="t" rtlCol="false" tIns="0" lIns="0" bIns="0" rIns="0">
            <a:spAutoFit/>
          </a:bodyPr>
          <a:lstStyle/>
          <a:p>
            <a:pPr algn="l">
              <a:lnSpc>
                <a:spcPts val="1277"/>
              </a:lnSpc>
            </a:pPr>
            <a:r>
              <a:rPr lang="en-US" sz="1064">
                <a:solidFill>
                  <a:srgbClr val="000000"/>
                </a:solidFill>
                <a:latin typeface="Poppins Bold"/>
              </a:rPr>
              <a:t>À quel effort l’acteur a-t-il renoncé ?  </a:t>
            </a:r>
          </a:p>
          <a:p>
            <a:pPr algn="l">
              <a:lnSpc>
                <a:spcPts val="1277"/>
              </a:lnSpc>
              <a:spcBef>
                <a:spcPct val="0"/>
              </a:spcBef>
            </a:pPr>
          </a:p>
        </p:txBody>
      </p:sp>
      <p:sp>
        <p:nvSpPr>
          <p:cNvPr name="TextBox 119" id="119"/>
          <p:cNvSpPr txBox="true"/>
          <p:nvPr/>
        </p:nvSpPr>
        <p:spPr>
          <a:xfrm rot="0">
            <a:off x="8347288" y="4703412"/>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120" id="120"/>
          <p:cNvSpPr txBox="true"/>
          <p:nvPr/>
        </p:nvSpPr>
        <p:spPr>
          <a:xfrm rot="0">
            <a:off x="10678123" y="4703412"/>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121" id="121"/>
          <p:cNvSpPr txBox="true"/>
          <p:nvPr/>
        </p:nvSpPr>
        <p:spPr>
          <a:xfrm rot="0">
            <a:off x="12870075" y="4703412"/>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122" id="122"/>
          <p:cNvSpPr txBox="true"/>
          <p:nvPr/>
        </p:nvSpPr>
        <p:spPr>
          <a:xfrm rot="0">
            <a:off x="15094619" y="4696369"/>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123" id="123"/>
          <p:cNvSpPr txBox="true"/>
          <p:nvPr/>
        </p:nvSpPr>
        <p:spPr>
          <a:xfrm rot="0">
            <a:off x="8302906" y="7795062"/>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124" id="124"/>
          <p:cNvSpPr txBox="true"/>
          <p:nvPr/>
        </p:nvSpPr>
        <p:spPr>
          <a:xfrm rot="0">
            <a:off x="10517757" y="7795062"/>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125" id="125"/>
          <p:cNvSpPr txBox="true"/>
          <p:nvPr/>
        </p:nvSpPr>
        <p:spPr>
          <a:xfrm rot="0">
            <a:off x="12714406" y="7795062"/>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126" id="126"/>
          <p:cNvSpPr txBox="true"/>
          <p:nvPr/>
        </p:nvSpPr>
        <p:spPr>
          <a:xfrm rot="0">
            <a:off x="14830702" y="7799362"/>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Bold"/>
              </a:rPr>
              <a:t>Acteurs</a:t>
            </a:r>
          </a:p>
        </p:txBody>
      </p:sp>
      <p:sp>
        <p:nvSpPr>
          <p:cNvPr name="TextBox 127" id="127"/>
          <p:cNvSpPr txBox="true"/>
          <p:nvPr/>
        </p:nvSpPr>
        <p:spPr>
          <a:xfrm rot="0">
            <a:off x="15265393" y="5129458"/>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sp>
        <p:nvSpPr>
          <p:cNvPr name="TextBox 128" id="128"/>
          <p:cNvSpPr txBox="true"/>
          <p:nvPr/>
        </p:nvSpPr>
        <p:spPr>
          <a:xfrm rot="0">
            <a:off x="8691614" y="5129458"/>
            <a:ext cx="1808366" cy="170584"/>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sp>
        <p:nvSpPr>
          <p:cNvPr name="TextBox 129" id="129"/>
          <p:cNvSpPr txBox="true"/>
          <p:nvPr/>
        </p:nvSpPr>
        <p:spPr>
          <a:xfrm rot="0">
            <a:off x="10868047" y="5129458"/>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sp>
        <p:nvSpPr>
          <p:cNvPr name="TextBox 130" id="130"/>
          <p:cNvSpPr txBox="true"/>
          <p:nvPr/>
        </p:nvSpPr>
        <p:spPr>
          <a:xfrm rot="0">
            <a:off x="13074348" y="5129458"/>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sp>
        <p:nvSpPr>
          <p:cNvPr name="TextBox 131" id="131"/>
          <p:cNvSpPr txBox="true"/>
          <p:nvPr/>
        </p:nvSpPr>
        <p:spPr>
          <a:xfrm rot="0">
            <a:off x="15039200" y="7353394"/>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sp>
        <p:nvSpPr>
          <p:cNvPr name="TextBox 132" id="132"/>
          <p:cNvSpPr txBox="true"/>
          <p:nvPr/>
        </p:nvSpPr>
        <p:spPr>
          <a:xfrm rot="0">
            <a:off x="8465422" y="7353394"/>
            <a:ext cx="1808366" cy="170584"/>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sp>
        <p:nvSpPr>
          <p:cNvPr name="TextBox 133" id="133"/>
          <p:cNvSpPr txBox="true"/>
          <p:nvPr/>
        </p:nvSpPr>
        <p:spPr>
          <a:xfrm rot="0">
            <a:off x="10641855" y="7353394"/>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sp>
        <p:nvSpPr>
          <p:cNvPr name="TextBox 134" id="134"/>
          <p:cNvSpPr txBox="true"/>
          <p:nvPr/>
        </p:nvSpPr>
        <p:spPr>
          <a:xfrm rot="0">
            <a:off x="12848156" y="7353394"/>
            <a:ext cx="1818027" cy="163316"/>
          </a:xfrm>
          <a:prstGeom prst="rect">
            <a:avLst/>
          </a:prstGeom>
        </p:spPr>
        <p:txBody>
          <a:bodyPr anchor="t" rtlCol="false" tIns="0" lIns="0" bIns="0" rIns="0">
            <a:spAutoFit/>
          </a:bodyPr>
          <a:lstStyle/>
          <a:p>
            <a:pPr algn="l">
              <a:lnSpc>
                <a:spcPts val="1269"/>
              </a:lnSpc>
              <a:spcBef>
                <a:spcPct val="0"/>
              </a:spcBef>
            </a:pPr>
            <a:r>
              <a:rPr lang="en-US" sz="1057">
                <a:solidFill>
                  <a:srgbClr val="000000"/>
                </a:solidFill>
                <a:latin typeface="Poppins Bold"/>
              </a:rPr>
              <a:t>Cause</a:t>
            </a:r>
          </a:p>
        </p:txBody>
      </p:sp>
      <p:sp>
        <p:nvSpPr>
          <p:cNvPr name="TextBox 135" id="135"/>
          <p:cNvSpPr txBox="true"/>
          <p:nvPr/>
        </p:nvSpPr>
        <p:spPr>
          <a:xfrm rot="0">
            <a:off x="9439050" y="2867160"/>
            <a:ext cx="1850377" cy="322581"/>
          </a:xfrm>
          <a:prstGeom prst="rect">
            <a:avLst/>
          </a:prstGeom>
        </p:spPr>
        <p:txBody>
          <a:bodyPr anchor="t" rtlCol="false" tIns="0" lIns="0" bIns="0" rIns="0">
            <a:spAutoFit/>
          </a:bodyPr>
          <a:lstStyle/>
          <a:p>
            <a:pPr algn="l">
              <a:lnSpc>
                <a:spcPts val="1291"/>
              </a:lnSpc>
              <a:spcBef>
                <a:spcPct val="0"/>
              </a:spcBef>
            </a:pPr>
            <a:r>
              <a:rPr lang="en-US" sz="1076">
                <a:solidFill>
                  <a:srgbClr val="000000"/>
                </a:solidFill>
                <a:latin typeface="Poppins Bold"/>
              </a:rPr>
              <a:t>Comment rendre cet effort acceptable ? </a:t>
            </a:r>
          </a:p>
        </p:txBody>
      </p:sp>
      <p:sp>
        <p:nvSpPr>
          <p:cNvPr name="TextBox 136" id="136"/>
          <p:cNvSpPr txBox="true"/>
          <p:nvPr/>
        </p:nvSpPr>
        <p:spPr>
          <a:xfrm rot="0">
            <a:off x="11717070" y="2931034"/>
            <a:ext cx="1850377" cy="479109"/>
          </a:xfrm>
          <a:prstGeom prst="rect">
            <a:avLst/>
          </a:prstGeom>
        </p:spPr>
        <p:txBody>
          <a:bodyPr anchor="t" rtlCol="false" tIns="0" lIns="0" bIns="0" rIns="0">
            <a:spAutoFit/>
          </a:bodyPr>
          <a:lstStyle/>
          <a:p>
            <a:pPr algn="l">
              <a:lnSpc>
                <a:spcPts val="1291"/>
              </a:lnSpc>
            </a:pPr>
            <a:r>
              <a:rPr lang="en-US" sz="1076">
                <a:solidFill>
                  <a:srgbClr val="000000"/>
                </a:solidFill>
                <a:latin typeface="Poppins Bold"/>
              </a:rPr>
              <a:t>Comment rendre cet effort acceptable ? </a:t>
            </a:r>
          </a:p>
          <a:p>
            <a:pPr algn="l">
              <a:lnSpc>
                <a:spcPts val="1291"/>
              </a:lnSpc>
              <a:spcBef>
                <a:spcPct val="0"/>
              </a:spcBef>
            </a:pPr>
          </a:p>
        </p:txBody>
      </p:sp>
      <p:sp>
        <p:nvSpPr>
          <p:cNvPr name="TextBox 137" id="137"/>
          <p:cNvSpPr txBox="true"/>
          <p:nvPr/>
        </p:nvSpPr>
        <p:spPr>
          <a:xfrm rot="0">
            <a:off x="13992884" y="2931034"/>
            <a:ext cx="1850377" cy="479109"/>
          </a:xfrm>
          <a:prstGeom prst="rect">
            <a:avLst/>
          </a:prstGeom>
        </p:spPr>
        <p:txBody>
          <a:bodyPr anchor="t" rtlCol="false" tIns="0" lIns="0" bIns="0" rIns="0">
            <a:spAutoFit/>
          </a:bodyPr>
          <a:lstStyle/>
          <a:p>
            <a:pPr algn="l">
              <a:lnSpc>
                <a:spcPts val="1291"/>
              </a:lnSpc>
            </a:pPr>
            <a:r>
              <a:rPr lang="en-US" sz="1076">
                <a:solidFill>
                  <a:srgbClr val="000000"/>
                </a:solidFill>
                <a:latin typeface="Poppins Bold"/>
              </a:rPr>
              <a:t>Comment rendre cet effort acceptable ?</a:t>
            </a:r>
          </a:p>
          <a:p>
            <a:pPr algn="l">
              <a:lnSpc>
                <a:spcPts val="1291"/>
              </a:lnSpc>
              <a:spcBef>
                <a:spcPct val="0"/>
              </a:spcBef>
            </a:pPr>
          </a:p>
        </p:txBody>
      </p:sp>
      <p:sp>
        <p:nvSpPr>
          <p:cNvPr name="TextBox 138" id="138"/>
          <p:cNvSpPr txBox="true"/>
          <p:nvPr/>
        </p:nvSpPr>
        <p:spPr>
          <a:xfrm rot="0">
            <a:off x="7249381" y="2884605"/>
            <a:ext cx="1850377" cy="322581"/>
          </a:xfrm>
          <a:prstGeom prst="rect">
            <a:avLst/>
          </a:prstGeom>
        </p:spPr>
        <p:txBody>
          <a:bodyPr anchor="t" rtlCol="false" tIns="0" lIns="0" bIns="0" rIns="0">
            <a:spAutoFit/>
          </a:bodyPr>
          <a:lstStyle/>
          <a:p>
            <a:pPr algn="l">
              <a:lnSpc>
                <a:spcPts val="1291"/>
              </a:lnSpc>
              <a:spcBef>
                <a:spcPct val="0"/>
              </a:spcBef>
            </a:pPr>
            <a:r>
              <a:rPr lang="en-US" sz="1076">
                <a:solidFill>
                  <a:srgbClr val="000000"/>
                </a:solidFill>
                <a:latin typeface="Poppins Bold"/>
              </a:rPr>
              <a:t>Comment rendre cet effort acceptable ? </a:t>
            </a:r>
          </a:p>
        </p:txBody>
      </p:sp>
      <p:sp>
        <p:nvSpPr>
          <p:cNvPr name="TextBox 139" id="139"/>
          <p:cNvSpPr txBox="true"/>
          <p:nvPr/>
        </p:nvSpPr>
        <p:spPr>
          <a:xfrm rot="0">
            <a:off x="9394621" y="8958675"/>
            <a:ext cx="1843769" cy="321463"/>
          </a:xfrm>
          <a:prstGeom prst="rect">
            <a:avLst/>
          </a:prstGeom>
        </p:spPr>
        <p:txBody>
          <a:bodyPr anchor="t" rtlCol="false" tIns="0" lIns="0" bIns="0" rIns="0">
            <a:spAutoFit/>
          </a:bodyPr>
          <a:lstStyle/>
          <a:p>
            <a:pPr algn="l">
              <a:lnSpc>
                <a:spcPts val="1286"/>
              </a:lnSpc>
              <a:spcBef>
                <a:spcPct val="0"/>
              </a:spcBef>
            </a:pPr>
            <a:r>
              <a:rPr lang="en-US" sz="1072">
                <a:solidFill>
                  <a:srgbClr val="000000"/>
                </a:solidFill>
                <a:latin typeface="Poppins Bold"/>
              </a:rPr>
              <a:t>Comment rendre cet effort acceptable ? </a:t>
            </a:r>
          </a:p>
        </p:txBody>
      </p:sp>
      <p:sp>
        <p:nvSpPr>
          <p:cNvPr name="TextBox 140" id="140"/>
          <p:cNvSpPr txBox="true"/>
          <p:nvPr/>
        </p:nvSpPr>
        <p:spPr>
          <a:xfrm rot="0">
            <a:off x="11664506" y="9022321"/>
            <a:ext cx="1843769" cy="321463"/>
          </a:xfrm>
          <a:prstGeom prst="rect">
            <a:avLst/>
          </a:prstGeom>
        </p:spPr>
        <p:txBody>
          <a:bodyPr anchor="t" rtlCol="false" tIns="0" lIns="0" bIns="0" rIns="0">
            <a:spAutoFit/>
          </a:bodyPr>
          <a:lstStyle/>
          <a:p>
            <a:pPr algn="l">
              <a:lnSpc>
                <a:spcPts val="1286"/>
              </a:lnSpc>
              <a:spcBef>
                <a:spcPct val="0"/>
              </a:spcBef>
            </a:pPr>
            <a:r>
              <a:rPr lang="en-US" sz="1072">
                <a:solidFill>
                  <a:srgbClr val="000000"/>
                </a:solidFill>
                <a:latin typeface="Poppins Bold"/>
              </a:rPr>
              <a:t>Comment rendre cet effort acceptable ? </a:t>
            </a:r>
          </a:p>
        </p:txBody>
      </p:sp>
      <p:sp>
        <p:nvSpPr>
          <p:cNvPr name="TextBox 141" id="141"/>
          <p:cNvSpPr txBox="true"/>
          <p:nvPr/>
        </p:nvSpPr>
        <p:spPr>
          <a:xfrm rot="0">
            <a:off x="13902046" y="9030986"/>
            <a:ext cx="1843769" cy="477432"/>
          </a:xfrm>
          <a:prstGeom prst="rect">
            <a:avLst/>
          </a:prstGeom>
        </p:spPr>
        <p:txBody>
          <a:bodyPr anchor="t" rtlCol="false" tIns="0" lIns="0" bIns="0" rIns="0">
            <a:spAutoFit/>
          </a:bodyPr>
          <a:lstStyle/>
          <a:p>
            <a:pPr algn="l">
              <a:lnSpc>
                <a:spcPts val="1286"/>
              </a:lnSpc>
            </a:pPr>
            <a:r>
              <a:rPr lang="en-US" sz="1072">
                <a:solidFill>
                  <a:srgbClr val="000000"/>
                </a:solidFill>
                <a:latin typeface="Poppins Bold"/>
              </a:rPr>
              <a:t>Comment rendre cet effort acceptable ?</a:t>
            </a:r>
          </a:p>
          <a:p>
            <a:pPr algn="l">
              <a:lnSpc>
                <a:spcPts val="1286"/>
              </a:lnSpc>
              <a:spcBef>
                <a:spcPct val="0"/>
              </a:spcBef>
            </a:pPr>
          </a:p>
        </p:txBody>
      </p:sp>
      <p:sp>
        <p:nvSpPr>
          <p:cNvPr name="TextBox 142" id="142"/>
          <p:cNvSpPr txBox="true"/>
          <p:nvPr/>
        </p:nvSpPr>
        <p:spPr>
          <a:xfrm rot="0">
            <a:off x="7170008" y="8941346"/>
            <a:ext cx="1843769" cy="321463"/>
          </a:xfrm>
          <a:prstGeom prst="rect">
            <a:avLst/>
          </a:prstGeom>
        </p:spPr>
        <p:txBody>
          <a:bodyPr anchor="t" rtlCol="false" tIns="0" lIns="0" bIns="0" rIns="0">
            <a:spAutoFit/>
          </a:bodyPr>
          <a:lstStyle/>
          <a:p>
            <a:pPr algn="l">
              <a:lnSpc>
                <a:spcPts val="1286"/>
              </a:lnSpc>
              <a:spcBef>
                <a:spcPct val="0"/>
              </a:spcBef>
            </a:pPr>
            <a:r>
              <a:rPr lang="en-US" sz="1072">
                <a:solidFill>
                  <a:srgbClr val="000000"/>
                </a:solidFill>
                <a:latin typeface="Poppins Bold"/>
              </a:rPr>
              <a:t>Comment rendre cet effort acceptable ? </a:t>
            </a:r>
          </a:p>
        </p:txBody>
      </p:sp>
      <p:grpSp>
        <p:nvGrpSpPr>
          <p:cNvPr name="Group 143" id="143"/>
          <p:cNvGrpSpPr/>
          <p:nvPr/>
        </p:nvGrpSpPr>
        <p:grpSpPr>
          <a:xfrm rot="0">
            <a:off x="8650329" y="2373546"/>
            <a:ext cx="726897" cy="911863"/>
            <a:chOff x="0" y="0"/>
            <a:chExt cx="969196" cy="1215817"/>
          </a:xfrm>
        </p:grpSpPr>
        <p:grpSp>
          <p:nvGrpSpPr>
            <p:cNvPr name="Group 144" id="144"/>
            <p:cNvGrpSpPr/>
            <p:nvPr/>
          </p:nvGrpSpPr>
          <p:grpSpPr>
            <a:xfrm rot="0">
              <a:off x="91464" y="220590"/>
              <a:ext cx="804727" cy="804727"/>
              <a:chOff x="0" y="0"/>
              <a:chExt cx="812800" cy="812800"/>
            </a:xfrm>
          </p:grpSpPr>
          <p:sp>
            <p:nvSpPr>
              <p:cNvPr name="Freeform 145" id="14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9525" cap="sq">
                <a:solidFill>
                  <a:srgbClr val="000000"/>
                </a:solidFill>
                <a:prstDash val="solid"/>
                <a:miter/>
              </a:ln>
            </p:spPr>
          </p:sp>
          <p:sp>
            <p:nvSpPr>
              <p:cNvPr name="TextBox 146" id="146"/>
              <p:cNvSpPr txBox="true"/>
              <p:nvPr/>
            </p:nvSpPr>
            <p:spPr>
              <a:xfrm>
                <a:off x="76200" y="66675"/>
                <a:ext cx="660400" cy="669925"/>
              </a:xfrm>
              <a:prstGeom prst="rect">
                <a:avLst/>
              </a:prstGeom>
            </p:spPr>
            <p:txBody>
              <a:bodyPr anchor="ctr" rtlCol="false" tIns="50800" lIns="50800" bIns="50800" rIns="50800"/>
              <a:lstStyle/>
              <a:p>
                <a:pPr algn="ctr">
                  <a:lnSpc>
                    <a:spcPts val="1753"/>
                  </a:lnSpc>
                </a:pPr>
              </a:p>
            </p:txBody>
          </p:sp>
        </p:grpSp>
        <p:sp>
          <p:nvSpPr>
            <p:cNvPr name="TextBox 147" id="147"/>
            <p:cNvSpPr txBox="true"/>
            <p:nvPr/>
          </p:nvSpPr>
          <p:spPr>
            <a:xfrm rot="-3326976">
              <a:off x="-160254" y="433027"/>
              <a:ext cx="1266296" cy="333373"/>
            </a:xfrm>
            <a:prstGeom prst="rect">
              <a:avLst/>
            </a:prstGeom>
          </p:spPr>
          <p:txBody>
            <a:bodyPr anchor="t" rtlCol="false" tIns="0" lIns="0" bIns="0" rIns="0">
              <a:spAutoFit/>
            </a:bodyPr>
            <a:lstStyle/>
            <a:p>
              <a:pPr algn="ctr">
                <a:lnSpc>
                  <a:spcPts val="2100"/>
                </a:lnSpc>
              </a:pPr>
              <a:r>
                <a:rPr lang="en-US" sz="1500">
                  <a:solidFill>
                    <a:srgbClr val="000000"/>
                  </a:solidFill>
                  <a:latin typeface="Open Sans"/>
                </a:rPr>
                <a:t>indice</a:t>
              </a:r>
            </a:p>
          </p:txBody>
        </p:sp>
      </p:grpSp>
      <p:grpSp>
        <p:nvGrpSpPr>
          <p:cNvPr name="Group 148" id="148"/>
          <p:cNvGrpSpPr/>
          <p:nvPr/>
        </p:nvGrpSpPr>
        <p:grpSpPr>
          <a:xfrm rot="0">
            <a:off x="10892635" y="2382897"/>
            <a:ext cx="726897" cy="911863"/>
            <a:chOff x="0" y="0"/>
            <a:chExt cx="969196" cy="1215817"/>
          </a:xfrm>
        </p:grpSpPr>
        <p:grpSp>
          <p:nvGrpSpPr>
            <p:cNvPr name="Group 149" id="149"/>
            <p:cNvGrpSpPr/>
            <p:nvPr/>
          </p:nvGrpSpPr>
          <p:grpSpPr>
            <a:xfrm rot="0">
              <a:off x="91464" y="220590"/>
              <a:ext cx="804727" cy="804727"/>
              <a:chOff x="0" y="0"/>
              <a:chExt cx="812800" cy="812800"/>
            </a:xfrm>
          </p:grpSpPr>
          <p:sp>
            <p:nvSpPr>
              <p:cNvPr name="Freeform 150" id="15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9525" cap="sq">
                <a:solidFill>
                  <a:srgbClr val="000000"/>
                </a:solidFill>
                <a:prstDash val="solid"/>
                <a:miter/>
              </a:ln>
            </p:spPr>
          </p:sp>
          <p:sp>
            <p:nvSpPr>
              <p:cNvPr name="TextBox 151" id="151"/>
              <p:cNvSpPr txBox="true"/>
              <p:nvPr/>
            </p:nvSpPr>
            <p:spPr>
              <a:xfrm>
                <a:off x="76200" y="66675"/>
                <a:ext cx="660400" cy="669925"/>
              </a:xfrm>
              <a:prstGeom prst="rect">
                <a:avLst/>
              </a:prstGeom>
            </p:spPr>
            <p:txBody>
              <a:bodyPr anchor="ctr" rtlCol="false" tIns="50800" lIns="50800" bIns="50800" rIns="50800"/>
              <a:lstStyle/>
              <a:p>
                <a:pPr algn="ctr">
                  <a:lnSpc>
                    <a:spcPts val="1753"/>
                  </a:lnSpc>
                </a:pPr>
              </a:p>
            </p:txBody>
          </p:sp>
        </p:grpSp>
        <p:sp>
          <p:nvSpPr>
            <p:cNvPr name="TextBox 152" id="152"/>
            <p:cNvSpPr txBox="true"/>
            <p:nvPr/>
          </p:nvSpPr>
          <p:spPr>
            <a:xfrm rot="-3326976">
              <a:off x="-160254" y="433027"/>
              <a:ext cx="1266296" cy="333373"/>
            </a:xfrm>
            <a:prstGeom prst="rect">
              <a:avLst/>
            </a:prstGeom>
          </p:spPr>
          <p:txBody>
            <a:bodyPr anchor="t" rtlCol="false" tIns="0" lIns="0" bIns="0" rIns="0">
              <a:spAutoFit/>
            </a:bodyPr>
            <a:lstStyle/>
            <a:p>
              <a:pPr algn="ctr">
                <a:lnSpc>
                  <a:spcPts val="2100"/>
                </a:lnSpc>
              </a:pPr>
              <a:r>
                <a:rPr lang="en-US" sz="1500">
                  <a:solidFill>
                    <a:srgbClr val="000000"/>
                  </a:solidFill>
                  <a:latin typeface="Open Sans"/>
                </a:rPr>
                <a:t>indice</a:t>
              </a:r>
            </a:p>
          </p:txBody>
        </p:sp>
      </p:grpSp>
      <p:grpSp>
        <p:nvGrpSpPr>
          <p:cNvPr name="Group 153" id="153"/>
          <p:cNvGrpSpPr/>
          <p:nvPr/>
        </p:nvGrpSpPr>
        <p:grpSpPr>
          <a:xfrm rot="0">
            <a:off x="13217787" y="2357628"/>
            <a:ext cx="726897" cy="911863"/>
            <a:chOff x="0" y="0"/>
            <a:chExt cx="969196" cy="1215817"/>
          </a:xfrm>
        </p:grpSpPr>
        <p:grpSp>
          <p:nvGrpSpPr>
            <p:cNvPr name="Group 154" id="154"/>
            <p:cNvGrpSpPr/>
            <p:nvPr/>
          </p:nvGrpSpPr>
          <p:grpSpPr>
            <a:xfrm rot="0">
              <a:off x="91464" y="220590"/>
              <a:ext cx="804727" cy="804727"/>
              <a:chOff x="0" y="0"/>
              <a:chExt cx="812800" cy="812800"/>
            </a:xfrm>
          </p:grpSpPr>
          <p:sp>
            <p:nvSpPr>
              <p:cNvPr name="Freeform 155" id="15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9525" cap="sq">
                <a:solidFill>
                  <a:srgbClr val="000000"/>
                </a:solidFill>
                <a:prstDash val="solid"/>
                <a:miter/>
              </a:ln>
            </p:spPr>
          </p:sp>
          <p:sp>
            <p:nvSpPr>
              <p:cNvPr name="TextBox 156" id="156"/>
              <p:cNvSpPr txBox="true"/>
              <p:nvPr/>
            </p:nvSpPr>
            <p:spPr>
              <a:xfrm>
                <a:off x="76200" y="66675"/>
                <a:ext cx="660400" cy="669925"/>
              </a:xfrm>
              <a:prstGeom prst="rect">
                <a:avLst/>
              </a:prstGeom>
            </p:spPr>
            <p:txBody>
              <a:bodyPr anchor="ctr" rtlCol="false" tIns="50800" lIns="50800" bIns="50800" rIns="50800"/>
              <a:lstStyle/>
              <a:p>
                <a:pPr algn="ctr">
                  <a:lnSpc>
                    <a:spcPts val="1753"/>
                  </a:lnSpc>
                </a:pPr>
              </a:p>
            </p:txBody>
          </p:sp>
        </p:grpSp>
        <p:sp>
          <p:nvSpPr>
            <p:cNvPr name="TextBox 157" id="157"/>
            <p:cNvSpPr txBox="true"/>
            <p:nvPr/>
          </p:nvSpPr>
          <p:spPr>
            <a:xfrm rot="-3326976">
              <a:off x="-160254" y="433027"/>
              <a:ext cx="1266296" cy="333373"/>
            </a:xfrm>
            <a:prstGeom prst="rect">
              <a:avLst/>
            </a:prstGeom>
          </p:spPr>
          <p:txBody>
            <a:bodyPr anchor="t" rtlCol="false" tIns="0" lIns="0" bIns="0" rIns="0">
              <a:spAutoFit/>
            </a:bodyPr>
            <a:lstStyle/>
            <a:p>
              <a:pPr algn="ctr">
                <a:lnSpc>
                  <a:spcPts val="2100"/>
                </a:lnSpc>
              </a:pPr>
              <a:r>
                <a:rPr lang="en-US" sz="1500">
                  <a:solidFill>
                    <a:srgbClr val="000000"/>
                  </a:solidFill>
                  <a:latin typeface="Open Sans"/>
                </a:rPr>
                <a:t>indice</a:t>
              </a:r>
            </a:p>
          </p:txBody>
        </p:sp>
      </p:grpSp>
      <p:grpSp>
        <p:nvGrpSpPr>
          <p:cNvPr name="Group 158" id="158"/>
          <p:cNvGrpSpPr/>
          <p:nvPr/>
        </p:nvGrpSpPr>
        <p:grpSpPr>
          <a:xfrm rot="0">
            <a:off x="15378293" y="2365828"/>
            <a:ext cx="726897" cy="911863"/>
            <a:chOff x="0" y="0"/>
            <a:chExt cx="969196" cy="1215817"/>
          </a:xfrm>
        </p:grpSpPr>
        <p:grpSp>
          <p:nvGrpSpPr>
            <p:cNvPr name="Group 159" id="159"/>
            <p:cNvGrpSpPr/>
            <p:nvPr/>
          </p:nvGrpSpPr>
          <p:grpSpPr>
            <a:xfrm rot="0">
              <a:off x="91464" y="220590"/>
              <a:ext cx="804727" cy="804727"/>
              <a:chOff x="0" y="0"/>
              <a:chExt cx="812800" cy="812800"/>
            </a:xfrm>
          </p:grpSpPr>
          <p:sp>
            <p:nvSpPr>
              <p:cNvPr name="Freeform 160" id="16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9525" cap="sq">
                <a:solidFill>
                  <a:srgbClr val="000000"/>
                </a:solidFill>
                <a:prstDash val="solid"/>
                <a:miter/>
              </a:ln>
            </p:spPr>
          </p:sp>
          <p:sp>
            <p:nvSpPr>
              <p:cNvPr name="TextBox 161" id="161"/>
              <p:cNvSpPr txBox="true"/>
              <p:nvPr/>
            </p:nvSpPr>
            <p:spPr>
              <a:xfrm>
                <a:off x="76200" y="66675"/>
                <a:ext cx="660400" cy="669925"/>
              </a:xfrm>
              <a:prstGeom prst="rect">
                <a:avLst/>
              </a:prstGeom>
            </p:spPr>
            <p:txBody>
              <a:bodyPr anchor="ctr" rtlCol="false" tIns="50800" lIns="50800" bIns="50800" rIns="50800"/>
              <a:lstStyle/>
              <a:p>
                <a:pPr algn="ctr">
                  <a:lnSpc>
                    <a:spcPts val="1753"/>
                  </a:lnSpc>
                </a:pPr>
              </a:p>
            </p:txBody>
          </p:sp>
        </p:grpSp>
        <p:sp>
          <p:nvSpPr>
            <p:cNvPr name="TextBox 162" id="162"/>
            <p:cNvSpPr txBox="true"/>
            <p:nvPr/>
          </p:nvSpPr>
          <p:spPr>
            <a:xfrm rot="-3326976">
              <a:off x="-160254" y="433027"/>
              <a:ext cx="1266296" cy="333373"/>
            </a:xfrm>
            <a:prstGeom prst="rect">
              <a:avLst/>
            </a:prstGeom>
          </p:spPr>
          <p:txBody>
            <a:bodyPr anchor="t" rtlCol="false" tIns="0" lIns="0" bIns="0" rIns="0">
              <a:spAutoFit/>
            </a:bodyPr>
            <a:lstStyle/>
            <a:p>
              <a:pPr algn="ctr">
                <a:lnSpc>
                  <a:spcPts val="2100"/>
                </a:lnSpc>
              </a:pPr>
              <a:r>
                <a:rPr lang="en-US" sz="1500">
                  <a:solidFill>
                    <a:srgbClr val="000000"/>
                  </a:solidFill>
                  <a:latin typeface="Open Sans"/>
                </a:rPr>
                <a:t>indice</a:t>
              </a:r>
            </a:p>
          </p:txBody>
        </p:sp>
      </p:grpSp>
      <p:grpSp>
        <p:nvGrpSpPr>
          <p:cNvPr name="Group 163" id="163"/>
          <p:cNvGrpSpPr/>
          <p:nvPr/>
        </p:nvGrpSpPr>
        <p:grpSpPr>
          <a:xfrm rot="0">
            <a:off x="8529185" y="9375137"/>
            <a:ext cx="726897" cy="911863"/>
            <a:chOff x="0" y="0"/>
            <a:chExt cx="969196" cy="1215817"/>
          </a:xfrm>
        </p:grpSpPr>
        <p:grpSp>
          <p:nvGrpSpPr>
            <p:cNvPr name="Group 164" id="164"/>
            <p:cNvGrpSpPr/>
            <p:nvPr/>
          </p:nvGrpSpPr>
          <p:grpSpPr>
            <a:xfrm rot="0">
              <a:off x="91464" y="220590"/>
              <a:ext cx="804727" cy="804727"/>
              <a:chOff x="0" y="0"/>
              <a:chExt cx="812800" cy="812800"/>
            </a:xfrm>
          </p:grpSpPr>
          <p:sp>
            <p:nvSpPr>
              <p:cNvPr name="Freeform 165" id="16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9525" cap="sq">
                <a:solidFill>
                  <a:srgbClr val="000000"/>
                </a:solidFill>
                <a:prstDash val="solid"/>
                <a:miter/>
              </a:ln>
            </p:spPr>
          </p:sp>
          <p:sp>
            <p:nvSpPr>
              <p:cNvPr name="TextBox 166" id="166"/>
              <p:cNvSpPr txBox="true"/>
              <p:nvPr/>
            </p:nvSpPr>
            <p:spPr>
              <a:xfrm>
                <a:off x="76200" y="66675"/>
                <a:ext cx="660400" cy="669925"/>
              </a:xfrm>
              <a:prstGeom prst="rect">
                <a:avLst/>
              </a:prstGeom>
            </p:spPr>
            <p:txBody>
              <a:bodyPr anchor="ctr" rtlCol="false" tIns="50800" lIns="50800" bIns="50800" rIns="50800"/>
              <a:lstStyle/>
              <a:p>
                <a:pPr algn="ctr">
                  <a:lnSpc>
                    <a:spcPts val="1753"/>
                  </a:lnSpc>
                </a:pPr>
              </a:p>
            </p:txBody>
          </p:sp>
        </p:grpSp>
        <p:sp>
          <p:nvSpPr>
            <p:cNvPr name="TextBox 167" id="167"/>
            <p:cNvSpPr txBox="true"/>
            <p:nvPr/>
          </p:nvSpPr>
          <p:spPr>
            <a:xfrm rot="-3326976">
              <a:off x="-160254" y="433027"/>
              <a:ext cx="1266296" cy="333373"/>
            </a:xfrm>
            <a:prstGeom prst="rect">
              <a:avLst/>
            </a:prstGeom>
          </p:spPr>
          <p:txBody>
            <a:bodyPr anchor="t" rtlCol="false" tIns="0" lIns="0" bIns="0" rIns="0">
              <a:spAutoFit/>
            </a:bodyPr>
            <a:lstStyle/>
            <a:p>
              <a:pPr algn="ctr">
                <a:lnSpc>
                  <a:spcPts val="2100"/>
                </a:lnSpc>
              </a:pPr>
              <a:r>
                <a:rPr lang="en-US" sz="1500">
                  <a:solidFill>
                    <a:srgbClr val="000000"/>
                  </a:solidFill>
                  <a:latin typeface="Open Sans"/>
                </a:rPr>
                <a:t>indice</a:t>
              </a:r>
            </a:p>
          </p:txBody>
        </p:sp>
      </p:grpSp>
      <p:grpSp>
        <p:nvGrpSpPr>
          <p:cNvPr name="Group 168" id="168"/>
          <p:cNvGrpSpPr/>
          <p:nvPr/>
        </p:nvGrpSpPr>
        <p:grpSpPr>
          <a:xfrm rot="0">
            <a:off x="10820403" y="9368570"/>
            <a:ext cx="726897" cy="911863"/>
            <a:chOff x="0" y="0"/>
            <a:chExt cx="969196" cy="1215817"/>
          </a:xfrm>
        </p:grpSpPr>
        <p:grpSp>
          <p:nvGrpSpPr>
            <p:cNvPr name="Group 169" id="169"/>
            <p:cNvGrpSpPr/>
            <p:nvPr/>
          </p:nvGrpSpPr>
          <p:grpSpPr>
            <a:xfrm rot="0">
              <a:off x="91464" y="220590"/>
              <a:ext cx="804727" cy="804727"/>
              <a:chOff x="0" y="0"/>
              <a:chExt cx="812800" cy="812800"/>
            </a:xfrm>
          </p:grpSpPr>
          <p:sp>
            <p:nvSpPr>
              <p:cNvPr name="Freeform 170" id="17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9525" cap="sq">
                <a:solidFill>
                  <a:srgbClr val="000000"/>
                </a:solidFill>
                <a:prstDash val="solid"/>
                <a:miter/>
              </a:ln>
            </p:spPr>
          </p:sp>
          <p:sp>
            <p:nvSpPr>
              <p:cNvPr name="TextBox 171" id="171"/>
              <p:cNvSpPr txBox="true"/>
              <p:nvPr/>
            </p:nvSpPr>
            <p:spPr>
              <a:xfrm>
                <a:off x="76200" y="66675"/>
                <a:ext cx="660400" cy="669925"/>
              </a:xfrm>
              <a:prstGeom prst="rect">
                <a:avLst/>
              </a:prstGeom>
            </p:spPr>
            <p:txBody>
              <a:bodyPr anchor="ctr" rtlCol="false" tIns="50800" lIns="50800" bIns="50800" rIns="50800"/>
              <a:lstStyle/>
              <a:p>
                <a:pPr algn="ctr">
                  <a:lnSpc>
                    <a:spcPts val="1753"/>
                  </a:lnSpc>
                </a:pPr>
              </a:p>
            </p:txBody>
          </p:sp>
        </p:grpSp>
        <p:sp>
          <p:nvSpPr>
            <p:cNvPr name="TextBox 172" id="172"/>
            <p:cNvSpPr txBox="true"/>
            <p:nvPr/>
          </p:nvSpPr>
          <p:spPr>
            <a:xfrm rot="-3326976">
              <a:off x="-160254" y="433027"/>
              <a:ext cx="1266296" cy="333373"/>
            </a:xfrm>
            <a:prstGeom prst="rect">
              <a:avLst/>
            </a:prstGeom>
          </p:spPr>
          <p:txBody>
            <a:bodyPr anchor="t" rtlCol="false" tIns="0" lIns="0" bIns="0" rIns="0">
              <a:spAutoFit/>
            </a:bodyPr>
            <a:lstStyle/>
            <a:p>
              <a:pPr algn="ctr">
                <a:lnSpc>
                  <a:spcPts val="2100"/>
                </a:lnSpc>
              </a:pPr>
              <a:r>
                <a:rPr lang="en-US" sz="1500">
                  <a:solidFill>
                    <a:srgbClr val="000000"/>
                  </a:solidFill>
                  <a:latin typeface="Open Sans"/>
                </a:rPr>
                <a:t>indice</a:t>
              </a:r>
            </a:p>
          </p:txBody>
        </p:sp>
      </p:grpSp>
      <p:grpSp>
        <p:nvGrpSpPr>
          <p:cNvPr name="Group 173" id="173"/>
          <p:cNvGrpSpPr/>
          <p:nvPr/>
        </p:nvGrpSpPr>
        <p:grpSpPr>
          <a:xfrm rot="0">
            <a:off x="13052306" y="9375137"/>
            <a:ext cx="726897" cy="911863"/>
            <a:chOff x="0" y="0"/>
            <a:chExt cx="969196" cy="1215817"/>
          </a:xfrm>
        </p:grpSpPr>
        <p:grpSp>
          <p:nvGrpSpPr>
            <p:cNvPr name="Group 174" id="174"/>
            <p:cNvGrpSpPr/>
            <p:nvPr/>
          </p:nvGrpSpPr>
          <p:grpSpPr>
            <a:xfrm rot="0">
              <a:off x="91464" y="220590"/>
              <a:ext cx="804727" cy="804727"/>
              <a:chOff x="0" y="0"/>
              <a:chExt cx="812800" cy="812800"/>
            </a:xfrm>
          </p:grpSpPr>
          <p:sp>
            <p:nvSpPr>
              <p:cNvPr name="Freeform 175" id="17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9525" cap="sq">
                <a:solidFill>
                  <a:srgbClr val="000000"/>
                </a:solidFill>
                <a:prstDash val="solid"/>
                <a:miter/>
              </a:ln>
            </p:spPr>
          </p:sp>
          <p:sp>
            <p:nvSpPr>
              <p:cNvPr name="TextBox 176" id="176"/>
              <p:cNvSpPr txBox="true"/>
              <p:nvPr/>
            </p:nvSpPr>
            <p:spPr>
              <a:xfrm>
                <a:off x="76200" y="66675"/>
                <a:ext cx="660400" cy="669925"/>
              </a:xfrm>
              <a:prstGeom prst="rect">
                <a:avLst/>
              </a:prstGeom>
            </p:spPr>
            <p:txBody>
              <a:bodyPr anchor="ctr" rtlCol="false" tIns="50800" lIns="50800" bIns="50800" rIns="50800"/>
              <a:lstStyle/>
              <a:p>
                <a:pPr algn="ctr">
                  <a:lnSpc>
                    <a:spcPts val="1753"/>
                  </a:lnSpc>
                </a:pPr>
              </a:p>
            </p:txBody>
          </p:sp>
        </p:grpSp>
        <p:sp>
          <p:nvSpPr>
            <p:cNvPr name="TextBox 177" id="177"/>
            <p:cNvSpPr txBox="true"/>
            <p:nvPr/>
          </p:nvSpPr>
          <p:spPr>
            <a:xfrm rot="-3326976">
              <a:off x="-160254" y="433027"/>
              <a:ext cx="1266296" cy="333373"/>
            </a:xfrm>
            <a:prstGeom prst="rect">
              <a:avLst/>
            </a:prstGeom>
          </p:spPr>
          <p:txBody>
            <a:bodyPr anchor="t" rtlCol="false" tIns="0" lIns="0" bIns="0" rIns="0">
              <a:spAutoFit/>
            </a:bodyPr>
            <a:lstStyle/>
            <a:p>
              <a:pPr algn="ctr">
                <a:lnSpc>
                  <a:spcPts val="2100"/>
                </a:lnSpc>
              </a:pPr>
              <a:r>
                <a:rPr lang="en-US" sz="1500">
                  <a:solidFill>
                    <a:srgbClr val="000000"/>
                  </a:solidFill>
                  <a:latin typeface="Open Sans"/>
                </a:rPr>
                <a:t>indice</a:t>
              </a:r>
            </a:p>
          </p:txBody>
        </p:sp>
      </p:grpSp>
      <p:grpSp>
        <p:nvGrpSpPr>
          <p:cNvPr name="Group 178" id="178"/>
          <p:cNvGrpSpPr/>
          <p:nvPr/>
        </p:nvGrpSpPr>
        <p:grpSpPr>
          <a:xfrm rot="0">
            <a:off x="15306061" y="9351501"/>
            <a:ext cx="726897" cy="911863"/>
            <a:chOff x="0" y="0"/>
            <a:chExt cx="969196" cy="1215817"/>
          </a:xfrm>
        </p:grpSpPr>
        <p:grpSp>
          <p:nvGrpSpPr>
            <p:cNvPr name="Group 179" id="179"/>
            <p:cNvGrpSpPr/>
            <p:nvPr/>
          </p:nvGrpSpPr>
          <p:grpSpPr>
            <a:xfrm rot="0">
              <a:off x="91464" y="220590"/>
              <a:ext cx="804727" cy="804727"/>
              <a:chOff x="0" y="0"/>
              <a:chExt cx="812800" cy="812800"/>
            </a:xfrm>
          </p:grpSpPr>
          <p:sp>
            <p:nvSpPr>
              <p:cNvPr name="Freeform 180" id="18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9525" cap="sq">
                <a:solidFill>
                  <a:srgbClr val="000000"/>
                </a:solidFill>
                <a:prstDash val="solid"/>
                <a:miter/>
              </a:ln>
            </p:spPr>
          </p:sp>
          <p:sp>
            <p:nvSpPr>
              <p:cNvPr name="TextBox 181" id="181"/>
              <p:cNvSpPr txBox="true"/>
              <p:nvPr/>
            </p:nvSpPr>
            <p:spPr>
              <a:xfrm>
                <a:off x="76200" y="66675"/>
                <a:ext cx="660400" cy="669925"/>
              </a:xfrm>
              <a:prstGeom prst="rect">
                <a:avLst/>
              </a:prstGeom>
            </p:spPr>
            <p:txBody>
              <a:bodyPr anchor="ctr" rtlCol="false" tIns="50800" lIns="50800" bIns="50800" rIns="50800"/>
              <a:lstStyle/>
              <a:p>
                <a:pPr algn="ctr">
                  <a:lnSpc>
                    <a:spcPts val="1753"/>
                  </a:lnSpc>
                </a:pPr>
              </a:p>
            </p:txBody>
          </p:sp>
        </p:grpSp>
        <p:sp>
          <p:nvSpPr>
            <p:cNvPr name="TextBox 182" id="182"/>
            <p:cNvSpPr txBox="true"/>
            <p:nvPr/>
          </p:nvSpPr>
          <p:spPr>
            <a:xfrm rot="-3326976">
              <a:off x="-160254" y="433027"/>
              <a:ext cx="1266296" cy="333373"/>
            </a:xfrm>
            <a:prstGeom prst="rect">
              <a:avLst/>
            </a:prstGeom>
          </p:spPr>
          <p:txBody>
            <a:bodyPr anchor="t" rtlCol="false" tIns="0" lIns="0" bIns="0" rIns="0">
              <a:spAutoFit/>
            </a:bodyPr>
            <a:lstStyle/>
            <a:p>
              <a:pPr algn="ctr">
                <a:lnSpc>
                  <a:spcPts val="2100"/>
                </a:lnSpc>
              </a:pPr>
              <a:r>
                <a:rPr lang="en-US" sz="1500">
                  <a:solidFill>
                    <a:srgbClr val="000000"/>
                  </a:solidFill>
                  <a:latin typeface="Open Sans"/>
                </a:rPr>
                <a:t>indice</a:t>
              </a:r>
            </a:p>
          </p:txBody>
        </p:sp>
      </p:grpSp>
      <p:sp>
        <p:nvSpPr>
          <p:cNvPr name="TextBox 183" id="183"/>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spTree>
  </p:cSld>
  <p:clrMapOvr>
    <a:masterClrMapping/>
  </p:clrMapOvr>
</p:sld>
</file>

<file path=ppt/slides/slide27.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881552" y="320543"/>
            <a:ext cx="12380863" cy="1784985"/>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PROBLÉMATISATION - Indice de faisabilité</a:t>
            </a:r>
          </a:p>
        </p:txBody>
      </p:sp>
      <p:sp>
        <p:nvSpPr>
          <p:cNvPr name="AutoShape 3" id="3"/>
          <p:cNvSpPr/>
          <p:nvPr/>
        </p:nvSpPr>
        <p:spPr>
          <a:xfrm flipV="true">
            <a:off x="8229440" y="5681040"/>
            <a:ext cx="7981342" cy="0"/>
          </a:xfrm>
          <a:prstGeom prst="line">
            <a:avLst/>
          </a:prstGeom>
          <a:ln cap="flat" w="28575">
            <a:solidFill>
              <a:srgbClr val="000000"/>
            </a:solidFill>
            <a:prstDash val="solid"/>
            <a:headEnd type="none" len="sm" w="sm"/>
            <a:tailEnd type="arrow" len="sm" w="med"/>
          </a:ln>
        </p:spPr>
      </p:sp>
      <p:sp>
        <p:nvSpPr>
          <p:cNvPr name="AutoShape 4" id="4"/>
          <p:cNvSpPr/>
          <p:nvPr/>
        </p:nvSpPr>
        <p:spPr>
          <a:xfrm>
            <a:off x="10345391" y="4855946"/>
            <a:ext cx="999145" cy="812500"/>
          </a:xfrm>
          <a:prstGeom prst="line">
            <a:avLst/>
          </a:prstGeom>
          <a:ln cap="flat" w="28575">
            <a:solidFill>
              <a:srgbClr val="000000"/>
            </a:solidFill>
            <a:prstDash val="solid"/>
            <a:headEnd type="none" len="sm" w="sm"/>
            <a:tailEnd type="none" len="sm" w="sm"/>
          </a:ln>
        </p:spPr>
      </p:sp>
      <p:sp>
        <p:nvSpPr>
          <p:cNvPr name="AutoShape 5" id="5"/>
          <p:cNvSpPr/>
          <p:nvPr/>
        </p:nvSpPr>
        <p:spPr>
          <a:xfrm>
            <a:off x="12552050" y="4881154"/>
            <a:ext cx="913353" cy="800655"/>
          </a:xfrm>
          <a:prstGeom prst="line">
            <a:avLst/>
          </a:prstGeom>
          <a:ln cap="flat" w="28575">
            <a:solidFill>
              <a:srgbClr val="000000"/>
            </a:solidFill>
            <a:prstDash val="solid"/>
            <a:headEnd type="none" len="sm" w="sm"/>
            <a:tailEnd type="none" len="sm" w="sm"/>
          </a:ln>
        </p:spPr>
      </p:sp>
      <p:sp>
        <p:nvSpPr>
          <p:cNvPr name="AutoShape 6" id="6"/>
          <p:cNvSpPr/>
          <p:nvPr/>
        </p:nvSpPr>
        <p:spPr>
          <a:xfrm flipV="true">
            <a:off x="12862357" y="5681040"/>
            <a:ext cx="971214" cy="787095"/>
          </a:xfrm>
          <a:prstGeom prst="line">
            <a:avLst/>
          </a:prstGeom>
          <a:ln cap="flat" w="28575">
            <a:solidFill>
              <a:srgbClr val="000000"/>
            </a:solidFill>
            <a:prstDash val="solid"/>
            <a:headEnd type="none" len="sm" w="sm"/>
            <a:tailEnd type="none" len="sm" w="sm"/>
          </a:ln>
        </p:spPr>
      </p:sp>
      <p:sp>
        <p:nvSpPr>
          <p:cNvPr name="AutoShape 7" id="7"/>
          <p:cNvSpPr/>
          <p:nvPr/>
        </p:nvSpPr>
        <p:spPr>
          <a:xfrm>
            <a:off x="15047818" y="4894499"/>
            <a:ext cx="970944" cy="787310"/>
          </a:xfrm>
          <a:prstGeom prst="line">
            <a:avLst/>
          </a:prstGeom>
          <a:ln cap="flat" w="28575">
            <a:solidFill>
              <a:srgbClr val="000000"/>
            </a:solidFill>
            <a:prstDash val="solid"/>
            <a:headEnd type="none" len="sm" w="sm"/>
            <a:tailEnd type="none" len="sm" w="sm"/>
          </a:ln>
        </p:spPr>
      </p:sp>
      <p:sp>
        <p:nvSpPr>
          <p:cNvPr name="TextBox 8" id="8"/>
          <p:cNvSpPr txBox="true"/>
          <p:nvPr/>
        </p:nvSpPr>
        <p:spPr>
          <a:xfrm rot="0">
            <a:off x="16210781" y="5797625"/>
            <a:ext cx="2077219" cy="164537"/>
          </a:xfrm>
          <a:prstGeom prst="rect">
            <a:avLst/>
          </a:prstGeom>
        </p:spPr>
        <p:txBody>
          <a:bodyPr anchor="t" rtlCol="false" tIns="0" lIns="0" bIns="0" rIns="0">
            <a:spAutoFit/>
          </a:bodyPr>
          <a:lstStyle/>
          <a:p>
            <a:pPr algn="ctr">
              <a:lnSpc>
                <a:spcPts val="1279"/>
              </a:lnSpc>
              <a:spcBef>
                <a:spcPct val="0"/>
              </a:spcBef>
            </a:pPr>
            <a:r>
              <a:rPr lang="en-US" sz="1065">
                <a:solidFill>
                  <a:srgbClr val="000000"/>
                </a:solidFill>
                <a:latin typeface="Poppins"/>
              </a:rPr>
              <a:t>Brosse à dents électrique</a:t>
            </a:r>
          </a:p>
        </p:txBody>
      </p:sp>
      <p:sp>
        <p:nvSpPr>
          <p:cNvPr name="AutoShape 9" id="9"/>
          <p:cNvSpPr/>
          <p:nvPr/>
        </p:nvSpPr>
        <p:spPr>
          <a:xfrm flipV="true">
            <a:off x="10827059" y="5680091"/>
            <a:ext cx="971214" cy="787095"/>
          </a:xfrm>
          <a:prstGeom prst="line">
            <a:avLst/>
          </a:prstGeom>
          <a:ln cap="flat" w="28575">
            <a:solidFill>
              <a:srgbClr val="000000"/>
            </a:solidFill>
            <a:prstDash val="solid"/>
            <a:headEnd type="none" len="sm" w="sm"/>
            <a:tailEnd type="none" len="sm" w="sm"/>
          </a:ln>
        </p:spPr>
      </p:sp>
      <p:sp>
        <p:nvSpPr>
          <p:cNvPr name="AutoShape 10" id="10"/>
          <p:cNvSpPr/>
          <p:nvPr/>
        </p:nvSpPr>
        <p:spPr>
          <a:xfrm flipV="true">
            <a:off x="14722665" y="5680091"/>
            <a:ext cx="971214" cy="787095"/>
          </a:xfrm>
          <a:prstGeom prst="line">
            <a:avLst/>
          </a:prstGeom>
          <a:ln cap="flat" w="28575">
            <a:solidFill>
              <a:srgbClr val="000000"/>
            </a:solidFill>
            <a:prstDash val="solid"/>
            <a:headEnd type="none" len="sm" w="sm"/>
            <a:tailEnd type="none" len="sm" w="sm"/>
          </a:ln>
        </p:spPr>
      </p:sp>
      <p:grpSp>
        <p:nvGrpSpPr>
          <p:cNvPr name="Group 11" id="11"/>
          <p:cNvGrpSpPr/>
          <p:nvPr/>
        </p:nvGrpSpPr>
        <p:grpSpPr>
          <a:xfrm rot="0">
            <a:off x="14169954" y="3813651"/>
            <a:ext cx="2040827" cy="976823"/>
            <a:chOff x="0" y="0"/>
            <a:chExt cx="886989" cy="424549"/>
          </a:xfrm>
        </p:grpSpPr>
        <p:sp>
          <p:nvSpPr>
            <p:cNvPr name="Freeform 12" id="1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13" id="1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4" id="14"/>
          <p:cNvSpPr txBox="true"/>
          <p:nvPr/>
        </p:nvSpPr>
        <p:spPr>
          <a:xfrm rot="0">
            <a:off x="14292043" y="3914131"/>
            <a:ext cx="1832457" cy="939597"/>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Momentum</a:t>
            </a:r>
          </a:p>
          <a:p>
            <a:pPr algn="l">
              <a:lnSpc>
                <a:spcPts val="1279"/>
              </a:lnSpc>
            </a:pPr>
            <a:r>
              <a:rPr lang="en-US" sz="1065">
                <a:solidFill>
                  <a:srgbClr val="000000"/>
                </a:solidFill>
                <a:latin typeface="Poppins"/>
              </a:rPr>
              <a:t>L’utilisation des brosses à dents électriques est facilitée (ex : prises dans les salles de bain)</a:t>
            </a:r>
          </a:p>
          <a:p>
            <a:pPr algn="l">
              <a:lnSpc>
                <a:spcPts val="1279"/>
              </a:lnSpc>
              <a:spcBef>
                <a:spcPct val="0"/>
              </a:spcBef>
            </a:pPr>
          </a:p>
        </p:txBody>
      </p:sp>
      <p:grpSp>
        <p:nvGrpSpPr>
          <p:cNvPr name="Group 15" id="15"/>
          <p:cNvGrpSpPr/>
          <p:nvPr/>
        </p:nvGrpSpPr>
        <p:grpSpPr>
          <a:xfrm rot="0">
            <a:off x="7544645" y="3813651"/>
            <a:ext cx="2029983" cy="976823"/>
            <a:chOff x="0" y="0"/>
            <a:chExt cx="882275" cy="424549"/>
          </a:xfrm>
        </p:grpSpPr>
        <p:sp>
          <p:nvSpPr>
            <p:cNvPr name="Freeform 16" id="16"/>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17" id="17"/>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18" id="18"/>
          <p:cNvSpPr txBox="true"/>
          <p:nvPr/>
        </p:nvSpPr>
        <p:spPr>
          <a:xfrm rot="0">
            <a:off x="7666086" y="3914131"/>
            <a:ext cx="1822720" cy="658876"/>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Pression pour trouver une solution implémentable rapidement </a:t>
            </a:r>
          </a:p>
          <a:p>
            <a:pPr algn="l">
              <a:lnSpc>
                <a:spcPts val="1279"/>
              </a:lnSpc>
              <a:spcBef>
                <a:spcPct val="0"/>
              </a:spcBef>
            </a:pPr>
            <a:r>
              <a:rPr lang="en-US" sz="1065">
                <a:solidFill>
                  <a:srgbClr val="000000"/>
                </a:solidFill>
                <a:latin typeface="Poppins"/>
              </a:rPr>
              <a:t>Oscar a des caries</a:t>
            </a:r>
          </a:p>
        </p:txBody>
      </p:sp>
      <p:grpSp>
        <p:nvGrpSpPr>
          <p:cNvPr name="Group 19" id="19"/>
          <p:cNvGrpSpPr/>
          <p:nvPr/>
        </p:nvGrpSpPr>
        <p:grpSpPr>
          <a:xfrm rot="0">
            <a:off x="9737705" y="3813651"/>
            <a:ext cx="2040827" cy="976823"/>
            <a:chOff x="0" y="0"/>
            <a:chExt cx="886989" cy="424549"/>
          </a:xfrm>
        </p:grpSpPr>
        <p:sp>
          <p:nvSpPr>
            <p:cNvPr name="Freeform 20" id="2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21" id="2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22" id="22"/>
          <p:cNvSpPr txBox="true"/>
          <p:nvPr/>
        </p:nvSpPr>
        <p:spPr>
          <a:xfrm rot="0">
            <a:off x="9859794" y="3914131"/>
            <a:ext cx="1832457" cy="629573"/>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Biais</a:t>
            </a:r>
            <a:r>
              <a:rPr lang="en-US" sz="1065">
                <a:solidFill>
                  <a:srgbClr val="000000"/>
                </a:solidFill>
                <a:latin typeface="Poppins Bold"/>
              </a:rPr>
              <a:t> de légitimité</a:t>
            </a:r>
          </a:p>
          <a:p>
            <a:pPr algn="l">
              <a:lnSpc>
                <a:spcPts val="1279"/>
              </a:lnSpc>
            </a:pPr>
            <a:r>
              <a:rPr lang="en-US" sz="1065">
                <a:solidFill>
                  <a:srgbClr val="000000"/>
                </a:solidFill>
                <a:latin typeface="Poppins"/>
              </a:rPr>
              <a:t>Le dentiste est une figure d’autorité médicale</a:t>
            </a:r>
          </a:p>
          <a:p>
            <a:pPr algn="l">
              <a:lnSpc>
                <a:spcPts val="1279"/>
              </a:lnSpc>
              <a:spcBef>
                <a:spcPct val="0"/>
              </a:spcBef>
            </a:pPr>
          </a:p>
        </p:txBody>
      </p:sp>
      <p:grpSp>
        <p:nvGrpSpPr>
          <p:cNvPr name="Group 23" id="23"/>
          <p:cNvGrpSpPr/>
          <p:nvPr/>
        </p:nvGrpSpPr>
        <p:grpSpPr>
          <a:xfrm rot="0">
            <a:off x="11961518" y="3813651"/>
            <a:ext cx="2040827" cy="976823"/>
            <a:chOff x="0" y="0"/>
            <a:chExt cx="886989" cy="424549"/>
          </a:xfrm>
        </p:grpSpPr>
        <p:sp>
          <p:nvSpPr>
            <p:cNvPr name="Freeform 24" id="2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25" id="2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26" id="26"/>
          <p:cNvSpPr txBox="true"/>
          <p:nvPr/>
        </p:nvSpPr>
        <p:spPr>
          <a:xfrm rot="0">
            <a:off x="12083607" y="3914131"/>
            <a:ext cx="1832457" cy="1094609"/>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Exaptation industrielle </a:t>
            </a:r>
          </a:p>
          <a:p>
            <a:pPr algn="l">
              <a:lnSpc>
                <a:spcPts val="1279"/>
              </a:lnSpc>
            </a:pPr>
            <a:r>
              <a:rPr lang="en-US" sz="1065">
                <a:solidFill>
                  <a:srgbClr val="000000"/>
                </a:solidFill>
                <a:latin typeface="Poppins"/>
              </a:rPr>
              <a:t>La brosse à dents électrique devient une évidence (publicité, avis médical)</a:t>
            </a:r>
          </a:p>
          <a:p>
            <a:pPr algn="l">
              <a:lnSpc>
                <a:spcPts val="1279"/>
              </a:lnSpc>
            </a:pPr>
          </a:p>
          <a:p>
            <a:pPr algn="l">
              <a:lnSpc>
                <a:spcPts val="1279"/>
              </a:lnSpc>
              <a:spcBef>
                <a:spcPct val="0"/>
              </a:spcBef>
            </a:pPr>
          </a:p>
        </p:txBody>
      </p:sp>
      <p:sp>
        <p:nvSpPr>
          <p:cNvPr name="AutoShape 27" id="27"/>
          <p:cNvSpPr/>
          <p:nvPr/>
        </p:nvSpPr>
        <p:spPr>
          <a:xfrm>
            <a:off x="8727694" y="4869309"/>
            <a:ext cx="999145" cy="812500"/>
          </a:xfrm>
          <a:prstGeom prst="line">
            <a:avLst/>
          </a:prstGeom>
          <a:ln cap="flat" w="28575">
            <a:solidFill>
              <a:srgbClr val="000000"/>
            </a:solidFill>
            <a:prstDash val="solid"/>
            <a:headEnd type="none" len="sm" w="sm"/>
            <a:tailEnd type="none" len="sm" w="sm"/>
          </a:ln>
        </p:spPr>
      </p:sp>
      <p:sp>
        <p:nvSpPr>
          <p:cNvPr name="AutoShape 28" id="28"/>
          <p:cNvSpPr/>
          <p:nvPr/>
        </p:nvSpPr>
        <p:spPr>
          <a:xfrm flipV="true">
            <a:off x="8440431" y="5681827"/>
            <a:ext cx="971214" cy="787095"/>
          </a:xfrm>
          <a:prstGeom prst="line">
            <a:avLst/>
          </a:prstGeom>
          <a:ln cap="flat" w="28575">
            <a:solidFill>
              <a:srgbClr val="000000"/>
            </a:solidFill>
            <a:prstDash val="solid"/>
            <a:headEnd type="none" len="sm" w="sm"/>
            <a:tailEnd type="none" len="sm" w="sm"/>
          </a:ln>
        </p:spPr>
      </p:sp>
      <p:grpSp>
        <p:nvGrpSpPr>
          <p:cNvPr name="Group 29" id="29"/>
          <p:cNvGrpSpPr/>
          <p:nvPr/>
        </p:nvGrpSpPr>
        <p:grpSpPr>
          <a:xfrm rot="0">
            <a:off x="8670841" y="7990335"/>
            <a:ext cx="2040827" cy="976823"/>
            <a:chOff x="0" y="0"/>
            <a:chExt cx="886989" cy="424549"/>
          </a:xfrm>
        </p:grpSpPr>
        <p:sp>
          <p:nvSpPr>
            <p:cNvPr name="Freeform 30" id="3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31" id="3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32" id="32"/>
          <p:cNvSpPr txBox="true"/>
          <p:nvPr/>
        </p:nvSpPr>
        <p:spPr>
          <a:xfrm rot="0">
            <a:off x="8775026" y="8004185"/>
            <a:ext cx="1832457" cy="939597"/>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À quel effort l’acteur a-t-il renoncé ?</a:t>
            </a:r>
            <a:r>
              <a:rPr lang="en-US" sz="1065">
                <a:solidFill>
                  <a:srgbClr val="000000"/>
                </a:solidFill>
                <a:latin typeface="Poppins Bold"/>
              </a:rPr>
              <a:t> </a:t>
            </a:r>
            <a:r>
              <a:rPr lang="en-US" sz="1065">
                <a:solidFill>
                  <a:srgbClr val="000000"/>
                </a:solidFill>
                <a:latin typeface="Poppins Bold"/>
              </a:rPr>
              <a:t> </a:t>
            </a:r>
          </a:p>
          <a:p>
            <a:pPr algn="l">
              <a:lnSpc>
                <a:spcPts val="1279"/>
              </a:lnSpc>
              <a:spcBef>
                <a:spcPct val="0"/>
              </a:spcBef>
            </a:pPr>
            <a:r>
              <a:rPr lang="en-US" sz="1065">
                <a:solidFill>
                  <a:srgbClr val="000000"/>
                </a:solidFill>
                <a:latin typeface="Poppins"/>
              </a:rPr>
              <a:t>A un point de vue systémique qui permet de mieux comprendre les impacts des techniques</a:t>
            </a:r>
          </a:p>
        </p:txBody>
      </p:sp>
      <p:grpSp>
        <p:nvGrpSpPr>
          <p:cNvPr name="Group 33" id="33"/>
          <p:cNvGrpSpPr/>
          <p:nvPr/>
        </p:nvGrpSpPr>
        <p:grpSpPr>
          <a:xfrm rot="0">
            <a:off x="10881805" y="7990335"/>
            <a:ext cx="2040827" cy="976823"/>
            <a:chOff x="0" y="0"/>
            <a:chExt cx="886989" cy="424549"/>
          </a:xfrm>
        </p:grpSpPr>
        <p:sp>
          <p:nvSpPr>
            <p:cNvPr name="Freeform 34" id="3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35" id="3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36" id="36"/>
          <p:cNvSpPr txBox="true"/>
          <p:nvPr/>
        </p:nvSpPr>
        <p:spPr>
          <a:xfrm rot="0">
            <a:off x="11003895" y="8090815"/>
            <a:ext cx="1832457" cy="784585"/>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À quel effort l’acteur a-t-il renoncé ?</a:t>
            </a:r>
            <a:r>
              <a:rPr lang="en-US" sz="1065">
                <a:solidFill>
                  <a:srgbClr val="000000"/>
                </a:solidFill>
                <a:latin typeface="Poppins Bold"/>
              </a:rPr>
              <a:t> </a:t>
            </a:r>
          </a:p>
          <a:p>
            <a:pPr algn="l">
              <a:lnSpc>
                <a:spcPts val="1279"/>
              </a:lnSpc>
              <a:spcBef>
                <a:spcPct val="0"/>
              </a:spcBef>
            </a:pPr>
            <a:r>
              <a:rPr lang="en-US" sz="1065">
                <a:solidFill>
                  <a:srgbClr val="000000"/>
                </a:solidFill>
                <a:latin typeface="Poppins"/>
              </a:rPr>
              <a:t>Accepter l’inarrêtable chemin de son enfant vers la mort</a:t>
            </a:r>
          </a:p>
        </p:txBody>
      </p:sp>
      <p:grpSp>
        <p:nvGrpSpPr>
          <p:cNvPr name="Group 37" id="37"/>
          <p:cNvGrpSpPr/>
          <p:nvPr/>
        </p:nvGrpSpPr>
        <p:grpSpPr>
          <a:xfrm rot="0">
            <a:off x="13105618" y="7998947"/>
            <a:ext cx="2040827" cy="976823"/>
            <a:chOff x="0" y="0"/>
            <a:chExt cx="886989" cy="424549"/>
          </a:xfrm>
        </p:grpSpPr>
        <p:sp>
          <p:nvSpPr>
            <p:cNvPr name="Freeform 38" id="3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39" id="3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40" id="40"/>
          <p:cNvSpPr txBox="true"/>
          <p:nvPr/>
        </p:nvSpPr>
        <p:spPr>
          <a:xfrm rot="0">
            <a:off x="13227707" y="8099427"/>
            <a:ext cx="1832457" cy="784585"/>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À quel effort l’acteur a-t-il renoncé ?</a:t>
            </a:r>
            <a:r>
              <a:rPr lang="en-US" sz="1065">
                <a:solidFill>
                  <a:srgbClr val="000000"/>
                </a:solidFill>
                <a:latin typeface="Poppins Bold"/>
              </a:rPr>
              <a:t> </a:t>
            </a:r>
            <a:r>
              <a:rPr lang="en-US" sz="1065">
                <a:solidFill>
                  <a:srgbClr val="000000"/>
                </a:solidFill>
                <a:latin typeface="Poppins Bold"/>
              </a:rPr>
              <a:t> </a:t>
            </a:r>
          </a:p>
          <a:p>
            <a:pPr algn="l">
              <a:lnSpc>
                <a:spcPts val="1279"/>
              </a:lnSpc>
              <a:spcBef>
                <a:spcPct val="0"/>
              </a:spcBef>
            </a:pPr>
            <a:r>
              <a:rPr lang="en-US" sz="1065">
                <a:solidFill>
                  <a:srgbClr val="000000"/>
                </a:solidFill>
                <a:latin typeface="Poppins"/>
              </a:rPr>
              <a:t>Considérer le processus dans son ensemble, et non l’outil, comme finalité</a:t>
            </a:r>
          </a:p>
        </p:txBody>
      </p:sp>
      <p:grpSp>
        <p:nvGrpSpPr>
          <p:cNvPr name="Group 41" id="41"/>
          <p:cNvGrpSpPr/>
          <p:nvPr/>
        </p:nvGrpSpPr>
        <p:grpSpPr>
          <a:xfrm rot="0">
            <a:off x="7650427" y="9130781"/>
            <a:ext cx="2040827" cy="976823"/>
            <a:chOff x="0" y="0"/>
            <a:chExt cx="886989" cy="424549"/>
          </a:xfrm>
        </p:grpSpPr>
        <p:sp>
          <p:nvSpPr>
            <p:cNvPr name="Freeform 42" id="4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43" id="4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44" id="44"/>
          <p:cNvSpPr txBox="true"/>
          <p:nvPr/>
        </p:nvSpPr>
        <p:spPr>
          <a:xfrm rot="0">
            <a:off x="7772517" y="9231262"/>
            <a:ext cx="1832457" cy="784585"/>
          </a:xfrm>
          <a:prstGeom prst="rect">
            <a:avLst/>
          </a:prstGeom>
        </p:spPr>
        <p:txBody>
          <a:bodyPr anchor="t" rtlCol="false" tIns="0" lIns="0" bIns="0" rIns="0">
            <a:spAutoFit/>
          </a:bodyPr>
          <a:lstStyle/>
          <a:p>
            <a:pPr algn="l">
              <a:lnSpc>
                <a:spcPts val="1279"/>
              </a:lnSpc>
              <a:spcBef>
                <a:spcPct val="0"/>
              </a:spcBef>
            </a:pPr>
            <a:r>
              <a:rPr lang="en-US" sz="1065">
                <a:solidFill>
                  <a:srgbClr val="000000"/>
                </a:solidFill>
                <a:latin typeface="Poppins Bold"/>
              </a:rPr>
              <a:t>Comment rendre cet effort acceptable ? </a:t>
            </a:r>
            <a:r>
              <a:rPr lang="en-US" sz="1065">
                <a:solidFill>
                  <a:srgbClr val="000000"/>
                </a:solidFill>
                <a:latin typeface="Poppins"/>
              </a:rPr>
              <a:t>En s’informant sur les cycles de vie des objets et sur leurs effets sur le monde</a:t>
            </a:r>
          </a:p>
        </p:txBody>
      </p:sp>
      <p:grpSp>
        <p:nvGrpSpPr>
          <p:cNvPr name="Group 45" id="45"/>
          <p:cNvGrpSpPr/>
          <p:nvPr/>
        </p:nvGrpSpPr>
        <p:grpSpPr>
          <a:xfrm rot="0">
            <a:off x="9861391" y="9130781"/>
            <a:ext cx="2040827" cy="976823"/>
            <a:chOff x="0" y="0"/>
            <a:chExt cx="886989" cy="424549"/>
          </a:xfrm>
        </p:grpSpPr>
        <p:sp>
          <p:nvSpPr>
            <p:cNvPr name="Freeform 46" id="4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47" id="4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48" id="48"/>
          <p:cNvSpPr txBox="true"/>
          <p:nvPr/>
        </p:nvSpPr>
        <p:spPr>
          <a:xfrm rot="0">
            <a:off x="9983481" y="9231262"/>
            <a:ext cx="1832457" cy="629573"/>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Comment rendre cet effort acceptable ? </a:t>
            </a:r>
          </a:p>
          <a:p>
            <a:pPr algn="l">
              <a:lnSpc>
                <a:spcPts val="1279"/>
              </a:lnSpc>
              <a:spcBef>
                <a:spcPct val="0"/>
              </a:spcBef>
            </a:pPr>
            <a:r>
              <a:rPr lang="en-US" sz="1065">
                <a:solidFill>
                  <a:srgbClr val="000000"/>
                </a:solidFill>
                <a:latin typeface="Poppins"/>
              </a:rPr>
              <a:t>En effectuant un travail sur soi</a:t>
            </a:r>
          </a:p>
        </p:txBody>
      </p:sp>
      <p:grpSp>
        <p:nvGrpSpPr>
          <p:cNvPr name="Group 49" id="49"/>
          <p:cNvGrpSpPr/>
          <p:nvPr/>
        </p:nvGrpSpPr>
        <p:grpSpPr>
          <a:xfrm rot="0">
            <a:off x="12085204" y="9139393"/>
            <a:ext cx="2040827" cy="976823"/>
            <a:chOff x="0" y="0"/>
            <a:chExt cx="886989" cy="424549"/>
          </a:xfrm>
        </p:grpSpPr>
        <p:sp>
          <p:nvSpPr>
            <p:cNvPr name="Freeform 50" id="5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51" id="5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52" id="52"/>
          <p:cNvSpPr txBox="true"/>
          <p:nvPr/>
        </p:nvSpPr>
        <p:spPr>
          <a:xfrm rot="0">
            <a:off x="12207294" y="9239874"/>
            <a:ext cx="1832457" cy="784585"/>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Comment rendre cet effort acceptable ? </a:t>
            </a:r>
          </a:p>
          <a:p>
            <a:pPr algn="l">
              <a:lnSpc>
                <a:spcPts val="1279"/>
              </a:lnSpc>
              <a:spcBef>
                <a:spcPct val="0"/>
              </a:spcBef>
            </a:pPr>
            <a:r>
              <a:rPr lang="en-US" sz="1065">
                <a:solidFill>
                  <a:srgbClr val="000000"/>
                </a:solidFill>
                <a:latin typeface="Poppins"/>
              </a:rPr>
              <a:t>En acceptant d’avoir un système technique avec plusieurs outils</a:t>
            </a:r>
          </a:p>
        </p:txBody>
      </p:sp>
      <p:grpSp>
        <p:nvGrpSpPr>
          <p:cNvPr name="Group 53" id="53"/>
          <p:cNvGrpSpPr/>
          <p:nvPr/>
        </p:nvGrpSpPr>
        <p:grpSpPr>
          <a:xfrm rot="0">
            <a:off x="6411928" y="7998947"/>
            <a:ext cx="2040827" cy="976823"/>
            <a:chOff x="0" y="0"/>
            <a:chExt cx="886989" cy="424549"/>
          </a:xfrm>
        </p:grpSpPr>
        <p:sp>
          <p:nvSpPr>
            <p:cNvPr name="Freeform 54" id="5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55" id="55"/>
            <p:cNvSpPr txBox="true"/>
            <p:nvPr/>
          </p:nvSpPr>
          <p:spPr>
            <a:xfrm>
              <a:off x="0" y="-9525"/>
              <a:ext cx="886989" cy="434074"/>
            </a:xfrm>
            <a:prstGeom prst="rect">
              <a:avLst/>
            </a:prstGeom>
          </p:spPr>
          <p:txBody>
            <a:bodyPr anchor="ctr" rtlCol="false" tIns="31316" lIns="31316" bIns="31316" rIns="31316"/>
            <a:lstStyle/>
            <a:p>
              <a:pPr algn="l" marL="0" indent="0" lvl="0">
                <a:lnSpc>
                  <a:spcPts val="872"/>
                </a:lnSpc>
                <a:spcBef>
                  <a:spcPct val="0"/>
                </a:spcBef>
              </a:pPr>
            </a:p>
          </p:txBody>
        </p:sp>
      </p:grpSp>
      <p:sp>
        <p:nvSpPr>
          <p:cNvPr name="TextBox 56" id="56"/>
          <p:cNvSpPr txBox="true"/>
          <p:nvPr/>
        </p:nvSpPr>
        <p:spPr>
          <a:xfrm rot="0">
            <a:off x="6534018" y="8099427"/>
            <a:ext cx="1832457" cy="629573"/>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À quel effort l’acteur a-t-il renoncé ?  </a:t>
            </a:r>
          </a:p>
          <a:p>
            <a:pPr algn="l">
              <a:lnSpc>
                <a:spcPts val="1279"/>
              </a:lnSpc>
              <a:spcBef>
                <a:spcPct val="0"/>
              </a:spcBef>
            </a:pPr>
            <a:r>
              <a:rPr lang="en-US" sz="1065">
                <a:solidFill>
                  <a:srgbClr val="000000"/>
                </a:solidFill>
                <a:latin typeface="Poppins"/>
              </a:rPr>
              <a:t>L’apprentissage humain (et sa temporalité)</a:t>
            </a:r>
          </a:p>
        </p:txBody>
      </p:sp>
      <p:grpSp>
        <p:nvGrpSpPr>
          <p:cNvPr name="Group 57" id="57"/>
          <p:cNvGrpSpPr/>
          <p:nvPr/>
        </p:nvGrpSpPr>
        <p:grpSpPr>
          <a:xfrm rot="0">
            <a:off x="5391514" y="9139393"/>
            <a:ext cx="2040827" cy="976823"/>
            <a:chOff x="0" y="0"/>
            <a:chExt cx="886989" cy="424549"/>
          </a:xfrm>
        </p:grpSpPr>
        <p:sp>
          <p:nvSpPr>
            <p:cNvPr name="Freeform 58" id="5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59" id="5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60" id="60"/>
          <p:cNvSpPr txBox="true"/>
          <p:nvPr/>
        </p:nvSpPr>
        <p:spPr>
          <a:xfrm rot="0">
            <a:off x="5439052" y="9129868"/>
            <a:ext cx="1832457" cy="1094609"/>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Comment rendre cet effort acceptable ? </a:t>
            </a:r>
            <a:r>
              <a:rPr lang="en-US" sz="1065">
                <a:solidFill>
                  <a:srgbClr val="000000"/>
                </a:solidFill>
                <a:latin typeface="Poppins"/>
              </a:rPr>
              <a:t>En admettant que l’apprentissage est plus énergivore et long mais plus pérenne</a:t>
            </a:r>
          </a:p>
          <a:p>
            <a:pPr algn="l">
              <a:lnSpc>
                <a:spcPts val="1279"/>
              </a:lnSpc>
              <a:spcBef>
                <a:spcPct val="0"/>
              </a:spcBef>
            </a:pPr>
          </a:p>
        </p:txBody>
      </p:sp>
      <p:grpSp>
        <p:nvGrpSpPr>
          <p:cNvPr name="Group 61" id="61"/>
          <p:cNvGrpSpPr/>
          <p:nvPr/>
        </p:nvGrpSpPr>
        <p:grpSpPr>
          <a:xfrm rot="0">
            <a:off x="9236179" y="6585645"/>
            <a:ext cx="2029983" cy="976823"/>
            <a:chOff x="0" y="0"/>
            <a:chExt cx="882275" cy="424549"/>
          </a:xfrm>
        </p:grpSpPr>
        <p:sp>
          <p:nvSpPr>
            <p:cNvPr name="Freeform 62" id="62"/>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63" id="63"/>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64" id="64"/>
          <p:cNvSpPr txBox="true"/>
          <p:nvPr/>
        </p:nvSpPr>
        <p:spPr>
          <a:xfrm rot="0">
            <a:off x="9357620" y="6686125"/>
            <a:ext cx="1822720" cy="821214"/>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Croyance dans le progrès </a:t>
            </a:r>
          </a:p>
          <a:p>
            <a:pPr algn="l">
              <a:lnSpc>
                <a:spcPts val="1279"/>
              </a:lnSpc>
              <a:spcBef>
                <a:spcPct val="0"/>
              </a:spcBef>
            </a:pPr>
            <a:r>
              <a:rPr lang="en-US" sz="1065">
                <a:solidFill>
                  <a:srgbClr val="000000"/>
                </a:solidFill>
                <a:latin typeface="Poppins"/>
              </a:rPr>
              <a:t>La brosse à dents électrique a plus de technicité donc est plus efficace</a:t>
            </a:r>
          </a:p>
        </p:txBody>
      </p:sp>
      <p:grpSp>
        <p:nvGrpSpPr>
          <p:cNvPr name="Group 65" id="65"/>
          <p:cNvGrpSpPr/>
          <p:nvPr/>
        </p:nvGrpSpPr>
        <p:grpSpPr>
          <a:xfrm rot="0">
            <a:off x="11429239" y="6585645"/>
            <a:ext cx="2040827" cy="976823"/>
            <a:chOff x="0" y="0"/>
            <a:chExt cx="886989" cy="424549"/>
          </a:xfrm>
        </p:grpSpPr>
        <p:sp>
          <p:nvSpPr>
            <p:cNvPr name="Freeform 66" id="6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67" id="6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68" id="68"/>
          <p:cNvSpPr txBox="true"/>
          <p:nvPr/>
        </p:nvSpPr>
        <p:spPr>
          <a:xfrm rot="0">
            <a:off x="11551328" y="6686125"/>
            <a:ext cx="1832457" cy="658876"/>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Importance de la santé </a:t>
            </a:r>
          </a:p>
          <a:p>
            <a:pPr algn="l">
              <a:lnSpc>
                <a:spcPts val="1279"/>
              </a:lnSpc>
              <a:spcBef>
                <a:spcPct val="0"/>
              </a:spcBef>
            </a:pPr>
            <a:r>
              <a:rPr lang="en-US" sz="1065">
                <a:solidFill>
                  <a:srgbClr val="000000"/>
                </a:solidFill>
                <a:latin typeface="Poppins"/>
              </a:rPr>
              <a:t>La santé des humains est considérée comme une priorité</a:t>
            </a:r>
          </a:p>
        </p:txBody>
      </p:sp>
      <p:grpSp>
        <p:nvGrpSpPr>
          <p:cNvPr name="Group 69" id="69"/>
          <p:cNvGrpSpPr/>
          <p:nvPr/>
        </p:nvGrpSpPr>
        <p:grpSpPr>
          <a:xfrm rot="0">
            <a:off x="13653051" y="6585645"/>
            <a:ext cx="2040827" cy="976823"/>
            <a:chOff x="0" y="0"/>
            <a:chExt cx="886989" cy="424549"/>
          </a:xfrm>
        </p:grpSpPr>
        <p:sp>
          <p:nvSpPr>
            <p:cNvPr name="Freeform 70" id="7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71" id="7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72" id="72"/>
          <p:cNvSpPr txBox="true"/>
          <p:nvPr/>
        </p:nvSpPr>
        <p:spPr>
          <a:xfrm rot="0">
            <a:off x="13775141" y="6686125"/>
            <a:ext cx="1832457" cy="658876"/>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Focale sur l’efficacité </a:t>
            </a:r>
          </a:p>
          <a:p>
            <a:pPr algn="l">
              <a:lnSpc>
                <a:spcPts val="1279"/>
              </a:lnSpc>
              <a:spcBef>
                <a:spcPct val="0"/>
              </a:spcBef>
            </a:pPr>
            <a:r>
              <a:rPr lang="en-US" sz="1065">
                <a:solidFill>
                  <a:srgbClr val="000000"/>
                </a:solidFill>
                <a:latin typeface="Poppins"/>
              </a:rPr>
              <a:t>On ne valorise que l’efficacité du produit et non du système</a:t>
            </a:r>
          </a:p>
        </p:txBody>
      </p:sp>
      <p:grpSp>
        <p:nvGrpSpPr>
          <p:cNvPr name="Group 73" id="73"/>
          <p:cNvGrpSpPr/>
          <p:nvPr/>
        </p:nvGrpSpPr>
        <p:grpSpPr>
          <a:xfrm rot="0">
            <a:off x="7061935" y="6585645"/>
            <a:ext cx="2029983" cy="976823"/>
            <a:chOff x="0" y="0"/>
            <a:chExt cx="882275" cy="424549"/>
          </a:xfrm>
        </p:grpSpPr>
        <p:sp>
          <p:nvSpPr>
            <p:cNvPr name="Freeform 74" id="74"/>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75" id="75"/>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sp>
        <p:nvSpPr>
          <p:cNvPr name="TextBox 76" id="76"/>
          <p:cNvSpPr txBox="true"/>
          <p:nvPr/>
        </p:nvSpPr>
        <p:spPr>
          <a:xfrm rot="0">
            <a:off x="7183375" y="6686125"/>
            <a:ext cx="1822720" cy="821214"/>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Fiabilité de la technique </a:t>
            </a:r>
          </a:p>
          <a:p>
            <a:pPr algn="l">
              <a:lnSpc>
                <a:spcPts val="1279"/>
              </a:lnSpc>
              <a:spcBef>
                <a:spcPct val="0"/>
              </a:spcBef>
            </a:pPr>
            <a:r>
              <a:rPr lang="en-US" sz="1065">
                <a:solidFill>
                  <a:srgbClr val="000000"/>
                </a:solidFill>
                <a:latin typeface="Poppins"/>
              </a:rPr>
              <a:t>On considère qu’un outil technique est plus probable de bien faire qu’un être humain</a:t>
            </a:r>
          </a:p>
        </p:txBody>
      </p:sp>
      <p:grpSp>
        <p:nvGrpSpPr>
          <p:cNvPr name="Group 77" id="77"/>
          <p:cNvGrpSpPr/>
          <p:nvPr/>
        </p:nvGrpSpPr>
        <p:grpSpPr>
          <a:xfrm rot="0">
            <a:off x="8943442" y="2388514"/>
            <a:ext cx="2040827" cy="976823"/>
            <a:chOff x="0" y="0"/>
            <a:chExt cx="886989" cy="424549"/>
          </a:xfrm>
        </p:grpSpPr>
        <p:sp>
          <p:nvSpPr>
            <p:cNvPr name="Freeform 78" id="7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79" id="7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80" id="80"/>
          <p:cNvSpPr txBox="true"/>
          <p:nvPr/>
        </p:nvSpPr>
        <p:spPr>
          <a:xfrm rot="0">
            <a:off x="9065531" y="2488994"/>
            <a:ext cx="1907270" cy="784585"/>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À quel effort l’acteur a-t-il renoncé ? </a:t>
            </a:r>
            <a:r>
              <a:rPr lang="en-US" sz="1065">
                <a:solidFill>
                  <a:srgbClr val="000000"/>
                </a:solidFill>
                <a:latin typeface="Poppins"/>
              </a:rPr>
              <a:t>La responsabilité de la prescription de la meilleure solution médicale</a:t>
            </a:r>
          </a:p>
          <a:p>
            <a:pPr algn="l">
              <a:lnSpc>
                <a:spcPts val="1279"/>
              </a:lnSpc>
              <a:spcBef>
                <a:spcPct val="0"/>
              </a:spcBef>
            </a:pPr>
          </a:p>
        </p:txBody>
      </p:sp>
      <p:grpSp>
        <p:nvGrpSpPr>
          <p:cNvPr name="Group 81" id="81"/>
          <p:cNvGrpSpPr/>
          <p:nvPr/>
        </p:nvGrpSpPr>
        <p:grpSpPr>
          <a:xfrm rot="0">
            <a:off x="8027213" y="1273903"/>
            <a:ext cx="2040827" cy="976823"/>
            <a:chOff x="0" y="0"/>
            <a:chExt cx="886989" cy="424549"/>
          </a:xfrm>
        </p:grpSpPr>
        <p:sp>
          <p:nvSpPr>
            <p:cNvPr name="Freeform 82" id="8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83" id="83"/>
            <p:cNvSpPr txBox="true"/>
            <p:nvPr/>
          </p:nvSpPr>
          <p:spPr>
            <a:xfrm>
              <a:off x="0" y="-19050"/>
              <a:ext cx="886989" cy="443599"/>
            </a:xfrm>
            <a:prstGeom prst="rect">
              <a:avLst/>
            </a:prstGeom>
          </p:spPr>
          <p:txBody>
            <a:bodyPr anchor="ctr" rtlCol="false" tIns="31316" lIns="31316" bIns="31316" rIns="31316"/>
            <a:lstStyle/>
            <a:p>
              <a:pPr algn="ctr">
                <a:lnSpc>
                  <a:spcPts val="1331"/>
                </a:lnSpc>
              </a:pPr>
              <a:r>
                <a:rPr lang="en-US" sz="1109">
                  <a:solidFill>
                    <a:srgbClr val="000000"/>
                  </a:solidFill>
                  <a:latin typeface="Poppins"/>
                </a:rPr>
                <a:t> </a:t>
              </a:r>
            </a:p>
          </p:txBody>
        </p:sp>
      </p:grpSp>
      <p:sp>
        <p:nvSpPr>
          <p:cNvPr name="TextBox 84" id="84"/>
          <p:cNvSpPr txBox="true"/>
          <p:nvPr/>
        </p:nvSpPr>
        <p:spPr>
          <a:xfrm rot="0">
            <a:off x="8104308" y="1311128"/>
            <a:ext cx="1832457" cy="939597"/>
          </a:xfrm>
          <a:prstGeom prst="rect">
            <a:avLst/>
          </a:prstGeom>
        </p:spPr>
        <p:txBody>
          <a:bodyPr anchor="t" rtlCol="false" tIns="0" lIns="0" bIns="0" rIns="0">
            <a:spAutoFit/>
          </a:bodyPr>
          <a:lstStyle/>
          <a:p>
            <a:pPr algn="l">
              <a:lnSpc>
                <a:spcPts val="1279"/>
              </a:lnSpc>
              <a:spcBef>
                <a:spcPct val="0"/>
              </a:spcBef>
            </a:pPr>
            <a:r>
              <a:rPr lang="en-US" sz="1065">
                <a:solidFill>
                  <a:srgbClr val="000000"/>
                </a:solidFill>
                <a:latin typeface="Poppins Bold"/>
              </a:rPr>
              <a:t>Comment rendre cet effort acceptable ? </a:t>
            </a:r>
            <a:r>
              <a:rPr lang="en-US" sz="1065">
                <a:solidFill>
                  <a:srgbClr val="000000"/>
                </a:solidFill>
                <a:latin typeface="Poppins"/>
              </a:rPr>
              <a:t>En se formant autant qu’un dentiste sur le fonctionnement du corps humain </a:t>
            </a:r>
          </a:p>
        </p:txBody>
      </p:sp>
      <p:grpSp>
        <p:nvGrpSpPr>
          <p:cNvPr name="Group 85" id="85"/>
          <p:cNvGrpSpPr/>
          <p:nvPr/>
        </p:nvGrpSpPr>
        <p:grpSpPr>
          <a:xfrm rot="0">
            <a:off x="11154406" y="2388514"/>
            <a:ext cx="2040827" cy="976823"/>
            <a:chOff x="0" y="0"/>
            <a:chExt cx="886989" cy="424549"/>
          </a:xfrm>
        </p:grpSpPr>
        <p:sp>
          <p:nvSpPr>
            <p:cNvPr name="Freeform 86" id="8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87" id="8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88" id="88"/>
          <p:cNvSpPr txBox="true"/>
          <p:nvPr/>
        </p:nvSpPr>
        <p:spPr>
          <a:xfrm rot="0">
            <a:off x="11276496" y="2488994"/>
            <a:ext cx="1832457" cy="784585"/>
          </a:xfrm>
          <a:prstGeom prst="rect">
            <a:avLst/>
          </a:prstGeom>
        </p:spPr>
        <p:txBody>
          <a:bodyPr anchor="t" rtlCol="false" tIns="0" lIns="0" bIns="0" rIns="0">
            <a:spAutoFit/>
          </a:bodyPr>
          <a:lstStyle/>
          <a:p>
            <a:pPr algn="l">
              <a:lnSpc>
                <a:spcPts val="1279"/>
              </a:lnSpc>
              <a:spcBef>
                <a:spcPct val="0"/>
              </a:spcBef>
            </a:pPr>
            <a:r>
              <a:rPr lang="en-US" sz="1065">
                <a:solidFill>
                  <a:srgbClr val="000000"/>
                </a:solidFill>
                <a:latin typeface="Poppins Bold"/>
              </a:rPr>
              <a:t>À quel effort l’acteur a-t-il renoncé ?</a:t>
            </a:r>
            <a:r>
              <a:rPr lang="en-US" sz="1065">
                <a:solidFill>
                  <a:srgbClr val="000000"/>
                </a:solidFill>
                <a:latin typeface="Poppins Bold"/>
              </a:rPr>
              <a:t> </a:t>
            </a:r>
            <a:r>
              <a:rPr lang="en-US" sz="1065">
                <a:solidFill>
                  <a:srgbClr val="000000"/>
                </a:solidFill>
                <a:latin typeface="Poppins Bold"/>
              </a:rPr>
              <a:t> </a:t>
            </a:r>
            <a:r>
              <a:rPr lang="en-US" sz="1065">
                <a:solidFill>
                  <a:srgbClr val="000000"/>
                </a:solidFill>
                <a:latin typeface="Poppins"/>
              </a:rPr>
              <a:t>Au fait de devoir s’informer sur ses options et de les peser les unes contre les autres</a:t>
            </a:r>
          </a:p>
        </p:txBody>
      </p:sp>
      <p:grpSp>
        <p:nvGrpSpPr>
          <p:cNvPr name="Group 89" id="89"/>
          <p:cNvGrpSpPr/>
          <p:nvPr/>
        </p:nvGrpSpPr>
        <p:grpSpPr>
          <a:xfrm rot="0">
            <a:off x="10238177" y="1273903"/>
            <a:ext cx="2040827" cy="976823"/>
            <a:chOff x="0" y="0"/>
            <a:chExt cx="886989" cy="424549"/>
          </a:xfrm>
        </p:grpSpPr>
        <p:sp>
          <p:nvSpPr>
            <p:cNvPr name="Freeform 90" id="9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91" id="9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92" id="92"/>
          <p:cNvSpPr txBox="true"/>
          <p:nvPr/>
        </p:nvSpPr>
        <p:spPr>
          <a:xfrm rot="0">
            <a:off x="10360267" y="1374383"/>
            <a:ext cx="1832457" cy="939597"/>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Comment rendre cet effort acceptable ? </a:t>
            </a:r>
          </a:p>
          <a:p>
            <a:pPr algn="l">
              <a:lnSpc>
                <a:spcPts val="1279"/>
              </a:lnSpc>
            </a:pPr>
            <a:r>
              <a:rPr lang="en-US" sz="1065">
                <a:solidFill>
                  <a:srgbClr val="000000"/>
                </a:solidFill>
                <a:latin typeface="Poppins"/>
              </a:rPr>
              <a:t>En réutilisant les connaissances acquises pour les valoriser</a:t>
            </a:r>
          </a:p>
          <a:p>
            <a:pPr algn="l">
              <a:lnSpc>
                <a:spcPts val="1279"/>
              </a:lnSpc>
              <a:spcBef>
                <a:spcPct val="0"/>
              </a:spcBef>
            </a:pPr>
          </a:p>
        </p:txBody>
      </p:sp>
      <p:grpSp>
        <p:nvGrpSpPr>
          <p:cNvPr name="Group 93" id="93"/>
          <p:cNvGrpSpPr/>
          <p:nvPr/>
        </p:nvGrpSpPr>
        <p:grpSpPr>
          <a:xfrm rot="0">
            <a:off x="13378219" y="2397126"/>
            <a:ext cx="2040827" cy="976823"/>
            <a:chOff x="0" y="0"/>
            <a:chExt cx="886989" cy="424549"/>
          </a:xfrm>
        </p:grpSpPr>
        <p:sp>
          <p:nvSpPr>
            <p:cNvPr name="Freeform 94" id="9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95" id="9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96" id="96"/>
          <p:cNvSpPr txBox="true"/>
          <p:nvPr/>
        </p:nvSpPr>
        <p:spPr>
          <a:xfrm rot="0">
            <a:off x="13500308" y="2497606"/>
            <a:ext cx="1832457" cy="784585"/>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À quel effort l’acteur a-t-il renoncé ?  </a:t>
            </a:r>
          </a:p>
          <a:p>
            <a:pPr algn="l">
              <a:lnSpc>
                <a:spcPts val="1279"/>
              </a:lnSpc>
              <a:spcBef>
                <a:spcPct val="0"/>
              </a:spcBef>
            </a:pPr>
            <a:r>
              <a:rPr lang="en-US" sz="1065">
                <a:solidFill>
                  <a:srgbClr val="000000"/>
                </a:solidFill>
                <a:latin typeface="Poppins"/>
              </a:rPr>
              <a:t>À l’effort de devoir voir une prise dans la salle de bain inutile</a:t>
            </a:r>
          </a:p>
        </p:txBody>
      </p:sp>
      <p:grpSp>
        <p:nvGrpSpPr>
          <p:cNvPr name="Group 97" id="97"/>
          <p:cNvGrpSpPr/>
          <p:nvPr/>
        </p:nvGrpSpPr>
        <p:grpSpPr>
          <a:xfrm rot="0">
            <a:off x="12461990" y="1282514"/>
            <a:ext cx="2040827" cy="976823"/>
            <a:chOff x="0" y="0"/>
            <a:chExt cx="886989" cy="424549"/>
          </a:xfrm>
        </p:grpSpPr>
        <p:sp>
          <p:nvSpPr>
            <p:cNvPr name="Freeform 98" id="9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99" id="9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00" id="100"/>
          <p:cNvSpPr txBox="true"/>
          <p:nvPr/>
        </p:nvSpPr>
        <p:spPr>
          <a:xfrm rot="0">
            <a:off x="12584080" y="1585842"/>
            <a:ext cx="1832457" cy="629573"/>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Comment rendre cet effort acceptable ?</a:t>
            </a:r>
          </a:p>
          <a:p>
            <a:pPr algn="l">
              <a:lnSpc>
                <a:spcPts val="1279"/>
              </a:lnSpc>
            </a:pPr>
          </a:p>
          <a:p>
            <a:pPr algn="l">
              <a:lnSpc>
                <a:spcPts val="1279"/>
              </a:lnSpc>
              <a:spcBef>
                <a:spcPct val="0"/>
              </a:spcBef>
            </a:pPr>
            <a:r>
              <a:rPr lang="en-US" sz="1065">
                <a:solidFill>
                  <a:srgbClr val="000000"/>
                </a:solidFill>
                <a:latin typeface="Poppins"/>
              </a:rPr>
              <a:t>C’est déjà acceptable</a:t>
            </a:r>
          </a:p>
        </p:txBody>
      </p:sp>
      <p:grpSp>
        <p:nvGrpSpPr>
          <p:cNvPr name="Group 101" id="101"/>
          <p:cNvGrpSpPr/>
          <p:nvPr/>
        </p:nvGrpSpPr>
        <p:grpSpPr>
          <a:xfrm rot="0">
            <a:off x="6747393" y="2397126"/>
            <a:ext cx="2040827" cy="976823"/>
            <a:chOff x="0" y="0"/>
            <a:chExt cx="886989" cy="424549"/>
          </a:xfrm>
        </p:grpSpPr>
        <p:sp>
          <p:nvSpPr>
            <p:cNvPr name="Freeform 102" id="10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FFDE59"/>
            </a:solidFill>
            <a:ln w="9525" cap="sq">
              <a:solidFill>
                <a:srgbClr val="000000"/>
              </a:solidFill>
              <a:prstDash val="solid"/>
              <a:miter/>
            </a:ln>
          </p:spPr>
        </p:sp>
        <p:sp>
          <p:nvSpPr>
            <p:cNvPr name="TextBox 103" id="10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04" id="104"/>
          <p:cNvSpPr txBox="true"/>
          <p:nvPr/>
        </p:nvSpPr>
        <p:spPr>
          <a:xfrm rot="0">
            <a:off x="6852631" y="2488482"/>
            <a:ext cx="1832457" cy="784585"/>
          </a:xfrm>
          <a:prstGeom prst="rect">
            <a:avLst/>
          </a:prstGeom>
        </p:spPr>
        <p:txBody>
          <a:bodyPr anchor="t" rtlCol="false" tIns="0" lIns="0" bIns="0" rIns="0">
            <a:spAutoFit/>
          </a:bodyPr>
          <a:lstStyle/>
          <a:p>
            <a:pPr algn="l">
              <a:lnSpc>
                <a:spcPts val="1279"/>
              </a:lnSpc>
            </a:pPr>
            <a:r>
              <a:rPr lang="en-US" sz="1065">
                <a:solidFill>
                  <a:srgbClr val="000000"/>
                </a:solidFill>
                <a:latin typeface="Poppins Bold"/>
              </a:rPr>
              <a:t>À quel effort l’acteur a-t-il renoncé ? </a:t>
            </a:r>
          </a:p>
          <a:p>
            <a:pPr algn="l">
              <a:lnSpc>
                <a:spcPts val="1279"/>
              </a:lnSpc>
              <a:spcBef>
                <a:spcPct val="0"/>
              </a:spcBef>
            </a:pPr>
            <a:r>
              <a:rPr lang="en-US" sz="1065">
                <a:solidFill>
                  <a:srgbClr val="000000"/>
                </a:solidFill>
                <a:latin typeface="Poppins"/>
              </a:rPr>
              <a:t>La charge mentale d’un problème sans solution miracle</a:t>
            </a:r>
          </a:p>
        </p:txBody>
      </p:sp>
      <p:grpSp>
        <p:nvGrpSpPr>
          <p:cNvPr name="Group 105" id="105"/>
          <p:cNvGrpSpPr/>
          <p:nvPr/>
        </p:nvGrpSpPr>
        <p:grpSpPr>
          <a:xfrm rot="0">
            <a:off x="5795920" y="1273903"/>
            <a:ext cx="2040827" cy="976823"/>
            <a:chOff x="0" y="0"/>
            <a:chExt cx="886989" cy="424549"/>
          </a:xfrm>
        </p:grpSpPr>
        <p:sp>
          <p:nvSpPr>
            <p:cNvPr name="Freeform 106" id="10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107" id="10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08" id="108"/>
          <p:cNvSpPr txBox="true"/>
          <p:nvPr/>
        </p:nvSpPr>
        <p:spPr>
          <a:xfrm rot="0">
            <a:off x="5893344" y="1293904"/>
            <a:ext cx="1832457" cy="939597"/>
          </a:xfrm>
          <a:prstGeom prst="rect">
            <a:avLst/>
          </a:prstGeom>
        </p:spPr>
        <p:txBody>
          <a:bodyPr anchor="t" rtlCol="false" tIns="0" lIns="0" bIns="0" rIns="0">
            <a:spAutoFit/>
          </a:bodyPr>
          <a:lstStyle/>
          <a:p>
            <a:pPr algn="l">
              <a:lnSpc>
                <a:spcPts val="1279"/>
              </a:lnSpc>
              <a:spcBef>
                <a:spcPct val="0"/>
              </a:spcBef>
            </a:pPr>
            <a:r>
              <a:rPr lang="en-US" sz="1065">
                <a:solidFill>
                  <a:srgbClr val="000000"/>
                </a:solidFill>
                <a:latin typeface="Poppins Bold"/>
              </a:rPr>
              <a:t>Comment rendre cet effort acceptable ? </a:t>
            </a:r>
            <a:r>
              <a:rPr lang="en-US" sz="1065">
                <a:solidFill>
                  <a:srgbClr val="000000"/>
                </a:solidFill>
                <a:latin typeface="Poppins"/>
              </a:rPr>
              <a:t>En admettant que l’apprentissage est plus énergivore et long mais plus pérenne</a:t>
            </a:r>
          </a:p>
        </p:txBody>
      </p:sp>
      <p:grpSp>
        <p:nvGrpSpPr>
          <p:cNvPr name="Group 109" id="109"/>
          <p:cNvGrpSpPr/>
          <p:nvPr/>
        </p:nvGrpSpPr>
        <p:grpSpPr>
          <a:xfrm rot="0">
            <a:off x="7614879" y="1131972"/>
            <a:ext cx="7076490" cy="377362"/>
            <a:chOff x="0" y="0"/>
            <a:chExt cx="9435321" cy="503149"/>
          </a:xfrm>
        </p:grpSpPr>
        <p:grpSp>
          <p:nvGrpSpPr>
            <p:cNvPr name="Group 110" id="110"/>
            <p:cNvGrpSpPr/>
            <p:nvPr/>
          </p:nvGrpSpPr>
          <p:grpSpPr>
            <a:xfrm rot="0">
              <a:off x="0" y="0"/>
              <a:ext cx="489344" cy="489344"/>
              <a:chOff x="0" y="0"/>
              <a:chExt cx="812800" cy="812800"/>
            </a:xfrm>
          </p:grpSpPr>
          <p:sp>
            <p:nvSpPr>
              <p:cNvPr name="Freeform 111" id="11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045"/>
              </a:solidFill>
              <a:ln w="9525" cap="sq">
                <a:solidFill>
                  <a:srgbClr val="000000"/>
                </a:solidFill>
                <a:prstDash val="solid"/>
                <a:miter/>
              </a:ln>
            </p:spPr>
          </p:sp>
          <p:sp>
            <p:nvSpPr>
              <p:cNvPr name="TextBox 112" id="112"/>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113" id="113"/>
            <p:cNvGrpSpPr/>
            <p:nvPr/>
          </p:nvGrpSpPr>
          <p:grpSpPr>
            <a:xfrm rot="0">
              <a:off x="2975472" y="0"/>
              <a:ext cx="489344" cy="489344"/>
              <a:chOff x="0" y="0"/>
              <a:chExt cx="812800" cy="812800"/>
            </a:xfrm>
          </p:grpSpPr>
          <p:sp>
            <p:nvSpPr>
              <p:cNvPr name="Freeform 114" id="11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0000"/>
              </a:solidFill>
              <a:ln w="9525" cap="sq">
                <a:solidFill>
                  <a:srgbClr val="000000"/>
                </a:solidFill>
                <a:prstDash val="solid"/>
                <a:miter/>
              </a:ln>
            </p:spPr>
          </p:sp>
          <p:sp>
            <p:nvSpPr>
              <p:cNvPr name="TextBox 115" id="115"/>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116" id="116"/>
            <p:cNvGrpSpPr/>
            <p:nvPr/>
          </p:nvGrpSpPr>
          <p:grpSpPr>
            <a:xfrm rot="0">
              <a:off x="5949058" y="13805"/>
              <a:ext cx="489344" cy="489344"/>
              <a:chOff x="0" y="0"/>
              <a:chExt cx="812800" cy="812800"/>
            </a:xfrm>
          </p:grpSpPr>
          <p:sp>
            <p:nvSpPr>
              <p:cNvPr name="Freeform 117" id="11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69426"/>
              </a:solidFill>
              <a:ln w="9525" cap="sq">
                <a:solidFill>
                  <a:srgbClr val="000000"/>
                </a:solidFill>
                <a:prstDash val="solid"/>
                <a:miter/>
              </a:ln>
            </p:spPr>
          </p:sp>
          <p:sp>
            <p:nvSpPr>
              <p:cNvPr name="TextBox 118" id="118"/>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119" id="119"/>
            <p:cNvGrpSpPr/>
            <p:nvPr/>
          </p:nvGrpSpPr>
          <p:grpSpPr>
            <a:xfrm rot="0">
              <a:off x="8945977" y="0"/>
              <a:ext cx="489344" cy="489344"/>
              <a:chOff x="0" y="0"/>
              <a:chExt cx="812800" cy="812800"/>
            </a:xfrm>
          </p:grpSpPr>
          <p:sp>
            <p:nvSpPr>
              <p:cNvPr name="Freeform 120" id="12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CF75E"/>
              </a:solidFill>
              <a:ln w="9525" cap="sq">
                <a:solidFill>
                  <a:srgbClr val="000000"/>
                </a:solidFill>
                <a:prstDash val="solid"/>
                <a:miter/>
              </a:ln>
            </p:spPr>
          </p:sp>
          <p:sp>
            <p:nvSpPr>
              <p:cNvPr name="TextBox 121" id="121"/>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grpSp>
        <p:nvGrpSpPr>
          <p:cNvPr name="Group 122" id="122"/>
          <p:cNvGrpSpPr/>
          <p:nvPr/>
        </p:nvGrpSpPr>
        <p:grpSpPr>
          <a:xfrm rot="0">
            <a:off x="7191253" y="9908342"/>
            <a:ext cx="7100791" cy="378658"/>
            <a:chOff x="0" y="0"/>
            <a:chExt cx="9467721" cy="504877"/>
          </a:xfrm>
        </p:grpSpPr>
        <p:grpSp>
          <p:nvGrpSpPr>
            <p:cNvPr name="Group 123" id="123"/>
            <p:cNvGrpSpPr/>
            <p:nvPr/>
          </p:nvGrpSpPr>
          <p:grpSpPr>
            <a:xfrm rot="0">
              <a:off x="0" y="0"/>
              <a:ext cx="491024" cy="491024"/>
              <a:chOff x="0" y="0"/>
              <a:chExt cx="812800" cy="812800"/>
            </a:xfrm>
          </p:grpSpPr>
          <p:sp>
            <p:nvSpPr>
              <p:cNvPr name="Freeform 124" id="12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045"/>
              </a:solidFill>
              <a:ln w="9525" cap="sq">
                <a:solidFill>
                  <a:srgbClr val="000000"/>
                </a:solidFill>
                <a:prstDash val="solid"/>
                <a:miter/>
              </a:ln>
            </p:spPr>
          </p:sp>
          <p:sp>
            <p:nvSpPr>
              <p:cNvPr name="TextBox 125" id="125"/>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126" id="126"/>
            <p:cNvGrpSpPr/>
            <p:nvPr/>
          </p:nvGrpSpPr>
          <p:grpSpPr>
            <a:xfrm rot="0">
              <a:off x="2985689" y="0"/>
              <a:ext cx="491024" cy="491024"/>
              <a:chOff x="0" y="0"/>
              <a:chExt cx="812800" cy="812800"/>
            </a:xfrm>
          </p:grpSpPr>
          <p:sp>
            <p:nvSpPr>
              <p:cNvPr name="Freeform 127" id="12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CF75E"/>
              </a:solidFill>
              <a:ln w="9525" cap="sq">
                <a:solidFill>
                  <a:srgbClr val="000000"/>
                </a:solidFill>
                <a:prstDash val="solid"/>
                <a:miter/>
              </a:ln>
            </p:spPr>
          </p:sp>
          <p:sp>
            <p:nvSpPr>
              <p:cNvPr name="TextBox 128" id="128"/>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129" id="129"/>
            <p:cNvGrpSpPr/>
            <p:nvPr/>
          </p:nvGrpSpPr>
          <p:grpSpPr>
            <a:xfrm rot="0">
              <a:off x="5969487" y="13852"/>
              <a:ext cx="491024" cy="491024"/>
              <a:chOff x="0" y="0"/>
              <a:chExt cx="812800" cy="812800"/>
            </a:xfrm>
          </p:grpSpPr>
          <p:sp>
            <p:nvSpPr>
              <p:cNvPr name="Freeform 130" id="13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0000"/>
              </a:solidFill>
              <a:ln w="9525" cap="sq">
                <a:solidFill>
                  <a:srgbClr val="000000"/>
                </a:solidFill>
                <a:prstDash val="solid"/>
                <a:miter/>
              </a:ln>
            </p:spPr>
          </p:sp>
          <p:sp>
            <p:nvSpPr>
              <p:cNvPr name="TextBox 131" id="131"/>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132" id="132"/>
            <p:cNvGrpSpPr/>
            <p:nvPr/>
          </p:nvGrpSpPr>
          <p:grpSpPr>
            <a:xfrm rot="0">
              <a:off x="8976697" y="0"/>
              <a:ext cx="491024" cy="491024"/>
              <a:chOff x="0" y="0"/>
              <a:chExt cx="812800" cy="812800"/>
            </a:xfrm>
          </p:grpSpPr>
          <p:sp>
            <p:nvSpPr>
              <p:cNvPr name="Freeform 133" id="13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CF75E"/>
              </a:solidFill>
              <a:ln w="9525" cap="sq">
                <a:solidFill>
                  <a:srgbClr val="000000"/>
                </a:solidFill>
                <a:prstDash val="solid"/>
                <a:miter/>
              </a:ln>
            </p:spPr>
          </p:sp>
          <p:sp>
            <p:nvSpPr>
              <p:cNvPr name="TextBox 134" id="134"/>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sp>
        <p:nvSpPr>
          <p:cNvPr name="TextBox 135" id="135"/>
          <p:cNvSpPr txBox="true"/>
          <p:nvPr/>
        </p:nvSpPr>
        <p:spPr>
          <a:xfrm rot="0">
            <a:off x="540509" y="4634482"/>
            <a:ext cx="5442036" cy="1397000"/>
          </a:xfrm>
          <a:prstGeom prst="rect">
            <a:avLst/>
          </a:prstGeom>
        </p:spPr>
        <p:txBody>
          <a:bodyPr anchor="t" rtlCol="false" tIns="0" lIns="0" bIns="0" rIns="0">
            <a:spAutoFit/>
          </a:bodyPr>
          <a:lstStyle/>
          <a:p>
            <a:pPr algn="just">
              <a:lnSpc>
                <a:spcPts val="2799"/>
              </a:lnSpc>
            </a:pPr>
            <a:r>
              <a:rPr lang="en-US" sz="1999">
                <a:solidFill>
                  <a:srgbClr val="000000"/>
                </a:solidFill>
                <a:latin typeface="Open Sans"/>
              </a:rPr>
              <a:t>Pour l’exemple de la brosse à dents, nous avons choisi un indice de faisabilité à 3 degrés (vert, orange, rouge, et obtenu un résultat de la sorte :</a:t>
            </a:r>
          </a:p>
        </p:txBody>
      </p:sp>
      <p:sp>
        <p:nvSpPr>
          <p:cNvPr name="TextBox 136" id="136"/>
          <p:cNvSpPr txBox="true"/>
          <p:nvPr/>
        </p:nvSpPr>
        <p:spPr>
          <a:xfrm rot="0">
            <a:off x="14629785" y="-95250"/>
            <a:ext cx="3658215"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Exemple</a:t>
            </a:r>
          </a:p>
        </p:txBody>
      </p:sp>
      <p:grpSp>
        <p:nvGrpSpPr>
          <p:cNvPr name="Group 137" id="137"/>
          <p:cNvGrpSpPr/>
          <p:nvPr/>
        </p:nvGrpSpPr>
        <p:grpSpPr>
          <a:xfrm rot="0">
            <a:off x="7183375" y="3450148"/>
            <a:ext cx="2013997" cy="279897"/>
            <a:chOff x="0" y="0"/>
            <a:chExt cx="882275" cy="122615"/>
          </a:xfrm>
        </p:grpSpPr>
        <p:sp>
          <p:nvSpPr>
            <p:cNvPr name="Freeform 138" id="138"/>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39" id="139"/>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140" id="140"/>
          <p:cNvGrpSpPr/>
          <p:nvPr/>
        </p:nvGrpSpPr>
        <p:grpSpPr>
          <a:xfrm rot="0">
            <a:off x="9429923" y="3450148"/>
            <a:ext cx="2013997" cy="279897"/>
            <a:chOff x="0" y="0"/>
            <a:chExt cx="882275" cy="122615"/>
          </a:xfrm>
        </p:grpSpPr>
        <p:sp>
          <p:nvSpPr>
            <p:cNvPr name="Freeform 141" id="141"/>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42" id="142"/>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143" id="143"/>
          <p:cNvGrpSpPr/>
          <p:nvPr/>
        </p:nvGrpSpPr>
        <p:grpSpPr>
          <a:xfrm rot="0">
            <a:off x="11599738" y="3450148"/>
            <a:ext cx="2013997" cy="279897"/>
            <a:chOff x="0" y="0"/>
            <a:chExt cx="882275" cy="122615"/>
          </a:xfrm>
        </p:grpSpPr>
        <p:sp>
          <p:nvSpPr>
            <p:cNvPr name="Freeform 144" id="144"/>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45" id="145"/>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146" id="146"/>
          <p:cNvGrpSpPr/>
          <p:nvPr/>
        </p:nvGrpSpPr>
        <p:grpSpPr>
          <a:xfrm rot="0">
            <a:off x="13805164" y="3450148"/>
            <a:ext cx="2013997" cy="279897"/>
            <a:chOff x="0" y="0"/>
            <a:chExt cx="882275" cy="122615"/>
          </a:xfrm>
        </p:grpSpPr>
        <p:sp>
          <p:nvSpPr>
            <p:cNvPr name="Freeform 147" id="147"/>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48" id="148"/>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sp>
        <p:nvSpPr>
          <p:cNvPr name="TextBox 149" id="149"/>
          <p:cNvSpPr txBox="true"/>
          <p:nvPr/>
        </p:nvSpPr>
        <p:spPr>
          <a:xfrm rot="0">
            <a:off x="7437903" y="3489768"/>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150" id="150"/>
          <p:cNvSpPr txBox="true"/>
          <p:nvPr/>
        </p:nvSpPr>
        <p:spPr>
          <a:xfrm rot="0">
            <a:off x="9768739" y="3489768"/>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151" id="151"/>
          <p:cNvSpPr txBox="true"/>
          <p:nvPr/>
        </p:nvSpPr>
        <p:spPr>
          <a:xfrm rot="0">
            <a:off x="11960691" y="3489768"/>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152" id="152"/>
          <p:cNvSpPr txBox="true"/>
          <p:nvPr/>
        </p:nvSpPr>
        <p:spPr>
          <a:xfrm rot="0">
            <a:off x="14185235" y="3482725"/>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grpSp>
        <p:nvGrpSpPr>
          <p:cNvPr name="Group 153" id="153"/>
          <p:cNvGrpSpPr/>
          <p:nvPr/>
        </p:nvGrpSpPr>
        <p:grpSpPr>
          <a:xfrm rot="0">
            <a:off x="6852631" y="7634237"/>
            <a:ext cx="2013997" cy="279897"/>
            <a:chOff x="0" y="0"/>
            <a:chExt cx="882275" cy="122615"/>
          </a:xfrm>
        </p:grpSpPr>
        <p:sp>
          <p:nvSpPr>
            <p:cNvPr name="Freeform 154" id="154"/>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55" id="155"/>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156" id="156"/>
          <p:cNvGrpSpPr/>
          <p:nvPr/>
        </p:nvGrpSpPr>
        <p:grpSpPr>
          <a:xfrm rot="0">
            <a:off x="9099178" y="7634237"/>
            <a:ext cx="2013997" cy="279897"/>
            <a:chOff x="0" y="0"/>
            <a:chExt cx="882275" cy="122615"/>
          </a:xfrm>
        </p:grpSpPr>
        <p:sp>
          <p:nvSpPr>
            <p:cNvPr name="Freeform 157" id="157"/>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58" id="158"/>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159" id="159"/>
          <p:cNvGrpSpPr/>
          <p:nvPr/>
        </p:nvGrpSpPr>
        <p:grpSpPr>
          <a:xfrm rot="0">
            <a:off x="11268993" y="7634237"/>
            <a:ext cx="2013997" cy="279897"/>
            <a:chOff x="0" y="0"/>
            <a:chExt cx="882275" cy="122615"/>
          </a:xfrm>
        </p:grpSpPr>
        <p:sp>
          <p:nvSpPr>
            <p:cNvPr name="Freeform 160" id="160"/>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61" id="161"/>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grpSp>
        <p:nvGrpSpPr>
          <p:cNvPr name="Group 162" id="162"/>
          <p:cNvGrpSpPr/>
          <p:nvPr/>
        </p:nvGrpSpPr>
        <p:grpSpPr>
          <a:xfrm rot="0">
            <a:off x="13474420" y="7634237"/>
            <a:ext cx="2013997" cy="279897"/>
            <a:chOff x="0" y="0"/>
            <a:chExt cx="882275" cy="122615"/>
          </a:xfrm>
        </p:grpSpPr>
        <p:sp>
          <p:nvSpPr>
            <p:cNvPr name="Freeform 163" id="163"/>
            <p:cNvSpPr/>
            <p:nvPr/>
          </p:nvSpPr>
          <p:spPr>
            <a:xfrm flipH="false" flipV="false" rot="0">
              <a:off x="0" y="0"/>
              <a:ext cx="882276" cy="122615"/>
            </a:xfrm>
            <a:custGeom>
              <a:avLst/>
              <a:gdLst/>
              <a:ahLst/>
              <a:cxnLst/>
              <a:rect r="r" b="b" t="t" l="l"/>
              <a:pathLst>
                <a:path h="122615" w="882276">
                  <a:moveTo>
                    <a:pt x="0" y="0"/>
                  </a:moveTo>
                  <a:lnTo>
                    <a:pt x="882276" y="0"/>
                  </a:lnTo>
                  <a:lnTo>
                    <a:pt x="882276" y="122615"/>
                  </a:lnTo>
                  <a:lnTo>
                    <a:pt x="0" y="122615"/>
                  </a:lnTo>
                  <a:close/>
                </a:path>
              </a:pathLst>
            </a:custGeom>
            <a:solidFill>
              <a:srgbClr val="FF83CF"/>
            </a:solidFill>
            <a:ln w="9525" cap="sq">
              <a:solidFill>
                <a:srgbClr val="000000"/>
              </a:solidFill>
              <a:prstDash val="solid"/>
              <a:miter/>
            </a:ln>
          </p:spPr>
        </p:sp>
        <p:sp>
          <p:nvSpPr>
            <p:cNvPr name="TextBox 164" id="164"/>
            <p:cNvSpPr txBox="true"/>
            <p:nvPr/>
          </p:nvSpPr>
          <p:spPr>
            <a:xfrm>
              <a:off x="0" y="-19050"/>
              <a:ext cx="882275" cy="141665"/>
            </a:xfrm>
            <a:prstGeom prst="rect">
              <a:avLst/>
            </a:prstGeom>
          </p:spPr>
          <p:txBody>
            <a:bodyPr anchor="ctr" rtlCol="false" tIns="31316" lIns="31316" bIns="31316" rIns="31316"/>
            <a:lstStyle/>
            <a:p>
              <a:pPr algn="ctr">
                <a:lnSpc>
                  <a:spcPts val="1331"/>
                </a:lnSpc>
              </a:pPr>
            </a:p>
          </p:txBody>
        </p:sp>
      </p:grpSp>
      <p:sp>
        <p:nvSpPr>
          <p:cNvPr name="TextBox 165" id="165"/>
          <p:cNvSpPr txBox="true"/>
          <p:nvPr/>
        </p:nvSpPr>
        <p:spPr>
          <a:xfrm rot="0">
            <a:off x="7107159" y="7673857"/>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166" id="166"/>
          <p:cNvSpPr txBox="true"/>
          <p:nvPr/>
        </p:nvSpPr>
        <p:spPr>
          <a:xfrm rot="0">
            <a:off x="9437995" y="7673857"/>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167" id="167"/>
          <p:cNvSpPr txBox="true"/>
          <p:nvPr/>
        </p:nvSpPr>
        <p:spPr>
          <a:xfrm rot="0">
            <a:off x="11629947" y="7673857"/>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
        <p:nvSpPr>
          <p:cNvPr name="TextBox 168" id="168"/>
          <p:cNvSpPr txBox="true"/>
          <p:nvPr/>
        </p:nvSpPr>
        <p:spPr>
          <a:xfrm rot="0">
            <a:off x="13854490" y="7666814"/>
            <a:ext cx="1259632" cy="181609"/>
          </a:xfrm>
          <a:prstGeom prst="rect">
            <a:avLst/>
          </a:prstGeom>
        </p:spPr>
        <p:txBody>
          <a:bodyPr anchor="t" rtlCol="false" tIns="0" lIns="0" bIns="0" rIns="0">
            <a:spAutoFit/>
          </a:bodyPr>
          <a:lstStyle/>
          <a:p>
            <a:pPr algn="ctr">
              <a:lnSpc>
                <a:spcPts val="1540"/>
              </a:lnSpc>
            </a:pPr>
            <a:r>
              <a:rPr lang="en-US" sz="1100">
                <a:solidFill>
                  <a:srgbClr val="000000"/>
                </a:solidFill>
                <a:latin typeface="Open Sans"/>
              </a:rPr>
              <a:t>Parents</a:t>
            </a:r>
          </a:p>
        </p:txBody>
      </p:sp>
    </p:spTree>
  </p:cSld>
  <p:clrMapOvr>
    <a:masterClrMapping/>
  </p:clrMapOvr>
</p:sld>
</file>

<file path=ppt/slides/slide28.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770729" y="4274503"/>
            <a:ext cx="16230600" cy="1566544"/>
          </a:xfrm>
          <a:prstGeom prst="rect">
            <a:avLst/>
          </a:prstGeom>
        </p:spPr>
        <p:txBody>
          <a:bodyPr anchor="t" rtlCol="false" tIns="0" lIns="0" bIns="0" rIns="0">
            <a:spAutoFit/>
          </a:bodyPr>
          <a:lstStyle/>
          <a:p>
            <a:pPr algn="ctr">
              <a:lnSpc>
                <a:spcPts val="12880"/>
              </a:lnSpc>
            </a:pPr>
            <a:r>
              <a:rPr lang="en-US" sz="9200">
                <a:solidFill>
                  <a:srgbClr val="000000"/>
                </a:solidFill>
                <a:latin typeface="Open Sans Bold"/>
              </a:rPr>
              <a:t>INVENTION</a:t>
            </a:r>
          </a:p>
        </p:txBody>
      </p:sp>
    </p:spTree>
  </p:cSld>
  <p:clrMapOvr>
    <a:masterClrMapping/>
  </p:clrMapOvr>
</p:sld>
</file>

<file path=ppt/slides/slide29.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923925"/>
            <a:ext cx="9552299"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INVENTION - Sommaire</a:t>
            </a:r>
          </a:p>
        </p:txBody>
      </p:sp>
      <p:grpSp>
        <p:nvGrpSpPr>
          <p:cNvPr name="Group 3" id="3"/>
          <p:cNvGrpSpPr/>
          <p:nvPr/>
        </p:nvGrpSpPr>
        <p:grpSpPr>
          <a:xfrm rot="0">
            <a:off x="4180937" y="3456883"/>
            <a:ext cx="9926126" cy="1567509"/>
            <a:chOff x="0" y="0"/>
            <a:chExt cx="1335156" cy="210844"/>
          </a:xfrm>
        </p:grpSpPr>
        <p:sp>
          <p:nvSpPr>
            <p:cNvPr name="Freeform 4" id="4"/>
            <p:cNvSpPr/>
            <p:nvPr/>
          </p:nvSpPr>
          <p:spPr>
            <a:xfrm flipH="false" flipV="false" rot="0">
              <a:off x="0" y="0"/>
              <a:ext cx="1335156" cy="210844"/>
            </a:xfrm>
            <a:custGeom>
              <a:avLst/>
              <a:gdLst/>
              <a:ahLst/>
              <a:cxnLst/>
              <a:rect r="r" b="b" t="t" l="l"/>
              <a:pathLst>
                <a:path h="210844" w="1335156">
                  <a:moveTo>
                    <a:pt x="28078" y="0"/>
                  </a:moveTo>
                  <a:lnTo>
                    <a:pt x="1307078" y="0"/>
                  </a:lnTo>
                  <a:cubicBezTo>
                    <a:pt x="1314524" y="0"/>
                    <a:pt x="1321666" y="2958"/>
                    <a:pt x="1326932" y="8224"/>
                  </a:cubicBezTo>
                  <a:cubicBezTo>
                    <a:pt x="1332198" y="13490"/>
                    <a:pt x="1335156" y="20631"/>
                    <a:pt x="1335156" y="28078"/>
                  </a:cubicBezTo>
                  <a:lnTo>
                    <a:pt x="1335156" y="182766"/>
                  </a:lnTo>
                  <a:cubicBezTo>
                    <a:pt x="1335156" y="190213"/>
                    <a:pt x="1332198" y="197355"/>
                    <a:pt x="1326932" y="202620"/>
                  </a:cubicBezTo>
                  <a:cubicBezTo>
                    <a:pt x="1321666" y="207886"/>
                    <a:pt x="1314524" y="210844"/>
                    <a:pt x="1307078" y="210844"/>
                  </a:cubicBezTo>
                  <a:lnTo>
                    <a:pt x="28078" y="210844"/>
                  </a:lnTo>
                  <a:cubicBezTo>
                    <a:pt x="20631" y="210844"/>
                    <a:pt x="13490" y="207886"/>
                    <a:pt x="8224" y="202620"/>
                  </a:cubicBezTo>
                  <a:cubicBezTo>
                    <a:pt x="2958" y="197355"/>
                    <a:pt x="0" y="190213"/>
                    <a:pt x="0" y="182766"/>
                  </a:cubicBezTo>
                  <a:lnTo>
                    <a:pt x="0" y="28078"/>
                  </a:lnTo>
                  <a:cubicBezTo>
                    <a:pt x="0" y="20631"/>
                    <a:pt x="2958" y="13490"/>
                    <a:pt x="8224" y="8224"/>
                  </a:cubicBezTo>
                  <a:cubicBezTo>
                    <a:pt x="13490" y="2958"/>
                    <a:pt x="20631" y="0"/>
                    <a:pt x="28078" y="0"/>
                  </a:cubicBezTo>
                  <a:close/>
                </a:path>
              </a:pathLst>
            </a:custGeom>
            <a:solidFill>
              <a:srgbClr val="000000">
                <a:alpha val="0"/>
              </a:srgbClr>
            </a:solidFill>
            <a:ln w="19050" cap="rnd">
              <a:solidFill>
                <a:srgbClr val="F69426"/>
              </a:solidFill>
              <a:prstDash val="solid"/>
              <a:round/>
            </a:ln>
          </p:spPr>
        </p:sp>
        <p:sp>
          <p:nvSpPr>
            <p:cNvPr name="TextBox 5" id="5"/>
            <p:cNvSpPr txBox="true"/>
            <p:nvPr/>
          </p:nvSpPr>
          <p:spPr>
            <a:xfrm>
              <a:off x="0" y="-19050"/>
              <a:ext cx="1335156" cy="229894"/>
            </a:xfrm>
            <a:prstGeom prst="rect">
              <a:avLst/>
            </a:prstGeom>
          </p:spPr>
          <p:txBody>
            <a:bodyPr anchor="ctr" rtlCol="false" tIns="139877" lIns="139877" bIns="139877" rIns="139877"/>
            <a:lstStyle/>
            <a:p>
              <a:pPr algn="ctr">
                <a:lnSpc>
                  <a:spcPts val="2160"/>
                </a:lnSpc>
              </a:pPr>
            </a:p>
          </p:txBody>
        </p:sp>
      </p:grpSp>
      <p:grpSp>
        <p:nvGrpSpPr>
          <p:cNvPr name="Group 6" id="6"/>
          <p:cNvGrpSpPr/>
          <p:nvPr/>
        </p:nvGrpSpPr>
        <p:grpSpPr>
          <a:xfrm rot="0">
            <a:off x="4180937" y="5572515"/>
            <a:ext cx="9926126" cy="1567509"/>
            <a:chOff x="0" y="0"/>
            <a:chExt cx="1335156" cy="210844"/>
          </a:xfrm>
        </p:grpSpPr>
        <p:sp>
          <p:nvSpPr>
            <p:cNvPr name="Freeform 7" id="7"/>
            <p:cNvSpPr/>
            <p:nvPr/>
          </p:nvSpPr>
          <p:spPr>
            <a:xfrm flipH="false" flipV="false" rot="0">
              <a:off x="0" y="0"/>
              <a:ext cx="1335156" cy="210844"/>
            </a:xfrm>
            <a:custGeom>
              <a:avLst/>
              <a:gdLst/>
              <a:ahLst/>
              <a:cxnLst/>
              <a:rect r="r" b="b" t="t" l="l"/>
              <a:pathLst>
                <a:path h="210844" w="1335156">
                  <a:moveTo>
                    <a:pt x="28078" y="0"/>
                  </a:moveTo>
                  <a:lnTo>
                    <a:pt x="1307078" y="0"/>
                  </a:lnTo>
                  <a:cubicBezTo>
                    <a:pt x="1314524" y="0"/>
                    <a:pt x="1321666" y="2958"/>
                    <a:pt x="1326932" y="8224"/>
                  </a:cubicBezTo>
                  <a:cubicBezTo>
                    <a:pt x="1332198" y="13490"/>
                    <a:pt x="1335156" y="20631"/>
                    <a:pt x="1335156" y="28078"/>
                  </a:cubicBezTo>
                  <a:lnTo>
                    <a:pt x="1335156" y="182766"/>
                  </a:lnTo>
                  <a:cubicBezTo>
                    <a:pt x="1335156" y="190213"/>
                    <a:pt x="1332198" y="197355"/>
                    <a:pt x="1326932" y="202620"/>
                  </a:cubicBezTo>
                  <a:cubicBezTo>
                    <a:pt x="1321666" y="207886"/>
                    <a:pt x="1314524" y="210844"/>
                    <a:pt x="1307078" y="210844"/>
                  </a:cubicBezTo>
                  <a:lnTo>
                    <a:pt x="28078" y="210844"/>
                  </a:lnTo>
                  <a:cubicBezTo>
                    <a:pt x="20631" y="210844"/>
                    <a:pt x="13490" y="207886"/>
                    <a:pt x="8224" y="202620"/>
                  </a:cubicBezTo>
                  <a:cubicBezTo>
                    <a:pt x="2958" y="197355"/>
                    <a:pt x="0" y="190213"/>
                    <a:pt x="0" y="182766"/>
                  </a:cubicBezTo>
                  <a:lnTo>
                    <a:pt x="0" y="28078"/>
                  </a:lnTo>
                  <a:cubicBezTo>
                    <a:pt x="0" y="20631"/>
                    <a:pt x="2958" y="13490"/>
                    <a:pt x="8224" y="8224"/>
                  </a:cubicBezTo>
                  <a:cubicBezTo>
                    <a:pt x="13490" y="2958"/>
                    <a:pt x="20631" y="0"/>
                    <a:pt x="28078" y="0"/>
                  </a:cubicBezTo>
                  <a:close/>
                </a:path>
              </a:pathLst>
            </a:custGeom>
            <a:solidFill>
              <a:srgbClr val="000000">
                <a:alpha val="0"/>
              </a:srgbClr>
            </a:solidFill>
            <a:ln w="19050" cap="rnd">
              <a:solidFill>
                <a:srgbClr val="F69426"/>
              </a:solidFill>
              <a:prstDash val="solid"/>
              <a:round/>
            </a:ln>
          </p:spPr>
        </p:sp>
        <p:sp>
          <p:nvSpPr>
            <p:cNvPr name="TextBox 8" id="8"/>
            <p:cNvSpPr txBox="true"/>
            <p:nvPr/>
          </p:nvSpPr>
          <p:spPr>
            <a:xfrm>
              <a:off x="0" y="-19050"/>
              <a:ext cx="1335156" cy="229894"/>
            </a:xfrm>
            <a:prstGeom prst="rect">
              <a:avLst/>
            </a:prstGeom>
          </p:spPr>
          <p:txBody>
            <a:bodyPr anchor="ctr" rtlCol="false" tIns="139877" lIns="139877" bIns="139877" rIns="139877"/>
            <a:lstStyle/>
            <a:p>
              <a:pPr algn="ctr">
                <a:lnSpc>
                  <a:spcPts val="2160"/>
                </a:lnSpc>
              </a:pPr>
            </a:p>
          </p:txBody>
        </p:sp>
      </p:grpSp>
      <p:grpSp>
        <p:nvGrpSpPr>
          <p:cNvPr name="Group 9" id="9"/>
          <p:cNvGrpSpPr/>
          <p:nvPr/>
        </p:nvGrpSpPr>
        <p:grpSpPr>
          <a:xfrm rot="0">
            <a:off x="4180937" y="7690791"/>
            <a:ext cx="9926126" cy="1567509"/>
            <a:chOff x="0" y="0"/>
            <a:chExt cx="1335156" cy="210844"/>
          </a:xfrm>
        </p:grpSpPr>
        <p:sp>
          <p:nvSpPr>
            <p:cNvPr name="Freeform 10" id="10"/>
            <p:cNvSpPr/>
            <p:nvPr/>
          </p:nvSpPr>
          <p:spPr>
            <a:xfrm flipH="false" flipV="false" rot="0">
              <a:off x="0" y="0"/>
              <a:ext cx="1335156" cy="210844"/>
            </a:xfrm>
            <a:custGeom>
              <a:avLst/>
              <a:gdLst/>
              <a:ahLst/>
              <a:cxnLst/>
              <a:rect r="r" b="b" t="t" l="l"/>
              <a:pathLst>
                <a:path h="210844" w="1335156">
                  <a:moveTo>
                    <a:pt x="28078" y="0"/>
                  </a:moveTo>
                  <a:lnTo>
                    <a:pt x="1307078" y="0"/>
                  </a:lnTo>
                  <a:cubicBezTo>
                    <a:pt x="1314524" y="0"/>
                    <a:pt x="1321666" y="2958"/>
                    <a:pt x="1326932" y="8224"/>
                  </a:cubicBezTo>
                  <a:cubicBezTo>
                    <a:pt x="1332198" y="13490"/>
                    <a:pt x="1335156" y="20631"/>
                    <a:pt x="1335156" y="28078"/>
                  </a:cubicBezTo>
                  <a:lnTo>
                    <a:pt x="1335156" y="182766"/>
                  </a:lnTo>
                  <a:cubicBezTo>
                    <a:pt x="1335156" y="190213"/>
                    <a:pt x="1332198" y="197355"/>
                    <a:pt x="1326932" y="202620"/>
                  </a:cubicBezTo>
                  <a:cubicBezTo>
                    <a:pt x="1321666" y="207886"/>
                    <a:pt x="1314524" y="210844"/>
                    <a:pt x="1307078" y="210844"/>
                  </a:cubicBezTo>
                  <a:lnTo>
                    <a:pt x="28078" y="210844"/>
                  </a:lnTo>
                  <a:cubicBezTo>
                    <a:pt x="20631" y="210844"/>
                    <a:pt x="13490" y="207886"/>
                    <a:pt x="8224" y="202620"/>
                  </a:cubicBezTo>
                  <a:cubicBezTo>
                    <a:pt x="2958" y="197355"/>
                    <a:pt x="0" y="190213"/>
                    <a:pt x="0" y="182766"/>
                  </a:cubicBezTo>
                  <a:lnTo>
                    <a:pt x="0" y="28078"/>
                  </a:lnTo>
                  <a:cubicBezTo>
                    <a:pt x="0" y="20631"/>
                    <a:pt x="2958" y="13490"/>
                    <a:pt x="8224" y="8224"/>
                  </a:cubicBezTo>
                  <a:cubicBezTo>
                    <a:pt x="13490" y="2958"/>
                    <a:pt x="20631" y="0"/>
                    <a:pt x="28078" y="0"/>
                  </a:cubicBezTo>
                  <a:close/>
                </a:path>
              </a:pathLst>
            </a:custGeom>
            <a:solidFill>
              <a:srgbClr val="000000">
                <a:alpha val="0"/>
              </a:srgbClr>
            </a:solidFill>
            <a:ln w="19050" cap="rnd">
              <a:solidFill>
                <a:srgbClr val="F69426"/>
              </a:solidFill>
              <a:prstDash val="solid"/>
              <a:round/>
            </a:ln>
          </p:spPr>
        </p:sp>
        <p:sp>
          <p:nvSpPr>
            <p:cNvPr name="TextBox 11" id="11"/>
            <p:cNvSpPr txBox="true"/>
            <p:nvPr/>
          </p:nvSpPr>
          <p:spPr>
            <a:xfrm>
              <a:off x="0" y="-19050"/>
              <a:ext cx="1335156" cy="229894"/>
            </a:xfrm>
            <a:prstGeom prst="rect">
              <a:avLst/>
            </a:prstGeom>
          </p:spPr>
          <p:txBody>
            <a:bodyPr anchor="ctr" rtlCol="false" tIns="139877" lIns="139877" bIns="139877" rIns="139877"/>
            <a:lstStyle/>
            <a:p>
              <a:pPr algn="ctr">
                <a:lnSpc>
                  <a:spcPts val="2160"/>
                </a:lnSpc>
              </a:pPr>
            </a:p>
          </p:txBody>
        </p:sp>
      </p:grpSp>
      <p:sp>
        <p:nvSpPr>
          <p:cNvPr name="TextBox 12" id="12"/>
          <p:cNvSpPr txBox="true"/>
          <p:nvPr/>
        </p:nvSpPr>
        <p:spPr>
          <a:xfrm rot="0">
            <a:off x="4180937" y="6016544"/>
            <a:ext cx="9926126" cy="784860"/>
          </a:xfrm>
          <a:prstGeom prst="rect">
            <a:avLst/>
          </a:prstGeom>
        </p:spPr>
        <p:txBody>
          <a:bodyPr anchor="t" rtlCol="false" tIns="0" lIns="0" bIns="0" rIns="0">
            <a:spAutoFit/>
          </a:bodyPr>
          <a:lstStyle/>
          <a:p>
            <a:pPr algn="ctr">
              <a:lnSpc>
                <a:spcPts val="5400"/>
              </a:lnSpc>
            </a:pPr>
            <a:r>
              <a:rPr lang="en-US" sz="5400">
                <a:solidFill>
                  <a:srgbClr val="000000"/>
                </a:solidFill>
                <a:latin typeface="Poppins"/>
              </a:rPr>
              <a:t>Solutions Poisson</a:t>
            </a:r>
          </a:p>
        </p:txBody>
      </p:sp>
      <p:sp>
        <p:nvSpPr>
          <p:cNvPr name="TextBox 13" id="13"/>
          <p:cNvSpPr txBox="true"/>
          <p:nvPr/>
        </p:nvSpPr>
        <p:spPr>
          <a:xfrm rot="0">
            <a:off x="4900099" y="8111280"/>
            <a:ext cx="8487802" cy="765810"/>
          </a:xfrm>
          <a:prstGeom prst="rect">
            <a:avLst/>
          </a:prstGeom>
        </p:spPr>
        <p:txBody>
          <a:bodyPr anchor="t" rtlCol="false" tIns="0" lIns="0" bIns="0" rIns="0">
            <a:spAutoFit/>
          </a:bodyPr>
          <a:lstStyle/>
          <a:p>
            <a:pPr algn="ctr">
              <a:lnSpc>
                <a:spcPts val="5399"/>
              </a:lnSpc>
            </a:pPr>
            <a:r>
              <a:rPr lang="en-US" sz="5399">
                <a:solidFill>
                  <a:srgbClr val="000000"/>
                </a:solidFill>
                <a:latin typeface="Poppins"/>
              </a:rPr>
              <a:t>Combo</a:t>
            </a:r>
          </a:p>
        </p:txBody>
      </p:sp>
      <p:sp>
        <p:nvSpPr>
          <p:cNvPr name="TextBox 14" id="14"/>
          <p:cNvSpPr txBox="true"/>
          <p:nvPr/>
        </p:nvSpPr>
        <p:spPr>
          <a:xfrm rot="0">
            <a:off x="4900099" y="3867847"/>
            <a:ext cx="8487802" cy="784860"/>
          </a:xfrm>
          <a:prstGeom prst="rect">
            <a:avLst/>
          </a:prstGeom>
        </p:spPr>
        <p:txBody>
          <a:bodyPr anchor="t" rtlCol="false" tIns="0" lIns="0" bIns="0" rIns="0">
            <a:spAutoFit/>
          </a:bodyPr>
          <a:lstStyle/>
          <a:p>
            <a:pPr algn="ctr">
              <a:lnSpc>
                <a:spcPts val="5400"/>
              </a:lnSpc>
            </a:pPr>
            <a:r>
              <a:rPr lang="en-US" sz="5400">
                <a:solidFill>
                  <a:srgbClr val="000000"/>
                </a:solidFill>
                <a:latin typeface="Poppins"/>
              </a:rPr>
              <a:t>Solutions du FAST</a:t>
            </a:r>
          </a:p>
        </p:txBody>
      </p:sp>
      <p:sp>
        <p:nvSpPr>
          <p:cNvPr name="TextBox 15" id="15"/>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spTree>
  </p:cSld>
  <p:clrMapOvr>
    <a:masterClrMapping/>
  </p:clrMapOvr>
</p:sld>
</file>

<file path=ppt/slides/slide3.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3749048"/>
            <a:ext cx="16101860" cy="1394452"/>
          </a:xfrm>
          <a:prstGeom prst="rect">
            <a:avLst/>
          </a:prstGeom>
        </p:spPr>
        <p:txBody>
          <a:bodyPr anchor="t" rtlCol="false" tIns="0" lIns="0" bIns="0" rIns="0">
            <a:spAutoFit/>
          </a:bodyPr>
          <a:lstStyle/>
          <a:p>
            <a:pPr algn="ctr">
              <a:lnSpc>
                <a:spcPts val="11340"/>
              </a:lnSpc>
            </a:pPr>
            <a:r>
              <a:rPr lang="en-US" sz="8100">
                <a:solidFill>
                  <a:srgbClr val="000000"/>
                </a:solidFill>
                <a:latin typeface="Open Sans Bold"/>
              </a:rPr>
              <a:t>INTRODUCTION</a:t>
            </a:r>
          </a:p>
        </p:txBody>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101582" y="940435"/>
            <a:ext cx="12462194"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INVENTION - Solutions tirées du FAST</a:t>
            </a:r>
          </a:p>
        </p:txBody>
      </p:sp>
      <p:sp>
        <p:nvSpPr>
          <p:cNvPr name="TextBox 3" id="3"/>
          <p:cNvSpPr txBox="true"/>
          <p:nvPr/>
        </p:nvSpPr>
        <p:spPr>
          <a:xfrm rot="0">
            <a:off x="1276709" y="5095875"/>
            <a:ext cx="5442036" cy="3051683"/>
          </a:xfrm>
          <a:prstGeom prst="rect">
            <a:avLst/>
          </a:prstGeom>
        </p:spPr>
        <p:txBody>
          <a:bodyPr anchor="t" rtlCol="false" tIns="0" lIns="0" bIns="0" rIns="0">
            <a:spAutoFit/>
          </a:bodyPr>
          <a:lstStyle/>
          <a:p>
            <a:pPr algn="just">
              <a:lnSpc>
                <a:spcPts val="3472"/>
              </a:lnSpc>
            </a:pPr>
            <a:r>
              <a:rPr lang="en-US" sz="2480">
                <a:solidFill>
                  <a:srgbClr val="000000"/>
                </a:solidFill>
                <a:latin typeface="Open Sans"/>
              </a:rPr>
              <a:t>Dans une optique de conception, on peut revenir au FAST, et reprendre les rassemblements de fonctions qui ont mené à un réflexe solutionniste.</a:t>
            </a:r>
          </a:p>
          <a:p>
            <a:pPr algn="just">
              <a:lnSpc>
                <a:spcPts val="3472"/>
              </a:lnSpc>
            </a:pPr>
            <a:r>
              <a:rPr lang="en-US" sz="2480">
                <a:solidFill>
                  <a:srgbClr val="000000"/>
                </a:solidFill>
                <a:latin typeface="Open Sans"/>
              </a:rPr>
              <a:t>On peut en déduire les fonctions initiales que l’on veut attribuer à l’objet et les différencier.</a:t>
            </a:r>
          </a:p>
        </p:txBody>
      </p:sp>
      <p:grpSp>
        <p:nvGrpSpPr>
          <p:cNvPr name="Group 4" id="4"/>
          <p:cNvGrpSpPr/>
          <p:nvPr/>
        </p:nvGrpSpPr>
        <p:grpSpPr>
          <a:xfrm rot="0">
            <a:off x="9465532" y="4927020"/>
            <a:ext cx="2702372" cy="770141"/>
            <a:chOff x="0" y="0"/>
            <a:chExt cx="1105872" cy="315159"/>
          </a:xfrm>
        </p:grpSpPr>
        <p:sp>
          <p:nvSpPr>
            <p:cNvPr name="Freeform 5" id="5"/>
            <p:cNvSpPr/>
            <p:nvPr/>
          </p:nvSpPr>
          <p:spPr>
            <a:xfrm flipH="false" flipV="false" rot="0">
              <a:off x="0" y="0"/>
              <a:ext cx="1105872" cy="315159"/>
            </a:xfrm>
            <a:custGeom>
              <a:avLst/>
              <a:gdLst/>
              <a:ahLst/>
              <a:cxnLst/>
              <a:rect r="r" b="b" t="t" l="l"/>
              <a:pathLst>
                <a:path h="315159" w="1105872">
                  <a:moveTo>
                    <a:pt x="71622" y="0"/>
                  </a:moveTo>
                  <a:lnTo>
                    <a:pt x="1034250" y="0"/>
                  </a:lnTo>
                  <a:cubicBezTo>
                    <a:pt x="1073805" y="0"/>
                    <a:pt x="1105872" y="32066"/>
                    <a:pt x="1105872" y="71622"/>
                  </a:cubicBezTo>
                  <a:lnTo>
                    <a:pt x="1105872" y="243537"/>
                  </a:lnTo>
                  <a:cubicBezTo>
                    <a:pt x="1105872" y="283093"/>
                    <a:pt x="1073805" y="315159"/>
                    <a:pt x="1034250" y="315159"/>
                  </a:cubicBezTo>
                  <a:lnTo>
                    <a:pt x="71622" y="315159"/>
                  </a:lnTo>
                  <a:cubicBezTo>
                    <a:pt x="32066" y="315159"/>
                    <a:pt x="0" y="283093"/>
                    <a:pt x="0" y="243537"/>
                  </a:cubicBezTo>
                  <a:lnTo>
                    <a:pt x="0" y="71622"/>
                  </a:lnTo>
                  <a:cubicBezTo>
                    <a:pt x="0" y="32066"/>
                    <a:pt x="32066" y="0"/>
                    <a:pt x="71622" y="0"/>
                  </a:cubicBezTo>
                  <a:close/>
                </a:path>
              </a:pathLst>
            </a:custGeom>
            <a:solidFill>
              <a:srgbClr val="FFDE59"/>
            </a:solidFill>
            <a:ln cap="rnd">
              <a:noFill/>
              <a:prstDash val="solid"/>
              <a:round/>
            </a:ln>
          </p:spPr>
        </p:sp>
        <p:sp>
          <p:nvSpPr>
            <p:cNvPr name="TextBox 6" id="6"/>
            <p:cNvSpPr txBox="true"/>
            <p:nvPr/>
          </p:nvSpPr>
          <p:spPr>
            <a:xfrm>
              <a:off x="0" y="0"/>
              <a:ext cx="1105872" cy="315159"/>
            </a:xfrm>
            <a:prstGeom prst="rect">
              <a:avLst/>
            </a:prstGeom>
          </p:spPr>
          <p:txBody>
            <a:bodyPr anchor="ctr" rtlCol="false" tIns="12826" lIns="12826" bIns="12826" rIns="12826"/>
            <a:lstStyle/>
            <a:p>
              <a:pPr algn="ctr">
                <a:lnSpc>
                  <a:spcPts val="1272"/>
                </a:lnSpc>
              </a:pPr>
              <a:r>
                <a:rPr lang="en-US" sz="1060">
                  <a:solidFill>
                    <a:srgbClr val="000001"/>
                  </a:solidFill>
                  <a:latin typeface="Aileron"/>
                </a:rPr>
                <a:t>F2</a:t>
              </a:r>
            </a:p>
          </p:txBody>
        </p:sp>
      </p:grpSp>
      <p:sp>
        <p:nvSpPr>
          <p:cNvPr name="AutoShape 7" id="7"/>
          <p:cNvSpPr/>
          <p:nvPr/>
        </p:nvSpPr>
        <p:spPr>
          <a:xfrm flipV="true">
            <a:off x="8420472" y="5312090"/>
            <a:ext cx="1045060" cy="0"/>
          </a:xfrm>
          <a:prstGeom prst="line">
            <a:avLst/>
          </a:prstGeom>
          <a:ln cap="flat" w="28575">
            <a:solidFill>
              <a:srgbClr val="000000"/>
            </a:solidFill>
            <a:prstDash val="solid"/>
            <a:headEnd type="none" len="sm" w="sm"/>
            <a:tailEnd type="none" len="sm" w="sm"/>
          </a:ln>
        </p:spPr>
      </p:sp>
      <p:grpSp>
        <p:nvGrpSpPr>
          <p:cNvPr name="Group 8" id="8"/>
          <p:cNvGrpSpPr/>
          <p:nvPr/>
        </p:nvGrpSpPr>
        <p:grpSpPr>
          <a:xfrm rot="0">
            <a:off x="9465532" y="3753049"/>
            <a:ext cx="2702372" cy="770141"/>
            <a:chOff x="0" y="0"/>
            <a:chExt cx="1105872" cy="315159"/>
          </a:xfrm>
        </p:grpSpPr>
        <p:sp>
          <p:nvSpPr>
            <p:cNvPr name="Freeform 9" id="9"/>
            <p:cNvSpPr/>
            <p:nvPr/>
          </p:nvSpPr>
          <p:spPr>
            <a:xfrm flipH="false" flipV="false" rot="0">
              <a:off x="0" y="0"/>
              <a:ext cx="1105872" cy="315159"/>
            </a:xfrm>
            <a:custGeom>
              <a:avLst/>
              <a:gdLst/>
              <a:ahLst/>
              <a:cxnLst/>
              <a:rect r="r" b="b" t="t" l="l"/>
              <a:pathLst>
                <a:path h="315159" w="1105872">
                  <a:moveTo>
                    <a:pt x="71622" y="0"/>
                  </a:moveTo>
                  <a:lnTo>
                    <a:pt x="1034250" y="0"/>
                  </a:lnTo>
                  <a:cubicBezTo>
                    <a:pt x="1073805" y="0"/>
                    <a:pt x="1105872" y="32066"/>
                    <a:pt x="1105872" y="71622"/>
                  </a:cubicBezTo>
                  <a:lnTo>
                    <a:pt x="1105872" y="243537"/>
                  </a:lnTo>
                  <a:cubicBezTo>
                    <a:pt x="1105872" y="283093"/>
                    <a:pt x="1073805" y="315159"/>
                    <a:pt x="1034250" y="315159"/>
                  </a:cubicBezTo>
                  <a:lnTo>
                    <a:pt x="71622" y="315159"/>
                  </a:lnTo>
                  <a:cubicBezTo>
                    <a:pt x="32066" y="315159"/>
                    <a:pt x="0" y="283093"/>
                    <a:pt x="0" y="243537"/>
                  </a:cubicBezTo>
                  <a:lnTo>
                    <a:pt x="0" y="71622"/>
                  </a:lnTo>
                  <a:cubicBezTo>
                    <a:pt x="0" y="32066"/>
                    <a:pt x="32066" y="0"/>
                    <a:pt x="71622" y="0"/>
                  </a:cubicBezTo>
                  <a:close/>
                </a:path>
              </a:pathLst>
            </a:custGeom>
            <a:solidFill>
              <a:srgbClr val="FFDE59"/>
            </a:solidFill>
            <a:ln cap="rnd">
              <a:noFill/>
              <a:prstDash val="solid"/>
              <a:round/>
            </a:ln>
          </p:spPr>
        </p:sp>
        <p:sp>
          <p:nvSpPr>
            <p:cNvPr name="TextBox 10" id="10"/>
            <p:cNvSpPr txBox="true"/>
            <p:nvPr/>
          </p:nvSpPr>
          <p:spPr>
            <a:xfrm>
              <a:off x="0" y="0"/>
              <a:ext cx="1105872" cy="315159"/>
            </a:xfrm>
            <a:prstGeom prst="rect">
              <a:avLst/>
            </a:prstGeom>
          </p:spPr>
          <p:txBody>
            <a:bodyPr anchor="ctr" rtlCol="false" tIns="12826" lIns="12826" bIns="12826" rIns="12826"/>
            <a:lstStyle/>
            <a:p>
              <a:pPr algn="ctr">
                <a:lnSpc>
                  <a:spcPts val="1272"/>
                </a:lnSpc>
              </a:pPr>
              <a:r>
                <a:rPr lang="en-US" sz="1060">
                  <a:solidFill>
                    <a:srgbClr val="000001"/>
                  </a:solidFill>
                  <a:latin typeface="Aileron"/>
                </a:rPr>
                <a:t>F1</a:t>
              </a:r>
            </a:p>
          </p:txBody>
        </p:sp>
      </p:grpSp>
      <p:sp>
        <p:nvSpPr>
          <p:cNvPr name="AutoShape 11" id="11"/>
          <p:cNvSpPr/>
          <p:nvPr/>
        </p:nvSpPr>
        <p:spPr>
          <a:xfrm flipV="true">
            <a:off x="8420472" y="4138120"/>
            <a:ext cx="1045060" cy="1173971"/>
          </a:xfrm>
          <a:prstGeom prst="line">
            <a:avLst/>
          </a:prstGeom>
          <a:ln cap="flat" w="28575">
            <a:solidFill>
              <a:srgbClr val="000000"/>
            </a:solidFill>
            <a:prstDash val="solid"/>
            <a:headEnd type="none" len="sm" w="sm"/>
            <a:tailEnd type="none" len="sm" w="sm"/>
          </a:ln>
        </p:spPr>
      </p:sp>
      <p:sp>
        <p:nvSpPr>
          <p:cNvPr name="AutoShape 12" id="12"/>
          <p:cNvSpPr/>
          <p:nvPr/>
        </p:nvSpPr>
        <p:spPr>
          <a:xfrm flipH="true" flipV="true">
            <a:off x="8420472" y="5312090"/>
            <a:ext cx="1045060" cy="1155053"/>
          </a:xfrm>
          <a:prstGeom prst="line">
            <a:avLst/>
          </a:prstGeom>
          <a:ln cap="flat" w="28575">
            <a:solidFill>
              <a:srgbClr val="000000"/>
            </a:solidFill>
            <a:prstDash val="solid"/>
            <a:headEnd type="none" len="sm" w="sm"/>
            <a:tailEnd type="none" len="sm" w="sm"/>
          </a:ln>
        </p:spPr>
      </p:sp>
      <p:grpSp>
        <p:nvGrpSpPr>
          <p:cNvPr name="Group 13" id="13"/>
          <p:cNvGrpSpPr/>
          <p:nvPr/>
        </p:nvGrpSpPr>
        <p:grpSpPr>
          <a:xfrm rot="0">
            <a:off x="9465532" y="6082073"/>
            <a:ext cx="2702372" cy="770141"/>
            <a:chOff x="0" y="0"/>
            <a:chExt cx="1105872" cy="315159"/>
          </a:xfrm>
        </p:grpSpPr>
        <p:sp>
          <p:nvSpPr>
            <p:cNvPr name="Freeform 14" id="14"/>
            <p:cNvSpPr/>
            <p:nvPr/>
          </p:nvSpPr>
          <p:spPr>
            <a:xfrm flipH="false" flipV="false" rot="0">
              <a:off x="0" y="0"/>
              <a:ext cx="1105872" cy="315159"/>
            </a:xfrm>
            <a:custGeom>
              <a:avLst/>
              <a:gdLst/>
              <a:ahLst/>
              <a:cxnLst/>
              <a:rect r="r" b="b" t="t" l="l"/>
              <a:pathLst>
                <a:path h="315159" w="1105872">
                  <a:moveTo>
                    <a:pt x="71622" y="0"/>
                  </a:moveTo>
                  <a:lnTo>
                    <a:pt x="1034250" y="0"/>
                  </a:lnTo>
                  <a:cubicBezTo>
                    <a:pt x="1073805" y="0"/>
                    <a:pt x="1105872" y="32066"/>
                    <a:pt x="1105872" y="71622"/>
                  </a:cubicBezTo>
                  <a:lnTo>
                    <a:pt x="1105872" y="243537"/>
                  </a:lnTo>
                  <a:cubicBezTo>
                    <a:pt x="1105872" y="283093"/>
                    <a:pt x="1073805" y="315159"/>
                    <a:pt x="1034250" y="315159"/>
                  </a:cubicBezTo>
                  <a:lnTo>
                    <a:pt x="71622" y="315159"/>
                  </a:lnTo>
                  <a:cubicBezTo>
                    <a:pt x="32066" y="315159"/>
                    <a:pt x="0" y="283093"/>
                    <a:pt x="0" y="243537"/>
                  </a:cubicBezTo>
                  <a:lnTo>
                    <a:pt x="0" y="71622"/>
                  </a:lnTo>
                  <a:cubicBezTo>
                    <a:pt x="0" y="32066"/>
                    <a:pt x="32066" y="0"/>
                    <a:pt x="71622" y="0"/>
                  </a:cubicBezTo>
                  <a:close/>
                </a:path>
              </a:pathLst>
            </a:custGeom>
            <a:solidFill>
              <a:srgbClr val="FFDE59"/>
            </a:solidFill>
            <a:ln cap="rnd">
              <a:noFill/>
              <a:prstDash val="solid"/>
              <a:round/>
            </a:ln>
          </p:spPr>
        </p:sp>
        <p:sp>
          <p:nvSpPr>
            <p:cNvPr name="TextBox 15" id="15"/>
            <p:cNvSpPr txBox="true"/>
            <p:nvPr/>
          </p:nvSpPr>
          <p:spPr>
            <a:xfrm>
              <a:off x="0" y="0"/>
              <a:ext cx="1105872" cy="315159"/>
            </a:xfrm>
            <a:prstGeom prst="rect">
              <a:avLst/>
            </a:prstGeom>
          </p:spPr>
          <p:txBody>
            <a:bodyPr anchor="ctr" rtlCol="false" tIns="12826" lIns="12826" bIns="12826" rIns="12826"/>
            <a:lstStyle/>
            <a:p>
              <a:pPr algn="ctr">
                <a:lnSpc>
                  <a:spcPts val="1272"/>
                </a:lnSpc>
              </a:pPr>
              <a:r>
                <a:rPr lang="en-US" sz="1060">
                  <a:solidFill>
                    <a:srgbClr val="000001"/>
                  </a:solidFill>
                  <a:latin typeface="Aileron"/>
                </a:rPr>
                <a:t>F3</a:t>
              </a:r>
            </a:p>
          </p:txBody>
        </p:sp>
      </p:grpSp>
      <p:grpSp>
        <p:nvGrpSpPr>
          <p:cNvPr name="Group 16" id="16"/>
          <p:cNvGrpSpPr/>
          <p:nvPr/>
        </p:nvGrpSpPr>
        <p:grpSpPr>
          <a:xfrm rot="0">
            <a:off x="9465532" y="7185992"/>
            <a:ext cx="2702372" cy="770141"/>
            <a:chOff x="0" y="0"/>
            <a:chExt cx="1105872" cy="315159"/>
          </a:xfrm>
        </p:grpSpPr>
        <p:sp>
          <p:nvSpPr>
            <p:cNvPr name="Freeform 17" id="17"/>
            <p:cNvSpPr/>
            <p:nvPr/>
          </p:nvSpPr>
          <p:spPr>
            <a:xfrm flipH="false" flipV="false" rot="0">
              <a:off x="0" y="0"/>
              <a:ext cx="1105872" cy="315159"/>
            </a:xfrm>
            <a:custGeom>
              <a:avLst/>
              <a:gdLst/>
              <a:ahLst/>
              <a:cxnLst/>
              <a:rect r="r" b="b" t="t" l="l"/>
              <a:pathLst>
                <a:path h="315159" w="1105872">
                  <a:moveTo>
                    <a:pt x="71622" y="0"/>
                  </a:moveTo>
                  <a:lnTo>
                    <a:pt x="1034250" y="0"/>
                  </a:lnTo>
                  <a:cubicBezTo>
                    <a:pt x="1073805" y="0"/>
                    <a:pt x="1105872" y="32066"/>
                    <a:pt x="1105872" y="71622"/>
                  </a:cubicBezTo>
                  <a:lnTo>
                    <a:pt x="1105872" y="243537"/>
                  </a:lnTo>
                  <a:cubicBezTo>
                    <a:pt x="1105872" y="283093"/>
                    <a:pt x="1073805" y="315159"/>
                    <a:pt x="1034250" y="315159"/>
                  </a:cubicBezTo>
                  <a:lnTo>
                    <a:pt x="71622" y="315159"/>
                  </a:lnTo>
                  <a:cubicBezTo>
                    <a:pt x="32066" y="315159"/>
                    <a:pt x="0" y="283093"/>
                    <a:pt x="0" y="243537"/>
                  </a:cubicBezTo>
                  <a:lnTo>
                    <a:pt x="0" y="71622"/>
                  </a:lnTo>
                  <a:cubicBezTo>
                    <a:pt x="0" y="32066"/>
                    <a:pt x="32066" y="0"/>
                    <a:pt x="71622" y="0"/>
                  </a:cubicBezTo>
                  <a:close/>
                </a:path>
              </a:pathLst>
            </a:custGeom>
            <a:solidFill>
              <a:srgbClr val="FFDE59"/>
            </a:solidFill>
            <a:ln cap="rnd">
              <a:noFill/>
              <a:prstDash val="solid"/>
              <a:round/>
            </a:ln>
          </p:spPr>
        </p:sp>
        <p:sp>
          <p:nvSpPr>
            <p:cNvPr name="TextBox 18" id="18"/>
            <p:cNvSpPr txBox="true"/>
            <p:nvPr/>
          </p:nvSpPr>
          <p:spPr>
            <a:xfrm>
              <a:off x="0" y="0"/>
              <a:ext cx="1105872" cy="315159"/>
            </a:xfrm>
            <a:prstGeom prst="rect">
              <a:avLst/>
            </a:prstGeom>
          </p:spPr>
          <p:txBody>
            <a:bodyPr anchor="ctr" rtlCol="false" tIns="12826" lIns="12826" bIns="12826" rIns="12826"/>
            <a:lstStyle/>
            <a:p>
              <a:pPr algn="ctr">
                <a:lnSpc>
                  <a:spcPts val="1272"/>
                </a:lnSpc>
              </a:pPr>
              <a:r>
                <a:rPr lang="en-US" sz="1060">
                  <a:solidFill>
                    <a:srgbClr val="000001"/>
                  </a:solidFill>
                  <a:latin typeface="Aileron"/>
                </a:rPr>
                <a:t>F4</a:t>
              </a:r>
            </a:p>
          </p:txBody>
        </p:sp>
      </p:grpSp>
      <p:sp>
        <p:nvSpPr>
          <p:cNvPr name="AutoShape 19" id="19"/>
          <p:cNvSpPr/>
          <p:nvPr/>
        </p:nvSpPr>
        <p:spPr>
          <a:xfrm flipH="true" flipV="true">
            <a:off x="8420472" y="5312090"/>
            <a:ext cx="1045060" cy="2258972"/>
          </a:xfrm>
          <a:prstGeom prst="line">
            <a:avLst/>
          </a:prstGeom>
          <a:ln cap="flat" w="28575">
            <a:solidFill>
              <a:srgbClr val="000000"/>
            </a:solidFill>
            <a:prstDash val="solid"/>
            <a:headEnd type="none" len="sm" w="sm"/>
            <a:tailEnd type="none" len="sm" w="sm"/>
          </a:ln>
        </p:spPr>
      </p:sp>
      <p:sp>
        <p:nvSpPr>
          <p:cNvPr name="Freeform 20" id="20"/>
          <p:cNvSpPr/>
          <p:nvPr/>
        </p:nvSpPr>
        <p:spPr>
          <a:xfrm flipH="false" flipV="false" rot="-10800000">
            <a:off x="12597842" y="3586432"/>
            <a:ext cx="529530" cy="4622880"/>
          </a:xfrm>
          <a:custGeom>
            <a:avLst/>
            <a:gdLst/>
            <a:ahLst/>
            <a:cxnLst/>
            <a:rect r="r" b="b" t="t" l="l"/>
            <a:pathLst>
              <a:path h="4622880" w="529530">
                <a:moveTo>
                  <a:pt x="0" y="0"/>
                </a:moveTo>
                <a:lnTo>
                  <a:pt x="529530" y="0"/>
                </a:lnTo>
                <a:lnTo>
                  <a:pt x="529530" y="4622880"/>
                </a:lnTo>
                <a:lnTo>
                  <a:pt x="0" y="462288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a:ln cap="sq">
            <a:noFill/>
            <a:prstDash val="solid"/>
            <a:miter/>
          </a:ln>
        </p:spPr>
      </p:sp>
      <p:sp>
        <p:nvSpPr>
          <p:cNvPr name="TextBox 21" id="21"/>
          <p:cNvSpPr txBox="true"/>
          <p:nvPr/>
        </p:nvSpPr>
        <p:spPr>
          <a:xfrm rot="0">
            <a:off x="13555997" y="4249067"/>
            <a:ext cx="2870867" cy="2936925"/>
          </a:xfrm>
          <a:prstGeom prst="rect">
            <a:avLst/>
          </a:prstGeom>
        </p:spPr>
        <p:txBody>
          <a:bodyPr anchor="t" rtlCol="false" tIns="0" lIns="0" bIns="0" rIns="0">
            <a:spAutoFit/>
          </a:bodyPr>
          <a:lstStyle/>
          <a:p>
            <a:pPr algn="ctr">
              <a:lnSpc>
                <a:spcPts val="3317"/>
              </a:lnSpc>
            </a:pPr>
            <a:r>
              <a:rPr lang="en-US" sz="2369">
                <a:solidFill>
                  <a:srgbClr val="000000"/>
                </a:solidFill>
                <a:latin typeface="Open Sans"/>
              </a:rPr>
              <a:t>La solution technosolutionniste permet de rassembler ces fonctions, on cherche désormais à les dissocier</a:t>
            </a:r>
          </a:p>
        </p:txBody>
      </p:sp>
      <p:sp>
        <p:nvSpPr>
          <p:cNvPr name="TextBox 22" id="22"/>
          <p:cNvSpPr txBox="true"/>
          <p:nvPr/>
        </p:nvSpPr>
        <p:spPr>
          <a:xfrm rot="0">
            <a:off x="1276709" y="2860620"/>
            <a:ext cx="5442036" cy="1737233"/>
          </a:xfrm>
          <a:prstGeom prst="rect">
            <a:avLst/>
          </a:prstGeom>
        </p:spPr>
        <p:txBody>
          <a:bodyPr anchor="t" rtlCol="false" tIns="0" lIns="0" bIns="0" rIns="0">
            <a:spAutoFit/>
          </a:bodyPr>
          <a:lstStyle/>
          <a:p>
            <a:pPr algn="just">
              <a:lnSpc>
                <a:spcPts val="3472"/>
              </a:lnSpc>
            </a:pPr>
            <a:r>
              <a:rPr lang="en-US" sz="2480">
                <a:solidFill>
                  <a:srgbClr val="000000"/>
                </a:solidFill>
                <a:latin typeface="Open Sans"/>
              </a:rPr>
              <a:t>Il s’agit de trouver des solutions plausibles, avec une mise en place réalisable à échelle des acteurs identifiés précedemment. </a:t>
            </a:r>
          </a:p>
        </p:txBody>
      </p:sp>
      <p:sp>
        <p:nvSpPr>
          <p:cNvPr name="TextBox 23" id="23"/>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101582" y="940435"/>
            <a:ext cx="12462194"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INVENTION - Solutions tirées du FAST</a:t>
            </a:r>
          </a:p>
        </p:txBody>
      </p:sp>
      <p:sp>
        <p:nvSpPr>
          <p:cNvPr name="TextBox 3" id="3"/>
          <p:cNvSpPr txBox="true"/>
          <p:nvPr/>
        </p:nvSpPr>
        <p:spPr>
          <a:xfrm rot="0">
            <a:off x="15200860" y="-95250"/>
            <a:ext cx="3087140"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Exemple</a:t>
            </a:r>
          </a:p>
        </p:txBody>
      </p:sp>
      <p:grpSp>
        <p:nvGrpSpPr>
          <p:cNvPr name="Group 4" id="4"/>
          <p:cNvGrpSpPr/>
          <p:nvPr/>
        </p:nvGrpSpPr>
        <p:grpSpPr>
          <a:xfrm rot="0">
            <a:off x="1833945" y="5136207"/>
            <a:ext cx="3153519" cy="898712"/>
            <a:chOff x="0" y="0"/>
            <a:chExt cx="1105872" cy="315159"/>
          </a:xfrm>
        </p:grpSpPr>
        <p:sp>
          <p:nvSpPr>
            <p:cNvPr name="Freeform 5" id="5"/>
            <p:cNvSpPr/>
            <p:nvPr/>
          </p:nvSpPr>
          <p:spPr>
            <a:xfrm flipH="false" flipV="false" rot="0">
              <a:off x="0" y="0"/>
              <a:ext cx="1105872" cy="315159"/>
            </a:xfrm>
            <a:custGeom>
              <a:avLst/>
              <a:gdLst/>
              <a:ahLst/>
              <a:cxnLst/>
              <a:rect r="r" b="b" t="t" l="l"/>
              <a:pathLst>
                <a:path h="315159" w="1105872">
                  <a:moveTo>
                    <a:pt x="61375" y="0"/>
                  </a:moveTo>
                  <a:lnTo>
                    <a:pt x="1044496" y="0"/>
                  </a:lnTo>
                  <a:cubicBezTo>
                    <a:pt x="1060774" y="0"/>
                    <a:pt x="1076385" y="6466"/>
                    <a:pt x="1087895" y="17976"/>
                  </a:cubicBezTo>
                  <a:cubicBezTo>
                    <a:pt x="1099405" y="29486"/>
                    <a:pt x="1105872" y="45098"/>
                    <a:pt x="1105872" y="61375"/>
                  </a:cubicBezTo>
                  <a:lnTo>
                    <a:pt x="1105872" y="253784"/>
                  </a:lnTo>
                  <a:cubicBezTo>
                    <a:pt x="1105872" y="270061"/>
                    <a:pt x="1099405" y="285672"/>
                    <a:pt x="1087895" y="297183"/>
                  </a:cubicBezTo>
                  <a:cubicBezTo>
                    <a:pt x="1076385" y="308693"/>
                    <a:pt x="1060774" y="315159"/>
                    <a:pt x="1044496" y="315159"/>
                  </a:cubicBezTo>
                  <a:lnTo>
                    <a:pt x="61375" y="315159"/>
                  </a:lnTo>
                  <a:cubicBezTo>
                    <a:pt x="45098" y="315159"/>
                    <a:pt x="29486" y="308693"/>
                    <a:pt x="17976" y="297183"/>
                  </a:cubicBezTo>
                  <a:cubicBezTo>
                    <a:pt x="6466" y="285672"/>
                    <a:pt x="0" y="270061"/>
                    <a:pt x="0" y="253784"/>
                  </a:cubicBezTo>
                  <a:lnTo>
                    <a:pt x="0" y="61375"/>
                  </a:lnTo>
                  <a:cubicBezTo>
                    <a:pt x="0" y="45098"/>
                    <a:pt x="6466" y="29486"/>
                    <a:pt x="17976" y="17976"/>
                  </a:cubicBezTo>
                  <a:cubicBezTo>
                    <a:pt x="29486" y="6466"/>
                    <a:pt x="45098" y="0"/>
                    <a:pt x="61375" y="0"/>
                  </a:cubicBezTo>
                  <a:close/>
                </a:path>
              </a:pathLst>
            </a:custGeom>
            <a:solidFill>
              <a:srgbClr val="FFDE59"/>
            </a:solidFill>
            <a:ln cap="rnd">
              <a:noFill/>
              <a:prstDash val="solid"/>
              <a:round/>
            </a:ln>
          </p:spPr>
        </p:sp>
        <p:sp>
          <p:nvSpPr>
            <p:cNvPr name="TextBox 6" id="6"/>
            <p:cNvSpPr txBox="true"/>
            <p:nvPr/>
          </p:nvSpPr>
          <p:spPr>
            <a:xfrm>
              <a:off x="0" y="0"/>
              <a:ext cx="1105872" cy="315159"/>
            </a:xfrm>
            <a:prstGeom prst="rect">
              <a:avLst/>
            </a:prstGeom>
          </p:spPr>
          <p:txBody>
            <a:bodyPr anchor="ctr" rtlCol="false" tIns="19661" lIns="19661" bIns="19661" rIns="19661"/>
            <a:lstStyle/>
            <a:p>
              <a:pPr algn="ctr">
                <a:lnSpc>
                  <a:spcPts val="1752"/>
                </a:lnSpc>
              </a:pPr>
              <a:r>
                <a:rPr lang="en-US" sz="1460">
                  <a:solidFill>
                    <a:srgbClr val="000001"/>
                  </a:solidFill>
                  <a:latin typeface="Aileron"/>
                </a:rPr>
                <a:t>Brosser les dents avec un mouvement adapté</a:t>
              </a:r>
            </a:p>
          </p:txBody>
        </p:sp>
      </p:grpSp>
      <p:sp>
        <p:nvSpPr>
          <p:cNvPr name="AutoShape 7" id="7"/>
          <p:cNvSpPr/>
          <p:nvPr/>
        </p:nvSpPr>
        <p:spPr>
          <a:xfrm>
            <a:off x="614417" y="5585563"/>
            <a:ext cx="1219528" cy="0"/>
          </a:xfrm>
          <a:prstGeom prst="line">
            <a:avLst/>
          </a:prstGeom>
          <a:ln cap="flat" w="38100">
            <a:solidFill>
              <a:srgbClr val="000000"/>
            </a:solidFill>
            <a:prstDash val="solid"/>
            <a:headEnd type="none" len="sm" w="sm"/>
            <a:tailEnd type="none" len="sm" w="sm"/>
          </a:ln>
        </p:spPr>
      </p:sp>
      <p:grpSp>
        <p:nvGrpSpPr>
          <p:cNvPr name="Group 8" id="8"/>
          <p:cNvGrpSpPr/>
          <p:nvPr/>
        </p:nvGrpSpPr>
        <p:grpSpPr>
          <a:xfrm rot="0">
            <a:off x="1833945" y="3766248"/>
            <a:ext cx="3153519" cy="898712"/>
            <a:chOff x="0" y="0"/>
            <a:chExt cx="1105872" cy="315159"/>
          </a:xfrm>
        </p:grpSpPr>
        <p:sp>
          <p:nvSpPr>
            <p:cNvPr name="Freeform 9" id="9"/>
            <p:cNvSpPr/>
            <p:nvPr/>
          </p:nvSpPr>
          <p:spPr>
            <a:xfrm flipH="false" flipV="false" rot="0">
              <a:off x="0" y="0"/>
              <a:ext cx="1105872" cy="315159"/>
            </a:xfrm>
            <a:custGeom>
              <a:avLst/>
              <a:gdLst/>
              <a:ahLst/>
              <a:cxnLst/>
              <a:rect r="r" b="b" t="t" l="l"/>
              <a:pathLst>
                <a:path h="315159" w="1105872">
                  <a:moveTo>
                    <a:pt x="61375" y="0"/>
                  </a:moveTo>
                  <a:lnTo>
                    <a:pt x="1044496" y="0"/>
                  </a:lnTo>
                  <a:cubicBezTo>
                    <a:pt x="1060774" y="0"/>
                    <a:pt x="1076385" y="6466"/>
                    <a:pt x="1087895" y="17976"/>
                  </a:cubicBezTo>
                  <a:cubicBezTo>
                    <a:pt x="1099405" y="29486"/>
                    <a:pt x="1105872" y="45098"/>
                    <a:pt x="1105872" y="61375"/>
                  </a:cubicBezTo>
                  <a:lnTo>
                    <a:pt x="1105872" y="253784"/>
                  </a:lnTo>
                  <a:cubicBezTo>
                    <a:pt x="1105872" y="270061"/>
                    <a:pt x="1099405" y="285672"/>
                    <a:pt x="1087895" y="297183"/>
                  </a:cubicBezTo>
                  <a:cubicBezTo>
                    <a:pt x="1076385" y="308693"/>
                    <a:pt x="1060774" y="315159"/>
                    <a:pt x="1044496" y="315159"/>
                  </a:cubicBezTo>
                  <a:lnTo>
                    <a:pt x="61375" y="315159"/>
                  </a:lnTo>
                  <a:cubicBezTo>
                    <a:pt x="45098" y="315159"/>
                    <a:pt x="29486" y="308693"/>
                    <a:pt x="17976" y="297183"/>
                  </a:cubicBezTo>
                  <a:cubicBezTo>
                    <a:pt x="6466" y="285672"/>
                    <a:pt x="0" y="270061"/>
                    <a:pt x="0" y="253784"/>
                  </a:cubicBezTo>
                  <a:lnTo>
                    <a:pt x="0" y="61375"/>
                  </a:lnTo>
                  <a:cubicBezTo>
                    <a:pt x="0" y="45098"/>
                    <a:pt x="6466" y="29486"/>
                    <a:pt x="17976" y="17976"/>
                  </a:cubicBezTo>
                  <a:cubicBezTo>
                    <a:pt x="29486" y="6466"/>
                    <a:pt x="45098" y="0"/>
                    <a:pt x="61375" y="0"/>
                  </a:cubicBezTo>
                  <a:close/>
                </a:path>
              </a:pathLst>
            </a:custGeom>
            <a:solidFill>
              <a:srgbClr val="FFDE59"/>
            </a:solidFill>
            <a:ln cap="rnd">
              <a:noFill/>
              <a:prstDash val="solid"/>
              <a:round/>
            </a:ln>
          </p:spPr>
        </p:sp>
        <p:sp>
          <p:nvSpPr>
            <p:cNvPr name="TextBox 10" id="10"/>
            <p:cNvSpPr txBox="true"/>
            <p:nvPr/>
          </p:nvSpPr>
          <p:spPr>
            <a:xfrm>
              <a:off x="0" y="0"/>
              <a:ext cx="1105872" cy="315159"/>
            </a:xfrm>
            <a:prstGeom prst="rect">
              <a:avLst/>
            </a:prstGeom>
          </p:spPr>
          <p:txBody>
            <a:bodyPr anchor="ctr" rtlCol="false" tIns="19661" lIns="19661" bIns="19661" rIns="19661"/>
            <a:lstStyle/>
            <a:p>
              <a:pPr algn="ctr">
                <a:lnSpc>
                  <a:spcPts val="1752"/>
                </a:lnSpc>
              </a:pPr>
              <a:r>
                <a:rPr lang="en-US" sz="1460">
                  <a:solidFill>
                    <a:srgbClr val="000001"/>
                  </a:solidFill>
                  <a:latin typeface="Aileron"/>
                </a:rPr>
                <a:t>Atteindre toutes les dents</a:t>
              </a:r>
            </a:p>
          </p:txBody>
        </p:sp>
      </p:grpSp>
      <p:sp>
        <p:nvSpPr>
          <p:cNvPr name="AutoShape 11" id="11"/>
          <p:cNvSpPr/>
          <p:nvPr/>
        </p:nvSpPr>
        <p:spPr>
          <a:xfrm flipV="true">
            <a:off x="614417" y="4215603"/>
            <a:ext cx="1219528" cy="1369959"/>
          </a:xfrm>
          <a:prstGeom prst="line">
            <a:avLst/>
          </a:prstGeom>
          <a:ln cap="flat" w="38100">
            <a:solidFill>
              <a:srgbClr val="000000"/>
            </a:solidFill>
            <a:prstDash val="solid"/>
            <a:headEnd type="none" len="sm" w="sm"/>
            <a:tailEnd type="none" len="sm" w="sm"/>
          </a:ln>
        </p:spPr>
      </p:sp>
      <p:sp>
        <p:nvSpPr>
          <p:cNvPr name="AutoShape 12" id="12"/>
          <p:cNvSpPr/>
          <p:nvPr/>
        </p:nvSpPr>
        <p:spPr>
          <a:xfrm flipH="true" flipV="true">
            <a:off x="614417" y="5585563"/>
            <a:ext cx="1219528" cy="1347883"/>
          </a:xfrm>
          <a:prstGeom prst="line">
            <a:avLst/>
          </a:prstGeom>
          <a:ln cap="flat" w="38100">
            <a:solidFill>
              <a:srgbClr val="000000"/>
            </a:solidFill>
            <a:prstDash val="solid"/>
            <a:headEnd type="none" len="sm" w="sm"/>
            <a:tailEnd type="none" len="sm" w="sm"/>
          </a:ln>
        </p:spPr>
      </p:sp>
      <p:grpSp>
        <p:nvGrpSpPr>
          <p:cNvPr name="Group 13" id="13"/>
          <p:cNvGrpSpPr/>
          <p:nvPr/>
        </p:nvGrpSpPr>
        <p:grpSpPr>
          <a:xfrm rot="0">
            <a:off x="1833945" y="6484090"/>
            <a:ext cx="3153519" cy="898712"/>
            <a:chOff x="0" y="0"/>
            <a:chExt cx="1105872" cy="315159"/>
          </a:xfrm>
        </p:grpSpPr>
        <p:sp>
          <p:nvSpPr>
            <p:cNvPr name="Freeform 14" id="14"/>
            <p:cNvSpPr/>
            <p:nvPr/>
          </p:nvSpPr>
          <p:spPr>
            <a:xfrm flipH="false" flipV="false" rot="0">
              <a:off x="0" y="0"/>
              <a:ext cx="1105872" cy="315159"/>
            </a:xfrm>
            <a:custGeom>
              <a:avLst/>
              <a:gdLst/>
              <a:ahLst/>
              <a:cxnLst/>
              <a:rect r="r" b="b" t="t" l="l"/>
              <a:pathLst>
                <a:path h="315159" w="1105872">
                  <a:moveTo>
                    <a:pt x="61375" y="0"/>
                  </a:moveTo>
                  <a:lnTo>
                    <a:pt x="1044496" y="0"/>
                  </a:lnTo>
                  <a:cubicBezTo>
                    <a:pt x="1060774" y="0"/>
                    <a:pt x="1076385" y="6466"/>
                    <a:pt x="1087895" y="17976"/>
                  </a:cubicBezTo>
                  <a:cubicBezTo>
                    <a:pt x="1099405" y="29486"/>
                    <a:pt x="1105872" y="45098"/>
                    <a:pt x="1105872" y="61375"/>
                  </a:cubicBezTo>
                  <a:lnTo>
                    <a:pt x="1105872" y="253784"/>
                  </a:lnTo>
                  <a:cubicBezTo>
                    <a:pt x="1105872" y="270061"/>
                    <a:pt x="1099405" y="285672"/>
                    <a:pt x="1087895" y="297183"/>
                  </a:cubicBezTo>
                  <a:cubicBezTo>
                    <a:pt x="1076385" y="308693"/>
                    <a:pt x="1060774" y="315159"/>
                    <a:pt x="1044496" y="315159"/>
                  </a:cubicBezTo>
                  <a:lnTo>
                    <a:pt x="61375" y="315159"/>
                  </a:lnTo>
                  <a:cubicBezTo>
                    <a:pt x="45098" y="315159"/>
                    <a:pt x="29486" y="308693"/>
                    <a:pt x="17976" y="297183"/>
                  </a:cubicBezTo>
                  <a:cubicBezTo>
                    <a:pt x="6466" y="285672"/>
                    <a:pt x="0" y="270061"/>
                    <a:pt x="0" y="253784"/>
                  </a:cubicBezTo>
                  <a:lnTo>
                    <a:pt x="0" y="61375"/>
                  </a:lnTo>
                  <a:cubicBezTo>
                    <a:pt x="0" y="45098"/>
                    <a:pt x="6466" y="29486"/>
                    <a:pt x="17976" y="17976"/>
                  </a:cubicBezTo>
                  <a:cubicBezTo>
                    <a:pt x="29486" y="6466"/>
                    <a:pt x="45098" y="0"/>
                    <a:pt x="61375" y="0"/>
                  </a:cubicBezTo>
                  <a:close/>
                </a:path>
              </a:pathLst>
            </a:custGeom>
            <a:solidFill>
              <a:srgbClr val="FFDE59"/>
            </a:solidFill>
            <a:ln cap="rnd">
              <a:noFill/>
              <a:prstDash val="solid"/>
              <a:round/>
            </a:ln>
          </p:spPr>
        </p:sp>
        <p:sp>
          <p:nvSpPr>
            <p:cNvPr name="TextBox 15" id="15"/>
            <p:cNvSpPr txBox="true"/>
            <p:nvPr/>
          </p:nvSpPr>
          <p:spPr>
            <a:xfrm>
              <a:off x="0" y="0"/>
              <a:ext cx="1105872" cy="315159"/>
            </a:xfrm>
            <a:prstGeom prst="rect">
              <a:avLst/>
            </a:prstGeom>
          </p:spPr>
          <p:txBody>
            <a:bodyPr anchor="ctr" rtlCol="false" tIns="19661" lIns="19661" bIns="19661" rIns="19661"/>
            <a:lstStyle/>
            <a:p>
              <a:pPr algn="ctr">
                <a:lnSpc>
                  <a:spcPts val="1752"/>
                </a:lnSpc>
              </a:pPr>
              <a:r>
                <a:rPr lang="en-US" sz="1460">
                  <a:solidFill>
                    <a:srgbClr val="000001"/>
                  </a:solidFill>
                  <a:latin typeface="Aileron"/>
                </a:rPr>
                <a:t>Brosser les dents avec une force adaptée</a:t>
              </a:r>
            </a:p>
          </p:txBody>
        </p:sp>
      </p:grpSp>
      <p:grpSp>
        <p:nvGrpSpPr>
          <p:cNvPr name="Group 16" id="16"/>
          <p:cNvGrpSpPr/>
          <p:nvPr/>
        </p:nvGrpSpPr>
        <p:grpSpPr>
          <a:xfrm rot="0">
            <a:off x="1833945" y="7772302"/>
            <a:ext cx="3153519" cy="898712"/>
            <a:chOff x="0" y="0"/>
            <a:chExt cx="1105872" cy="315159"/>
          </a:xfrm>
        </p:grpSpPr>
        <p:sp>
          <p:nvSpPr>
            <p:cNvPr name="Freeform 17" id="17"/>
            <p:cNvSpPr/>
            <p:nvPr/>
          </p:nvSpPr>
          <p:spPr>
            <a:xfrm flipH="false" flipV="false" rot="0">
              <a:off x="0" y="0"/>
              <a:ext cx="1105872" cy="315159"/>
            </a:xfrm>
            <a:custGeom>
              <a:avLst/>
              <a:gdLst/>
              <a:ahLst/>
              <a:cxnLst/>
              <a:rect r="r" b="b" t="t" l="l"/>
              <a:pathLst>
                <a:path h="315159" w="1105872">
                  <a:moveTo>
                    <a:pt x="61375" y="0"/>
                  </a:moveTo>
                  <a:lnTo>
                    <a:pt x="1044496" y="0"/>
                  </a:lnTo>
                  <a:cubicBezTo>
                    <a:pt x="1060774" y="0"/>
                    <a:pt x="1076385" y="6466"/>
                    <a:pt x="1087895" y="17976"/>
                  </a:cubicBezTo>
                  <a:cubicBezTo>
                    <a:pt x="1099405" y="29486"/>
                    <a:pt x="1105872" y="45098"/>
                    <a:pt x="1105872" y="61375"/>
                  </a:cubicBezTo>
                  <a:lnTo>
                    <a:pt x="1105872" y="253784"/>
                  </a:lnTo>
                  <a:cubicBezTo>
                    <a:pt x="1105872" y="270061"/>
                    <a:pt x="1099405" y="285672"/>
                    <a:pt x="1087895" y="297183"/>
                  </a:cubicBezTo>
                  <a:cubicBezTo>
                    <a:pt x="1076385" y="308693"/>
                    <a:pt x="1060774" y="315159"/>
                    <a:pt x="1044496" y="315159"/>
                  </a:cubicBezTo>
                  <a:lnTo>
                    <a:pt x="61375" y="315159"/>
                  </a:lnTo>
                  <a:cubicBezTo>
                    <a:pt x="45098" y="315159"/>
                    <a:pt x="29486" y="308693"/>
                    <a:pt x="17976" y="297183"/>
                  </a:cubicBezTo>
                  <a:cubicBezTo>
                    <a:pt x="6466" y="285672"/>
                    <a:pt x="0" y="270061"/>
                    <a:pt x="0" y="253784"/>
                  </a:cubicBezTo>
                  <a:lnTo>
                    <a:pt x="0" y="61375"/>
                  </a:lnTo>
                  <a:cubicBezTo>
                    <a:pt x="0" y="45098"/>
                    <a:pt x="6466" y="29486"/>
                    <a:pt x="17976" y="17976"/>
                  </a:cubicBezTo>
                  <a:cubicBezTo>
                    <a:pt x="29486" y="6466"/>
                    <a:pt x="45098" y="0"/>
                    <a:pt x="61375" y="0"/>
                  </a:cubicBezTo>
                  <a:close/>
                </a:path>
              </a:pathLst>
            </a:custGeom>
            <a:solidFill>
              <a:srgbClr val="FFDE59"/>
            </a:solidFill>
            <a:ln cap="rnd">
              <a:noFill/>
              <a:prstDash val="solid"/>
              <a:round/>
            </a:ln>
          </p:spPr>
        </p:sp>
        <p:sp>
          <p:nvSpPr>
            <p:cNvPr name="TextBox 18" id="18"/>
            <p:cNvSpPr txBox="true"/>
            <p:nvPr/>
          </p:nvSpPr>
          <p:spPr>
            <a:xfrm>
              <a:off x="0" y="0"/>
              <a:ext cx="1105872" cy="315159"/>
            </a:xfrm>
            <a:prstGeom prst="rect">
              <a:avLst/>
            </a:prstGeom>
          </p:spPr>
          <p:txBody>
            <a:bodyPr anchor="ctr" rtlCol="false" tIns="19661" lIns="19661" bIns="19661" rIns="19661"/>
            <a:lstStyle/>
            <a:p>
              <a:pPr algn="ctr">
                <a:lnSpc>
                  <a:spcPts val="1752"/>
                </a:lnSpc>
              </a:pPr>
              <a:r>
                <a:rPr lang="en-US" sz="1460">
                  <a:solidFill>
                    <a:srgbClr val="000001"/>
                  </a:solidFill>
                  <a:latin typeface="Aileron"/>
                </a:rPr>
                <a:t>Brosser les dents le temps nécessaire</a:t>
              </a:r>
            </a:p>
          </p:txBody>
        </p:sp>
      </p:grpSp>
      <p:sp>
        <p:nvSpPr>
          <p:cNvPr name="AutoShape 19" id="19"/>
          <p:cNvSpPr/>
          <p:nvPr/>
        </p:nvSpPr>
        <p:spPr>
          <a:xfrm flipH="true" flipV="true">
            <a:off x="614417" y="5585563"/>
            <a:ext cx="1219528" cy="2636096"/>
          </a:xfrm>
          <a:prstGeom prst="line">
            <a:avLst/>
          </a:prstGeom>
          <a:ln cap="flat" w="38100">
            <a:solidFill>
              <a:srgbClr val="000000"/>
            </a:solidFill>
            <a:prstDash val="solid"/>
            <a:headEnd type="none" len="sm" w="sm"/>
            <a:tailEnd type="none" len="sm" w="sm"/>
          </a:ln>
        </p:spPr>
      </p:sp>
      <p:sp>
        <p:nvSpPr>
          <p:cNvPr name="Freeform 20" id="20"/>
          <p:cNvSpPr/>
          <p:nvPr/>
        </p:nvSpPr>
        <p:spPr>
          <a:xfrm flipH="false" flipV="false" rot="-10800000">
            <a:off x="5565439" y="3805918"/>
            <a:ext cx="557275" cy="4865096"/>
          </a:xfrm>
          <a:custGeom>
            <a:avLst/>
            <a:gdLst/>
            <a:ahLst/>
            <a:cxnLst/>
            <a:rect r="r" b="b" t="t" l="l"/>
            <a:pathLst>
              <a:path h="4865096" w="557275">
                <a:moveTo>
                  <a:pt x="0" y="0"/>
                </a:moveTo>
                <a:lnTo>
                  <a:pt x="557275" y="0"/>
                </a:lnTo>
                <a:lnTo>
                  <a:pt x="557275" y="4865096"/>
                </a:lnTo>
                <a:lnTo>
                  <a:pt x="0" y="486509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a:ln cap="sq">
            <a:noFill/>
            <a:prstDash val="solid"/>
            <a:miter/>
          </a:ln>
        </p:spPr>
      </p:sp>
      <p:sp>
        <p:nvSpPr>
          <p:cNvPr name="TextBox 21" id="21"/>
          <p:cNvSpPr txBox="true"/>
          <p:nvPr/>
        </p:nvSpPr>
        <p:spPr>
          <a:xfrm rot="0">
            <a:off x="6122714" y="5391465"/>
            <a:ext cx="3021286" cy="1758010"/>
          </a:xfrm>
          <a:prstGeom prst="rect">
            <a:avLst/>
          </a:prstGeom>
        </p:spPr>
        <p:txBody>
          <a:bodyPr anchor="t" rtlCol="false" tIns="0" lIns="0" bIns="0" rIns="0">
            <a:spAutoFit/>
          </a:bodyPr>
          <a:lstStyle/>
          <a:p>
            <a:pPr algn="ctr">
              <a:lnSpc>
                <a:spcPts val="3491"/>
              </a:lnSpc>
            </a:pPr>
            <a:r>
              <a:rPr lang="en-US" sz="2494">
                <a:solidFill>
                  <a:srgbClr val="000000"/>
                </a:solidFill>
                <a:latin typeface="Open Sans"/>
              </a:rPr>
              <a:t>La brosse à dents électrique permet de rassembler ces fonctions.</a:t>
            </a:r>
          </a:p>
        </p:txBody>
      </p:sp>
      <p:grpSp>
        <p:nvGrpSpPr>
          <p:cNvPr name="Group 22" id="22"/>
          <p:cNvGrpSpPr/>
          <p:nvPr/>
        </p:nvGrpSpPr>
        <p:grpSpPr>
          <a:xfrm rot="0">
            <a:off x="10277475" y="4425955"/>
            <a:ext cx="5995117" cy="3625022"/>
            <a:chOff x="0" y="0"/>
            <a:chExt cx="1519884" cy="919017"/>
          </a:xfrm>
        </p:grpSpPr>
        <p:sp>
          <p:nvSpPr>
            <p:cNvPr name="Freeform 23" id="23"/>
            <p:cNvSpPr/>
            <p:nvPr/>
          </p:nvSpPr>
          <p:spPr>
            <a:xfrm flipH="false" flipV="false" rot="0">
              <a:off x="0" y="0"/>
              <a:ext cx="1519884" cy="919017"/>
            </a:xfrm>
            <a:custGeom>
              <a:avLst/>
              <a:gdLst/>
              <a:ahLst/>
              <a:cxnLst/>
              <a:rect r="r" b="b" t="t" l="l"/>
              <a:pathLst>
                <a:path h="919017" w="1519884">
                  <a:moveTo>
                    <a:pt x="0" y="0"/>
                  </a:moveTo>
                  <a:lnTo>
                    <a:pt x="1519884" y="0"/>
                  </a:lnTo>
                  <a:lnTo>
                    <a:pt x="1519884" y="919017"/>
                  </a:lnTo>
                  <a:lnTo>
                    <a:pt x="0" y="919017"/>
                  </a:lnTo>
                  <a:close/>
                </a:path>
              </a:pathLst>
            </a:custGeom>
            <a:solidFill>
              <a:srgbClr val="000000">
                <a:alpha val="0"/>
              </a:srgbClr>
            </a:solidFill>
            <a:ln w="9525" cap="sq">
              <a:solidFill>
                <a:srgbClr val="000000"/>
              </a:solidFill>
              <a:prstDash val="solid"/>
              <a:miter/>
            </a:ln>
          </p:spPr>
        </p:sp>
        <p:sp>
          <p:nvSpPr>
            <p:cNvPr name="TextBox 24" id="24"/>
            <p:cNvSpPr txBox="true"/>
            <p:nvPr/>
          </p:nvSpPr>
          <p:spPr>
            <a:xfrm>
              <a:off x="0" y="-19050"/>
              <a:ext cx="1519884" cy="938067"/>
            </a:xfrm>
            <a:prstGeom prst="rect">
              <a:avLst/>
            </a:prstGeom>
          </p:spPr>
          <p:txBody>
            <a:bodyPr anchor="ctr" rtlCol="false" tIns="31316" lIns="31316" bIns="31316" rIns="31316"/>
            <a:lstStyle/>
            <a:p>
              <a:pPr algn="ctr">
                <a:lnSpc>
                  <a:spcPts val="1331"/>
                </a:lnSpc>
              </a:pPr>
            </a:p>
          </p:txBody>
        </p:sp>
      </p:grpSp>
      <p:sp>
        <p:nvSpPr>
          <p:cNvPr name="TextBox 25" id="25"/>
          <p:cNvSpPr txBox="true"/>
          <p:nvPr/>
        </p:nvSpPr>
        <p:spPr>
          <a:xfrm rot="0">
            <a:off x="10447335" y="5090704"/>
            <a:ext cx="5655398" cy="2276475"/>
          </a:xfrm>
          <a:prstGeom prst="rect">
            <a:avLst/>
          </a:prstGeom>
        </p:spPr>
        <p:txBody>
          <a:bodyPr anchor="t" rtlCol="false" tIns="0" lIns="0" bIns="0" rIns="0">
            <a:spAutoFit/>
          </a:bodyPr>
          <a:lstStyle/>
          <a:p>
            <a:pPr algn="l">
              <a:lnSpc>
                <a:spcPts val="2976"/>
              </a:lnSpc>
            </a:pPr>
            <a:r>
              <a:rPr lang="en-US" sz="2480">
                <a:solidFill>
                  <a:srgbClr val="000000"/>
                </a:solidFill>
                <a:latin typeface="Poppins"/>
              </a:rPr>
              <a:t>On décide de ne pas rassembler les fonctions, on peut alors jouer sur : </a:t>
            </a:r>
          </a:p>
          <a:p>
            <a:pPr algn="l" marL="535433" indent="-267716" lvl="1">
              <a:lnSpc>
                <a:spcPts val="2976"/>
              </a:lnSpc>
              <a:buFont typeface="Arial"/>
              <a:buChar char="•"/>
            </a:pPr>
            <a:r>
              <a:rPr lang="en-US" sz="2480">
                <a:solidFill>
                  <a:srgbClr val="000000"/>
                </a:solidFill>
                <a:latin typeface="Poppins"/>
              </a:rPr>
              <a:t>La f</a:t>
            </a:r>
            <a:r>
              <a:rPr lang="en-US" sz="2480">
                <a:solidFill>
                  <a:srgbClr val="000000"/>
                </a:solidFill>
                <a:latin typeface="Poppins"/>
              </a:rPr>
              <a:t>orme de la brosse à dents</a:t>
            </a:r>
          </a:p>
          <a:p>
            <a:pPr algn="l" marL="535433" indent="-267716" lvl="1">
              <a:lnSpc>
                <a:spcPts val="2976"/>
              </a:lnSpc>
              <a:buFont typeface="Arial"/>
              <a:buChar char="•"/>
            </a:pPr>
            <a:r>
              <a:rPr lang="en-US" sz="2480">
                <a:solidFill>
                  <a:srgbClr val="000000"/>
                </a:solidFill>
                <a:latin typeface="Poppins"/>
              </a:rPr>
              <a:t>L’a</a:t>
            </a:r>
            <a:r>
              <a:rPr lang="en-US" sz="2480">
                <a:solidFill>
                  <a:srgbClr val="000000"/>
                </a:solidFill>
                <a:latin typeface="Poppins"/>
              </a:rPr>
              <a:t>pprentissage </a:t>
            </a:r>
          </a:p>
          <a:p>
            <a:pPr algn="l" marL="535433" indent="-267716" lvl="1">
              <a:lnSpc>
                <a:spcPts val="2976"/>
              </a:lnSpc>
              <a:buFont typeface="Arial"/>
              <a:buChar char="•"/>
            </a:pPr>
            <a:r>
              <a:rPr lang="en-US" sz="2480">
                <a:solidFill>
                  <a:srgbClr val="000000"/>
                </a:solidFill>
                <a:latin typeface="Poppins"/>
              </a:rPr>
              <a:t>La manière de respecter le temps</a:t>
            </a:r>
          </a:p>
        </p:txBody>
      </p:sp>
      <p:sp>
        <p:nvSpPr>
          <p:cNvPr name="TextBox 26" id="26"/>
          <p:cNvSpPr txBox="true"/>
          <p:nvPr/>
        </p:nvSpPr>
        <p:spPr>
          <a:xfrm rot="0">
            <a:off x="1316205" y="2434830"/>
            <a:ext cx="5442036" cy="422783"/>
          </a:xfrm>
          <a:prstGeom prst="rect">
            <a:avLst/>
          </a:prstGeom>
        </p:spPr>
        <p:txBody>
          <a:bodyPr anchor="t" rtlCol="false" tIns="0" lIns="0" bIns="0" rIns="0">
            <a:spAutoFit/>
          </a:bodyPr>
          <a:lstStyle/>
          <a:p>
            <a:pPr algn="just">
              <a:lnSpc>
                <a:spcPts val="3472"/>
              </a:lnSpc>
            </a:pPr>
            <a:r>
              <a:rPr lang="en-US" sz="2480">
                <a:solidFill>
                  <a:srgbClr val="000000"/>
                </a:solidFill>
                <a:latin typeface="Open Sans"/>
              </a:rPr>
              <a:t>Dans l’exemple d’Oscar, on obtient : </a:t>
            </a:r>
          </a:p>
        </p:txBody>
      </p:sp>
    </p:spTree>
  </p:cSld>
  <p:clrMapOvr>
    <a:masterClrMapping/>
  </p:clrMapOvr>
</p:sld>
</file>

<file path=ppt/slides/slide3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940435"/>
            <a:ext cx="10221941"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INVENTION - Solutions Poisson</a:t>
            </a:r>
          </a:p>
        </p:txBody>
      </p:sp>
      <p:sp>
        <p:nvSpPr>
          <p:cNvPr name="TextBox 3" id="3"/>
          <p:cNvSpPr txBox="true"/>
          <p:nvPr/>
        </p:nvSpPr>
        <p:spPr>
          <a:xfrm rot="0">
            <a:off x="1245357" y="2199124"/>
            <a:ext cx="5442036" cy="7433183"/>
          </a:xfrm>
          <a:prstGeom prst="rect">
            <a:avLst/>
          </a:prstGeom>
        </p:spPr>
        <p:txBody>
          <a:bodyPr anchor="t" rtlCol="false" tIns="0" lIns="0" bIns="0" rIns="0">
            <a:spAutoFit/>
          </a:bodyPr>
          <a:lstStyle/>
          <a:p>
            <a:pPr algn="just">
              <a:lnSpc>
                <a:spcPts val="3472"/>
              </a:lnSpc>
            </a:pPr>
            <a:r>
              <a:rPr lang="en-US" sz="2480">
                <a:solidFill>
                  <a:srgbClr val="000000"/>
                </a:solidFill>
                <a:latin typeface="Open Sans"/>
              </a:rPr>
              <a:t>L’idée est de proposer des solutions réalisables par les acteurs. </a:t>
            </a:r>
          </a:p>
          <a:p>
            <a:pPr algn="just">
              <a:lnSpc>
                <a:spcPts val="3472"/>
              </a:lnSpc>
            </a:pPr>
            <a:r>
              <a:rPr lang="en-US" sz="2480">
                <a:solidFill>
                  <a:srgbClr val="000000"/>
                </a:solidFill>
                <a:latin typeface="Open Sans"/>
              </a:rPr>
              <a:t>Il s’agit donc de reprendre les indices de faisabilité, et d’en déduire les efforts qu’il est possible de demander aux acteurs de fournir. </a:t>
            </a:r>
          </a:p>
          <a:p>
            <a:pPr algn="just">
              <a:lnSpc>
                <a:spcPts val="3472"/>
              </a:lnSpc>
            </a:pPr>
            <a:r>
              <a:rPr lang="en-US" sz="2480">
                <a:solidFill>
                  <a:srgbClr val="000000"/>
                </a:solidFill>
                <a:latin typeface="Open Sans"/>
              </a:rPr>
              <a:t>On peut alors réfléchir à des voies privilégiées pour les solutions.</a:t>
            </a:r>
          </a:p>
          <a:p>
            <a:pPr algn="just">
              <a:lnSpc>
                <a:spcPts val="3472"/>
              </a:lnSpc>
            </a:pPr>
          </a:p>
          <a:p>
            <a:pPr algn="just">
              <a:lnSpc>
                <a:spcPts val="3472"/>
              </a:lnSpc>
            </a:pPr>
            <a:r>
              <a:rPr lang="en-US" sz="2480">
                <a:solidFill>
                  <a:srgbClr val="000000"/>
                </a:solidFill>
                <a:latin typeface="Open Sans"/>
              </a:rPr>
              <a:t>Notons que le(s) type(s) d’indice(s) de faisabilité choisi impacteront grandement cette partie de l’invention. Avoir un indice de faisabilité éclaté en fonction de plusieurs paramètres permettra de distinguer plusieurs voies d’action et d’invention. </a:t>
            </a:r>
          </a:p>
        </p:txBody>
      </p:sp>
      <p:grpSp>
        <p:nvGrpSpPr>
          <p:cNvPr name="Group 4" id="4"/>
          <p:cNvGrpSpPr/>
          <p:nvPr/>
        </p:nvGrpSpPr>
        <p:grpSpPr>
          <a:xfrm rot="0">
            <a:off x="8003964" y="3307507"/>
            <a:ext cx="9570687" cy="5264042"/>
            <a:chOff x="0" y="0"/>
            <a:chExt cx="12760916" cy="7018723"/>
          </a:xfrm>
        </p:grpSpPr>
        <p:sp>
          <p:nvSpPr>
            <p:cNvPr name="AutoShape 5" id="5"/>
            <p:cNvSpPr/>
            <p:nvPr/>
          </p:nvSpPr>
          <p:spPr>
            <a:xfrm flipV="true">
              <a:off x="1751872" y="3508198"/>
              <a:ext cx="8735538" cy="0"/>
            </a:xfrm>
            <a:prstGeom prst="line">
              <a:avLst/>
            </a:prstGeom>
            <a:ln cap="flat" w="30579">
              <a:solidFill>
                <a:srgbClr val="000000"/>
              </a:solidFill>
              <a:prstDash val="solid"/>
              <a:headEnd type="none" len="sm" w="sm"/>
              <a:tailEnd type="arrow" len="sm" w="med"/>
            </a:ln>
          </p:spPr>
        </p:sp>
        <p:sp>
          <p:nvSpPr>
            <p:cNvPr name="AutoShape 6" id="6"/>
            <p:cNvSpPr/>
            <p:nvPr/>
          </p:nvSpPr>
          <p:spPr>
            <a:xfrm>
              <a:off x="4067771" y="2605137"/>
              <a:ext cx="1093559" cy="889277"/>
            </a:xfrm>
            <a:prstGeom prst="line">
              <a:avLst/>
            </a:prstGeom>
            <a:ln cap="flat" w="30579">
              <a:solidFill>
                <a:srgbClr val="000000"/>
              </a:solidFill>
              <a:prstDash val="solid"/>
              <a:headEnd type="none" len="sm" w="sm"/>
              <a:tailEnd type="none" len="sm" w="sm"/>
            </a:ln>
          </p:spPr>
        </p:sp>
        <p:sp>
          <p:nvSpPr>
            <p:cNvPr name="AutoShape 7" id="7"/>
            <p:cNvSpPr/>
            <p:nvPr/>
          </p:nvSpPr>
          <p:spPr>
            <a:xfrm>
              <a:off x="6482947" y="2632727"/>
              <a:ext cx="999660" cy="876313"/>
            </a:xfrm>
            <a:prstGeom prst="line">
              <a:avLst/>
            </a:prstGeom>
            <a:ln cap="flat" w="30579">
              <a:solidFill>
                <a:srgbClr val="000000"/>
              </a:solidFill>
              <a:prstDash val="solid"/>
              <a:headEnd type="none" len="sm" w="sm"/>
              <a:tailEnd type="none" len="sm" w="sm"/>
            </a:ln>
          </p:spPr>
        </p:sp>
        <p:sp>
          <p:nvSpPr>
            <p:cNvPr name="AutoShape 8" id="8"/>
            <p:cNvSpPr/>
            <p:nvPr/>
          </p:nvSpPr>
          <p:spPr>
            <a:xfrm flipV="true">
              <a:off x="6822577" y="3508198"/>
              <a:ext cx="1062989" cy="861472"/>
            </a:xfrm>
            <a:prstGeom prst="line">
              <a:avLst/>
            </a:prstGeom>
            <a:ln cap="flat" w="30579">
              <a:solidFill>
                <a:srgbClr val="000000"/>
              </a:solidFill>
              <a:prstDash val="solid"/>
              <a:headEnd type="none" len="sm" w="sm"/>
              <a:tailEnd type="none" len="sm" w="sm"/>
            </a:ln>
          </p:spPr>
        </p:sp>
        <p:sp>
          <p:nvSpPr>
            <p:cNvPr name="AutoShape 9" id="9"/>
            <p:cNvSpPr/>
            <p:nvPr/>
          </p:nvSpPr>
          <p:spPr>
            <a:xfrm>
              <a:off x="9214553" y="2647333"/>
              <a:ext cx="1062693" cy="861707"/>
            </a:xfrm>
            <a:prstGeom prst="line">
              <a:avLst/>
            </a:prstGeom>
            <a:ln cap="flat" w="30579">
              <a:solidFill>
                <a:srgbClr val="000000"/>
              </a:solidFill>
              <a:prstDash val="solid"/>
              <a:headEnd type="none" len="sm" w="sm"/>
              <a:tailEnd type="none" len="sm" w="sm"/>
            </a:ln>
          </p:spPr>
        </p:sp>
        <p:sp>
          <p:nvSpPr>
            <p:cNvPr name="AutoShape 10" id="10"/>
            <p:cNvSpPr/>
            <p:nvPr/>
          </p:nvSpPr>
          <p:spPr>
            <a:xfrm flipV="true">
              <a:off x="4594954" y="3507160"/>
              <a:ext cx="1062989" cy="861472"/>
            </a:xfrm>
            <a:prstGeom prst="line">
              <a:avLst/>
            </a:prstGeom>
            <a:ln cap="flat" w="30579">
              <a:solidFill>
                <a:srgbClr val="000000"/>
              </a:solidFill>
              <a:prstDash val="solid"/>
              <a:headEnd type="none" len="sm" w="sm"/>
              <a:tailEnd type="none" len="sm" w="sm"/>
            </a:ln>
          </p:spPr>
        </p:sp>
        <p:sp>
          <p:nvSpPr>
            <p:cNvPr name="AutoShape 11" id="11"/>
            <p:cNvSpPr/>
            <p:nvPr/>
          </p:nvSpPr>
          <p:spPr>
            <a:xfrm flipV="true">
              <a:off x="8858675" y="3507160"/>
              <a:ext cx="1062989" cy="861472"/>
            </a:xfrm>
            <a:prstGeom prst="line">
              <a:avLst/>
            </a:prstGeom>
            <a:ln cap="flat" w="30579">
              <a:solidFill>
                <a:srgbClr val="000000"/>
              </a:solidFill>
              <a:prstDash val="solid"/>
              <a:headEnd type="none" len="sm" w="sm"/>
              <a:tailEnd type="none" len="sm" w="sm"/>
            </a:ln>
          </p:spPr>
        </p:sp>
        <p:grpSp>
          <p:nvGrpSpPr>
            <p:cNvPr name="Group 12" id="12"/>
            <p:cNvGrpSpPr/>
            <p:nvPr/>
          </p:nvGrpSpPr>
          <p:grpSpPr>
            <a:xfrm rot="0">
              <a:off x="8253735" y="1464350"/>
              <a:ext cx="2233675" cy="1069128"/>
              <a:chOff x="0" y="0"/>
              <a:chExt cx="886989" cy="424549"/>
            </a:xfrm>
          </p:grpSpPr>
          <p:sp>
            <p:nvSpPr>
              <p:cNvPr name="Freeform 13" id="13"/>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14" id="14"/>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15" id="15"/>
            <p:cNvGrpSpPr/>
            <p:nvPr/>
          </p:nvGrpSpPr>
          <p:grpSpPr>
            <a:xfrm rot="0">
              <a:off x="1002368" y="1464350"/>
              <a:ext cx="2221806" cy="1069128"/>
              <a:chOff x="0" y="0"/>
              <a:chExt cx="882275" cy="424549"/>
            </a:xfrm>
          </p:grpSpPr>
          <p:sp>
            <p:nvSpPr>
              <p:cNvPr name="Freeform 16" id="16"/>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17" id="17"/>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grpSp>
          <p:nvGrpSpPr>
            <p:cNvPr name="Group 18" id="18"/>
            <p:cNvGrpSpPr/>
            <p:nvPr/>
          </p:nvGrpSpPr>
          <p:grpSpPr>
            <a:xfrm rot="0">
              <a:off x="3402661" y="1464350"/>
              <a:ext cx="2233675" cy="1069128"/>
              <a:chOff x="0" y="0"/>
              <a:chExt cx="886989" cy="424549"/>
            </a:xfrm>
          </p:grpSpPr>
          <p:sp>
            <p:nvSpPr>
              <p:cNvPr name="Freeform 19" id="19"/>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20" id="20"/>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21" id="21"/>
            <p:cNvGrpSpPr/>
            <p:nvPr/>
          </p:nvGrpSpPr>
          <p:grpSpPr>
            <a:xfrm rot="0">
              <a:off x="5836612" y="1464350"/>
              <a:ext cx="2233675" cy="1069128"/>
              <a:chOff x="0" y="0"/>
              <a:chExt cx="886989" cy="424549"/>
            </a:xfrm>
          </p:grpSpPr>
          <p:sp>
            <p:nvSpPr>
              <p:cNvPr name="Freeform 22" id="2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23" id="2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AutoShape 24" id="24"/>
            <p:cNvSpPr/>
            <p:nvPr/>
          </p:nvSpPr>
          <p:spPr>
            <a:xfrm>
              <a:off x="2297208" y="2619763"/>
              <a:ext cx="1093559" cy="889277"/>
            </a:xfrm>
            <a:prstGeom prst="line">
              <a:avLst/>
            </a:prstGeom>
            <a:ln cap="flat" w="30579">
              <a:solidFill>
                <a:srgbClr val="000000"/>
              </a:solidFill>
              <a:prstDash val="solid"/>
              <a:headEnd type="none" len="sm" w="sm"/>
              <a:tailEnd type="none" len="sm" w="sm"/>
            </a:ln>
          </p:spPr>
        </p:sp>
        <p:sp>
          <p:nvSpPr>
            <p:cNvPr name="AutoShape 25" id="25"/>
            <p:cNvSpPr/>
            <p:nvPr/>
          </p:nvSpPr>
          <p:spPr>
            <a:xfrm flipV="true">
              <a:off x="1982801" y="3509060"/>
              <a:ext cx="1062989" cy="861472"/>
            </a:xfrm>
            <a:prstGeom prst="line">
              <a:avLst/>
            </a:prstGeom>
            <a:ln cap="flat" w="30579">
              <a:solidFill>
                <a:srgbClr val="000000"/>
              </a:solidFill>
              <a:prstDash val="solid"/>
              <a:headEnd type="none" len="sm" w="sm"/>
              <a:tailEnd type="none" len="sm" w="sm"/>
            </a:ln>
          </p:spPr>
        </p:sp>
        <p:grpSp>
          <p:nvGrpSpPr>
            <p:cNvPr name="Group 26" id="26"/>
            <p:cNvGrpSpPr/>
            <p:nvPr/>
          </p:nvGrpSpPr>
          <p:grpSpPr>
            <a:xfrm rot="0">
              <a:off x="2472369" y="5729174"/>
              <a:ext cx="2233675" cy="1069128"/>
              <a:chOff x="0" y="0"/>
              <a:chExt cx="886989" cy="424549"/>
            </a:xfrm>
          </p:grpSpPr>
          <p:sp>
            <p:nvSpPr>
              <p:cNvPr name="Freeform 27" id="27"/>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28" id="28"/>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29" id="29"/>
            <p:cNvGrpSpPr/>
            <p:nvPr/>
          </p:nvGrpSpPr>
          <p:grpSpPr>
            <a:xfrm rot="0">
              <a:off x="4892258" y="5729174"/>
              <a:ext cx="2233675" cy="1069128"/>
              <a:chOff x="0" y="0"/>
              <a:chExt cx="886989" cy="424549"/>
            </a:xfrm>
          </p:grpSpPr>
          <p:sp>
            <p:nvSpPr>
              <p:cNvPr name="Freeform 30" id="3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31" id="3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32" id="32"/>
            <p:cNvGrpSpPr/>
            <p:nvPr/>
          </p:nvGrpSpPr>
          <p:grpSpPr>
            <a:xfrm rot="0">
              <a:off x="7326210" y="5738600"/>
              <a:ext cx="2233675" cy="1069128"/>
              <a:chOff x="0" y="0"/>
              <a:chExt cx="886989" cy="424549"/>
            </a:xfrm>
          </p:grpSpPr>
          <p:sp>
            <p:nvSpPr>
              <p:cNvPr name="Freeform 33" id="33"/>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34" id="34"/>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35" id="35"/>
            <p:cNvGrpSpPr/>
            <p:nvPr/>
          </p:nvGrpSpPr>
          <p:grpSpPr>
            <a:xfrm rot="0">
              <a:off x="0" y="5738600"/>
              <a:ext cx="2233675" cy="1069128"/>
              <a:chOff x="0" y="0"/>
              <a:chExt cx="886989" cy="424549"/>
            </a:xfrm>
          </p:grpSpPr>
          <p:sp>
            <p:nvSpPr>
              <p:cNvPr name="Freeform 36" id="3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D2FAC1"/>
              </a:solidFill>
              <a:ln w="9525" cap="sq">
                <a:solidFill>
                  <a:srgbClr val="000000"/>
                </a:solidFill>
                <a:prstDash val="solid"/>
                <a:miter/>
              </a:ln>
            </p:spPr>
          </p:sp>
          <p:sp>
            <p:nvSpPr>
              <p:cNvPr name="TextBox 37" id="3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38" id="38"/>
            <p:cNvGrpSpPr/>
            <p:nvPr/>
          </p:nvGrpSpPr>
          <p:grpSpPr>
            <a:xfrm rot="0">
              <a:off x="2853743" y="4498284"/>
              <a:ext cx="2221806" cy="1069128"/>
              <a:chOff x="0" y="0"/>
              <a:chExt cx="882275" cy="424549"/>
            </a:xfrm>
          </p:grpSpPr>
          <p:sp>
            <p:nvSpPr>
              <p:cNvPr name="Freeform 39" id="39"/>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40" id="40"/>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grpSp>
          <p:nvGrpSpPr>
            <p:cNvPr name="Group 41" id="41"/>
            <p:cNvGrpSpPr/>
            <p:nvPr/>
          </p:nvGrpSpPr>
          <p:grpSpPr>
            <a:xfrm rot="0">
              <a:off x="5254036" y="4498284"/>
              <a:ext cx="2233675" cy="1069128"/>
              <a:chOff x="0" y="0"/>
              <a:chExt cx="886989" cy="424549"/>
            </a:xfrm>
          </p:grpSpPr>
          <p:sp>
            <p:nvSpPr>
              <p:cNvPr name="Freeform 42" id="4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43" id="4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44" id="44"/>
            <p:cNvGrpSpPr/>
            <p:nvPr/>
          </p:nvGrpSpPr>
          <p:grpSpPr>
            <a:xfrm rot="0">
              <a:off x="7687988" y="4498284"/>
              <a:ext cx="2233675" cy="1069128"/>
              <a:chOff x="0" y="0"/>
              <a:chExt cx="886989" cy="424549"/>
            </a:xfrm>
          </p:grpSpPr>
          <p:sp>
            <p:nvSpPr>
              <p:cNvPr name="Freeform 45" id="45"/>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46" id="46"/>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47" id="47"/>
            <p:cNvGrpSpPr/>
            <p:nvPr/>
          </p:nvGrpSpPr>
          <p:grpSpPr>
            <a:xfrm rot="0">
              <a:off x="474044" y="4498284"/>
              <a:ext cx="2221806" cy="1069128"/>
              <a:chOff x="0" y="0"/>
              <a:chExt cx="882275" cy="424549"/>
            </a:xfrm>
          </p:grpSpPr>
          <p:sp>
            <p:nvSpPr>
              <p:cNvPr name="Freeform 48" id="48"/>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49" id="49"/>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grpSp>
          <p:nvGrpSpPr>
            <p:cNvPr name="Group 50" id="50"/>
            <p:cNvGrpSpPr/>
            <p:nvPr/>
          </p:nvGrpSpPr>
          <p:grpSpPr>
            <a:xfrm rot="0">
              <a:off x="2803119" y="203673"/>
              <a:ext cx="2233675" cy="1069128"/>
              <a:chOff x="0" y="0"/>
              <a:chExt cx="886989" cy="424549"/>
            </a:xfrm>
          </p:grpSpPr>
          <p:sp>
            <p:nvSpPr>
              <p:cNvPr name="Freeform 51" id="51"/>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52" id="52"/>
              <p:cNvSpPr txBox="true"/>
              <p:nvPr/>
            </p:nvSpPr>
            <p:spPr>
              <a:xfrm>
                <a:off x="0" y="-19050"/>
                <a:ext cx="886989" cy="443599"/>
              </a:xfrm>
              <a:prstGeom prst="rect">
                <a:avLst/>
              </a:prstGeom>
            </p:spPr>
            <p:txBody>
              <a:bodyPr anchor="ctr" rtlCol="false" tIns="31316" lIns="31316" bIns="31316" rIns="31316"/>
              <a:lstStyle/>
              <a:p>
                <a:pPr algn="ctr">
                  <a:lnSpc>
                    <a:spcPts val="1331"/>
                  </a:lnSpc>
                </a:pPr>
                <a:r>
                  <a:rPr lang="en-US" sz="1109">
                    <a:solidFill>
                      <a:srgbClr val="000000"/>
                    </a:solidFill>
                    <a:latin typeface="Poppins"/>
                  </a:rPr>
                  <a:t> </a:t>
                </a:r>
              </a:p>
            </p:txBody>
          </p:sp>
        </p:grpSp>
        <p:grpSp>
          <p:nvGrpSpPr>
            <p:cNvPr name="Group 53" id="53"/>
            <p:cNvGrpSpPr/>
            <p:nvPr/>
          </p:nvGrpSpPr>
          <p:grpSpPr>
            <a:xfrm rot="0">
              <a:off x="5223009" y="203673"/>
              <a:ext cx="2233675" cy="1069128"/>
              <a:chOff x="0" y="0"/>
              <a:chExt cx="886989" cy="424549"/>
            </a:xfrm>
          </p:grpSpPr>
          <p:sp>
            <p:nvSpPr>
              <p:cNvPr name="Freeform 54" id="5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D2FAC1"/>
              </a:solidFill>
              <a:ln w="9525" cap="sq">
                <a:solidFill>
                  <a:srgbClr val="000000"/>
                </a:solidFill>
                <a:prstDash val="solid"/>
                <a:miter/>
              </a:ln>
            </p:spPr>
          </p:sp>
          <p:sp>
            <p:nvSpPr>
              <p:cNvPr name="TextBox 55" id="5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56" id="56"/>
            <p:cNvGrpSpPr/>
            <p:nvPr/>
          </p:nvGrpSpPr>
          <p:grpSpPr>
            <a:xfrm rot="0">
              <a:off x="7656961" y="213099"/>
              <a:ext cx="2233675" cy="1069128"/>
              <a:chOff x="0" y="0"/>
              <a:chExt cx="886989" cy="424549"/>
            </a:xfrm>
          </p:grpSpPr>
          <p:sp>
            <p:nvSpPr>
              <p:cNvPr name="Freeform 57" id="57"/>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58" id="58"/>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59" id="59"/>
            <p:cNvGrpSpPr/>
            <p:nvPr/>
          </p:nvGrpSpPr>
          <p:grpSpPr>
            <a:xfrm rot="0">
              <a:off x="360980" y="203673"/>
              <a:ext cx="2233675" cy="1069128"/>
              <a:chOff x="0" y="0"/>
              <a:chExt cx="886989" cy="424549"/>
            </a:xfrm>
          </p:grpSpPr>
          <p:sp>
            <p:nvSpPr>
              <p:cNvPr name="Freeform 60" id="6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D2FAC1"/>
              </a:solidFill>
              <a:ln w="9525" cap="sq">
                <a:solidFill>
                  <a:srgbClr val="000000"/>
                </a:solidFill>
                <a:prstDash val="solid"/>
                <a:miter/>
              </a:ln>
            </p:spPr>
          </p:sp>
          <p:sp>
            <p:nvSpPr>
              <p:cNvPr name="TextBox 61" id="61"/>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62" id="62"/>
            <p:cNvSpPr txBox="true"/>
            <p:nvPr/>
          </p:nvSpPr>
          <p:spPr>
            <a:xfrm rot="0">
              <a:off x="10487410" y="3424210"/>
              <a:ext cx="2273506" cy="169660"/>
            </a:xfrm>
            <a:prstGeom prst="rect">
              <a:avLst/>
            </a:prstGeom>
          </p:spPr>
          <p:txBody>
            <a:bodyPr anchor="t" rtlCol="false" tIns="0" lIns="0" bIns="0" rIns="0">
              <a:spAutoFit/>
            </a:bodyPr>
            <a:lstStyle/>
            <a:p>
              <a:pPr algn="ctr">
                <a:lnSpc>
                  <a:spcPts val="1049"/>
                </a:lnSpc>
                <a:spcBef>
                  <a:spcPct val="0"/>
                </a:spcBef>
              </a:pPr>
              <a:r>
                <a:rPr lang="en-US" sz="874">
                  <a:solidFill>
                    <a:srgbClr val="000000"/>
                  </a:solidFill>
                  <a:latin typeface="Poppins"/>
                </a:rPr>
                <a:t>Brosse à dents électrique</a:t>
              </a:r>
            </a:p>
          </p:txBody>
        </p:sp>
        <p:sp>
          <p:nvSpPr>
            <p:cNvPr name="TextBox 63" id="63"/>
            <p:cNvSpPr txBox="true"/>
            <p:nvPr/>
          </p:nvSpPr>
          <p:spPr>
            <a:xfrm rot="0">
              <a:off x="8387361" y="1584751"/>
              <a:ext cx="2005615" cy="169660"/>
            </a:xfrm>
            <a:prstGeom prst="rect">
              <a:avLst/>
            </a:prstGeom>
          </p:spPr>
          <p:txBody>
            <a:bodyPr anchor="t" rtlCol="false" tIns="0" lIns="0" bIns="0" rIns="0">
              <a:spAutoFit/>
            </a:bodyPr>
            <a:lstStyle/>
            <a:p>
              <a:pPr algn="l">
                <a:lnSpc>
                  <a:spcPts val="1049"/>
                </a:lnSpc>
                <a:spcBef>
                  <a:spcPct val="0"/>
                </a:spcBef>
              </a:pPr>
              <a:r>
                <a:rPr lang="en-US" sz="874">
                  <a:solidFill>
                    <a:srgbClr val="000000"/>
                  </a:solidFill>
                  <a:latin typeface="Poppins Bold"/>
                </a:rPr>
                <a:t>Cause</a:t>
              </a:r>
            </a:p>
          </p:txBody>
        </p:sp>
        <p:sp>
          <p:nvSpPr>
            <p:cNvPr name="TextBox 64" id="64"/>
            <p:cNvSpPr txBox="true"/>
            <p:nvPr/>
          </p:nvSpPr>
          <p:spPr>
            <a:xfrm rot="0">
              <a:off x="1135284" y="1584751"/>
              <a:ext cx="1994958" cy="177678"/>
            </a:xfrm>
            <a:prstGeom prst="rect">
              <a:avLst/>
            </a:prstGeom>
          </p:spPr>
          <p:txBody>
            <a:bodyPr anchor="t" rtlCol="false" tIns="0" lIns="0" bIns="0" rIns="0">
              <a:spAutoFit/>
            </a:bodyPr>
            <a:lstStyle/>
            <a:p>
              <a:pPr algn="l">
                <a:lnSpc>
                  <a:spcPts val="1049"/>
                </a:lnSpc>
                <a:spcBef>
                  <a:spcPct val="0"/>
                </a:spcBef>
              </a:pPr>
              <a:r>
                <a:rPr lang="en-US" sz="874">
                  <a:solidFill>
                    <a:srgbClr val="000000"/>
                  </a:solidFill>
                  <a:latin typeface="Poppins Bold"/>
                </a:rPr>
                <a:t>Cause</a:t>
              </a:r>
            </a:p>
          </p:txBody>
        </p:sp>
        <p:sp>
          <p:nvSpPr>
            <p:cNvPr name="TextBox 65" id="65"/>
            <p:cNvSpPr txBox="true"/>
            <p:nvPr/>
          </p:nvSpPr>
          <p:spPr>
            <a:xfrm rot="0">
              <a:off x="3536287" y="1584751"/>
              <a:ext cx="2005615" cy="169660"/>
            </a:xfrm>
            <a:prstGeom prst="rect">
              <a:avLst/>
            </a:prstGeom>
          </p:spPr>
          <p:txBody>
            <a:bodyPr anchor="t" rtlCol="false" tIns="0" lIns="0" bIns="0" rIns="0">
              <a:spAutoFit/>
            </a:bodyPr>
            <a:lstStyle/>
            <a:p>
              <a:pPr algn="l">
                <a:lnSpc>
                  <a:spcPts val="1049"/>
                </a:lnSpc>
                <a:spcBef>
                  <a:spcPct val="0"/>
                </a:spcBef>
              </a:pPr>
              <a:r>
                <a:rPr lang="en-US" sz="874">
                  <a:solidFill>
                    <a:srgbClr val="000000"/>
                  </a:solidFill>
                  <a:latin typeface="Poppins Bold"/>
                </a:rPr>
                <a:t>Cause</a:t>
              </a:r>
            </a:p>
          </p:txBody>
        </p:sp>
        <p:sp>
          <p:nvSpPr>
            <p:cNvPr name="TextBox 66" id="66"/>
            <p:cNvSpPr txBox="true"/>
            <p:nvPr/>
          </p:nvSpPr>
          <p:spPr>
            <a:xfrm rot="0">
              <a:off x="5970239" y="1584751"/>
              <a:ext cx="2005615" cy="169660"/>
            </a:xfrm>
            <a:prstGeom prst="rect">
              <a:avLst/>
            </a:prstGeom>
          </p:spPr>
          <p:txBody>
            <a:bodyPr anchor="t" rtlCol="false" tIns="0" lIns="0" bIns="0" rIns="0">
              <a:spAutoFit/>
            </a:bodyPr>
            <a:lstStyle/>
            <a:p>
              <a:pPr algn="l">
                <a:lnSpc>
                  <a:spcPts val="1049"/>
                </a:lnSpc>
                <a:spcBef>
                  <a:spcPct val="0"/>
                </a:spcBef>
              </a:pPr>
              <a:r>
                <a:rPr lang="en-US" sz="874">
                  <a:solidFill>
                    <a:srgbClr val="000000"/>
                  </a:solidFill>
                  <a:latin typeface="Poppins Bold"/>
                </a:rPr>
                <a:t>Cause</a:t>
              </a:r>
            </a:p>
          </p:txBody>
        </p:sp>
        <p:sp>
          <p:nvSpPr>
            <p:cNvPr name="TextBox 67" id="67"/>
            <p:cNvSpPr txBox="true"/>
            <p:nvPr/>
          </p:nvSpPr>
          <p:spPr>
            <a:xfrm rot="0">
              <a:off x="2605995" y="5849574"/>
              <a:ext cx="2005615" cy="169660"/>
            </a:xfrm>
            <a:prstGeom prst="rect">
              <a:avLst/>
            </a:prstGeom>
          </p:spPr>
          <p:txBody>
            <a:bodyPr anchor="t" rtlCol="false" tIns="0" lIns="0" bIns="0" rIns="0">
              <a:spAutoFit/>
            </a:bodyPr>
            <a:lstStyle/>
            <a:p>
              <a:pPr algn="l">
                <a:lnSpc>
                  <a:spcPts val="1049"/>
                </a:lnSpc>
                <a:spcBef>
                  <a:spcPct val="0"/>
                </a:spcBef>
              </a:pPr>
              <a:r>
                <a:rPr lang="en-US" sz="874">
                  <a:solidFill>
                    <a:srgbClr val="000000"/>
                  </a:solidFill>
                  <a:latin typeface="Poppins Bold"/>
                </a:rPr>
                <a:t>Rendre l’effort acceptable</a:t>
              </a:r>
            </a:p>
          </p:txBody>
        </p:sp>
        <p:sp>
          <p:nvSpPr>
            <p:cNvPr name="TextBox 68" id="68"/>
            <p:cNvSpPr txBox="true"/>
            <p:nvPr/>
          </p:nvSpPr>
          <p:spPr>
            <a:xfrm rot="0">
              <a:off x="5025884" y="5849574"/>
              <a:ext cx="2005615" cy="169660"/>
            </a:xfrm>
            <a:prstGeom prst="rect">
              <a:avLst/>
            </a:prstGeom>
          </p:spPr>
          <p:txBody>
            <a:bodyPr anchor="t" rtlCol="false" tIns="0" lIns="0" bIns="0" rIns="0">
              <a:spAutoFit/>
            </a:bodyPr>
            <a:lstStyle/>
            <a:p>
              <a:pPr algn="l">
                <a:lnSpc>
                  <a:spcPts val="1049"/>
                </a:lnSpc>
                <a:spcBef>
                  <a:spcPct val="0"/>
                </a:spcBef>
              </a:pPr>
              <a:r>
                <a:rPr lang="en-US" sz="874">
                  <a:solidFill>
                    <a:srgbClr val="000000"/>
                  </a:solidFill>
                  <a:latin typeface="Poppins Bold"/>
                </a:rPr>
                <a:t>Rendre l’effort acceptable</a:t>
              </a:r>
            </a:p>
          </p:txBody>
        </p:sp>
        <p:sp>
          <p:nvSpPr>
            <p:cNvPr name="TextBox 69" id="69"/>
            <p:cNvSpPr txBox="true"/>
            <p:nvPr/>
          </p:nvSpPr>
          <p:spPr>
            <a:xfrm rot="0">
              <a:off x="7459836" y="5859000"/>
              <a:ext cx="2005615" cy="169660"/>
            </a:xfrm>
            <a:prstGeom prst="rect">
              <a:avLst/>
            </a:prstGeom>
          </p:spPr>
          <p:txBody>
            <a:bodyPr anchor="t" rtlCol="false" tIns="0" lIns="0" bIns="0" rIns="0">
              <a:spAutoFit/>
            </a:bodyPr>
            <a:lstStyle/>
            <a:p>
              <a:pPr algn="l">
                <a:lnSpc>
                  <a:spcPts val="1049"/>
                </a:lnSpc>
                <a:spcBef>
                  <a:spcPct val="0"/>
                </a:spcBef>
              </a:pPr>
              <a:r>
                <a:rPr lang="en-US" sz="874">
                  <a:solidFill>
                    <a:srgbClr val="000000"/>
                  </a:solidFill>
                  <a:latin typeface="Poppins Bold"/>
                </a:rPr>
                <a:t>Rendre l’effort acceptable</a:t>
              </a:r>
            </a:p>
          </p:txBody>
        </p:sp>
        <p:sp>
          <p:nvSpPr>
            <p:cNvPr name="TextBox 70" id="70"/>
            <p:cNvSpPr txBox="true"/>
            <p:nvPr/>
          </p:nvSpPr>
          <p:spPr>
            <a:xfrm rot="0">
              <a:off x="52029" y="5738600"/>
              <a:ext cx="2005615" cy="169660"/>
            </a:xfrm>
            <a:prstGeom prst="rect">
              <a:avLst/>
            </a:prstGeom>
          </p:spPr>
          <p:txBody>
            <a:bodyPr anchor="t" rtlCol="false" tIns="0" lIns="0" bIns="0" rIns="0">
              <a:spAutoFit/>
            </a:bodyPr>
            <a:lstStyle/>
            <a:p>
              <a:pPr algn="l">
                <a:lnSpc>
                  <a:spcPts val="1049"/>
                </a:lnSpc>
                <a:spcBef>
                  <a:spcPct val="0"/>
                </a:spcBef>
              </a:pPr>
              <a:r>
                <a:rPr lang="en-US" sz="874">
                  <a:solidFill>
                    <a:srgbClr val="000000"/>
                  </a:solidFill>
                  <a:latin typeface="Poppins Bold"/>
                </a:rPr>
                <a:t>Rendre l’effort acceptable</a:t>
              </a:r>
            </a:p>
          </p:txBody>
        </p:sp>
        <p:sp>
          <p:nvSpPr>
            <p:cNvPr name="TextBox 71" id="71"/>
            <p:cNvSpPr txBox="true"/>
            <p:nvPr/>
          </p:nvSpPr>
          <p:spPr>
            <a:xfrm rot="0">
              <a:off x="2986659" y="4618684"/>
              <a:ext cx="1994958" cy="177678"/>
            </a:xfrm>
            <a:prstGeom prst="rect">
              <a:avLst/>
            </a:prstGeom>
          </p:spPr>
          <p:txBody>
            <a:bodyPr anchor="t" rtlCol="false" tIns="0" lIns="0" bIns="0" rIns="0">
              <a:spAutoFit/>
            </a:bodyPr>
            <a:lstStyle/>
            <a:p>
              <a:pPr algn="l">
                <a:lnSpc>
                  <a:spcPts val="1049"/>
                </a:lnSpc>
                <a:spcBef>
                  <a:spcPct val="0"/>
                </a:spcBef>
              </a:pPr>
              <a:r>
                <a:rPr lang="en-US" sz="874">
                  <a:solidFill>
                    <a:srgbClr val="000000"/>
                  </a:solidFill>
                  <a:latin typeface="Poppins Bold"/>
                </a:rPr>
                <a:t>Cause</a:t>
              </a:r>
            </a:p>
          </p:txBody>
        </p:sp>
        <p:sp>
          <p:nvSpPr>
            <p:cNvPr name="TextBox 72" id="72"/>
            <p:cNvSpPr txBox="true"/>
            <p:nvPr/>
          </p:nvSpPr>
          <p:spPr>
            <a:xfrm rot="0">
              <a:off x="5387662" y="4618684"/>
              <a:ext cx="2005615" cy="177678"/>
            </a:xfrm>
            <a:prstGeom prst="rect">
              <a:avLst/>
            </a:prstGeom>
          </p:spPr>
          <p:txBody>
            <a:bodyPr anchor="t" rtlCol="false" tIns="0" lIns="0" bIns="0" rIns="0">
              <a:spAutoFit/>
            </a:bodyPr>
            <a:lstStyle/>
            <a:p>
              <a:pPr algn="l">
                <a:lnSpc>
                  <a:spcPts val="1049"/>
                </a:lnSpc>
                <a:spcBef>
                  <a:spcPct val="0"/>
                </a:spcBef>
              </a:pPr>
              <a:r>
                <a:rPr lang="en-US" sz="874">
                  <a:solidFill>
                    <a:srgbClr val="000000"/>
                  </a:solidFill>
                  <a:latin typeface="Poppins Bold"/>
                </a:rPr>
                <a:t>Cause</a:t>
              </a:r>
            </a:p>
          </p:txBody>
        </p:sp>
        <p:sp>
          <p:nvSpPr>
            <p:cNvPr name="TextBox 73" id="73"/>
            <p:cNvSpPr txBox="true"/>
            <p:nvPr/>
          </p:nvSpPr>
          <p:spPr>
            <a:xfrm rot="0">
              <a:off x="7821614" y="4618684"/>
              <a:ext cx="2005615" cy="177678"/>
            </a:xfrm>
            <a:prstGeom prst="rect">
              <a:avLst/>
            </a:prstGeom>
          </p:spPr>
          <p:txBody>
            <a:bodyPr anchor="t" rtlCol="false" tIns="0" lIns="0" bIns="0" rIns="0">
              <a:spAutoFit/>
            </a:bodyPr>
            <a:lstStyle/>
            <a:p>
              <a:pPr algn="l">
                <a:lnSpc>
                  <a:spcPts val="1049"/>
                </a:lnSpc>
                <a:spcBef>
                  <a:spcPct val="0"/>
                </a:spcBef>
              </a:pPr>
              <a:r>
                <a:rPr lang="en-US" sz="874">
                  <a:solidFill>
                    <a:srgbClr val="000000"/>
                  </a:solidFill>
                  <a:latin typeface="Poppins Bold"/>
                </a:rPr>
                <a:t>Cause</a:t>
              </a:r>
            </a:p>
          </p:txBody>
        </p:sp>
        <p:sp>
          <p:nvSpPr>
            <p:cNvPr name="TextBox 74" id="74"/>
            <p:cNvSpPr txBox="true"/>
            <p:nvPr/>
          </p:nvSpPr>
          <p:spPr>
            <a:xfrm rot="0">
              <a:off x="606960" y="4618684"/>
              <a:ext cx="1994958" cy="177678"/>
            </a:xfrm>
            <a:prstGeom prst="rect">
              <a:avLst/>
            </a:prstGeom>
          </p:spPr>
          <p:txBody>
            <a:bodyPr anchor="t" rtlCol="false" tIns="0" lIns="0" bIns="0" rIns="0">
              <a:spAutoFit/>
            </a:bodyPr>
            <a:lstStyle/>
            <a:p>
              <a:pPr algn="l">
                <a:lnSpc>
                  <a:spcPts val="1049"/>
                </a:lnSpc>
                <a:spcBef>
                  <a:spcPct val="0"/>
                </a:spcBef>
              </a:pPr>
              <a:r>
                <a:rPr lang="en-US" sz="874">
                  <a:solidFill>
                    <a:srgbClr val="000000"/>
                  </a:solidFill>
                  <a:latin typeface="Poppins Bold"/>
                </a:rPr>
                <a:t>Cause</a:t>
              </a:r>
            </a:p>
          </p:txBody>
        </p:sp>
        <p:sp>
          <p:nvSpPr>
            <p:cNvPr name="TextBox 75" id="75"/>
            <p:cNvSpPr txBox="true"/>
            <p:nvPr/>
          </p:nvSpPr>
          <p:spPr>
            <a:xfrm rot="0">
              <a:off x="2887499" y="254841"/>
              <a:ext cx="2005615" cy="169660"/>
            </a:xfrm>
            <a:prstGeom prst="rect">
              <a:avLst/>
            </a:prstGeom>
          </p:spPr>
          <p:txBody>
            <a:bodyPr anchor="t" rtlCol="false" tIns="0" lIns="0" bIns="0" rIns="0">
              <a:spAutoFit/>
            </a:bodyPr>
            <a:lstStyle/>
            <a:p>
              <a:pPr algn="l">
                <a:lnSpc>
                  <a:spcPts val="1049"/>
                </a:lnSpc>
                <a:spcBef>
                  <a:spcPct val="0"/>
                </a:spcBef>
              </a:pPr>
              <a:r>
                <a:rPr lang="en-US" sz="874">
                  <a:solidFill>
                    <a:srgbClr val="000000"/>
                  </a:solidFill>
                  <a:latin typeface="Poppins Bold"/>
                </a:rPr>
                <a:t>Rendre l’effort acceptable</a:t>
              </a:r>
            </a:p>
          </p:txBody>
        </p:sp>
        <p:sp>
          <p:nvSpPr>
            <p:cNvPr name="TextBox 76" id="76"/>
            <p:cNvSpPr txBox="true"/>
            <p:nvPr/>
          </p:nvSpPr>
          <p:spPr>
            <a:xfrm rot="0">
              <a:off x="5356635" y="324073"/>
              <a:ext cx="2005615" cy="169660"/>
            </a:xfrm>
            <a:prstGeom prst="rect">
              <a:avLst/>
            </a:prstGeom>
          </p:spPr>
          <p:txBody>
            <a:bodyPr anchor="t" rtlCol="false" tIns="0" lIns="0" bIns="0" rIns="0">
              <a:spAutoFit/>
            </a:bodyPr>
            <a:lstStyle/>
            <a:p>
              <a:pPr algn="l">
                <a:lnSpc>
                  <a:spcPts val="1049"/>
                </a:lnSpc>
                <a:spcBef>
                  <a:spcPct val="0"/>
                </a:spcBef>
              </a:pPr>
              <a:r>
                <a:rPr lang="en-US" sz="874">
                  <a:solidFill>
                    <a:srgbClr val="000000"/>
                  </a:solidFill>
                  <a:latin typeface="Poppins Bold"/>
                </a:rPr>
                <a:t>Rendre l’effort acceptable</a:t>
              </a:r>
            </a:p>
          </p:txBody>
        </p:sp>
        <p:sp>
          <p:nvSpPr>
            <p:cNvPr name="TextBox 77" id="77"/>
            <p:cNvSpPr txBox="true"/>
            <p:nvPr/>
          </p:nvSpPr>
          <p:spPr>
            <a:xfrm rot="0">
              <a:off x="7790587" y="333499"/>
              <a:ext cx="2005615" cy="169660"/>
            </a:xfrm>
            <a:prstGeom prst="rect">
              <a:avLst/>
            </a:prstGeom>
          </p:spPr>
          <p:txBody>
            <a:bodyPr anchor="t" rtlCol="false" tIns="0" lIns="0" bIns="0" rIns="0">
              <a:spAutoFit/>
            </a:bodyPr>
            <a:lstStyle/>
            <a:p>
              <a:pPr algn="l">
                <a:lnSpc>
                  <a:spcPts val="1049"/>
                </a:lnSpc>
                <a:spcBef>
                  <a:spcPct val="0"/>
                </a:spcBef>
              </a:pPr>
              <a:r>
                <a:rPr lang="en-US" sz="874">
                  <a:solidFill>
                    <a:srgbClr val="000000"/>
                  </a:solidFill>
                  <a:latin typeface="Poppins Bold"/>
                </a:rPr>
                <a:t>Rendre l’effort acceptable</a:t>
              </a:r>
            </a:p>
          </p:txBody>
        </p:sp>
        <p:sp>
          <p:nvSpPr>
            <p:cNvPr name="TextBox 78" id="78"/>
            <p:cNvSpPr txBox="true"/>
            <p:nvPr/>
          </p:nvSpPr>
          <p:spPr>
            <a:xfrm rot="0">
              <a:off x="467610" y="235990"/>
              <a:ext cx="2005615" cy="169660"/>
            </a:xfrm>
            <a:prstGeom prst="rect">
              <a:avLst/>
            </a:prstGeom>
          </p:spPr>
          <p:txBody>
            <a:bodyPr anchor="t" rtlCol="false" tIns="0" lIns="0" bIns="0" rIns="0">
              <a:spAutoFit/>
            </a:bodyPr>
            <a:lstStyle/>
            <a:p>
              <a:pPr algn="l">
                <a:lnSpc>
                  <a:spcPts val="1049"/>
                </a:lnSpc>
                <a:spcBef>
                  <a:spcPct val="0"/>
                </a:spcBef>
              </a:pPr>
              <a:r>
                <a:rPr lang="en-US" sz="874">
                  <a:solidFill>
                    <a:srgbClr val="000000"/>
                  </a:solidFill>
                  <a:latin typeface="Poppins Bold"/>
                </a:rPr>
                <a:t>Rendre l’effort acceptable</a:t>
              </a:r>
            </a:p>
          </p:txBody>
        </p:sp>
        <p:grpSp>
          <p:nvGrpSpPr>
            <p:cNvPr name="Group 79" id="79"/>
            <p:cNvGrpSpPr/>
            <p:nvPr/>
          </p:nvGrpSpPr>
          <p:grpSpPr>
            <a:xfrm rot="0">
              <a:off x="2479217" y="47907"/>
              <a:ext cx="399779" cy="399779"/>
              <a:chOff x="0" y="0"/>
              <a:chExt cx="812800" cy="812800"/>
            </a:xfrm>
          </p:grpSpPr>
          <p:sp>
            <p:nvSpPr>
              <p:cNvPr name="Freeform 80" id="8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045"/>
              </a:solidFill>
              <a:ln w="9525" cap="sq">
                <a:solidFill>
                  <a:srgbClr val="000000"/>
                </a:solidFill>
                <a:prstDash val="solid"/>
                <a:miter/>
              </a:ln>
            </p:spPr>
          </p:sp>
          <p:sp>
            <p:nvSpPr>
              <p:cNvPr name="TextBox 81" id="81"/>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82" id="82"/>
            <p:cNvGrpSpPr/>
            <p:nvPr/>
          </p:nvGrpSpPr>
          <p:grpSpPr>
            <a:xfrm rot="0">
              <a:off x="4910086" y="0"/>
              <a:ext cx="399779" cy="399779"/>
              <a:chOff x="0" y="0"/>
              <a:chExt cx="812800" cy="812800"/>
            </a:xfrm>
          </p:grpSpPr>
          <p:sp>
            <p:nvSpPr>
              <p:cNvPr name="Freeform 83" id="8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0000"/>
              </a:solidFill>
              <a:ln w="9525" cap="sq">
                <a:solidFill>
                  <a:srgbClr val="000000"/>
                </a:solidFill>
                <a:prstDash val="solid"/>
                <a:miter/>
              </a:ln>
            </p:spPr>
          </p:sp>
          <p:sp>
            <p:nvSpPr>
              <p:cNvPr name="TextBox 84" id="84"/>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85" id="85"/>
            <p:cNvGrpSpPr/>
            <p:nvPr/>
          </p:nvGrpSpPr>
          <p:grpSpPr>
            <a:xfrm rot="0">
              <a:off x="7275657" y="86034"/>
              <a:ext cx="399779" cy="399779"/>
              <a:chOff x="0" y="0"/>
              <a:chExt cx="812800" cy="812800"/>
            </a:xfrm>
          </p:grpSpPr>
          <p:sp>
            <p:nvSpPr>
              <p:cNvPr name="Freeform 86" id="8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69426"/>
              </a:solidFill>
              <a:ln w="9525" cap="sq">
                <a:solidFill>
                  <a:srgbClr val="000000"/>
                </a:solidFill>
                <a:prstDash val="solid"/>
                <a:miter/>
              </a:ln>
            </p:spPr>
          </p:sp>
          <p:sp>
            <p:nvSpPr>
              <p:cNvPr name="TextBox 87" id="87"/>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88" id="88"/>
            <p:cNvGrpSpPr/>
            <p:nvPr/>
          </p:nvGrpSpPr>
          <p:grpSpPr>
            <a:xfrm rot="0">
              <a:off x="9800697" y="47907"/>
              <a:ext cx="399779" cy="399779"/>
              <a:chOff x="0" y="0"/>
              <a:chExt cx="812800" cy="812800"/>
            </a:xfrm>
          </p:grpSpPr>
          <p:sp>
            <p:nvSpPr>
              <p:cNvPr name="Freeform 89" id="8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CF75E"/>
              </a:solidFill>
              <a:ln w="9525" cap="sq">
                <a:solidFill>
                  <a:srgbClr val="000000"/>
                </a:solidFill>
                <a:prstDash val="solid"/>
                <a:miter/>
              </a:ln>
            </p:spPr>
          </p:sp>
          <p:sp>
            <p:nvSpPr>
              <p:cNvPr name="TextBox 90" id="90"/>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91" id="91"/>
            <p:cNvGrpSpPr/>
            <p:nvPr/>
          </p:nvGrpSpPr>
          <p:grpSpPr>
            <a:xfrm rot="0">
              <a:off x="2057645" y="6596732"/>
              <a:ext cx="399779" cy="399779"/>
              <a:chOff x="0" y="0"/>
              <a:chExt cx="812800" cy="812800"/>
            </a:xfrm>
          </p:grpSpPr>
          <p:sp>
            <p:nvSpPr>
              <p:cNvPr name="Freeform 92" id="9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045"/>
              </a:solidFill>
              <a:ln w="9525" cap="sq">
                <a:solidFill>
                  <a:srgbClr val="000000"/>
                </a:solidFill>
                <a:prstDash val="solid"/>
                <a:miter/>
              </a:ln>
            </p:spPr>
          </p:sp>
          <p:sp>
            <p:nvSpPr>
              <p:cNvPr name="TextBox 93" id="93"/>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94" id="94"/>
            <p:cNvGrpSpPr/>
            <p:nvPr/>
          </p:nvGrpSpPr>
          <p:grpSpPr>
            <a:xfrm rot="0">
              <a:off x="4437344" y="6596732"/>
              <a:ext cx="399779" cy="399779"/>
              <a:chOff x="0" y="0"/>
              <a:chExt cx="812800" cy="812800"/>
            </a:xfrm>
          </p:grpSpPr>
          <p:sp>
            <p:nvSpPr>
              <p:cNvPr name="Freeform 95" id="9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CF75E"/>
              </a:solidFill>
              <a:ln w="9525" cap="sq">
                <a:solidFill>
                  <a:srgbClr val="000000"/>
                </a:solidFill>
                <a:prstDash val="solid"/>
                <a:miter/>
              </a:ln>
            </p:spPr>
          </p:sp>
          <p:sp>
            <p:nvSpPr>
              <p:cNvPr name="TextBox 96" id="96"/>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97" id="97"/>
            <p:cNvGrpSpPr/>
            <p:nvPr/>
          </p:nvGrpSpPr>
          <p:grpSpPr>
            <a:xfrm rot="0">
              <a:off x="6844967" y="6618944"/>
              <a:ext cx="399779" cy="399779"/>
              <a:chOff x="0" y="0"/>
              <a:chExt cx="812800" cy="812800"/>
            </a:xfrm>
          </p:grpSpPr>
          <p:sp>
            <p:nvSpPr>
              <p:cNvPr name="Freeform 98" id="9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0000"/>
              </a:solidFill>
              <a:ln w="9525" cap="sq">
                <a:solidFill>
                  <a:srgbClr val="000000"/>
                </a:solidFill>
                <a:prstDash val="solid"/>
                <a:miter/>
              </a:ln>
            </p:spPr>
          </p:sp>
          <p:sp>
            <p:nvSpPr>
              <p:cNvPr name="TextBox 99" id="99"/>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100" id="100"/>
            <p:cNvGrpSpPr/>
            <p:nvPr/>
          </p:nvGrpSpPr>
          <p:grpSpPr>
            <a:xfrm rot="0">
              <a:off x="9247689" y="6596732"/>
              <a:ext cx="399779" cy="399779"/>
              <a:chOff x="0" y="0"/>
              <a:chExt cx="812800" cy="812800"/>
            </a:xfrm>
          </p:grpSpPr>
          <p:sp>
            <p:nvSpPr>
              <p:cNvPr name="Freeform 101" id="10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CF75E"/>
              </a:solidFill>
              <a:ln w="9525" cap="sq">
                <a:solidFill>
                  <a:srgbClr val="000000"/>
                </a:solidFill>
                <a:prstDash val="solid"/>
                <a:miter/>
              </a:ln>
            </p:spPr>
          </p:sp>
          <p:sp>
            <p:nvSpPr>
              <p:cNvPr name="TextBox 102" id="102"/>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sp>
        <p:nvSpPr>
          <p:cNvPr name="TextBox 103" id="103"/>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spTree>
  </p:cSld>
  <p:clrMapOvr>
    <a:masterClrMapping/>
  </p:clrMapOvr>
</p:sld>
</file>

<file path=ppt/slides/slide33.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257972" y="148590"/>
            <a:ext cx="10221941"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INVENTION - Solutions Poisson</a:t>
            </a:r>
          </a:p>
        </p:txBody>
      </p:sp>
      <p:sp>
        <p:nvSpPr>
          <p:cNvPr name="TextBox 3" id="3"/>
          <p:cNvSpPr txBox="true"/>
          <p:nvPr/>
        </p:nvSpPr>
        <p:spPr>
          <a:xfrm rot="0">
            <a:off x="14981015" y="-95250"/>
            <a:ext cx="3306985"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Exemple</a:t>
            </a:r>
          </a:p>
        </p:txBody>
      </p:sp>
      <p:sp>
        <p:nvSpPr>
          <p:cNvPr name="AutoShape 4" id="4"/>
          <p:cNvSpPr/>
          <p:nvPr/>
        </p:nvSpPr>
        <p:spPr>
          <a:xfrm flipV="true">
            <a:off x="2653535" y="5965747"/>
            <a:ext cx="7245099" cy="0"/>
          </a:xfrm>
          <a:prstGeom prst="line">
            <a:avLst/>
          </a:prstGeom>
          <a:ln cap="flat" w="19050">
            <a:solidFill>
              <a:srgbClr val="000000"/>
            </a:solidFill>
            <a:prstDash val="solid"/>
            <a:headEnd type="none" len="sm" w="sm"/>
            <a:tailEnd type="arrow" len="sm" w="med"/>
          </a:ln>
        </p:spPr>
      </p:sp>
      <p:sp>
        <p:nvSpPr>
          <p:cNvPr name="AutoShape 5" id="5"/>
          <p:cNvSpPr/>
          <p:nvPr/>
        </p:nvSpPr>
        <p:spPr>
          <a:xfrm>
            <a:off x="4584590" y="5247572"/>
            <a:ext cx="906978" cy="737550"/>
          </a:xfrm>
          <a:prstGeom prst="line">
            <a:avLst/>
          </a:prstGeom>
          <a:ln cap="flat" w="19050">
            <a:solidFill>
              <a:srgbClr val="000000"/>
            </a:solidFill>
            <a:prstDash val="solid"/>
            <a:headEnd type="none" len="sm" w="sm"/>
            <a:tailEnd type="none" len="sm" w="sm"/>
          </a:ln>
        </p:spPr>
      </p:sp>
      <p:sp>
        <p:nvSpPr>
          <p:cNvPr name="AutoShape 6" id="6"/>
          <p:cNvSpPr/>
          <p:nvPr/>
        </p:nvSpPr>
        <p:spPr>
          <a:xfrm>
            <a:off x="6577404" y="5239647"/>
            <a:ext cx="829100" cy="726798"/>
          </a:xfrm>
          <a:prstGeom prst="line">
            <a:avLst/>
          </a:prstGeom>
          <a:ln cap="flat" w="19050">
            <a:solidFill>
              <a:srgbClr val="000000"/>
            </a:solidFill>
            <a:prstDash val="solid"/>
            <a:headEnd type="none" len="sm" w="sm"/>
            <a:tailEnd type="none" len="sm" w="sm"/>
          </a:ln>
        </p:spPr>
      </p:sp>
      <p:sp>
        <p:nvSpPr>
          <p:cNvPr name="AutoShape 7" id="7"/>
          <p:cNvSpPr/>
          <p:nvPr/>
        </p:nvSpPr>
        <p:spPr>
          <a:xfrm flipV="true">
            <a:off x="6859087" y="5965747"/>
            <a:ext cx="881624" cy="714489"/>
          </a:xfrm>
          <a:prstGeom prst="line">
            <a:avLst/>
          </a:prstGeom>
          <a:ln cap="flat" w="19050">
            <a:solidFill>
              <a:srgbClr val="000000"/>
            </a:solidFill>
            <a:prstDash val="solid"/>
            <a:headEnd type="none" len="sm" w="sm"/>
            <a:tailEnd type="none" len="sm" w="sm"/>
          </a:ln>
        </p:spPr>
      </p:sp>
      <p:sp>
        <p:nvSpPr>
          <p:cNvPr name="AutoShape 8" id="8"/>
          <p:cNvSpPr/>
          <p:nvPr/>
        </p:nvSpPr>
        <p:spPr>
          <a:xfrm>
            <a:off x="8842949" y="5251761"/>
            <a:ext cx="881378" cy="714684"/>
          </a:xfrm>
          <a:prstGeom prst="line">
            <a:avLst/>
          </a:prstGeom>
          <a:ln cap="flat" w="19050">
            <a:solidFill>
              <a:srgbClr val="000000"/>
            </a:solidFill>
            <a:prstDash val="solid"/>
            <a:headEnd type="none" len="sm" w="sm"/>
            <a:tailEnd type="none" len="sm" w="sm"/>
          </a:ln>
        </p:spPr>
      </p:sp>
      <p:sp>
        <p:nvSpPr>
          <p:cNvPr name="AutoShape 9" id="9"/>
          <p:cNvSpPr/>
          <p:nvPr/>
        </p:nvSpPr>
        <p:spPr>
          <a:xfrm flipV="true">
            <a:off x="5011536" y="5964886"/>
            <a:ext cx="881624" cy="714489"/>
          </a:xfrm>
          <a:prstGeom prst="line">
            <a:avLst/>
          </a:prstGeom>
          <a:ln cap="flat" w="19050">
            <a:solidFill>
              <a:srgbClr val="000000"/>
            </a:solidFill>
            <a:prstDash val="solid"/>
            <a:headEnd type="none" len="sm" w="sm"/>
            <a:tailEnd type="none" len="sm" w="sm"/>
          </a:ln>
        </p:spPr>
      </p:sp>
      <p:sp>
        <p:nvSpPr>
          <p:cNvPr name="AutoShape 10" id="10"/>
          <p:cNvSpPr/>
          <p:nvPr/>
        </p:nvSpPr>
        <p:spPr>
          <a:xfrm flipV="true">
            <a:off x="8547790" y="5964886"/>
            <a:ext cx="881624" cy="714489"/>
          </a:xfrm>
          <a:prstGeom prst="line">
            <a:avLst/>
          </a:prstGeom>
          <a:ln cap="flat" w="19050">
            <a:solidFill>
              <a:srgbClr val="000000"/>
            </a:solidFill>
            <a:prstDash val="solid"/>
            <a:headEnd type="none" len="sm" w="sm"/>
            <a:tailEnd type="none" len="sm" w="sm"/>
          </a:ln>
        </p:spPr>
      </p:sp>
      <p:grpSp>
        <p:nvGrpSpPr>
          <p:cNvPr name="Group 11" id="11"/>
          <p:cNvGrpSpPr/>
          <p:nvPr/>
        </p:nvGrpSpPr>
        <p:grpSpPr>
          <a:xfrm rot="0">
            <a:off x="8046064" y="4270616"/>
            <a:ext cx="1852570" cy="886715"/>
            <a:chOff x="0" y="0"/>
            <a:chExt cx="886989" cy="424549"/>
          </a:xfrm>
        </p:grpSpPr>
        <p:sp>
          <p:nvSpPr>
            <p:cNvPr name="Freeform 12" id="1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13" id="1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14" id="14"/>
          <p:cNvGrpSpPr/>
          <p:nvPr/>
        </p:nvGrpSpPr>
        <p:grpSpPr>
          <a:xfrm rot="0">
            <a:off x="2031910" y="4270616"/>
            <a:ext cx="1842726" cy="886715"/>
            <a:chOff x="0" y="0"/>
            <a:chExt cx="882275" cy="424549"/>
          </a:xfrm>
        </p:grpSpPr>
        <p:sp>
          <p:nvSpPr>
            <p:cNvPr name="Freeform 15" id="15"/>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16" id="16"/>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grpSp>
        <p:nvGrpSpPr>
          <p:cNvPr name="Group 17" id="17"/>
          <p:cNvGrpSpPr/>
          <p:nvPr/>
        </p:nvGrpSpPr>
        <p:grpSpPr>
          <a:xfrm rot="0">
            <a:off x="4022669" y="4270616"/>
            <a:ext cx="1852570" cy="886715"/>
            <a:chOff x="0" y="0"/>
            <a:chExt cx="886989" cy="424549"/>
          </a:xfrm>
        </p:grpSpPr>
        <p:sp>
          <p:nvSpPr>
            <p:cNvPr name="Freeform 18" id="1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19" id="1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20" id="20"/>
          <p:cNvGrpSpPr/>
          <p:nvPr/>
        </p:nvGrpSpPr>
        <p:grpSpPr>
          <a:xfrm rot="0">
            <a:off x="6041346" y="4270616"/>
            <a:ext cx="1852570" cy="886715"/>
            <a:chOff x="0" y="0"/>
            <a:chExt cx="886989" cy="424549"/>
          </a:xfrm>
        </p:grpSpPr>
        <p:sp>
          <p:nvSpPr>
            <p:cNvPr name="Freeform 21" id="21"/>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22" id="22"/>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AutoShape 23" id="23"/>
          <p:cNvSpPr/>
          <p:nvPr/>
        </p:nvSpPr>
        <p:spPr>
          <a:xfrm>
            <a:off x="3059579" y="5224689"/>
            <a:ext cx="906978" cy="737550"/>
          </a:xfrm>
          <a:prstGeom prst="line">
            <a:avLst/>
          </a:prstGeom>
          <a:ln cap="flat" w="19050">
            <a:solidFill>
              <a:srgbClr val="000000"/>
            </a:solidFill>
            <a:prstDash val="solid"/>
            <a:headEnd type="none" len="sm" w="sm"/>
            <a:tailEnd type="none" len="sm" w="sm"/>
          </a:ln>
        </p:spPr>
      </p:sp>
      <p:sp>
        <p:nvSpPr>
          <p:cNvPr name="AutoShape 24" id="24"/>
          <p:cNvSpPr/>
          <p:nvPr/>
        </p:nvSpPr>
        <p:spPr>
          <a:xfrm flipV="true">
            <a:off x="2845064" y="5966462"/>
            <a:ext cx="881624" cy="714489"/>
          </a:xfrm>
          <a:prstGeom prst="line">
            <a:avLst/>
          </a:prstGeom>
          <a:ln cap="flat" w="19050">
            <a:solidFill>
              <a:srgbClr val="000000"/>
            </a:solidFill>
            <a:prstDash val="solid"/>
            <a:headEnd type="none" len="sm" w="sm"/>
            <a:tailEnd type="none" len="sm" w="sm"/>
          </a:ln>
        </p:spPr>
      </p:sp>
      <p:grpSp>
        <p:nvGrpSpPr>
          <p:cNvPr name="Group 25" id="25"/>
          <p:cNvGrpSpPr/>
          <p:nvPr/>
        </p:nvGrpSpPr>
        <p:grpSpPr>
          <a:xfrm rot="0">
            <a:off x="3251102" y="7807785"/>
            <a:ext cx="1852570" cy="886715"/>
            <a:chOff x="0" y="0"/>
            <a:chExt cx="886989" cy="424549"/>
          </a:xfrm>
        </p:grpSpPr>
        <p:sp>
          <p:nvSpPr>
            <p:cNvPr name="Freeform 26" id="2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27" id="2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28" id="28"/>
          <p:cNvGrpSpPr/>
          <p:nvPr/>
        </p:nvGrpSpPr>
        <p:grpSpPr>
          <a:xfrm rot="0">
            <a:off x="5258115" y="7807785"/>
            <a:ext cx="1852570" cy="886715"/>
            <a:chOff x="0" y="0"/>
            <a:chExt cx="886989" cy="424549"/>
          </a:xfrm>
        </p:grpSpPr>
        <p:sp>
          <p:nvSpPr>
            <p:cNvPr name="Freeform 29" id="29"/>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30" id="30"/>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31" id="31"/>
          <p:cNvGrpSpPr/>
          <p:nvPr/>
        </p:nvGrpSpPr>
        <p:grpSpPr>
          <a:xfrm rot="0">
            <a:off x="7276791" y="7815602"/>
            <a:ext cx="1852570" cy="886715"/>
            <a:chOff x="0" y="0"/>
            <a:chExt cx="886989" cy="424549"/>
          </a:xfrm>
        </p:grpSpPr>
        <p:sp>
          <p:nvSpPr>
            <p:cNvPr name="Freeform 32" id="32"/>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33" id="33"/>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34" id="34"/>
          <p:cNvGrpSpPr/>
          <p:nvPr/>
        </p:nvGrpSpPr>
        <p:grpSpPr>
          <a:xfrm rot="0">
            <a:off x="1200564" y="7815602"/>
            <a:ext cx="1852570" cy="886715"/>
            <a:chOff x="0" y="0"/>
            <a:chExt cx="886989" cy="424549"/>
          </a:xfrm>
        </p:grpSpPr>
        <p:sp>
          <p:nvSpPr>
            <p:cNvPr name="Freeform 35" id="35"/>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D2FAC1"/>
            </a:solidFill>
            <a:ln w="9525" cap="sq">
              <a:solidFill>
                <a:srgbClr val="000000"/>
              </a:solidFill>
              <a:prstDash val="solid"/>
              <a:miter/>
            </a:ln>
          </p:spPr>
        </p:sp>
        <p:sp>
          <p:nvSpPr>
            <p:cNvPr name="TextBox 36" id="36"/>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37" id="37"/>
          <p:cNvGrpSpPr/>
          <p:nvPr/>
        </p:nvGrpSpPr>
        <p:grpSpPr>
          <a:xfrm rot="0">
            <a:off x="3567407" y="6786906"/>
            <a:ext cx="1842726" cy="886715"/>
            <a:chOff x="0" y="0"/>
            <a:chExt cx="882275" cy="424549"/>
          </a:xfrm>
        </p:grpSpPr>
        <p:sp>
          <p:nvSpPr>
            <p:cNvPr name="Freeform 38" id="38"/>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39" id="39"/>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grpSp>
        <p:nvGrpSpPr>
          <p:cNvPr name="Group 40" id="40"/>
          <p:cNvGrpSpPr/>
          <p:nvPr/>
        </p:nvGrpSpPr>
        <p:grpSpPr>
          <a:xfrm rot="0">
            <a:off x="5558167" y="6786906"/>
            <a:ext cx="1852570" cy="886715"/>
            <a:chOff x="0" y="0"/>
            <a:chExt cx="886989" cy="424549"/>
          </a:xfrm>
        </p:grpSpPr>
        <p:sp>
          <p:nvSpPr>
            <p:cNvPr name="Freeform 41" id="41"/>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42" id="42"/>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43" id="43"/>
          <p:cNvGrpSpPr/>
          <p:nvPr/>
        </p:nvGrpSpPr>
        <p:grpSpPr>
          <a:xfrm rot="0">
            <a:off x="7576843" y="6786906"/>
            <a:ext cx="1852570" cy="886715"/>
            <a:chOff x="0" y="0"/>
            <a:chExt cx="886989" cy="424549"/>
          </a:xfrm>
        </p:grpSpPr>
        <p:sp>
          <p:nvSpPr>
            <p:cNvPr name="Freeform 44" id="44"/>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45" id="45"/>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46" id="46"/>
          <p:cNvGrpSpPr/>
          <p:nvPr/>
        </p:nvGrpSpPr>
        <p:grpSpPr>
          <a:xfrm rot="0">
            <a:off x="1593727" y="6786906"/>
            <a:ext cx="1842726" cy="886715"/>
            <a:chOff x="0" y="0"/>
            <a:chExt cx="882275" cy="424549"/>
          </a:xfrm>
        </p:grpSpPr>
        <p:sp>
          <p:nvSpPr>
            <p:cNvPr name="Freeform 47" id="47"/>
            <p:cNvSpPr/>
            <p:nvPr/>
          </p:nvSpPr>
          <p:spPr>
            <a:xfrm flipH="false" flipV="false" rot="0">
              <a:off x="0" y="0"/>
              <a:ext cx="882276" cy="424549"/>
            </a:xfrm>
            <a:custGeom>
              <a:avLst/>
              <a:gdLst/>
              <a:ahLst/>
              <a:cxnLst/>
              <a:rect r="r" b="b" t="t" l="l"/>
              <a:pathLst>
                <a:path h="424549" w="882276">
                  <a:moveTo>
                    <a:pt x="0" y="0"/>
                  </a:moveTo>
                  <a:lnTo>
                    <a:pt x="882276" y="0"/>
                  </a:lnTo>
                  <a:lnTo>
                    <a:pt x="882276" y="424549"/>
                  </a:lnTo>
                  <a:lnTo>
                    <a:pt x="0" y="424549"/>
                  </a:lnTo>
                  <a:close/>
                </a:path>
              </a:pathLst>
            </a:custGeom>
            <a:solidFill>
              <a:srgbClr val="000000">
                <a:alpha val="0"/>
              </a:srgbClr>
            </a:solidFill>
            <a:ln w="9525" cap="sq">
              <a:solidFill>
                <a:srgbClr val="000000"/>
              </a:solidFill>
              <a:prstDash val="solid"/>
              <a:miter/>
            </a:ln>
          </p:spPr>
        </p:sp>
        <p:sp>
          <p:nvSpPr>
            <p:cNvPr name="TextBox 48" id="48"/>
            <p:cNvSpPr txBox="true"/>
            <p:nvPr/>
          </p:nvSpPr>
          <p:spPr>
            <a:xfrm>
              <a:off x="0" y="-19050"/>
              <a:ext cx="882275" cy="443599"/>
            </a:xfrm>
            <a:prstGeom prst="rect">
              <a:avLst/>
            </a:prstGeom>
          </p:spPr>
          <p:txBody>
            <a:bodyPr anchor="ctr" rtlCol="false" tIns="31316" lIns="31316" bIns="31316" rIns="31316"/>
            <a:lstStyle/>
            <a:p>
              <a:pPr algn="ctr">
                <a:lnSpc>
                  <a:spcPts val="1331"/>
                </a:lnSpc>
              </a:pPr>
            </a:p>
          </p:txBody>
        </p:sp>
      </p:grpSp>
      <p:grpSp>
        <p:nvGrpSpPr>
          <p:cNvPr name="Group 49" id="49"/>
          <p:cNvGrpSpPr/>
          <p:nvPr/>
        </p:nvGrpSpPr>
        <p:grpSpPr>
          <a:xfrm rot="0">
            <a:off x="3567407" y="3251836"/>
            <a:ext cx="1852570" cy="886715"/>
            <a:chOff x="0" y="0"/>
            <a:chExt cx="886989" cy="424549"/>
          </a:xfrm>
        </p:grpSpPr>
        <p:sp>
          <p:nvSpPr>
            <p:cNvPr name="Freeform 50" id="50"/>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000000">
                <a:alpha val="0"/>
              </a:srgbClr>
            </a:solidFill>
            <a:ln w="9525" cap="sq">
              <a:solidFill>
                <a:srgbClr val="000000"/>
              </a:solidFill>
              <a:prstDash val="solid"/>
              <a:miter/>
            </a:ln>
          </p:spPr>
        </p:sp>
        <p:sp>
          <p:nvSpPr>
            <p:cNvPr name="TextBox 51" id="51"/>
            <p:cNvSpPr txBox="true"/>
            <p:nvPr/>
          </p:nvSpPr>
          <p:spPr>
            <a:xfrm>
              <a:off x="0" y="-19050"/>
              <a:ext cx="886989" cy="443599"/>
            </a:xfrm>
            <a:prstGeom prst="rect">
              <a:avLst/>
            </a:prstGeom>
          </p:spPr>
          <p:txBody>
            <a:bodyPr anchor="ctr" rtlCol="false" tIns="31316" lIns="31316" bIns="31316" rIns="31316"/>
            <a:lstStyle/>
            <a:p>
              <a:pPr algn="ctr">
                <a:lnSpc>
                  <a:spcPts val="1331"/>
                </a:lnSpc>
              </a:pPr>
              <a:r>
                <a:rPr lang="en-US" sz="1109">
                  <a:solidFill>
                    <a:srgbClr val="000000"/>
                  </a:solidFill>
                  <a:latin typeface="Poppins"/>
                </a:rPr>
                <a:t> </a:t>
              </a:r>
            </a:p>
          </p:txBody>
        </p:sp>
      </p:grpSp>
      <p:grpSp>
        <p:nvGrpSpPr>
          <p:cNvPr name="Group 52" id="52"/>
          <p:cNvGrpSpPr/>
          <p:nvPr/>
        </p:nvGrpSpPr>
        <p:grpSpPr>
          <a:xfrm rot="0">
            <a:off x="5532434" y="3225033"/>
            <a:ext cx="1852570" cy="886715"/>
            <a:chOff x="0" y="0"/>
            <a:chExt cx="886989" cy="424549"/>
          </a:xfrm>
        </p:grpSpPr>
        <p:sp>
          <p:nvSpPr>
            <p:cNvPr name="Freeform 53" id="53"/>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D2FAC1"/>
            </a:solidFill>
            <a:ln w="9525" cap="sq">
              <a:solidFill>
                <a:srgbClr val="000000"/>
              </a:solidFill>
              <a:prstDash val="solid"/>
              <a:miter/>
            </a:ln>
          </p:spPr>
        </p:sp>
        <p:sp>
          <p:nvSpPr>
            <p:cNvPr name="TextBox 54" id="54"/>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55" id="55"/>
          <p:cNvGrpSpPr/>
          <p:nvPr/>
        </p:nvGrpSpPr>
        <p:grpSpPr>
          <a:xfrm rot="0">
            <a:off x="7551110" y="3232851"/>
            <a:ext cx="1852570" cy="886715"/>
            <a:chOff x="0" y="0"/>
            <a:chExt cx="886989" cy="424549"/>
          </a:xfrm>
        </p:grpSpPr>
        <p:sp>
          <p:nvSpPr>
            <p:cNvPr name="Freeform 56" id="5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57" id="5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58" id="58"/>
          <p:cNvGrpSpPr/>
          <p:nvPr/>
        </p:nvGrpSpPr>
        <p:grpSpPr>
          <a:xfrm rot="0">
            <a:off x="1499955" y="3225033"/>
            <a:ext cx="1852570" cy="886715"/>
            <a:chOff x="0" y="0"/>
            <a:chExt cx="886989" cy="424549"/>
          </a:xfrm>
        </p:grpSpPr>
        <p:sp>
          <p:nvSpPr>
            <p:cNvPr name="Freeform 59" id="59"/>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D2FAC1"/>
            </a:solidFill>
            <a:ln w="9525" cap="sq">
              <a:solidFill>
                <a:srgbClr val="000000"/>
              </a:solidFill>
              <a:prstDash val="solid"/>
              <a:miter/>
            </a:ln>
          </p:spPr>
        </p:sp>
        <p:sp>
          <p:nvSpPr>
            <p:cNvPr name="TextBox 60" id="60"/>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61" id="61"/>
          <p:cNvGrpSpPr/>
          <p:nvPr/>
        </p:nvGrpSpPr>
        <p:grpSpPr>
          <a:xfrm rot="0">
            <a:off x="3192763" y="3132844"/>
            <a:ext cx="331569" cy="331569"/>
            <a:chOff x="0" y="0"/>
            <a:chExt cx="812800" cy="812800"/>
          </a:xfrm>
        </p:grpSpPr>
        <p:sp>
          <p:nvSpPr>
            <p:cNvPr name="Freeform 62" id="6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045"/>
            </a:solidFill>
          </p:spPr>
        </p:sp>
        <p:sp>
          <p:nvSpPr>
            <p:cNvPr name="TextBox 63" id="63"/>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sp>
        <p:nvSpPr>
          <p:cNvPr name="TextBox 64" id="64"/>
          <p:cNvSpPr txBox="true"/>
          <p:nvPr/>
        </p:nvSpPr>
        <p:spPr>
          <a:xfrm rot="0">
            <a:off x="9898634" y="5896089"/>
            <a:ext cx="1885605" cy="140713"/>
          </a:xfrm>
          <a:prstGeom prst="rect">
            <a:avLst/>
          </a:prstGeom>
        </p:spPr>
        <p:txBody>
          <a:bodyPr anchor="t" rtlCol="false" tIns="0" lIns="0" bIns="0" rIns="0">
            <a:spAutoFit/>
          </a:bodyPr>
          <a:lstStyle/>
          <a:p>
            <a:pPr algn="ctr">
              <a:lnSpc>
                <a:spcPts val="1161"/>
              </a:lnSpc>
              <a:spcBef>
                <a:spcPct val="0"/>
              </a:spcBef>
            </a:pPr>
            <a:r>
              <a:rPr lang="en-US" sz="967">
                <a:solidFill>
                  <a:srgbClr val="000000"/>
                </a:solidFill>
                <a:latin typeface="Poppins"/>
              </a:rPr>
              <a:t>Brosse à dents électrique</a:t>
            </a:r>
          </a:p>
        </p:txBody>
      </p:sp>
      <p:sp>
        <p:nvSpPr>
          <p:cNvPr name="TextBox 65" id="65"/>
          <p:cNvSpPr txBox="true"/>
          <p:nvPr/>
        </p:nvSpPr>
        <p:spPr>
          <a:xfrm rot="0">
            <a:off x="8156891" y="4370474"/>
            <a:ext cx="1663422" cy="844277"/>
          </a:xfrm>
          <a:prstGeom prst="rect">
            <a:avLst/>
          </a:prstGeom>
        </p:spPr>
        <p:txBody>
          <a:bodyPr anchor="t" rtlCol="false" tIns="0" lIns="0" bIns="0" rIns="0">
            <a:spAutoFit/>
          </a:bodyPr>
          <a:lstStyle/>
          <a:p>
            <a:pPr algn="l">
              <a:lnSpc>
                <a:spcPts val="1161"/>
              </a:lnSpc>
            </a:pPr>
            <a:r>
              <a:rPr lang="en-US" sz="967">
                <a:solidFill>
                  <a:srgbClr val="000000"/>
                </a:solidFill>
                <a:latin typeface="Poppins Bold"/>
              </a:rPr>
              <a:t>Momentum</a:t>
            </a:r>
          </a:p>
          <a:p>
            <a:pPr algn="l">
              <a:lnSpc>
                <a:spcPts val="1161"/>
              </a:lnSpc>
            </a:pPr>
            <a:r>
              <a:rPr lang="en-US" sz="967">
                <a:solidFill>
                  <a:srgbClr val="000000"/>
                </a:solidFill>
                <a:latin typeface="Poppins"/>
              </a:rPr>
              <a:t>L’utilisation des brosses à dents électriques est facilitée (ex : prises dans les salles de bain)</a:t>
            </a:r>
          </a:p>
          <a:p>
            <a:pPr algn="l">
              <a:lnSpc>
                <a:spcPts val="1161"/>
              </a:lnSpc>
              <a:spcBef>
                <a:spcPct val="0"/>
              </a:spcBef>
            </a:pPr>
          </a:p>
        </p:txBody>
      </p:sp>
      <p:sp>
        <p:nvSpPr>
          <p:cNvPr name="TextBox 66" id="66"/>
          <p:cNvSpPr txBox="true"/>
          <p:nvPr/>
        </p:nvSpPr>
        <p:spPr>
          <a:xfrm rot="0">
            <a:off x="2142148" y="4370474"/>
            <a:ext cx="1654583" cy="589451"/>
          </a:xfrm>
          <a:prstGeom prst="rect">
            <a:avLst/>
          </a:prstGeom>
        </p:spPr>
        <p:txBody>
          <a:bodyPr anchor="t" rtlCol="false" tIns="0" lIns="0" bIns="0" rIns="0">
            <a:spAutoFit/>
          </a:bodyPr>
          <a:lstStyle/>
          <a:p>
            <a:pPr algn="l">
              <a:lnSpc>
                <a:spcPts val="1161"/>
              </a:lnSpc>
            </a:pPr>
            <a:r>
              <a:rPr lang="en-US" sz="967">
                <a:solidFill>
                  <a:srgbClr val="000000"/>
                </a:solidFill>
                <a:latin typeface="Poppins Bold"/>
              </a:rPr>
              <a:t>Pression pour trouver une solution implémentable rapidement </a:t>
            </a:r>
          </a:p>
          <a:p>
            <a:pPr algn="l">
              <a:lnSpc>
                <a:spcPts val="1161"/>
              </a:lnSpc>
              <a:spcBef>
                <a:spcPct val="0"/>
              </a:spcBef>
            </a:pPr>
            <a:r>
              <a:rPr lang="en-US" sz="967">
                <a:solidFill>
                  <a:srgbClr val="000000"/>
                </a:solidFill>
                <a:latin typeface="Poppins"/>
              </a:rPr>
              <a:t>Oscar a des caries</a:t>
            </a:r>
          </a:p>
        </p:txBody>
      </p:sp>
      <p:sp>
        <p:nvSpPr>
          <p:cNvPr name="TextBox 67" id="67"/>
          <p:cNvSpPr txBox="true"/>
          <p:nvPr/>
        </p:nvSpPr>
        <p:spPr>
          <a:xfrm rot="0">
            <a:off x="4133497" y="4370474"/>
            <a:ext cx="1663422" cy="562852"/>
          </a:xfrm>
          <a:prstGeom prst="rect">
            <a:avLst/>
          </a:prstGeom>
        </p:spPr>
        <p:txBody>
          <a:bodyPr anchor="t" rtlCol="false" tIns="0" lIns="0" bIns="0" rIns="0">
            <a:spAutoFit/>
          </a:bodyPr>
          <a:lstStyle/>
          <a:p>
            <a:pPr algn="l">
              <a:lnSpc>
                <a:spcPts val="1161"/>
              </a:lnSpc>
            </a:pPr>
            <a:r>
              <a:rPr lang="en-US" sz="967">
                <a:solidFill>
                  <a:srgbClr val="000000"/>
                </a:solidFill>
                <a:latin typeface="Poppins Bold"/>
              </a:rPr>
              <a:t>Biais</a:t>
            </a:r>
            <a:r>
              <a:rPr lang="en-US" sz="967">
                <a:solidFill>
                  <a:srgbClr val="000000"/>
                </a:solidFill>
                <a:latin typeface="Poppins Bold"/>
              </a:rPr>
              <a:t> de légitimité</a:t>
            </a:r>
          </a:p>
          <a:p>
            <a:pPr algn="l">
              <a:lnSpc>
                <a:spcPts val="1161"/>
              </a:lnSpc>
            </a:pPr>
            <a:r>
              <a:rPr lang="en-US" sz="967">
                <a:solidFill>
                  <a:srgbClr val="000000"/>
                </a:solidFill>
                <a:latin typeface="Poppins"/>
              </a:rPr>
              <a:t>Le dentiste est une figure d’autorité médicale</a:t>
            </a:r>
          </a:p>
          <a:p>
            <a:pPr algn="l">
              <a:lnSpc>
                <a:spcPts val="1161"/>
              </a:lnSpc>
              <a:spcBef>
                <a:spcPct val="0"/>
              </a:spcBef>
            </a:pPr>
          </a:p>
        </p:txBody>
      </p:sp>
      <p:sp>
        <p:nvSpPr>
          <p:cNvPr name="TextBox 68" id="68"/>
          <p:cNvSpPr txBox="true"/>
          <p:nvPr/>
        </p:nvSpPr>
        <p:spPr>
          <a:xfrm rot="0">
            <a:off x="6156255" y="4360949"/>
            <a:ext cx="1608793" cy="962167"/>
          </a:xfrm>
          <a:prstGeom prst="rect">
            <a:avLst/>
          </a:prstGeom>
        </p:spPr>
        <p:txBody>
          <a:bodyPr anchor="t" rtlCol="false" tIns="0" lIns="0" bIns="0" rIns="0">
            <a:spAutoFit/>
          </a:bodyPr>
          <a:lstStyle/>
          <a:p>
            <a:pPr algn="l">
              <a:lnSpc>
                <a:spcPts val="1122"/>
              </a:lnSpc>
            </a:pPr>
            <a:r>
              <a:rPr lang="en-US" sz="935">
                <a:solidFill>
                  <a:srgbClr val="000000"/>
                </a:solidFill>
                <a:latin typeface="Poppins Bold"/>
              </a:rPr>
              <a:t>Exaptation industrielle </a:t>
            </a:r>
          </a:p>
          <a:p>
            <a:pPr algn="l">
              <a:lnSpc>
                <a:spcPts val="1122"/>
              </a:lnSpc>
            </a:pPr>
            <a:r>
              <a:rPr lang="en-US" sz="935">
                <a:solidFill>
                  <a:srgbClr val="000000"/>
                </a:solidFill>
                <a:latin typeface="Poppins"/>
              </a:rPr>
              <a:t>La brosse à dents électrique devient une évidence (publicité, avis médical)</a:t>
            </a:r>
          </a:p>
          <a:p>
            <a:pPr algn="l">
              <a:lnSpc>
                <a:spcPts val="1122"/>
              </a:lnSpc>
            </a:pPr>
          </a:p>
          <a:p>
            <a:pPr algn="l">
              <a:lnSpc>
                <a:spcPts val="1122"/>
              </a:lnSpc>
              <a:spcBef>
                <a:spcPct val="0"/>
              </a:spcBef>
            </a:pPr>
          </a:p>
        </p:txBody>
      </p:sp>
      <p:sp>
        <p:nvSpPr>
          <p:cNvPr name="TextBox 69" id="69"/>
          <p:cNvSpPr txBox="true"/>
          <p:nvPr/>
        </p:nvSpPr>
        <p:spPr>
          <a:xfrm rot="0">
            <a:off x="3361929" y="7907643"/>
            <a:ext cx="1663422" cy="703565"/>
          </a:xfrm>
          <a:prstGeom prst="rect">
            <a:avLst/>
          </a:prstGeom>
        </p:spPr>
        <p:txBody>
          <a:bodyPr anchor="t" rtlCol="false" tIns="0" lIns="0" bIns="0" rIns="0">
            <a:spAutoFit/>
          </a:bodyPr>
          <a:lstStyle/>
          <a:p>
            <a:pPr algn="l">
              <a:lnSpc>
                <a:spcPts val="1161"/>
              </a:lnSpc>
              <a:spcBef>
                <a:spcPct val="0"/>
              </a:spcBef>
            </a:pPr>
            <a:r>
              <a:rPr lang="en-US" sz="967">
                <a:solidFill>
                  <a:srgbClr val="000000"/>
                </a:solidFill>
                <a:latin typeface="Poppins Bold"/>
              </a:rPr>
              <a:t>Comment rendre cet effort acceptable ? </a:t>
            </a:r>
            <a:r>
              <a:rPr lang="en-US" sz="967">
                <a:solidFill>
                  <a:srgbClr val="000000"/>
                </a:solidFill>
                <a:latin typeface="Poppins"/>
              </a:rPr>
              <a:t>En s’informant sur les cycles de vie des objets et sur leurs effets sur le monde</a:t>
            </a:r>
          </a:p>
        </p:txBody>
      </p:sp>
      <p:sp>
        <p:nvSpPr>
          <p:cNvPr name="TextBox 70" id="70"/>
          <p:cNvSpPr txBox="true"/>
          <p:nvPr/>
        </p:nvSpPr>
        <p:spPr>
          <a:xfrm rot="0">
            <a:off x="5368942" y="7907643"/>
            <a:ext cx="1663422" cy="562852"/>
          </a:xfrm>
          <a:prstGeom prst="rect">
            <a:avLst/>
          </a:prstGeom>
        </p:spPr>
        <p:txBody>
          <a:bodyPr anchor="t" rtlCol="false" tIns="0" lIns="0" bIns="0" rIns="0">
            <a:spAutoFit/>
          </a:bodyPr>
          <a:lstStyle/>
          <a:p>
            <a:pPr algn="l">
              <a:lnSpc>
                <a:spcPts val="1161"/>
              </a:lnSpc>
            </a:pPr>
            <a:r>
              <a:rPr lang="en-US" sz="967">
                <a:solidFill>
                  <a:srgbClr val="000000"/>
                </a:solidFill>
                <a:latin typeface="Poppins Bold"/>
              </a:rPr>
              <a:t>Comment rendre cet effort acceptable ? </a:t>
            </a:r>
          </a:p>
          <a:p>
            <a:pPr algn="l">
              <a:lnSpc>
                <a:spcPts val="1161"/>
              </a:lnSpc>
              <a:spcBef>
                <a:spcPct val="0"/>
              </a:spcBef>
            </a:pPr>
            <a:r>
              <a:rPr lang="en-US" sz="967">
                <a:solidFill>
                  <a:srgbClr val="000000"/>
                </a:solidFill>
                <a:latin typeface="Poppins"/>
              </a:rPr>
              <a:t>En effectuant un travail sur soi</a:t>
            </a:r>
          </a:p>
        </p:txBody>
      </p:sp>
      <p:sp>
        <p:nvSpPr>
          <p:cNvPr name="TextBox 71" id="71"/>
          <p:cNvSpPr txBox="true"/>
          <p:nvPr/>
        </p:nvSpPr>
        <p:spPr>
          <a:xfrm rot="0">
            <a:off x="7387618" y="7915460"/>
            <a:ext cx="1663422" cy="703565"/>
          </a:xfrm>
          <a:prstGeom prst="rect">
            <a:avLst/>
          </a:prstGeom>
        </p:spPr>
        <p:txBody>
          <a:bodyPr anchor="t" rtlCol="false" tIns="0" lIns="0" bIns="0" rIns="0">
            <a:spAutoFit/>
          </a:bodyPr>
          <a:lstStyle/>
          <a:p>
            <a:pPr algn="l">
              <a:lnSpc>
                <a:spcPts val="1161"/>
              </a:lnSpc>
            </a:pPr>
            <a:r>
              <a:rPr lang="en-US" sz="967">
                <a:solidFill>
                  <a:srgbClr val="000000"/>
                </a:solidFill>
                <a:latin typeface="Poppins Bold"/>
              </a:rPr>
              <a:t>Comment rendre cet effort acceptable ? </a:t>
            </a:r>
          </a:p>
          <a:p>
            <a:pPr algn="l">
              <a:lnSpc>
                <a:spcPts val="1161"/>
              </a:lnSpc>
              <a:spcBef>
                <a:spcPct val="0"/>
              </a:spcBef>
            </a:pPr>
            <a:r>
              <a:rPr lang="en-US" sz="967">
                <a:solidFill>
                  <a:srgbClr val="000000"/>
                </a:solidFill>
                <a:latin typeface="Poppins"/>
              </a:rPr>
              <a:t>En acceptant d’avoir un système technique avec plusieurs outils</a:t>
            </a:r>
          </a:p>
        </p:txBody>
      </p:sp>
      <p:sp>
        <p:nvSpPr>
          <p:cNvPr name="TextBox 72" id="72"/>
          <p:cNvSpPr txBox="true"/>
          <p:nvPr/>
        </p:nvSpPr>
        <p:spPr>
          <a:xfrm rot="0">
            <a:off x="1243716" y="7815602"/>
            <a:ext cx="1663422" cy="984990"/>
          </a:xfrm>
          <a:prstGeom prst="rect">
            <a:avLst/>
          </a:prstGeom>
        </p:spPr>
        <p:txBody>
          <a:bodyPr anchor="t" rtlCol="false" tIns="0" lIns="0" bIns="0" rIns="0">
            <a:spAutoFit/>
          </a:bodyPr>
          <a:lstStyle/>
          <a:p>
            <a:pPr algn="l">
              <a:lnSpc>
                <a:spcPts val="1161"/>
              </a:lnSpc>
            </a:pPr>
            <a:r>
              <a:rPr lang="en-US" sz="967">
                <a:solidFill>
                  <a:srgbClr val="000000"/>
                </a:solidFill>
                <a:latin typeface="Poppins Bold"/>
              </a:rPr>
              <a:t>Comment rendre cet effort acceptable ? </a:t>
            </a:r>
            <a:r>
              <a:rPr lang="en-US" sz="967">
                <a:solidFill>
                  <a:srgbClr val="000000"/>
                </a:solidFill>
                <a:latin typeface="Poppins"/>
              </a:rPr>
              <a:t>En admettant que l’apprentissage est plus énergivore et long mais plus pérenne</a:t>
            </a:r>
          </a:p>
          <a:p>
            <a:pPr algn="l">
              <a:lnSpc>
                <a:spcPts val="1161"/>
              </a:lnSpc>
              <a:spcBef>
                <a:spcPct val="0"/>
              </a:spcBef>
            </a:pPr>
          </a:p>
        </p:txBody>
      </p:sp>
      <p:sp>
        <p:nvSpPr>
          <p:cNvPr name="TextBox 73" id="73"/>
          <p:cNvSpPr txBox="true"/>
          <p:nvPr/>
        </p:nvSpPr>
        <p:spPr>
          <a:xfrm rot="0">
            <a:off x="3677646" y="6886764"/>
            <a:ext cx="1654583" cy="736814"/>
          </a:xfrm>
          <a:prstGeom prst="rect">
            <a:avLst/>
          </a:prstGeom>
        </p:spPr>
        <p:txBody>
          <a:bodyPr anchor="t" rtlCol="false" tIns="0" lIns="0" bIns="0" rIns="0">
            <a:spAutoFit/>
          </a:bodyPr>
          <a:lstStyle/>
          <a:p>
            <a:pPr algn="l">
              <a:lnSpc>
                <a:spcPts val="1161"/>
              </a:lnSpc>
            </a:pPr>
            <a:r>
              <a:rPr lang="en-US" sz="967">
                <a:solidFill>
                  <a:srgbClr val="000000"/>
                </a:solidFill>
                <a:latin typeface="Poppins Bold"/>
              </a:rPr>
              <a:t>Croyance dans le progrès </a:t>
            </a:r>
          </a:p>
          <a:p>
            <a:pPr algn="l">
              <a:lnSpc>
                <a:spcPts val="1161"/>
              </a:lnSpc>
              <a:spcBef>
                <a:spcPct val="0"/>
              </a:spcBef>
            </a:pPr>
            <a:r>
              <a:rPr lang="en-US" sz="967">
                <a:solidFill>
                  <a:srgbClr val="000000"/>
                </a:solidFill>
                <a:latin typeface="Poppins"/>
              </a:rPr>
              <a:t>La brosse à dents électrique a plus de technicité donc est plus efficace</a:t>
            </a:r>
          </a:p>
        </p:txBody>
      </p:sp>
      <p:sp>
        <p:nvSpPr>
          <p:cNvPr name="TextBox 74" id="74"/>
          <p:cNvSpPr txBox="true"/>
          <p:nvPr/>
        </p:nvSpPr>
        <p:spPr>
          <a:xfrm rot="0">
            <a:off x="5668994" y="6886764"/>
            <a:ext cx="1663422" cy="589451"/>
          </a:xfrm>
          <a:prstGeom prst="rect">
            <a:avLst/>
          </a:prstGeom>
        </p:spPr>
        <p:txBody>
          <a:bodyPr anchor="t" rtlCol="false" tIns="0" lIns="0" bIns="0" rIns="0">
            <a:spAutoFit/>
          </a:bodyPr>
          <a:lstStyle/>
          <a:p>
            <a:pPr algn="l">
              <a:lnSpc>
                <a:spcPts val="1161"/>
              </a:lnSpc>
            </a:pPr>
            <a:r>
              <a:rPr lang="en-US" sz="967">
                <a:solidFill>
                  <a:srgbClr val="000000"/>
                </a:solidFill>
                <a:latin typeface="Poppins Bold"/>
              </a:rPr>
              <a:t>Importance de la santé </a:t>
            </a:r>
          </a:p>
          <a:p>
            <a:pPr algn="l">
              <a:lnSpc>
                <a:spcPts val="1161"/>
              </a:lnSpc>
              <a:spcBef>
                <a:spcPct val="0"/>
              </a:spcBef>
            </a:pPr>
            <a:r>
              <a:rPr lang="en-US" sz="967">
                <a:solidFill>
                  <a:srgbClr val="000000"/>
                </a:solidFill>
                <a:latin typeface="Poppins"/>
              </a:rPr>
              <a:t>La santé des humains est considérée comme une priorité</a:t>
            </a:r>
          </a:p>
        </p:txBody>
      </p:sp>
      <p:sp>
        <p:nvSpPr>
          <p:cNvPr name="TextBox 75" id="75"/>
          <p:cNvSpPr txBox="true"/>
          <p:nvPr/>
        </p:nvSpPr>
        <p:spPr>
          <a:xfrm rot="0">
            <a:off x="7687671" y="6886764"/>
            <a:ext cx="1663422" cy="589451"/>
          </a:xfrm>
          <a:prstGeom prst="rect">
            <a:avLst/>
          </a:prstGeom>
        </p:spPr>
        <p:txBody>
          <a:bodyPr anchor="t" rtlCol="false" tIns="0" lIns="0" bIns="0" rIns="0">
            <a:spAutoFit/>
          </a:bodyPr>
          <a:lstStyle/>
          <a:p>
            <a:pPr algn="l">
              <a:lnSpc>
                <a:spcPts val="1161"/>
              </a:lnSpc>
            </a:pPr>
            <a:r>
              <a:rPr lang="en-US" sz="967">
                <a:solidFill>
                  <a:srgbClr val="000000"/>
                </a:solidFill>
                <a:latin typeface="Poppins Bold"/>
              </a:rPr>
              <a:t>Focale sur l’efficacité </a:t>
            </a:r>
          </a:p>
          <a:p>
            <a:pPr algn="l">
              <a:lnSpc>
                <a:spcPts val="1161"/>
              </a:lnSpc>
              <a:spcBef>
                <a:spcPct val="0"/>
              </a:spcBef>
            </a:pPr>
            <a:r>
              <a:rPr lang="en-US" sz="967">
                <a:solidFill>
                  <a:srgbClr val="000000"/>
                </a:solidFill>
                <a:latin typeface="Poppins"/>
              </a:rPr>
              <a:t>On ne valorise que l’efficacité du produit et non du système</a:t>
            </a:r>
          </a:p>
        </p:txBody>
      </p:sp>
      <p:sp>
        <p:nvSpPr>
          <p:cNvPr name="TextBox 76" id="76"/>
          <p:cNvSpPr txBox="true"/>
          <p:nvPr/>
        </p:nvSpPr>
        <p:spPr>
          <a:xfrm rot="0">
            <a:off x="1703965" y="6886764"/>
            <a:ext cx="1654583" cy="736814"/>
          </a:xfrm>
          <a:prstGeom prst="rect">
            <a:avLst/>
          </a:prstGeom>
        </p:spPr>
        <p:txBody>
          <a:bodyPr anchor="t" rtlCol="false" tIns="0" lIns="0" bIns="0" rIns="0">
            <a:spAutoFit/>
          </a:bodyPr>
          <a:lstStyle/>
          <a:p>
            <a:pPr algn="l">
              <a:lnSpc>
                <a:spcPts val="1161"/>
              </a:lnSpc>
            </a:pPr>
            <a:r>
              <a:rPr lang="en-US" sz="967">
                <a:solidFill>
                  <a:srgbClr val="000000"/>
                </a:solidFill>
                <a:latin typeface="Poppins Bold"/>
              </a:rPr>
              <a:t>Fiabilité de la technique </a:t>
            </a:r>
          </a:p>
          <a:p>
            <a:pPr algn="l">
              <a:lnSpc>
                <a:spcPts val="1161"/>
              </a:lnSpc>
              <a:spcBef>
                <a:spcPct val="0"/>
              </a:spcBef>
            </a:pPr>
            <a:r>
              <a:rPr lang="en-US" sz="967">
                <a:solidFill>
                  <a:srgbClr val="000000"/>
                </a:solidFill>
                <a:latin typeface="Poppins"/>
              </a:rPr>
              <a:t>On considère qu’un outil technique est plus probable de bien faire qu’un être humain</a:t>
            </a:r>
          </a:p>
        </p:txBody>
      </p:sp>
      <p:sp>
        <p:nvSpPr>
          <p:cNvPr name="TextBox 77" id="77"/>
          <p:cNvSpPr txBox="true"/>
          <p:nvPr/>
        </p:nvSpPr>
        <p:spPr>
          <a:xfrm rot="0">
            <a:off x="3623865" y="3267471"/>
            <a:ext cx="1663422" cy="844277"/>
          </a:xfrm>
          <a:prstGeom prst="rect">
            <a:avLst/>
          </a:prstGeom>
        </p:spPr>
        <p:txBody>
          <a:bodyPr anchor="t" rtlCol="false" tIns="0" lIns="0" bIns="0" rIns="0">
            <a:spAutoFit/>
          </a:bodyPr>
          <a:lstStyle/>
          <a:p>
            <a:pPr algn="l">
              <a:lnSpc>
                <a:spcPts val="1161"/>
              </a:lnSpc>
              <a:spcBef>
                <a:spcPct val="0"/>
              </a:spcBef>
            </a:pPr>
            <a:r>
              <a:rPr lang="en-US" sz="967">
                <a:solidFill>
                  <a:srgbClr val="000000"/>
                </a:solidFill>
                <a:latin typeface="Poppins Bold"/>
              </a:rPr>
              <a:t>Comment rendre cet effort acceptable ? </a:t>
            </a:r>
            <a:r>
              <a:rPr lang="en-US" sz="967">
                <a:solidFill>
                  <a:srgbClr val="000000"/>
                </a:solidFill>
                <a:latin typeface="Poppins"/>
              </a:rPr>
              <a:t>En se formant autant qu’un dentiste sur le fonctionnement du corps humain </a:t>
            </a:r>
          </a:p>
        </p:txBody>
      </p:sp>
      <p:sp>
        <p:nvSpPr>
          <p:cNvPr name="TextBox 78" id="78"/>
          <p:cNvSpPr txBox="true"/>
          <p:nvPr/>
        </p:nvSpPr>
        <p:spPr>
          <a:xfrm rot="0">
            <a:off x="5643261" y="3324891"/>
            <a:ext cx="1663422" cy="844277"/>
          </a:xfrm>
          <a:prstGeom prst="rect">
            <a:avLst/>
          </a:prstGeom>
        </p:spPr>
        <p:txBody>
          <a:bodyPr anchor="t" rtlCol="false" tIns="0" lIns="0" bIns="0" rIns="0">
            <a:spAutoFit/>
          </a:bodyPr>
          <a:lstStyle/>
          <a:p>
            <a:pPr algn="l">
              <a:lnSpc>
                <a:spcPts val="1161"/>
              </a:lnSpc>
            </a:pPr>
            <a:r>
              <a:rPr lang="en-US" sz="967">
                <a:solidFill>
                  <a:srgbClr val="000000"/>
                </a:solidFill>
                <a:latin typeface="Poppins Bold"/>
              </a:rPr>
              <a:t>Comment rendre cet effort acceptable ? </a:t>
            </a:r>
          </a:p>
          <a:p>
            <a:pPr algn="l">
              <a:lnSpc>
                <a:spcPts val="1161"/>
              </a:lnSpc>
            </a:pPr>
            <a:r>
              <a:rPr lang="en-US" sz="967">
                <a:solidFill>
                  <a:srgbClr val="000000"/>
                </a:solidFill>
                <a:latin typeface="Poppins"/>
              </a:rPr>
              <a:t>En réutilisant les connaissances acquises pour les valoriser</a:t>
            </a:r>
          </a:p>
          <a:p>
            <a:pPr algn="l">
              <a:lnSpc>
                <a:spcPts val="1161"/>
              </a:lnSpc>
              <a:spcBef>
                <a:spcPct val="0"/>
              </a:spcBef>
            </a:pPr>
          </a:p>
        </p:txBody>
      </p:sp>
      <p:sp>
        <p:nvSpPr>
          <p:cNvPr name="TextBox 79" id="79"/>
          <p:cNvSpPr txBox="true"/>
          <p:nvPr/>
        </p:nvSpPr>
        <p:spPr>
          <a:xfrm rot="0">
            <a:off x="7661937" y="3332708"/>
            <a:ext cx="1663422" cy="562852"/>
          </a:xfrm>
          <a:prstGeom prst="rect">
            <a:avLst/>
          </a:prstGeom>
        </p:spPr>
        <p:txBody>
          <a:bodyPr anchor="t" rtlCol="false" tIns="0" lIns="0" bIns="0" rIns="0">
            <a:spAutoFit/>
          </a:bodyPr>
          <a:lstStyle/>
          <a:p>
            <a:pPr algn="l">
              <a:lnSpc>
                <a:spcPts val="1161"/>
              </a:lnSpc>
            </a:pPr>
            <a:r>
              <a:rPr lang="en-US" sz="967">
                <a:solidFill>
                  <a:srgbClr val="000000"/>
                </a:solidFill>
                <a:latin typeface="Poppins Bold"/>
              </a:rPr>
              <a:t>Comment rendre cet effort acceptable ?</a:t>
            </a:r>
          </a:p>
          <a:p>
            <a:pPr algn="l">
              <a:lnSpc>
                <a:spcPts val="1161"/>
              </a:lnSpc>
            </a:pPr>
          </a:p>
          <a:p>
            <a:pPr algn="l">
              <a:lnSpc>
                <a:spcPts val="1161"/>
              </a:lnSpc>
              <a:spcBef>
                <a:spcPct val="0"/>
              </a:spcBef>
            </a:pPr>
            <a:r>
              <a:rPr lang="en-US" sz="967">
                <a:solidFill>
                  <a:srgbClr val="000000"/>
                </a:solidFill>
                <a:latin typeface="Poppins"/>
              </a:rPr>
              <a:t>C’est déjà acceptable</a:t>
            </a:r>
          </a:p>
        </p:txBody>
      </p:sp>
      <p:sp>
        <p:nvSpPr>
          <p:cNvPr name="TextBox 80" id="80"/>
          <p:cNvSpPr txBox="true"/>
          <p:nvPr/>
        </p:nvSpPr>
        <p:spPr>
          <a:xfrm rot="0">
            <a:off x="1588391" y="3251836"/>
            <a:ext cx="1663422" cy="844277"/>
          </a:xfrm>
          <a:prstGeom prst="rect">
            <a:avLst/>
          </a:prstGeom>
        </p:spPr>
        <p:txBody>
          <a:bodyPr anchor="t" rtlCol="false" tIns="0" lIns="0" bIns="0" rIns="0">
            <a:spAutoFit/>
          </a:bodyPr>
          <a:lstStyle/>
          <a:p>
            <a:pPr algn="l">
              <a:lnSpc>
                <a:spcPts val="1161"/>
              </a:lnSpc>
              <a:spcBef>
                <a:spcPct val="0"/>
              </a:spcBef>
            </a:pPr>
            <a:r>
              <a:rPr lang="en-US" sz="967">
                <a:solidFill>
                  <a:srgbClr val="000000"/>
                </a:solidFill>
                <a:latin typeface="Poppins Bold"/>
              </a:rPr>
              <a:t>Comment rendre cet effort acceptable ? </a:t>
            </a:r>
            <a:r>
              <a:rPr lang="en-US" sz="967">
                <a:solidFill>
                  <a:srgbClr val="000000"/>
                </a:solidFill>
                <a:latin typeface="Poppins"/>
              </a:rPr>
              <a:t>En admettant que l’apprentissage est plus énergivore et long mais plus pérenne</a:t>
            </a:r>
          </a:p>
        </p:txBody>
      </p:sp>
      <p:grpSp>
        <p:nvGrpSpPr>
          <p:cNvPr name="Group 81" id="81"/>
          <p:cNvGrpSpPr/>
          <p:nvPr/>
        </p:nvGrpSpPr>
        <p:grpSpPr>
          <a:xfrm rot="0">
            <a:off x="5208883" y="3093110"/>
            <a:ext cx="331569" cy="331569"/>
            <a:chOff x="0" y="0"/>
            <a:chExt cx="812800" cy="812800"/>
          </a:xfrm>
        </p:grpSpPr>
        <p:sp>
          <p:nvSpPr>
            <p:cNvPr name="Freeform 82" id="8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0000"/>
            </a:solidFill>
          </p:spPr>
        </p:sp>
        <p:sp>
          <p:nvSpPr>
            <p:cNvPr name="TextBox 83" id="83"/>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84" id="84"/>
          <p:cNvGrpSpPr/>
          <p:nvPr/>
        </p:nvGrpSpPr>
        <p:grpSpPr>
          <a:xfrm rot="0">
            <a:off x="7170845" y="3164465"/>
            <a:ext cx="331569" cy="331569"/>
            <a:chOff x="0" y="0"/>
            <a:chExt cx="812800" cy="812800"/>
          </a:xfrm>
        </p:grpSpPr>
        <p:sp>
          <p:nvSpPr>
            <p:cNvPr name="Freeform 85" id="8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69426"/>
            </a:solidFill>
          </p:spPr>
        </p:sp>
        <p:sp>
          <p:nvSpPr>
            <p:cNvPr name="TextBox 86" id="86"/>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87" id="87"/>
          <p:cNvGrpSpPr/>
          <p:nvPr/>
        </p:nvGrpSpPr>
        <p:grpSpPr>
          <a:xfrm rot="0">
            <a:off x="9265068" y="3132844"/>
            <a:ext cx="331569" cy="331569"/>
            <a:chOff x="0" y="0"/>
            <a:chExt cx="812800" cy="812800"/>
          </a:xfrm>
        </p:grpSpPr>
        <p:sp>
          <p:nvSpPr>
            <p:cNvPr name="Freeform 88" id="8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CF75E"/>
            </a:solidFill>
          </p:spPr>
        </p:sp>
        <p:sp>
          <p:nvSpPr>
            <p:cNvPr name="TextBox 89" id="89"/>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90" id="90"/>
          <p:cNvGrpSpPr/>
          <p:nvPr/>
        </p:nvGrpSpPr>
        <p:grpSpPr>
          <a:xfrm rot="0">
            <a:off x="2953273" y="8519504"/>
            <a:ext cx="6294864" cy="349991"/>
            <a:chOff x="0" y="0"/>
            <a:chExt cx="8393151" cy="466655"/>
          </a:xfrm>
        </p:grpSpPr>
        <p:grpSp>
          <p:nvGrpSpPr>
            <p:cNvPr name="Group 91" id="91"/>
            <p:cNvGrpSpPr/>
            <p:nvPr/>
          </p:nvGrpSpPr>
          <p:grpSpPr>
            <a:xfrm rot="0">
              <a:off x="0" y="0"/>
              <a:ext cx="442093" cy="442093"/>
              <a:chOff x="0" y="0"/>
              <a:chExt cx="812800" cy="812800"/>
            </a:xfrm>
          </p:grpSpPr>
          <p:sp>
            <p:nvSpPr>
              <p:cNvPr name="Freeform 92" id="9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045"/>
              </a:solidFill>
            </p:spPr>
          </p:sp>
          <p:sp>
            <p:nvSpPr>
              <p:cNvPr name="TextBox 93" id="93"/>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94" id="94"/>
            <p:cNvGrpSpPr/>
            <p:nvPr/>
          </p:nvGrpSpPr>
          <p:grpSpPr>
            <a:xfrm rot="0">
              <a:off x="2631574" y="0"/>
              <a:ext cx="442093" cy="442093"/>
              <a:chOff x="0" y="0"/>
              <a:chExt cx="812800" cy="812800"/>
            </a:xfrm>
          </p:grpSpPr>
          <p:sp>
            <p:nvSpPr>
              <p:cNvPr name="Freeform 95" id="9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CF75E"/>
              </a:solidFill>
            </p:spPr>
          </p:sp>
          <p:sp>
            <p:nvSpPr>
              <p:cNvPr name="TextBox 96" id="96"/>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97" id="97"/>
            <p:cNvGrpSpPr/>
            <p:nvPr/>
          </p:nvGrpSpPr>
          <p:grpSpPr>
            <a:xfrm rot="0">
              <a:off x="5294026" y="24563"/>
              <a:ext cx="442093" cy="442093"/>
              <a:chOff x="0" y="0"/>
              <a:chExt cx="812800" cy="812800"/>
            </a:xfrm>
          </p:grpSpPr>
          <p:sp>
            <p:nvSpPr>
              <p:cNvPr name="Freeform 98" id="9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0000"/>
              </a:solidFill>
            </p:spPr>
          </p:sp>
          <p:sp>
            <p:nvSpPr>
              <p:cNvPr name="TextBox 99" id="99"/>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nvGrpSpPr>
            <p:cNvPr name="Group 100" id="100"/>
            <p:cNvGrpSpPr/>
            <p:nvPr/>
          </p:nvGrpSpPr>
          <p:grpSpPr>
            <a:xfrm rot="0">
              <a:off x="7951059" y="0"/>
              <a:ext cx="442093" cy="442093"/>
              <a:chOff x="0" y="0"/>
              <a:chExt cx="812800" cy="812800"/>
            </a:xfrm>
          </p:grpSpPr>
          <p:sp>
            <p:nvSpPr>
              <p:cNvPr name="Freeform 101" id="10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CF75E"/>
              </a:solidFill>
            </p:spPr>
          </p:sp>
          <p:sp>
            <p:nvSpPr>
              <p:cNvPr name="TextBox 102" id="102"/>
              <p:cNvSpPr txBox="true"/>
              <p:nvPr/>
            </p:nvSpPr>
            <p:spPr>
              <a:xfrm>
                <a:off x="76200" y="57150"/>
                <a:ext cx="660400" cy="679450"/>
              </a:xfrm>
              <a:prstGeom prst="rect">
                <a:avLst/>
              </a:prstGeom>
            </p:spPr>
            <p:txBody>
              <a:bodyPr anchor="ctr" rtlCol="false" tIns="50800" lIns="50800" bIns="50800" rIns="50800"/>
              <a:lstStyle/>
              <a:p>
                <a:pPr algn="ctr">
                  <a:lnSpc>
                    <a:spcPts val="1331"/>
                  </a:lnSpc>
                </a:pPr>
              </a:p>
            </p:txBody>
          </p:sp>
        </p:grpSp>
      </p:grpSp>
      <p:sp>
        <p:nvSpPr>
          <p:cNvPr name="TextBox 103" id="103"/>
          <p:cNvSpPr txBox="true"/>
          <p:nvPr/>
        </p:nvSpPr>
        <p:spPr>
          <a:xfrm rot="0">
            <a:off x="12658836" y="2769578"/>
            <a:ext cx="4144967" cy="580390"/>
          </a:xfrm>
          <a:prstGeom prst="rect">
            <a:avLst/>
          </a:prstGeom>
        </p:spPr>
        <p:txBody>
          <a:bodyPr anchor="t" rtlCol="false" tIns="0" lIns="0" bIns="0" rIns="0">
            <a:spAutoFit/>
          </a:bodyPr>
          <a:lstStyle/>
          <a:p>
            <a:pPr algn="ctr">
              <a:lnSpc>
                <a:spcPts val="4759"/>
              </a:lnSpc>
            </a:pPr>
            <a:r>
              <a:rPr lang="en-US" sz="3399">
                <a:solidFill>
                  <a:srgbClr val="000000"/>
                </a:solidFill>
                <a:latin typeface="Open Sans Bold"/>
              </a:rPr>
              <a:t>Solutions poisson</a:t>
            </a:r>
          </a:p>
        </p:txBody>
      </p:sp>
      <p:grpSp>
        <p:nvGrpSpPr>
          <p:cNvPr name="Group 104" id="104"/>
          <p:cNvGrpSpPr/>
          <p:nvPr/>
        </p:nvGrpSpPr>
        <p:grpSpPr>
          <a:xfrm rot="0">
            <a:off x="14819653" y="5071381"/>
            <a:ext cx="2090891" cy="1000785"/>
            <a:chOff x="0" y="0"/>
            <a:chExt cx="886989" cy="424549"/>
          </a:xfrm>
        </p:grpSpPr>
        <p:sp>
          <p:nvSpPr>
            <p:cNvPr name="Freeform 105" id="105"/>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D2FAC1"/>
            </a:solidFill>
            <a:ln w="9525" cap="sq">
              <a:solidFill>
                <a:srgbClr val="000000"/>
              </a:solidFill>
              <a:prstDash val="solid"/>
              <a:miter/>
            </a:ln>
          </p:spPr>
        </p:sp>
        <p:sp>
          <p:nvSpPr>
            <p:cNvPr name="TextBox 106" id="106"/>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107" id="107"/>
          <p:cNvGrpSpPr/>
          <p:nvPr/>
        </p:nvGrpSpPr>
        <p:grpSpPr>
          <a:xfrm rot="0">
            <a:off x="12509251" y="5071381"/>
            <a:ext cx="2090891" cy="1000785"/>
            <a:chOff x="0" y="0"/>
            <a:chExt cx="886989" cy="424549"/>
          </a:xfrm>
        </p:grpSpPr>
        <p:sp>
          <p:nvSpPr>
            <p:cNvPr name="Freeform 108" id="108"/>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D2FAC1"/>
            </a:solidFill>
            <a:ln w="9525" cap="sq">
              <a:solidFill>
                <a:srgbClr val="000000"/>
              </a:solidFill>
              <a:prstDash val="solid"/>
              <a:miter/>
            </a:ln>
          </p:spPr>
        </p:sp>
        <p:sp>
          <p:nvSpPr>
            <p:cNvPr name="TextBox 109" id="109"/>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10" id="110"/>
          <p:cNvSpPr txBox="true"/>
          <p:nvPr/>
        </p:nvSpPr>
        <p:spPr>
          <a:xfrm rot="0">
            <a:off x="14908989" y="5109051"/>
            <a:ext cx="1877409" cy="971938"/>
          </a:xfrm>
          <a:prstGeom prst="rect">
            <a:avLst/>
          </a:prstGeom>
        </p:spPr>
        <p:txBody>
          <a:bodyPr anchor="t" rtlCol="false" tIns="0" lIns="0" bIns="0" rIns="0">
            <a:spAutoFit/>
          </a:bodyPr>
          <a:lstStyle/>
          <a:p>
            <a:pPr algn="l">
              <a:lnSpc>
                <a:spcPts val="1310"/>
              </a:lnSpc>
            </a:pPr>
            <a:r>
              <a:rPr lang="en-US" sz="1092">
                <a:solidFill>
                  <a:srgbClr val="000000"/>
                </a:solidFill>
                <a:latin typeface="Poppins Bold"/>
              </a:rPr>
              <a:t>Comment rendre cet effort acceptable ? </a:t>
            </a:r>
          </a:p>
          <a:p>
            <a:pPr algn="l">
              <a:lnSpc>
                <a:spcPts val="1310"/>
              </a:lnSpc>
            </a:pPr>
            <a:r>
              <a:rPr lang="en-US" sz="1092">
                <a:solidFill>
                  <a:srgbClr val="000000"/>
                </a:solidFill>
                <a:latin typeface="Poppins"/>
              </a:rPr>
              <a:t>En réutilisant les connaissances acquises pour les valoriser</a:t>
            </a:r>
          </a:p>
          <a:p>
            <a:pPr algn="l">
              <a:lnSpc>
                <a:spcPts val="1310"/>
              </a:lnSpc>
              <a:spcBef>
                <a:spcPct val="0"/>
              </a:spcBef>
            </a:pPr>
          </a:p>
        </p:txBody>
      </p:sp>
      <p:sp>
        <p:nvSpPr>
          <p:cNvPr name="TextBox 111" id="111"/>
          <p:cNvSpPr txBox="true"/>
          <p:nvPr/>
        </p:nvSpPr>
        <p:spPr>
          <a:xfrm rot="0">
            <a:off x="12609064" y="5082582"/>
            <a:ext cx="1877409" cy="971938"/>
          </a:xfrm>
          <a:prstGeom prst="rect">
            <a:avLst/>
          </a:prstGeom>
        </p:spPr>
        <p:txBody>
          <a:bodyPr anchor="t" rtlCol="false" tIns="0" lIns="0" bIns="0" rIns="0">
            <a:spAutoFit/>
          </a:bodyPr>
          <a:lstStyle/>
          <a:p>
            <a:pPr algn="l">
              <a:lnSpc>
                <a:spcPts val="1310"/>
              </a:lnSpc>
              <a:spcBef>
                <a:spcPct val="0"/>
              </a:spcBef>
            </a:pPr>
            <a:r>
              <a:rPr lang="en-US" sz="1092">
                <a:solidFill>
                  <a:srgbClr val="000000"/>
                </a:solidFill>
                <a:latin typeface="Poppins Bold"/>
              </a:rPr>
              <a:t>Comment rendre cet effort acceptable ? </a:t>
            </a:r>
            <a:r>
              <a:rPr lang="en-US" sz="1092">
                <a:solidFill>
                  <a:srgbClr val="000000"/>
                </a:solidFill>
                <a:latin typeface="Poppins"/>
              </a:rPr>
              <a:t>En admettant que l’apprentissage est plus énergivore et long mais plus pérenne</a:t>
            </a:r>
          </a:p>
        </p:txBody>
      </p:sp>
      <p:grpSp>
        <p:nvGrpSpPr>
          <p:cNvPr name="Group 112" id="112"/>
          <p:cNvGrpSpPr/>
          <p:nvPr/>
        </p:nvGrpSpPr>
        <p:grpSpPr>
          <a:xfrm rot="0">
            <a:off x="14801309" y="3888130"/>
            <a:ext cx="2090891" cy="1000785"/>
            <a:chOff x="0" y="0"/>
            <a:chExt cx="886989" cy="424549"/>
          </a:xfrm>
        </p:grpSpPr>
        <p:sp>
          <p:nvSpPr>
            <p:cNvPr name="Freeform 113" id="113"/>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114" id="114"/>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grpSp>
        <p:nvGrpSpPr>
          <p:cNvPr name="Group 115" id="115"/>
          <p:cNvGrpSpPr/>
          <p:nvPr/>
        </p:nvGrpSpPr>
        <p:grpSpPr>
          <a:xfrm rot="0">
            <a:off x="12490908" y="3888130"/>
            <a:ext cx="2090891" cy="1000785"/>
            <a:chOff x="0" y="0"/>
            <a:chExt cx="886989" cy="424549"/>
          </a:xfrm>
        </p:grpSpPr>
        <p:sp>
          <p:nvSpPr>
            <p:cNvPr name="Freeform 116" id="116"/>
            <p:cNvSpPr/>
            <p:nvPr/>
          </p:nvSpPr>
          <p:spPr>
            <a:xfrm flipH="false" flipV="false" rot="0">
              <a:off x="0" y="0"/>
              <a:ext cx="886989" cy="424549"/>
            </a:xfrm>
            <a:custGeom>
              <a:avLst/>
              <a:gdLst/>
              <a:ahLst/>
              <a:cxnLst/>
              <a:rect r="r" b="b" t="t" l="l"/>
              <a:pathLst>
                <a:path h="424549" w="886989">
                  <a:moveTo>
                    <a:pt x="0" y="0"/>
                  </a:moveTo>
                  <a:lnTo>
                    <a:pt x="886989" y="0"/>
                  </a:lnTo>
                  <a:lnTo>
                    <a:pt x="886989" y="424549"/>
                  </a:lnTo>
                  <a:lnTo>
                    <a:pt x="0" y="424549"/>
                  </a:lnTo>
                  <a:close/>
                </a:path>
              </a:pathLst>
            </a:custGeom>
            <a:solidFill>
              <a:srgbClr val="8CF75E"/>
            </a:solidFill>
            <a:ln w="9525" cap="sq">
              <a:solidFill>
                <a:srgbClr val="000000"/>
              </a:solidFill>
              <a:prstDash val="solid"/>
              <a:miter/>
            </a:ln>
          </p:spPr>
        </p:sp>
        <p:sp>
          <p:nvSpPr>
            <p:cNvPr name="TextBox 117" id="117"/>
            <p:cNvSpPr txBox="true"/>
            <p:nvPr/>
          </p:nvSpPr>
          <p:spPr>
            <a:xfrm>
              <a:off x="0" y="-19050"/>
              <a:ext cx="886989" cy="443599"/>
            </a:xfrm>
            <a:prstGeom prst="rect">
              <a:avLst/>
            </a:prstGeom>
          </p:spPr>
          <p:txBody>
            <a:bodyPr anchor="ctr" rtlCol="false" tIns="31316" lIns="31316" bIns="31316" rIns="31316"/>
            <a:lstStyle/>
            <a:p>
              <a:pPr algn="ctr">
                <a:lnSpc>
                  <a:spcPts val="1331"/>
                </a:lnSpc>
              </a:pPr>
            </a:p>
          </p:txBody>
        </p:sp>
      </p:grpSp>
      <p:sp>
        <p:nvSpPr>
          <p:cNvPr name="TextBox 118" id="118"/>
          <p:cNvSpPr txBox="true"/>
          <p:nvPr/>
        </p:nvSpPr>
        <p:spPr>
          <a:xfrm rot="0">
            <a:off x="14926394" y="3981784"/>
            <a:ext cx="1877409" cy="813123"/>
          </a:xfrm>
          <a:prstGeom prst="rect">
            <a:avLst/>
          </a:prstGeom>
        </p:spPr>
        <p:txBody>
          <a:bodyPr anchor="t" rtlCol="false" tIns="0" lIns="0" bIns="0" rIns="0">
            <a:spAutoFit/>
          </a:bodyPr>
          <a:lstStyle/>
          <a:p>
            <a:pPr algn="l">
              <a:lnSpc>
                <a:spcPts val="1310"/>
              </a:lnSpc>
              <a:spcBef>
                <a:spcPct val="0"/>
              </a:spcBef>
            </a:pPr>
            <a:r>
              <a:rPr lang="en-US" sz="1092">
                <a:solidFill>
                  <a:srgbClr val="000000"/>
                </a:solidFill>
                <a:latin typeface="Poppins Bold"/>
              </a:rPr>
              <a:t>Comment rendre cet effort acceptable ? </a:t>
            </a:r>
            <a:r>
              <a:rPr lang="en-US" sz="1092">
                <a:solidFill>
                  <a:srgbClr val="000000"/>
                </a:solidFill>
                <a:latin typeface="Poppins"/>
              </a:rPr>
              <a:t>En s’informant sur les cycles de vie des objets et sur leurs effets sur le monde</a:t>
            </a:r>
          </a:p>
        </p:txBody>
      </p:sp>
      <p:sp>
        <p:nvSpPr>
          <p:cNvPr name="TextBox 119" id="119"/>
          <p:cNvSpPr txBox="true"/>
          <p:nvPr/>
        </p:nvSpPr>
        <p:spPr>
          <a:xfrm rot="0">
            <a:off x="12615992" y="3981784"/>
            <a:ext cx="1877409" cy="813123"/>
          </a:xfrm>
          <a:prstGeom prst="rect">
            <a:avLst/>
          </a:prstGeom>
        </p:spPr>
        <p:txBody>
          <a:bodyPr anchor="t" rtlCol="false" tIns="0" lIns="0" bIns="0" rIns="0">
            <a:spAutoFit/>
          </a:bodyPr>
          <a:lstStyle/>
          <a:p>
            <a:pPr algn="l">
              <a:lnSpc>
                <a:spcPts val="1310"/>
              </a:lnSpc>
            </a:pPr>
            <a:r>
              <a:rPr lang="en-US" sz="1092">
                <a:solidFill>
                  <a:srgbClr val="000000"/>
                </a:solidFill>
                <a:latin typeface="Poppins Bold"/>
              </a:rPr>
              <a:t>Comment rendre cet effort acceptable ? </a:t>
            </a:r>
          </a:p>
          <a:p>
            <a:pPr algn="l">
              <a:lnSpc>
                <a:spcPts val="1310"/>
              </a:lnSpc>
              <a:spcBef>
                <a:spcPct val="0"/>
              </a:spcBef>
            </a:pPr>
            <a:r>
              <a:rPr lang="en-US" sz="1092">
                <a:solidFill>
                  <a:srgbClr val="000000"/>
                </a:solidFill>
                <a:latin typeface="Poppins"/>
              </a:rPr>
              <a:t>En acceptant d’avoir un système technique avec plusieurs outils</a:t>
            </a:r>
          </a:p>
        </p:txBody>
      </p:sp>
      <p:sp>
        <p:nvSpPr>
          <p:cNvPr name="TextBox 120" id="120"/>
          <p:cNvSpPr txBox="true"/>
          <p:nvPr/>
        </p:nvSpPr>
        <p:spPr>
          <a:xfrm rot="0">
            <a:off x="11148194" y="6366739"/>
            <a:ext cx="6690414" cy="3489833"/>
          </a:xfrm>
          <a:prstGeom prst="rect">
            <a:avLst/>
          </a:prstGeom>
        </p:spPr>
        <p:txBody>
          <a:bodyPr anchor="t" rtlCol="false" tIns="0" lIns="0" bIns="0" rIns="0">
            <a:spAutoFit/>
          </a:bodyPr>
          <a:lstStyle/>
          <a:p>
            <a:pPr algn="just">
              <a:lnSpc>
                <a:spcPts val="3472"/>
              </a:lnSpc>
            </a:pPr>
            <a:r>
              <a:rPr lang="en-US" sz="2480">
                <a:solidFill>
                  <a:srgbClr val="000000"/>
                </a:solidFill>
                <a:latin typeface="Open Sans"/>
              </a:rPr>
              <a:t>Les indices de faisabilité nous permettront donc de tirer des pistes de solutions. Pour l’exemple de la brosse à dents électrique pris au long de cette étude, les indices de faisabilité sont mis sur le même plan. On peut cependant imaginer que ces pistes prennent plusieurs directions différentes si l’indice de faisabilité est éclaté.</a:t>
            </a:r>
          </a:p>
        </p:txBody>
      </p:sp>
    </p:spTree>
  </p:cSld>
  <p:clrMapOvr>
    <a:masterClrMapping/>
  </p:clrMapOvr>
</p:sld>
</file>

<file path=ppt/slides/slide34.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331290" y="148590"/>
            <a:ext cx="6828856"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INVENTION - Combo</a:t>
            </a:r>
          </a:p>
        </p:txBody>
      </p:sp>
      <p:sp>
        <p:nvSpPr>
          <p:cNvPr name="TextBox 3" id="3"/>
          <p:cNvSpPr txBox="true"/>
          <p:nvPr/>
        </p:nvSpPr>
        <p:spPr>
          <a:xfrm rot="0">
            <a:off x="3258409" y="3837305"/>
            <a:ext cx="11771181" cy="2555241"/>
          </a:xfrm>
          <a:prstGeom prst="rect">
            <a:avLst/>
          </a:prstGeom>
        </p:spPr>
        <p:txBody>
          <a:bodyPr anchor="t" rtlCol="false" tIns="0" lIns="0" bIns="0" rIns="0">
            <a:spAutoFit/>
          </a:bodyPr>
          <a:lstStyle/>
          <a:p>
            <a:pPr algn="ctr">
              <a:lnSpc>
                <a:spcPts val="4059"/>
              </a:lnSpc>
            </a:pPr>
            <a:r>
              <a:rPr lang="en-US" sz="2899">
                <a:solidFill>
                  <a:srgbClr val="000000"/>
                </a:solidFill>
                <a:latin typeface="Open Sans"/>
              </a:rPr>
              <a:t>En mettant côte-à-côte les fonctions que doit remplir le dispositif et les efforts fournis, on peut désormais poser nos solutions. On aboutit donc à des groupes de solutions globales, ou à quelques solutions spécifiques, pour contrer les causes qui participent au technosolutionnisme. </a:t>
            </a:r>
          </a:p>
        </p:txBody>
      </p:sp>
      <p:sp>
        <p:nvSpPr>
          <p:cNvPr name="TextBox 4" id="4"/>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spTree>
  </p:cSld>
  <p:clrMapOvr>
    <a:masterClrMapping/>
  </p:clrMapOvr>
</p:sld>
</file>

<file path=ppt/slides/slide35.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331290" y="148590"/>
            <a:ext cx="6828856"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INVENTION - Combo</a:t>
            </a:r>
          </a:p>
        </p:txBody>
      </p:sp>
      <p:sp>
        <p:nvSpPr>
          <p:cNvPr name="TextBox 3" id="3"/>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grpSp>
        <p:nvGrpSpPr>
          <p:cNvPr name="Group 4" id="4"/>
          <p:cNvGrpSpPr/>
          <p:nvPr/>
        </p:nvGrpSpPr>
        <p:grpSpPr>
          <a:xfrm rot="0">
            <a:off x="1028700" y="7080190"/>
            <a:ext cx="3660813" cy="2421824"/>
            <a:chOff x="0" y="0"/>
            <a:chExt cx="1728037" cy="1143189"/>
          </a:xfrm>
        </p:grpSpPr>
        <p:sp>
          <p:nvSpPr>
            <p:cNvPr name="Freeform 5" id="5"/>
            <p:cNvSpPr/>
            <p:nvPr/>
          </p:nvSpPr>
          <p:spPr>
            <a:xfrm flipH="false" flipV="false" rot="0">
              <a:off x="0" y="0"/>
              <a:ext cx="1728037" cy="1143189"/>
            </a:xfrm>
            <a:custGeom>
              <a:avLst/>
              <a:gdLst/>
              <a:ahLst/>
              <a:cxnLst/>
              <a:rect r="r" b="b" t="t" l="l"/>
              <a:pathLst>
                <a:path h="1143189" w="1728037">
                  <a:moveTo>
                    <a:pt x="0" y="0"/>
                  </a:moveTo>
                  <a:lnTo>
                    <a:pt x="1728037" y="0"/>
                  </a:lnTo>
                  <a:lnTo>
                    <a:pt x="1728037" y="1143189"/>
                  </a:lnTo>
                  <a:lnTo>
                    <a:pt x="0" y="1143189"/>
                  </a:lnTo>
                  <a:close/>
                </a:path>
              </a:pathLst>
            </a:custGeom>
            <a:solidFill>
              <a:srgbClr val="8CF75E"/>
            </a:solidFill>
            <a:ln w="9525" cap="sq">
              <a:solidFill>
                <a:srgbClr val="000000"/>
              </a:solidFill>
              <a:prstDash val="solid"/>
              <a:miter/>
            </a:ln>
          </p:spPr>
        </p:sp>
        <p:sp>
          <p:nvSpPr>
            <p:cNvPr name="TextBox 6" id="6"/>
            <p:cNvSpPr txBox="true"/>
            <p:nvPr/>
          </p:nvSpPr>
          <p:spPr>
            <a:xfrm>
              <a:off x="0" y="-19050"/>
              <a:ext cx="1728037" cy="1162239"/>
            </a:xfrm>
            <a:prstGeom prst="rect">
              <a:avLst/>
            </a:prstGeom>
          </p:spPr>
          <p:txBody>
            <a:bodyPr anchor="ctr" rtlCol="false" tIns="31316" lIns="31316" bIns="31316" rIns="31316"/>
            <a:lstStyle/>
            <a:p>
              <a:pPr algn="ctr">
                <a:lnSpc>
                  <a:spcPts val="1800"/>
                </a:lnSpc>
              </a:pPr>
            </a:p>
          </p:txBody>
        </p:sp>
      </p:grpSp>
      <p:sp>
        <p:nvSpPr>
          <p:cNvPr name="TextBox 7" id="7"/>
          <p:cNvSpPr txBox="true"/>
          <p:nvPr/>
        </p:nvSpPr>
        <p:spPr>
          <a:xfrm rot="0">
            <a:off x="1227037" y="7196964"/>
            <a:ext cx="3264140" cy="2305050"/>
          </a:xfrm>
          <a:prstGeom prst="rect">
            <a:avLst/>
          </a:prstGeom>
        </p:spPr>
        <p:txBody>
          <a:bodyPr anchor="t" rtlCol="false" tIns="0" lIns="0" bIns="0" rIns="0">
            <a:spAutoFit/>
          </a:bodyPr>
          <a:lstStyle/>
          <a:p>
            <a:pPr algn="l">
              <a:lnSpc>
                <a:spcPts val="2279"/>
              </a:lnSpc>
            </a:pPr>
            <a:r>
              <a:rPr lang="en-US" sz="1899">
                <a:solidFill>
                  <a:srgbClr val="000000"/>
                </a:solidFill>
                <a:latin typeface="Poppins Italics"/>
              </a:rPr>
              <a:t>Designer</a:t>
            </a:r>
            <a:r>
              <a:rPr lang="en-US" sz="1899">
                <a:solidFill>
                  <a:srgbClr val="000000"/>
                </a:solidFill>
                <a:latin typeface="Poppins"/>
              </a:rPr>
              <a:t> une brosse à dents manuelle plus adaptée à la forme des dents, permettant un apprentissage rapide, et inclure un sablier à la routine dentaire. </a:t>
            </a:r>
          </a:p>
          <a:p>
            <a:pPr algn="l">
              <a:lnSpc>
                <a:spcPts val="2279"/>
              </a:lnSpc>
            </a:pPr>
          </a:p>
        </p:txBody>
      </p:sp>
      <p:grpSp>
        <p:nvGrpSpPr>
          <p:cNvPr name="Group 8" id="8"/>
          <p:cNvGrpSpPr/>
          <p:nvPr/>
        </p:nvGrpSpPr>
        <p:grpSpPr>
          <a:xfrm rot="0">
            <a:off x="6791826" y="6076354"/>
            <a:ext cx="3660813" cy="2214748"/>
            <a:chOff x="0" y="0"/>
            <a:chExt cx="4881084" cy="2952998"/>
          </a:xfrm>
        </p:grpSpPr>
        <p:grpSp>
          <p:nvGrpSpPr>
            <p:cNvPr name="Group 9" id="9"/>
            <p:cNvGrpSpPr/>
            <p:nvPr/>
          </p:nvGrpSpPr>
          <p:grpSpPr>
            <a:xfrm rot="0">
              <a:off x="0" y="0"/>
              <a:ext cx="4881084" cy="2952998"/>
              <a:chOff x="0" y="0"/>
              <a:chExt cx="1728037" cy="1045442"/>
            </a:xfrm>
          </p:grpSpPr>
          <p:sp>
            <p:nvSpPr>
              <p:cNvPr name="Freeform 10" id="10"/>
              <p:cNvSpPr/>
              <p:nvPr/>
            </p:nvSpPr>
            <p:spPr>
              <a:xfrm flipH="false" flipV="false" rot="0">
                <a:off x="0" y="0"/>
                <a:ext cx="1728037" cy="1045442"/>
              </a:xfrm>
              <a:custGeom>
                <a:avLst/>
                <a:gdLst/>
                <a:ahLst/>
                <a:cxnLst/>
                <a:rect r="r" b="b" t="t" l="l"/>
                <a:pathLst>
                  <a:path h="1045442" w="1728037">
                    <a:moveTo>
                      <a:pt x="0" y="0"/>
                    </a:moveTo>
                    <a:lnTo>
                      <a:pt x="1728037" y="0"/>
                    </a:lnTo>
                    <a:lnTo>
                      <a:pt x="1728037" y="1045442"/>
                    </a:lnTo>
                    <a:lnTo>
                      <a:pt x="0" y="1045442"/>
                    </a:lnTo>
                    <a:close/>
                  </a:path>
                </a:pathLst>
              </a:custGeom>
              <a:solidFill>
                <a:srgbClr val="8CF75E"/>
              </a:solidFill>
              <a:ln w="9525" cap="sq">
                <a:solidFill>
                  <a:srgbClr val="000000"/>
                </a:solidFill>
                <a:prstDash val="solid"/>
                <a:miter/>
              </a:ln>
            </p:spPr>
          </p:sp>
          <p:sp>
            <p:nvSpPr>
              <p:cNvPr name="TextBox 11" id="11"/>
              <p:cNvSpPr txBox="true"/>
              <p:nvPr/>
            </p:nvSpPr>
            <p:spPr>
              <a:xfrm>
                <a:off x="0" y="-19050"/>
                <a:ext cx="1728037" cy="1064492"/>
              </a:xfrm>
              <a:prstGeom prst="rect">
                <a:avLst/>
              </a:prstGeom>
            </p:spPr>
            <p:txBody>
              <a:bodyPr anchor="ctr" rtlCol="false" tIns="31316" lIns="31316" bIns="31316" rIns="31316"/>
              <a:lstStyle/>
              <a:p>
                <a:pPr algn="ctr">
                  <a:lnSpc>
                    <a:spcPts val="1800"/>
                  </a:lnSpc>
                </a:pPr>
              </a:p>
            </p:txBody>
          </p:sp>
        </p:grpSp>
        <p:sp>
          <p:nvSpPr>
            <p:cNvPr name="TextBox 12" id="12"/>
            <p:cNvSpPr txBox="true"/>
            <p:nvPr/>
          </p:nvSpPr>
          <p:spPr>
            <a:xfrm rot="0">
              <a:off x="264449" y="123949"/>
              <a:ext cx="4352186" cy="2686050"/>
            </a:xfrm>
            <a:prstGeom prst="rect">
              <a:avLst/>
            </a:prstGeom>
          </p:spPr>
          <p:txBody>
            <a:bodyPr anchor="t" rtlCol="false" tIns="0" lIns="0" bIns="0" rIns="0">
              <a:spAutoFit/>
            </a:bodyPr>
            <a:lstStyle/>
            <a:p>
              <a:pPr algn="l">
                <a:lnSpc>
                  <a:spcPts val="2279"/>
                </a:lnSpc>
              </a:pPr>
              <a:r>
                <a:rPr lang="en-US" sz="1899">
                  <a:solidFill>
                    <a:srgbClr val="000000"/>
                  </a:solidFill>
                  <a:latin typeface="Poppins"/>
                </a:rPr>
                <a:t>Mettre en place un apprentissage du brossage de dents à l’aide d’une brosse à dents manuelle, aidé d’un sablier, idéalement de manière ludique</a:t>
              </a:r>
            </a:p>
          </p:txBody>
        </p:sp>
      </p:grpSp>
      <p:sp>
        <p:nvSpPr>
          <p:cNvPr name="TextBox 13" id="13"/>
          <p:cNvSpPr txBox="true"/>
          <p:nvPr/>
        </p:nvSpPr>
        <p:spPr>
          <a:xfrm rot="0">
            <a:off x="721689" y="1533188"/>
            <a:ext cx="13269130" cy="457200"/>
          </a:xfrm>
          <a:prstGeom prst="rect">
            <a:avLst/>
          </a:prstGeom>
        </p:spPr>
        <p:txBody>
          <a:bodyPr anchor="t" rtlCol="false" tIns="0" lIns="0" bIns="0" rIns="0">
            <a:spAutoFit/>
          </a:bodyPr>
          <a:lstStyle/>
          <a:p>
            <a:pPr algn="l">
              <a:lnSpc>
                <a:spcPts val="3491"/>
              </a:lnSpc>
            </a:pPr>
            <a:r>
              <a:rPr lang="en-US" sz="2910">
                <a:solidFill>
                  <a:srgbClr val="000000"/>
                </a:solidFill>
                <a:latin typeface="Poppins"/>
              </a:rPr>
              <a:t>Voici des exemples de solutions dans le cas de notre exemple : </a:t>
            </a:r>
          </a:p>
        </p:txBody>
      </p:sp>
      <p:grpSp>
        <p:nvGrpSpPr>
          <p:cNvPr name="Group 14" id="14"/>
          <p:cNvGrpSpPr/>
          <p:nvPr/>
        </p:nvGrpSpPr>
        <p:grpSpPr>
          <a:xfrm rot="0">
            <a:off x="10820959" y="3692630"/>
            <a:ext cx="3660813" cy="1814698"/>
            <a:chOff x="0" y="0"/>
            <a:chExt cx="4881084" cy="2419598"/>
          </a:xfrm>
        </p:grpSpPr>
        <p:grpSp>
          <p:nvGrpSpPr>
            <p:cNvPr name="Group 15" id="15"/>
            <p:cNvGrpSpPr/>
            <p:nvPr/>
          </p:nvGrpSpPr>
          <p:grpSpPr>
            <a:xfrm rot="0">
              <a:off x="0" y="0"/>
              <a:ext cx="4881084" cy="2419598"/>
              <a:chOff x="0" y="0"/>
              <a:chExt cx="1728037" cy="856604"/>
            </a:xfrm>
          </p:grpSpPr>
          <p:sp>
            <p:nvSpPr>
              <p:cNvPr name="Freeform 16" id="16"/>
              <p:cNvSpPr/>
              <p:nvPr/>
            </p:nvSpPr>
            <p:spPr>
              <a:xfrm flipH="false" flipV="false" rot="0">
                <a:off x="0" y="0"/>
                <a:ext cx="1728037" cy="856604"/>
              </a:xfrm>
              <a:custGeom>
                <a:avLst/>
                <a:gdLst/>
                <a:ahLst/>
                <a:cxnLst/>
                <a:rect r="r" b="b" t="t" l="l"/>
                <a:pathLst>
                  <a:path h="856604" w="1728037">
                    <a:moveTo>
                      <a:pt x="0" y="0"/>
                    </a:moveTo>
                    <a:lnTo>
                      <a:pt x="1728037" y="0"/>
                    </a:lnTo>
                    <a:lnTo>
                      <a:pt x="1728037" y="856604"/>
                    </a:lnTo>
                    <a:lnTo>
                      <a:pt x="0" y="856604"/>
                    </a:lnTo>
                    <a:close/>
                  </a:path>
                </a:pathLst>
              </a:custGeom>
              <a:solidFill>
                <a:srgbClr val="8CF75E"/>
              </a:solidFill>
              <a:ln w="9525" cap="sq">
                <a:solidFill>
                  <a:srgbClr val="000000"/>
                </a:solidFill>
                <a:prstDash val="solid"/>
                <a:miter/>
              </a:ln>
            </p:spPr>
          </p:sp>
          <p:sp>
            <p:nvSpPr>
              <p:cNvPr name="TextBox 17" id="17"/>
              <p:cNvSpPr txBox="true"/>
              <p:nvPr/>
            </p:nvSpPr>
            <p:spPr>
              <a:xfrm>
                <a:off x="0" y="-19050"/>
                <a:ext cx="1728037" cy="875654"/>
              </a:xfrm>
              <a:prstGeom prst="rect">
                <a:avLst/>
              </a:prstGeom>
            </p:spPr>
            <p:txBody>
              <a:bodyPr anchor="ctr" rtlCol="false" tIns="31316" lIns="31316" bIns="31316" rIns="31316"/>
              <a:lstStyle/>
              <a:p>
                <a:pPr algn="ctr">
                  <a:lnSpc>
                    <a:spcPts val="1800"/>
                  </a:lnSpc>
                </a:pPr>
              </a:p>
            </p:txBody>
          </p:sp>
        </p:grpSp>
        <p:sp>
          <p:nvSpPr>
            <p:cNvPr name="TextBox 18" id="18"/>
            <p:cNvSpPr txBox="true"/>
            <p:nvPr/>
          </p:nvSpPr>
          <p:spPr>
            <a:xfrm rot="0">
              <a:off x="264449" y="428749"/>
              <a:ext cx="4352186" cy="1543050"/>
            </a:xfrm>
            <a:prstGeom prst="rect">
              <a:avLst/>
            </a:prstGeom>
          </p:spPr>
          <p:txBody>
            <a:bodyPr anchor="t" rtlCol="false" tIns="0" lIns="0" bIns="0" rIns="0">
              <a:spAutoFit/>
            </a:bodyPr>
            <a:lstStyle/>
            <a:p>
              <a:pPr algn="l">
                <a:lnSpc>
                  <a:spcPts val="2279"/>
                </a:lnSpc>
              </a:pPr>
              <a:r>
                <a:rPr lang="en-US" sz="1899">
                  <a:solidFill>
                    <a:srgbClr val="000000"/>
                  </a:solidFill>
                  <a:latin typeface="Poppins"/>
                </a:rPr>
                <a:t>Accepter que l’éducation est un apprentissage long et faire participer le dentiste. </a:t>
              </a:r>
            </a:p>
          </p:txBody>
        </p:sp>
      </p:grpSp>
      <p:grpSp>
        <p:nvGrpSpPr>
          <p:cNvPr name="Group 19" id="19"/>
          <p:cNvGrpSpPr/>
          <p:nvPr/>
        </p:nvGrpSpPr>
        <p:grpSpPr>
          <a:xfrm rot="0">
            <a:off x="13055314" y="7212303"/>
            <a:ext cx="3660813" cy="2157598"/>
            <a:chOff x="0" y="0"/>
            <a:chExt cx="4881084" cy="2876798"/>
          </a:xfrm>
        </p:grpSpPr>
        <p:grpSp>
          <p:nvGrpSpPr>
            <p:cNvPr name="Group 20" id="20"/>
            <p:cNvGrpSpPr/>
            <p:nvPr/>
          </p:nvGrpSpPr>
          <p:grpSpPr>
            <a:xfrm rot="0">
              <a:off x="0" y="0"/>
              <a:ext cx="4881084" cy="2876798"/>
              <a:chOff x="0" y="0"/>
              <a:chExt cx="1728037" cy="1018465"/>
            </a:xfrm>
          </p:grpSpPr>
          <p:sp>
            <p:nvSpPr>
              <p:cNvPr name="Freeform 21" id="21"/>
              <p:cNvSpPr/>
              <p:nvPr/>
            </p:nvSpPr>
            <p:spPr>
              <a:xfrm flipH="false" flipV="false" rot="0">
                <a:off x="0" y="0"/>
                <a:ext cx="1728037" cy="1018465"/>
              </a:xfrm>
              <a:custGeom>
                <a:avLst/>
                <a:gdLst/>
                <a:ahLst/>
                <a:cxnLst/>
                <a:rect r="r" b="b" t="t" l="l"/>
                <a:pathLst>
                  <a:path h="1018465" w="1728037">
                    <a:moveTo>
                      <a:pt x="0" y="0"/>
                    </a:moveTo>
                    <a:lnTo>
                      <a:pt x="1728037" y="0"/>
                    </a:lnTo>
                    <a:lnTo>
                      <a:pt x="1728037" y="1018465"/>
                    </a:lnTo>
                    <a:lnTo>
                      <a:pt x="0" y="1018465"/>
                    </a:lnTo>
                    <a:close/>
                  </a:path>
                </a:pathLst>
              </a:custGeom>
              <a:solidFill>
                <a:srgbClr val="8CF75E"/>
              </a:solidFill>
              <a:ln w="9525" cap="sq">
                <a:solidFill>
                  <a:srgbClr val="000000"/>
                </a:solidFill>
                <a:prstDash val="solid"/>
                <a:miter/>
              </a:ln>
            </p:spPr>
          </p:sp>
          <p:sp>
            <p:nvSpPr>
              <p:cNvPr name="TextBox 22" id="22"/>
              <p:cNvSpPr txBox="true"/>
              <p:nvPr/>
            </p:nvSpPr>
            <p:spPr>
              <a:xfrm>
                <a:off x="0" y="-19050"/>
                <a:ext cx="1728037" cy="1037515"/>
              </a:xfrm>
              <a:prstGeom prst="rect">
                <a:avLst/>
              </a:prstGeom>
            </p:spPr>
            <p:txBody>
              <a:bodyPr anchor="ctr" rtlCol="false" tIns="31316" lIns="31316" bIns="31316" rIns="31316"/>
              <a:lstStyle/>
              <a:p>
                <a:pPr algn="ctr">
                  <a:lnSpc>
                    <a:spcPts val="1800"/>
                  </a:lnSpc>
                </a:pPr>
              </a:p>
            </p:txBody>
          </p:sp>
        </p:grpSp>
        <p:sp>
          <p:nvSpPr>
            <p:cNvPr name="TextBox 23" id="23"/>
            <p:cNvSpPr txBox="true"/>
            <p:nvPr/>
          </p:nvSpPr>
          <p:spPr>
            <a:xfrm rot="0">
              <a:off x="264449" y="276349"/>
              <a:ext cx="4352186" cy="2305050"/>
            </a:xfrm>
            <a:prstGeom prst="rect">
              <a:avLst/>
            </a:prstGeom>
          </p:spPr>
          <p:txBody>
            <a:bodyPr anchor="t" rtlCol="false" tIns="0" lIns="0" bIns="0" rIns="0">
              <a:spAutoFit/>
            </a:bodyPr>
            <a:lstStyle/>
            <a:p>
              <a:pPr algn="l">
                <a:lnSpc>
                  <a:spcPts val="2279"/>
                </a:lnSpc>
              </a:pPr>
              <a:r>
                <a:rPr lang="en-US" sz="1899">
                  <a:solidFill>
                    <a:srgbClr val="000000"/>
                  </a:solidFill>
                  <a:latin typeface="Poppins"/>
                </a:rPr>
                <a:t>Créer un cercle de mimétisme vertueux entre l’enfant et ses amis et développer leur esprit critique (et techno-critique).</a:t>
              </a:r>
            </a:p>
          </p:txBody>
        </p:sp>
      </p:grpSp>
      <p:grpSp>
        <p:nvGrpSpPr>
          <p:cNvPr name="Group 24" id="24"/>
          <p:cNvGrpSpPr/>
          <p:nvPr/>
        </p:nvGrpSpPr>
        <p:grpSpPr>
          <a:xfrm rot="0">
            <a:off x="3131013" y="2756706"/>
            <a:ext cx="3660813" cy="1871848"/>
            <a:chOff x="0" y="0"/>
            <a:chExt cx="4881084" cy="2495798"/>
          </a:xfrm>
        </p:grpSpPr>
        <p:grpSp>
          <p:nvGrpSpPr>
            <p:cNvPr name="Group 25" id="25"/>
            <p:cNvGrpSpPr/>
            <p:nvPr/>
          </p:nvGrpSpPr>
          <p:grpSpPr>
            <a:xfrm rot="0">
              <a:off x="0" y="0"/>
              <a:ext cx="4881084" cy="2495798"/>
              <a:chOff x="0" y="0"/>
              <a:chExt cx="1728037" cy="883581"/>
            </a:xfrm>
          </p:grpSpPr>
          <p:sp>
            <p:nvSpPr>
              <p:cNvPr name="Freeform 26" id="26"/>
              <p:cNvSpPr/>
              <p:nvPr/>
            </p:nvSpPr>
            <p:spPr>
              <a:xfrm flipH="false" flipV="false" rot="0">
                <a:off x="0" y="0"/>
                <a:ext cx="1728037" cy="883581"/>
              </a:xfrm>
              <a:custGeom>
                <a:avLst/>
                <a:gdLst/>
                <a:ahLst/>
                <a:cxnLst/>
                <a:rect r="r" b="b" t="t" l="l"/>
                <a:pathLst>
                  <a:path h="883581" w="1728037">
                    <a:moveTo>
                      <a:pt x="0" y="0"/>
                    </a:moveTo>
                    <a:lnTo>
                      <a:pt x="1728037" y="0"/>
                    </a:lnTo>
                    <a:lnTo>
                      <a:pt x="1728037" y="883581"/>
                    </a:lnTo>
                    <a:lnTo>
                      <a:pt x="0" y="883581"/>
                    </a:lnTo>
                    <a:close/>
                  </a:path>
                </a:pathLst>
              </a:custGeom>
              <a:solidFill>
                <a:srgbClr val="8CF75E"/>
              </a:solidFill>
              <a:ln w="9525" cap="sq">
                <a:solidFill>
                  <a:srgbClr val="000000"/>
                </a:solidFill>
                <a:prstDash val="solid"/>
                <a:miter/>
              </a:ln>
            </p:spPr>
          </p:sp>
          <p:sp>
            <p:nvSpPr>
              <p:cNvPr name="TextBox 27" id="27"/>
              <p:cNvSpPr txBox="true"/>
              <p:nvPr/>
            </p:nvSpPr>
            <p:spPr>
              <a:xfrm>
                <a:off x="0" y="-19050"/>
                <a:ext cx="1728037" cy="902631"/>
              </a:xfrm>
              <a:prstGeom prst="rect">
                <a:avLst/>
              </a:prstGeom>
            </p:spPr>
            <p:txBody>
              <a:bodyPr anchor="ctr" rtlCol="false" tIns="31316" lIns="31316" bIns="31316" rIns="31316"/>
              <a:lstStyle/>
              <a:p>
                <a:pPr algn="ctr">
                  <a:lnSpc>
                    <a:spcPts val="2279"/>
                  </a:lnSpc>
                </a:pPr>
              </a:p>
            </p:txBody>
          </p:sp>
        </p:grpSp>
        <p:sp>
          <p:nvSpPr>
            <p:cNvPr name="TextBox 28" id="28"/>
            <p:cNvSpPr txBox="true"/>
            <p:nvPr/>
          </p:nvSpPr>
          <p:spPr>
            <a:xfrm rot="0">
              <a:off x="264449" y="276349"/>
              <a:ext cx="4352186" cy="1924050"/>
            </a:xfrm>
            <a:prstGeom prst="rect">
              <a:avLst/>
            </a:prstGeom>
          </p:spPr>
          <p:txBody>
            <a:bodyPr anchor="t" rtlCol="false" tIns="0" lIns="0" bIns="0" rIns="0">
              <a:spAutoFit/>
            </a:bodyPr>
            <a:lstStyle/>
            <a:p>
              <a:pPr algn="l">
                <a:lnSpc>
                  <a:spcPts val="2279"/>
                </a:lnSpc>
              </a:pPr>
              <a:r>
                <a:rPr lang="en-US" sz="1899">
                  <a:solidFill>
                    <a:srgbClr val="000000"/>
                  </a:solidFill>
                  <a:latin typeface="Poppins"/>
                </a:rPr>
                <a:t>Apprendre à son enfant l’importance du soin, et faire du brossage des dents un moment parent-enfant. </a:t>
              </a:r>
            </a:p>
          </p:txBody>
        </p:sp>
      </p:grpSp>
    </p:spTree>
  </p:cSld>
  <p:clrMapOvr>
    <a:masterClrMapping/>
  </p:clrMapOvr>
</p:sld>
</file>

<file path=ppt/slides/slide36.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3749048"/>
            <a:ext cx="16101860" cy="1394452"/>
          </a:xfrm>
          <a:prstGeom prst="rect">
            <a:avLst/>
          </a:prstGeom>
        </p:spPr>
        <p:txBody>
          <a:bodyPr anchor="t" rtlCol="false" tIns="0" lIns="0" bIns="0" rIns="0">
            <a:spAutoFit/>
          </a:bodyPr>
          <a:lstStyle/>
          <a:p>
            <a:pPr algn="ctr">
              <a:lnSpc>
                <a:spcPts val="11340"/>
              </a:lnSpc>
            </a:pPr>
            <a:r>
              <a:rPr lang="en-US" sz="8100">
                <a:solidFill>
                  <a:srgbClr val="000000"/>
                </a:solidFill>
                <a:latin typeface="Open Sans Bold"/>
              </a:rPr>
              <a:t>LIMITES ET CONCLUSION</a:t>
            </a:r>
          </a:p>
        </p:txBody>
      </p:sp>
    </p:spTree>
  </p:cSld>
  <p:clrMapOvr>
    <a:masterClrMapping/>
  </p:clrMapOvr>
</p:sld>
</file>

<file path=ppt/slides/slide37.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828859" y="923925"/>
            <a:ext cx="16230600" cy="880110"/>
          </a:xfrm>
          <a:prstGeom prst="rect">
            <a:avLst/>
          </a:prstGeom>
        </p:spPr>
        <p:txBody>
          <a:bodyPr anchor="t" rtlCol="false" tIns="0" lIns="0" bIns="0" rIns="0">
            <a:spAutoFit/>
          </a:bodyPr>
          <a:lstStyle/>
          <a:p>
            <a:pPr algn="ctr">
              <a:lnSpc>
                <a:spcPts val="7139"/>
              </a:lnSpc>
            </a:pPr>
            <a:r>
              <a:rPr lang="en-US" sz="5100">
                <a:solidFill>
                  <a:srgbClr val="000000"/>
                </a:solidFill>
                <a:latin typeface="Open Sans Bold"/>
              </a:rPr>
              <a:t>LIMITES DE L’OUTIL</a:t>
            </a:r>
          </a:p>
        </p:txBody>
      </p:sp>
      <p:sp>
        <p:nvSpPr>
          <p:cNvPr name="TextBox 3" id="3"/>
          <p:cNvSpPr txBox="true"/>
          <p:nvPr/>
        </p:nvSpPr>
        <p:spPr>
          <a:xfrm rot="0">
            <a:off x="9144000" y="2540131"/>
            <a:ext cx="7915459" cy="2555240"/>
          </a:xfrm>
          <a:prstGeom prst="rect">
            <a:avLst/>
          </a:prstGeom>
        </p:spPr>
        <p:txBody>
          <a:bodyPr anchor="t" rtlCol="false" tIns="0" lIns="0" bIns="0" rIns="0">
            <a:spAutoFit/>
          </a:bodyPr>
          <a:lstStyle/>
          <a:p>
            <a:pPr algn="just">
              <a:lnSpc>
                <a:spcPts val="4060"/>
              </a:lnSpc>
            </a:pPr>
            <a:r>
              <a:rPr lang="en-US" sz="2900">
                <a:solidFill>
                  <a:srgbClr val="000000"/>
                </a:solidFill>
                <a:latin typeface="Open Sans"/>
              </a:rPr>
              <a:t>L’outil peut être complété en le pensant avec les autres outils HT06 (tendance &amp; faits techniques, inerties et leviers, seuil de contre-productivité, etc.) pour mieux comprendre les cas d’étude. </a:t>
            </a:r>
          </a:p>
        </p:txBody>
      </p:sp>
      <p:sp>
        <p:nvSpPr>
          <p:cNvPr name="TextBox 4" id="4"/>
          <p:cNvSpPr txBox="true"/>
          <p:nvPr/>
        </p:nvSpPr>
        <p:spPr>
          <a:xfrm rot="0">
            <a:off x="9144000" y="5559783"/>
            <a:ext cx="7715617" cy="4088518"/>
          </a:xfrm>
          <a:prstGeom prst="rect">
            <a:avLst/>
          </a:prstGeom>
        </p:spPr>
        <p:txBody>
          <a:bodyPr anchor="t" rtlCol="false" tIns="0" lIns="0" bIns="0" rIns="0">
            <a:spAutoFit/>
          </a:bodyPr>
          <a:lstStyle/>
          <a:p>
            <a:pPr algn="just">
              <a:lnSpc>
                <a:spcPts val="4073"/>
              </a:lnSpc>
            </a:pPr>
            <a:r>
              <a:rPr lang="en-US" sz="2909">
                <a:solidFill>
                  <a:srgbClr val="000000"/>
                </a:solidFill>
                <a:latin typeface="Open Sans"/>
              </a:rPr>
              <a:t>L’outil a pour but de penser des leviers d’action, sous forme d’efforts à fournir de la part des différents acteurs, et ne permet pas une prise en compte de toutes les intrications en jeu dans le réflexe solutionniste, ni de manière d’agir dessus (on ne va pas renverser le capitalisme avec), ce qui fait à la fois sa force et sa faiblesse.  </a:t>
            </a:r>
          </a:p>
        </p:txBody>
      </p:sp>
      <p:sp>
        <p:nvSpPr>
          <p:cNvPr name="TextBox 5" id="5"/>
          <p:cNvSpPr txBox="true"/>
          <p:nvPr/>
        </p:nvSpPr>
        <p:spPr>
          <a:xfrm rot="0">
            <a:off x="548931" y="3015296"/>
            <a:ext cx="8115300" cy="5127074"/>
          </a:xfrm>
          <a:prstGeom prst="rect">
            <a:avLst/>
          </a:prstGeom>
        </p:spPr>
        <p:txBody>
          <a:bodyPr anchor="t" rtlCol="false" tIns="0" lIns="0" bIns="0" rIns="0">
            <a:spAutoFit/>
          </a:bodyPr>
          <a:lstStyle/>
          <a:p>
            <a:pPr algn="just">
              <a:lnSpc>
                <a:spcPts val="4055"/>
              </a:lnSpc>
            </a:pPr>
            <a:r>
              <a:rPr lang="en-US" sz="2896">
                <a:solidFill>
                  <a:srgbClr val="000000"/>
                </a:solidFill>
                <a:latin typeface="Open Sans"/>
              </a:rPr>
              <a:t>L’outil demande une pensée systémique, notamment à la première étape  de détermination des causes. Il demande donc à l’utilisateur de se plonger dans la situation avec un regard objectif, ce qui peut être contradictoire avec ce qui pourrait amener quelqu’un à utiliser l’outil. C’est donc un outil qui peut être utilisé par une tierce personne pour convaincre un concepteur plutôt que par le concepteur lui-même.</a:t>
            </a:r>
          </a:p>
        </p:txBody>
      </p:sp>
    </p:spTree>
  </p:cSld>
  <p:clrMapOvr>
    <a:masterClrMapping/>
  </p:clrMapOvr>
</p:sld>
</file>

<file path=ppt/slides/slide38.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621813" y="876300"/>
            <a:ext cx="17044374" cy="1368424"/>
          </a:xfrm>
          <a:prstGeom prst="rect">
            <a:avLst/>
          </a:prstGeom>
        </p:spPr>
        <p:txBody>
          <a:bodyPr anchor="t" rtlCol="false" tIns="0" lIns="0" bIns="0" rIns="0">
            <a:spAutoFit/>
          </a:bodyPr>
          <a:lstStyle/>
          <a:p>
            <a:pPr algn="ctr">
              <a:lnSpc>
                <a:spcPts val="11200"/>
              </a:lnSpc>
            </a:pPr>
            <a:r>
              <a:rPr lang="en-US" sz="8000">
                <a:solidFill>
                  <a:srgbClr val="000000"/>
                </a:solidFill>
                <a:latin typeface="Open Sans Bold"/>
              </a:rPr>
              <a:t>CONCLUSION</a:t>
            </a:r>
          </a:p>
        </p:txBody>
      </p:sp>
      <p:sp>
        <p:nvSpPr>
          <p:cNvPr name="TextBox 3" id="3"/>
          <p:cNvSpPr txBox="true"/>
          <p:nvPr/>
        </p:nvSpPr>
        <p:spPr>
          <a:xfrm rot="0">
            <a:off x="2954227" y="3846957"/>
            <a:ext cx="12379545" cy="2545461"/>
          </a:xfrm>
          <a:prstGeom prst="rect">
            <a:avLst/>
          </a:prstGeom>
        </p:spPr>
        <p:txBody>
          <a:bodyPr anchor="t" rtlCol="false" tIns="0" lIns="0" bIns="0" rIns="0">
            <a:spAutoFit/>
          </a:bodyPr>
          <a:lstStyle/>
          <a:p>
            <a:pPr algn="ctr">
              <a:lnSpc>
                <a:spcPts val="4073"/>
              </a:lnSpc>
            </a:pPr>
            <a:r>
              <a:rPr lang="en-US" sz="2910">
                <a:solidFill>
                  <a:srgbClr val="000000"/>
                </a:solidFill>
                <a:latin typeface="Open Sans"/>
              </a:rPr>
              <a:t>L’outil techno-dicernement permet de mettre en évidence les réflexes qui mène au solutionnisme, de réfléchir à la manière de les éviter, et de faire émerger des solutions en dehors de ce paradigme. </a:t>
            </a:r>
          </a:p>
          <a:p>
            <a:pPr algn="ctr">
              <a:lnSpc>
                <a:spcPts val="4073"/>
              </a:lnSpc>
            </a:pPr>
            <a:r>
              <a:rPr lang="en-US" sz="2910">
                <a:solidFill>
                  <a:srgbClr val="000000"/>
                </a:solidFill>
                <a:latin typeface="Open Sans"/>
              </a:rPr>
              <a:t>Il est à utiliser tant en critique de dispositifs/produits existants que dans une démarche de conception. </a:t>
            </a:r>
          </a:p>
        </p:txBody>
      </p:sp>
    </p:spTree>
  </p:cSld>
  <p:clrMapOvr>
    <a:masterClrMapping/>
  </p:clrMapOvr>
</p:sld>
</file>

<file path=ppt/slides/slide4.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621813" y="923925"/>
            <a:ext cx="17044374" cy="1784985"/>
          </a:xfrm>
          <a:prstGeom prst="rect">
            <a:avLst/>
          </a:prstGeom>
        </p:spPr>
        <p:txBody>
          <a:bodyPr anchor="t" rtlCol="false" tIns="0" lIns="0" bIns="0" rIns="0">
            <a:spAutoFit/>
          </a:bodyPr>
          <a:lstStyle/>
          <a:p>
            <a:pPr algn="ctr">
              <a:lnSpc>
                <a:spcPts val="7139"/>
              </a:lnSpc>
            </a:pPr>
            <a:r>
              <a:rPr lang="en-US" sz="5100">
                <a:solidFill>
                  <a:srgbClr val="000000"/>
                </a:solidFill>
                <a:latin typeface="Open Sans Bold"/>
              </a:rPr>
              <a:t>TECHNO-SOLUTIONNISME ET </a:t>
            </a:r>
          </a:p>
          <a:p>
            <a:pPr algn="ctr">
              <a:lnSpc>
                <a:spcPts val="7139"/>
              </a:lnSpc>
            </a:pPr>
            <a:r>
              <a:rPr lang="en-US" sz="5100">
                <a:solidFill>
                  <a:srgbClr val="000000"/>
                </a:solidFill>
                <a:latin typeface="Open Sans Bold"/>
              </a:rPr>
              <a:t>TECHNO-DISCERNEMENT </a:t>
            </a:r>
          </a:p>
        </p:txBody>
      </p:sp>
      <p:sp>
        <p:nvSpPr>
          <p:cNvPr name="TextBox 3" id="3"/>
          <p:cNvSpPr txBox="true"/>
          <p:nvPr/>
        </p:nvSpPr>
        <p:spPr>
          <a:xfrm rot="0">
            <a:off x="2265764" y="3470000"/>
            <a:ext cx="13756471" cy="6145911"/>
          </a:xfrm>
          <a:prstGeom prst="rect">
            <a:avLst/>
          </a:prstGeom>
        </p:spPr>
        <p:txBody>
          <a:bodyPr anchor="t" rtlCol="false" tIns="0" lIns="0" bIns="0" rIns="0">
            <a:spAutoFit/>
          </a:bodyPr>
          <a:lstStyle/>
          <a:p>
            <a:pPr algn="ctr">
              <a:lnSpc>
                <a:spcPts val="4073"/>
              </a:lnSpc>
            </a:pPr>
            <a:r>
              <a:rPr lang="en-US" sz="2910">
                <a:solidFill>
                  <a:srgbClr val="000000"/>
                </a:solidFill>
                <a:latin typeface="Open Sans"/>
              </a:rPr>
              <a:t>Dans un monde qui fait face à une crise climatique majeure, il est tentant de se reposer sur des possibles solutions technologiques pour éviter de remettre en question nos modes de vie. Le technosolutionnisme consiste ainsi à croire que la technologie permettra de résoudre nos problèmes actuels. </a:t>
            </a:r>
          </a:p>
          <a:p>
            <a:pPr algn="ctr">
              <a:lnSpc>
                <a:spcPts val="4073"/>
              </a:lnSpc>
            </a:pPr>
            <a:r>
              <a:rPr lang="en-US" sz="2910">
                <a:solidFill>
                  <a:srgbClr val="000000"/>
                </a:solidFill>
                <a:latin typeface="Open Sans"/>
              </a:rPr>
              <a:t>Cependant, une critique du solutionisme est formulée dès les années 1970, mettant en évidence ses limites et son occultation des causes réelles de la crise climatique. L’usage du terme « technosolutionnisme » se généralise dans le débat public en 2014, suite au livre d’Evgeny Morozov, « To save Everything, click here : the folly of Technological Solutionism ». Avec ces critiques grandissantes, la notion de techno-discernement émerge donc comme interrogation sur la nécessité de la technologie et son implantation.  </a:t>
            </a:r>
          </a:p>
          <a:p>
            <a:pPr algn="ctr">
              <a:lnSpc>
                <a:spcPts val="4073"/>
              </a:lnSpc>
            </a:pPr>
          </a:p>
        </p:txBody>
      </p:sp>
    </p:spTree>
  </p:cSld>
  <p:clrMapOvr>
    <a:masterClrMapping/>
  </p:clrMapOvr>
</p:sld>
</file>

<file path=ppt/slides/slide5.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1392243"/>
            <a:ext cx="16230600" cy="880110"/>
          </a:xfrm>
          <a:prstGeom prst="rect">
            <a:avLst/>
          </a:prstGeom>
        </p:spPr>
        <p:txBody>
          <a:bodyPr anchor="t" rtlCol="false" tIns="0" lIns="0" bIns="0" rIns="0">
            <a:spAutoFit/>
          </a:bodyPr>
          <a:lstStyle/>
          <a:p>
            <a:pPr algn="ctr">
              <a:lnSpc>
                <a:spcPts val="7139"/>
              </a:lnSpc>
            </a:pPr>
            <a:r>
              <a:rPr lang="en-US" sz="5100">
                <a:solidFill>
                  <a:srgbClr val="000000"/>
                </a:solidFill>
                <a:latin typeface="Open Sans Bold"/>
              </a:rPr>
              <a:t>QUAND UTILISER L’OUTIL ?</a:t>
            </a:r>
          </a:p>
        </p:txBody>
      </p:sp>
      <p:sp>
        <p:nvSpPr>
          <p:cNvPr name="TextBox 3" id="3"/>
          <p:cNvSpPr txBox="true"/>
          <p:nvPr/>
        </p:nvSpPr>
        <p:spPr>
          <a:xfrm rot="0">
            <a:off x="2954227" y="2736894"/>
            <a:ext cx="12379545" cy="7174611"/>
          </a:xfrm>
          <a:prstGeom prst="rect">
            <a:avLst/>
          </a:prstGeom>
        </p:spPr>
        <p:txBody>
          <a:bodyPr anchor="t" rtlCol="false" tIns="0" lIns="0" bIns="0" rIns="0">
            <a:spAutoFit/>
          </a:bodyPr>
          <a:lstStyle/>
          <a:p>
            <a:pPr algn="ctr">
              <a:lnSpc>
                <a:spcPts val="4073"/>
              </a:lnSpc>
            </a:pPr>
            <a:r>
              <a:rPr lang="en-US" sz="2910">
                <a:solidFill>
                  <a:srgbClr val="000000"/>
                </a:solidFill>
                <a:latin typeface="Open Sans"/>
              </a:rPr>
              <a:t>Nous évoluons dans un monde dans lequel le mythe du progrès et la foi en la science sont encore bien présents, et il est donc logique que la solution de facilité, qui nous vient par réflexe, soit de l’ordre du technosolutionnisme. </a:t>
            </a:r>
          </a:p>
          <a:p>
            <a:pPr algn="ctr">
              <a:lnSpc>
                <a:spcPts val="4073"/>
              </a:lnSpc>
            </a:pPr>
            <a:r>
              <a:rPr lang="en-US" sz="2910">
                <a:solidFill>
                  <a:srgbClr val="000000"/>
                </a:solidFill>
                <a:latin typeface="Open Sans"/>
              </a:rPr>
              <a:t>L'outil « techno-discernement » permet donc de se rendre compte de l’existence de biais solutionnistes lors du choix ou de la conception d’une solution technique. </a:t>
            </a:r>
          </a:p>
          <a:p>
            <a:pPr algn="ctr">
              <a:lnSpc>
                <a:spcPts val="4073"/>
              </a:lnSpc>
            </a:pPr>
          </a:p>
          <a:p>
            <a:pPr algn="ctr">
              <a:lnSpc>
                <a:spcPts val="4073"/>
              </a:lnSpc>
            </a:pPr>
            <a:r>
              <a:rPr lang="en-US" sz="2910">
                <a:solidFill>
                  <a:srgbClr val="000000"/>
                </a:solidFill>
                <a:latin typeface="Open Sans"/>
              </a:rPr>
              <a:t>Il</a:t>
            </a:r>
            <a:r>
              <a:rPr lang="en-US" sz="2910">
                <a:solidFill>
                  <a:srgbClr val="000000"/>
                </a:solidFill>
                <a:latin typeface="Open Sans"/>
              </a:rPr>
              <a:t> s'inscrit à un moment de réflexion où les fonctions de la solution que l’on recherche sont déjà définies, et permet à la fois d’orienter vers une solution non solutionniste, ou de questionner les choix faits précédemment en identifiant s’ils résultent de réflexes solutionnistes ou non. </a:t>
            </a:r>
          </a:p>
          <a:p>
            <a:pPr algn="ctr">
              <a:lnSpc>
                <a:spcPts val="4073"/>
              </a:lnSpc>
            </a:pPr>
          </a:p>
        </p:txBody>
      </p:sp>
    </p:spTree>
  </p:cSld>
  <p:clrMapOvr>
    <a:masterClrMapping/>
  </p:clrMapOvr>
</p:sld>
</file>

<file path=ppt/slides/slide6.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2487392"/>
            <a:ext cx="16882793" cy="7174611"/>
          </a:xfrm>
          <a:prstGeom prst="rect">
            <a:avLst/>
          </a:prstGeom>
        </p:spPr>
        <p:txBody>
          <a:bodyPr anchor="t" rtlCol="false" tIns="0" lIns="0" bIns="0" rIns="0">
            <a:spAutoFit/>
          </a:bodyPr>
          <a:lstStyle/>
          <a:p>
            <a:pPr algn="just">
              <a:lnSpc>
                <a:spcPts val="4073"/>
              </a:lnSpc>
            </a:pPr>
            <a:r>
              <a:rPr lang="en-US" sz="2910">
                <a:solidFill>
                  <a:srgbClr val="000000"/>
                </a:solidFill>
                <a:latin typeface="Open Sans"/>
              </a:rPr>
              <a:t>Oscar, fatigué par le poids de son cartable qui n’a toujours pas été optimisé, n’arrive pas à bien se brosser les dents le soir.</a:t>
            </a:r>
          </a:p>
          <a:p>
            <a:pPr algn="just">
              <a:lnSpc>
                <a:spcPts val="4073"/>
              </a:lnSpc>
            </a:pPr>
            <a:r>
              <a:rPr lang="en-US" sz="2910">
                <a:solidFill>
                  <a:srgbClr val="000000"/>
                </a:solidFill>
                <a:latin typeface="Open Sans"/>
              </a:rPr>
              <a:t>Il a des débuts de caries, qu’il faut soigner et surveiller, et sa dentiste recommande une brosse à dents électrique pour une meilleure efficacité de brossage.</a:t>
            </a:r>
          </a:p>
          <a:p>
            <a:pPr algn="just">
              <a:lnSpc>
                <a:spcPts val="4073"/>
              </a:lnSpc>
            </a:pPr>
            <a:r>
              <a:rPr lang="en-US" sz="2910">
                <a:solidFill>
                  <a:srgbClr val="000000"/>
                </a:solidFill>
                <a:latin typeface="Open Sans"/>
              </a:rPr>
              <a:t>Les parents d’Oscar, Mario et Kénizé tendent vers la  la solution de la brosse à dents électrique. </a:t>
            </a:r>
          </a:p>
          <a:p>
            <a:pPr algn="just">
              <a:lnSpc>
                <a:spcPts val="4073"/>
              </a:lnSpc>
            </a:pPr>
          </a:p>
          <a:p>
            <a:pPr algn="just">
              <a:lnSpc>
                <a:spcPts val="4073"/>
              </a:lnSpc>
            </a:pPr>
            <a:r>
              <a:rPr lang="en-US" sz="2910">
                <a:solidFill>
                  <a:srgbClr val="000000"/>
                </a:solidFill>
                <a:latin typeface="Open Sans"/>
              </a:rPr>
              <a:t>En tant qu’ami des parents d’Oscar et technologue, vous vous demandez s’il ne serait pas possible de trouver une solution autre que la brosse à dents électrique, qui vous semble un peu technosolutionniste...</a:t>
            </a:r>
          </a:p>
          <a:p>
            <a:pPr algn="just">
              <a:lnSpc>
                <a:spcPts val="4073"/>
              </a:lnSpc>
            </a:pPr>
          </a:p>
          <a:p>
            <a:pPr algn="just">
              <a:lnSpc>
                <a:spcPts val="4073"/>
              </a:lnSpc>
            </a:pPr>
            <a:r>
              <a:rPr lang="en-US" sz="2910">
                <a:solidFill>
                  <a:srgbClr val="000000"/>
                </a:solidFill>
                <a:latin typeface="Open Sans"/>
              </a:rPr>
              <a:t>Vous vous dites alors que l’outil techno-discernement serait le plus adapté pour aboutir à une solution satisfaisante. </a:t>
            </a:r>
          </a:p>
          <a:p>
            <a:pPr algn="just">
              <a:lnSpc>
                <a:spcPts val="4073"/>
              </a:lnSpc>
            </a:pPr>
          </a:p>
          <a:p>
            <a:pPr algn="just">
              <a:lnSpc>
                <a:spcPts val="4073"/>
              </a:lnSpc>
            </a:pPr>
          </a:p>
        </p:txBody>
      </p:sp>
      <p:sp>
        <p:nvSpPr>
          <p:cNvPr name="TextBox 3" id="3"/>
          <p:cNvSpPr txBox="true"/>
          <p:nvPr/>
        </p:nvSpPr>
        <p:spPr>
          <a:xfrm rot="0">
            <a:off x="1028700" y="923925"/>
            <a:ext cx="15940758"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SITUATION 1 - La brosse à dents électrique</a:t>
            </a:r>
          </a:p>
        </p:txBody>
      </p:sp>
      <p:sp>
        <p:nvSpPr>
          <p:cNvPr name="TextBox 4" id="4"/>
          <p:cNvSpPr txBox="true"/>
          <p:nvPr/>
        </p:nvSpPr>
        <p:spPr>
          <a:xfrm rot="0">
            <a:off x="14629785" y="-95250"/>
            <a:ext cx="3658215"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Exemple</a:t>
            </a:r>
          </a:p>
        </p:txBody>
      </p:sp>
    </p:spTree>
  </p:cSld>
  <p:clrMapOvr>
    <a:masterClrMapping/>
  </p:clrMapOvr>
</p:sld>
</file>

<file path=ppt/slides/slide7.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3749048"/>
            <a:ext cx="16101860" cy="1394452"/>
          </a:xfrm>
          <a:prstGeom prst="rect">
            <a:avLst/>
          </a:prstGeom>
        </p:spPr>
        <p:txBody>
          <a:bodyPr anchor="t" rtlCol="false" tIns="0" lIns="0" bIns="0" rIns="0">
            <a:spAutoFit/>
          </a:bodyPr>
          <a:lstStyle/>
          <a:p>
            <a:pPr algn="ctr">
              <a:lnSpc>
                <a:spcPts val="11340"/>
              </a:lnSpc>
            </a:pPr>
            <a:r>
              <a:rPr lang="en-US" sz="8100">
                <a:solidFill>
                  <a:srgbClr val="000000"/>
                </a:solidFill>
                <a:latin typeface="Open Sans Bold"/>
              </a:rPr>
              <a:t>ANALYSE</a:t>
            </a:r>
          </a:p>
        </p:txBody>
      </p:sp>
    </p:spTree>
  </p:cSld>
  <p:clrMapOvr>
    <a:masterClrMapping/>
  </p:clrMapOvr>
</p:sld>
</file>

<file path=ppt/slides/slide8.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2333869" y="3656909"/>
            <a:ext cx="13620262" cy="3574161"/>
          </a:xfrm>
          <a:prstGeom prst="rect">
            <a:avLst/>
          </a:prstGeom>
        </p:spPr>
        <p:txBody>
          <a:bodyPr anchor="t" rtlCol="false" tIns="0" lIns="0" bIns="0" rIns="0">
            <a:spAutoFit/>
          </a:bodyPr>
          <a:lstStyle/>
          <a:p>
            <a:pPr algn="ctr">
              <a:lnSpc>
                <a:spcPts val="4073"/>
              </a:lnSpc>
            </a:pPr>
            <a:r>
              <a:rPr lang="en-US" sz="2910">
                <a:solidFill>
                  <a:srgbClr val="000000"/>
                </a:solidFill>
                <a:latin typeface="Open Sans"/>
              </a:rPr>
              <a:t>La partie analyse permet de déterminer où se trouvent les réflexes technosolutionnistes et de comprendre pourquoi un acteur en est arrivé à opter pour ce type de solution.</a:t>
            </a:r>
          </a:p>
          <a:p>
            <a:pPr algn="ctr">
              <a:lnSpc>
                <a:spcPts val="4073"/>
              </a:lnSpc>
            </a:pPr>
          </a:p>
          <a:p>
            <a:pPr algn="ctr">
              <a:lnSpc>
                <a:spcPts val="4073"/>
              </a:lnSpc>
            </a:pPr>
            <a:r>
              <a:rPr lang="en-US" sz="2910">
                <a:solidFill>
                  <a:srgbClr val="000000"/>
                </a:solidFill>
                <a:latin typeface="Open Sans"/>
              </a:rPr>
              <a:t>Il y aura donc une première partie d’analyse fonctionnelle de l’objet, à travers un FAST pour voir où l’on peut agir. La deuxième partie de l’analyse consistera en une étiologie du choix technique.</a:t>
            </a:r>
          </a:p>
        </p:txBody>
      </p:sp>
      <p:sp>
        <p:nvSpPr>
          <p:cNvPr name="TextBox 3" id="3"/>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sp>
        <p:nvSpPr>
          <p:cNvPr name="TextBox 4" id="4"/>
          <p:cNvSpPr txBox="true"/>
          <p:nvPr/>
        </p:nvSpPr>
        <p:spPr>
          <a:xfrm rot="0">
            <a:off x="1028700" y="923925"/>
            <a:ext cx="9552299"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ANALYSE - Objectifs</a:t>
            </a:r>
          </a:p>
        </p:txBody>
      </p:sp>
    </p:spTree>
  </p:cSld>
  <p:clrMapOvr>
    <a:masterClrMapping/>
  </p:clrMapOvr>
</p:sld>
</file>

<file path=ppt/slides/slide9.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923925"/>
            <a:ext cx="9552299" cy="880110"/>
          </a:xfrm>
          <a:prstGeom prst="rect">
            <a:avLst/>
          </a:prstGeom>
        </p:spPr>
        <p:txBody>
          <a:bodyPr anchor="t" rtlCol="false" tIns="0" lIns="0" bIns="0" rIns="0">
            <a:spAutoFit/>
          </a:bodyPr>
          <a:lstStyle/>
          <a:p>
            <a:pPr algn="l">
              <a:lnSpc>
                <a:spcPts val="7139"/>
              </a:lnSpc>
            </a:pPr>
            <a:r>
              <a:rPr lang="en-US" sz="5100">
                <a:solidFill>
                  <a:srgbClr val="000000"/>
                </a:solidFill>
                <a:latin typeface="Open Sans Bold"/>
              </a:rPr>
              <a:t>ANALYSE - Sommaire</a:t>
            </a:r>
          </a:p>
        </p:txBody>
      </p:sp>
      <p:grpSp>
        <p:nvGrpSpPr>
          <p:cNvPr name="Group 3" id="3"/>
          <p:cNvGrpSpPr/>
          <p:nvPr/>
        </p:nvGrpSpPr>
        <p:grpSpPr>
          <a:xfrm rot="0">
            <a:off x="4180937" y="3456883"/>
            <a:ext cx="9926126" cy="1567509"/>
            <a:chOff x="0" y="0"/>
            <a:chExt cx="1335156" cy="210844"/>
          </a:xfrm>
        </p:grpSpPr>
        <p:sp>
          <p:nvSpPr>
            <p:cNvPr name="Freeform 4" id="4"/>
            <p:cNvSpPr/>
            <p:nvPr/>
          </p:nvSpPr>
          <p:spPr>
            <a:xfrm flipH="false" flipV="false" rot="0">
              <a:off x="0" y="0"/>
              <a:ext cx="1335156" cy="210844"/>
            </a:xfrm>
            <a:custGeom>
              <a:avLst/>
              <a:gdLst/>
              <a:ahLst/>
              <a:cxnLst/>
              <a:rect r="r" b="b" t="t" l="l"/>
              <a:pathLst>
                <a:path h="210844" w="1335156">
                  <a:moveTo>
                    <a:pt x="28078" y="0"/>
                  </a:moveTo>
                  <a:lnTo>
                    <a:pt x="1307078" y="0"/>
                  </a:lnTo>
                  <a:cubicBezTo>
                    <a:pt x="1314524" y="0"/>
                    <a:pt x="1321666" y="2958"/>
                    <a:pt x="1326932" y="8224"/>
                  </a:cubicBezTo>
                  <a:cubicBezTo>
                    <a:pt x="1332198" y="13490"/>
                    <a:pt x="1335156" y="20631"/>
                    <a:pt x="1335156" y="28078"/>
                  </a:cubicBezTo>
                  <a:lnTo>
                    <a:pt x="1335156" y="182766"/>
                  </a:lnTo>
                  <a:cubicBezTo>
                    <a:pt x="1335156" y="190213"/>
                    <a:pt x="1332198" y="197355"/>
                    <a:pt x="1326932" y="202620"/>
                  </a:cubicBezTo>
                  <a:cubicBezTo>
                    <a:pt x="1321666" y="207886"/>
                    <a:pt x="1314524" y="210844"/>
                    <a:pt x="1307078" y="210844"/>
                  </a:cubicBezTo>
                  <a:lnTo>
                    <a:pt x="28078" y="210844"/>
                  </a:lnTo>
                  <a:cubicBezTo>
                    <a:pt x="20631" y="210844"/>
                    <a:pt x="13490" y="207886"/>
                    <a:pt x="8224" y="202620"/>
                  </a:cubicBezTo>
                  <a:cubicBezTo>
                    <a:pt x="2958" y="197355"/>
                    <a:pt x="0" y="190213"/>
                    <a:pt x="0" y="182766"/>
                  </a:cubicBezTo>
                  <a:lnTo>
                    <a:pt x="0" y="28078"/>
                  </a:lnTo>
                  <a:cubicBezTo>
                    <a:pt x="0" y="20631"/>
                    <a:pt x="2958" y="13490"/>
                    <a:pt x="8224" y="8224"/>
                  </a:cubicBezTo>
                  <a:cubicBezTo>
                    <a:pt x="13490" y="2958"/>
                    <a:pt x="20631" y="0"/>
                    <a:pt x="28078" y="0"/>
                  </a:cubicBezTo>
                  <a:close/>
                </a:path>
              </a:pathLst>
            </a:custGeom>
            <a:solidFill>
              <a:srgbClr val="000000">
                <a:alpha val="0"/>
              </a:srgbClr>
            </a:solidFill>
            <a:ln w="19050" cap="rnd">
              <a:solidFill>
                <a:srgbClr val="F69426"/>
              </a:solidFill>
              <a:prstDash val="solid"/>
              <a:round/>
            </a:ln>
          </p:spPr>
        </p:sp>
        <p:sp>
          <p:nvSpPr>
            <p:cNvPr name="TextBox 5" id="5"/>
            <p:cNvSpPr txBox="true"/>
            <p:nvPr/>
          </p:nvSpPr>
          <p:spPr>
            <a:xfrm>
              <a:off x="0" y="-19050"/>
              <a:ext cx="1335156" cy="229894"/>
            </a:xfrm>
            <a:prstGeom prst="rect">
              <a:avLst/>
            </a:prstGeom>
          </p:spPr>
          <p:txBody>
            <a:bodyPr anchor="ctr" rtlCol="false" tIns="139877" lIns="139877" bIns="139877" rIns="139877"/>
            <a:lstStyle/>
            <a:p>
              <a:pPr algn="ctr">
                <a:lnSpc>
                  <a:spcPts val="2160"/>
                </a:lnSpc>
              </a:pPr>
            </a:p>
          </p:txBody>
        </p:sp>
      </p:grpSp>
      <p:grpSp>
        <p:nvGrpSpPr>
          <p:cNvPr name="Group 6" id="6"/>
          <p:cNvGrpSpPr/>
          <p:nvPr/>
        </p:nvGrpSpPr>
        <p:grpSpPr>
          <a:xfrm rot="0">
            <a:off x="4180937" y="5572515"/>
            <a:ext cx="9926126" cy="1567509"/>
            <a:chOff x="0" y="0"/>
            <a:chExt cx="1335156" cy="210844"/>
          </a:xfrm>
        </p:grpSpPr>
        <p:sp>
          <p:nvSpPr>
            <p:cNvPr name="Freeform 7" id="7"/>
            <p:cNvSpPr/>
            <p:nvPr/>
          </p:nvSpPr>
          <p:spPr>
            <a:xfrm flipH="false" flipV="false" rot="0">
              <a:off x="0" y="0"/>
              <a:ext cx="1335156" cy="210844"/>
            </a:xfrm>
            <a:custGeom>
              <a:avLst/>
              <a:gdLst/>
              <a:ahLst/>
              <a:cxnLst/>
              <a:rect r="r" b="b" t="t" l="l"/>
              <a:pathLst>
                <a:path h="210844" w="1335156">
                  <a:moveTo>
                    <a:pt x="28078" y="0"/>
                  </a:moveTo>
                  <a:lnTo>
                    <a:pt x="1307078" y="0"/>
                  </a:lnTo>
                  <a:cubicBezTo>
                    <a:pt x="1314524" y="0"/>
                    <a:pt x="1321666" y="2958"/>
                    <a:pt x="1326932" y="8224"/>
                  </a:cubicBezTo>
                  <a:cubicBezTo>
                    <a:pt x="1332198" y="13490"/>
                    <a:pt x="1335156" y="20631"/>
                    <a:pt x="1335156" y="28078"/>
                  </a:cubicBezTo>
                  <a:lnTo>
                    <a:pt x="1335156" y="182766"/>
                  </a:lnTo>
                  <a:cubicBezTo>
                    <a:pt x="1335156" y="190213"/>
                    <a:pt x="1332198" y="197355"/>
                    <a:pt x="1326932" y="202620"/>
                  </a:cubicBezTo>
                  <a:cubicBezTo>
                    <a:pt x="1321666" y="207886"/>
                    <a:pt x="1314524" y="210844"/>
                    <a:pt x="1307078" y="210844"/>
                  </a:cubicBezTo>
                  <a:lnTo>
                    <a:pt x="28078" y="210844"/>
                  </a:lnTo>
                  <a:cubicBezTo>
                    <a:pt x="20631" y="210844"/>
                    <a:pt x="13490" y="207886"/>
                    <a:pt x="8224" y="202620"/>
                  </a:cubicBezTo>
                  <a:cubicBezTo>
                    <a:pt x="2958" y="197355"/>
                    <a:pt x="0" y="190213"/>
                    <a:pt x="0" y="182766"/>
                  </a:cubicBezTo>
                  <a:lnTo>
                    <a:pt x="0" y="28078"/>
                  </a:lnTo>
                  <a:cubicBezTo>
                    <a:pt x="0" y="20631"/>
                    <a:pt x="2958" y="13490"/>
                    <a:pt x="8224" y="8224"/>
                  </a:cubicBezTo>
                  <a:cubicBezTo>
                    <a:pt x="13490" y="2958"/>
                    <a:pt x="20631" y="0"/>
                    <a:pt x="28078" y="0"/>
                  </a:cubicBezTo>
                  <a:close/>
                </a:path>
              </a:pathLst>
            </a:custGeom>
            <a:solidFill>
              <a:srgbClr val="000000">
                <a:alpha val="0"/>
              </a:srgbClr>
            </a:solidFill>
            <a:ln w="19050" cap="rnd">
              <a:solidFill>
                <a:srgbClr val="F69426"/>
              </a:solidFill>
              <a:prstDash val="solid"/>
              <a:round/>
            </a:ln>
          </p:spPr>
        </p:sp>
        <p:sp>
          <p:nvSpPr>
            <p:cNvPr name="TextBox 8" id="8"/>
            <p:cNvSpPr txBox="true"/>
            <p:nvPr/>
          </p:nvSpPr>
          <p:spPr>
            <a:xfrm>
              <a:off x="0" y="-19050"/>
              <a:ext cx="1335156" cy="229894"/>
            </a:xfrm>
            <a:prstGeom prst="rect">
              <a:avLst/>
            </a:prstGeom>
          </p:spPr>
          <p:txBody>
            <a:bodyPr anchor="ctr" rtlCol="false" tIns="139877" lIns="139877" bIns="139877" rIns="139877"/>
            <a:lstStyle/>
            <a:p>
              <a:pPr algn="ctr">
                <a:lnSpc>
                  <a:spcPts val="2160"/>
                </a:lnSpc>
              </a:pPr>
            </a:p>
          </p:txBody>
        </p:sp>
      </p:grpSp>
      <p:grpSp>
        <p:nvGrpSpPr>
          <p:cNvPr name="Group 9" id="9"/>
          <p:cNvGrpSpPr/>
          <p:nvPr/>
        </p:nvGrpSpPr>
        <p:grpSpPr>
          <a:xfrm rot="0">
            <a:off x="4180937" y="7690791"/>
            <a:ext cx="9926126" cy="1567509"/>
            <a:chOff x="0" y="0"/>
            <a:chExt cx="1335156" cy="210844"/>
          </a:xfrm>
        </p:grpSpPr>
        <p:sp>
          <p:nvSpPr>
            <p:cNvPr name="Freeform 10" id="10"/>
            <p:cNvSpPr/>
            <p:nvPr/>
          </p:nvSpPr>
          <p:spPr>
            <a:xfrm flipH="false" flipV="false" rot="0">
              <a:off x="0" y="0"/>
              <a:ext cx="1335156" cy="210844"/>
            </a:xfrm>
            <a:custGeom>
              <a:avLst/>
              <a:gdLst/>
              <a:ahLst/>
              <a:cxnLst/>
              <a:rect r="r" b="b" t="t" l="l"/>
              <a:pathLst>
                <a:path h="210844" w="1335156">
                  <a:moveTo>
                    <a:pt x="28078" y="0"/>
                  </a:moveTo>
                  <a:lnTo>
                    <a:pt x="1307078" y="0"/>
                  </a:lnTo>
                  <a:cubicBezTo>
                    <a:pt x="1314524" y="0"/>
                    <a:pt x="1321666" y="2958"/>
                    <a:pt x="1326932" y="8224"/>
                  </a:cubicBezTo>
                  <a:cubicBezTo>
                    <a:pt x="1332198" y="13490"/>
                    <a:pt x="1335156" y="20631"/>
                    <a:pt x="1335156" y="28078"/>
                  </a:cubicBezTo>
                  <a:lnTo>
                    <a:pt x="1335156" y="182766"/>
                  </a:lnTo>
                  <a:cubicBezTo>
                    <a:pt x="1335156" y="190213"/>
                    <a:pt x="1332198" y="197355"/>
                    <a:pt x="1326932" y="202620"/>
                  </a:cubicBezTo>
                  <a:cubicBezTo>
                    <a:pt x="1321666" y="207886"/>
                    <a:pt x="1314524" y="210844"/>
                    <a:pt x="1307078" y="210844"/>
                  </a:cubicBezTo>
                  <a:lnTo>
                    <a:pt x="28078" y="210844"/>
                  </a:lnTo>
                  <a:cubicBezTo>
                    <a:pt x="20631" y="210844"/>
                    <a:pt x="13490" y="207886"/>
                    <a:pt x="8224" y="202620"/>
                  </a:cubicBezTo>
                  <a:cubicBezTo>
                    <a:pt x="2958" y="197355"/>
                    <a:pt x="0" y="190213"/>
                    <a:pt x="0" y="182766"/>
                  </a:cubicBezTo>
                  <a:lnTo>
                    <a:pt x="0" y="28078"/>
                  </a:lnTo>
                  <a:cubicBezTo>
                    <a:pt x="0" y="20631"/>
                    <a:pt x="2958" y="13490"/>
                    <a:pt x="8224" y="8224"/>
                  </a:cubicBezTo>
                  <a:cubicBezTo>
                    <a:pt x="13490" y="2958"/>
                    <a:pt x="20631" y="0"/>
                    <a:pt x="28078" y="0"/>
                  </a:cubicBezTo>
                  <a:close/>
                </a:path>
              </a:pathLst>
            </a:custGeom>
            <a:solidFill>
              <a:srgbClr val="000000">
                <a:alpha val="0"/>
              </a:srgbClr>
            </a:solidFill>
            <a:ln w="19050" cap="rnd">
              <a:solidFill>
                <a:srgbClr val="F69426"/>
              </a:solidFill>
              <a:prstDash val="solid"/>
              <a:round/>
            </a:ln>
          </p:spPr>
        </p:sp>
        <p:sp>
          <p:nvSpPr>
            <p:cNvPr name="TextBox 11" id="11"/>
            <p:cNvSpPr txBox="true"/>
            <p:nvPr/>
          </p:nvSpPr>
          <p:spPr>
            <a:xfrm>
              <a:off x="0" y="-19050"/>
              <a:ext cx="1335156" cy="229894"/>
            </a:xfrm>
            <a:prstGeom prst="rect">
              <a:avLst/>
            </a:prstGeom>
          </p:spPr>
          <p:txBody>
            <a:bodyPr anchor="ctr" rtlCol="false" tIns="139877" lIns="139877" bIns="139877" rIns="139877"/>
            <a:lstStyle/>
            <a:p>
              <a:pPr algn="ctr">
                <a:lnSpc>
                  <a:spcPts val="2160"/>
                </a:lnSpc>
              </a:pPr>
            </a:p>
          </p:txBody>
        </p:sp>
      </p:grpSp>
      <p:sp>
        <p:nvSpPr>
          <p:cNvPr name="TextBox 12" id="12"/>
          <p:cNvSpPr txBox="true"/>
          <p:nvPr/>
        </p:nvSpPr>
        <p:spPr>
          <a:xfrm rot="0">
            <a:off x="4180937" y="6016544"/>
            <a:ext cx="9926126" cy="784860"/>
          </a:xfrm>
          <a:prstGeom prst="rect">
            <a:avLst/>
          </a:prstGeom>
        </p:spPr>
        <p:txBody>
          <a:bodyPr anchor="t" rtlCol="false" tIns="0" lIns="0" bIns="0" rIns="0">
            <a:spAutoFit/>
          </a:bodyPr>
          <a:lstStyle/>
          <a:p>
            <a:pPr algn="ctr">
              <a:lnSpc>
                <a:spcPts val="5400"/>
              </a:lnSpc>
            </a:pPr>
            <a:r>
              <a:rPr lang="en-US" sz="5400">
                <a:solidFill>
                  <a:srgbClr val="000000"/>
                </a:solidFill>
                <a:latin typeface="Poppins"/>
              </a:rPr>
              <a:t>Liste des raisons</a:t>
            </a:r>
          </a:p>
        </p:txBody>
      </p:sp>
      <p:sp>
        <p:nvSpPr>
          <p:cNvPr name="TextBox 13" id="13"/>
          <p:cNvSpPr txBox="true"/>
          <p:nvPr/>
        </p:nvSpPr>
        <p:spPr>
          <a:xfrm rot="0">
            <a:off x="4900099" y="8111280"/>
            <a:ext cx="8487802" cy="765810"/>
          </a:xfrm>
          <a:prstGeom prst="rect">
            <a:avLst/>
          </a:prstGeom>
        </p:spPr>
        <p:txBody>
          <a:bodyPr anchor="t" rtlCol="false" tIns="0" lIns="0" bIns="0" rIns="0">
            <a:spAutoFit/>
          </a:bodyPr>
          <a:lstStyle/>
          <a:p>
            <a:pPr algn="ctr">
              <a:lnSpc>
                <a:spcPts val="5399"/>
              </a:lnSpc>
            </a:pPr>
            <a:r>
              <a:rPr lang="en-US" sz="5399">
                <a:solidFill>
                  <a:srgbClr val="000000"/>
                </a:solidFill>
                <a:latin typeface="Poppins"/>
              </a:rPr>
              <a:t>Étiologie</a:t>
            </a:r>
          </a:p>
        </p:txBody>
      </p:sp>
      <p:sp>
        <p:nvSpPr>
          <p:cNvPr name="TextBox 14" id="14"/>
          <p:cNvSpPr txBox="true"/>
          <p:nvPr/>
        </p:nvSpPr>
        <p:spPr>
          <a:xfrm rot="0">
            <a:off x="4900099" y="3867847"/>
            <a:ext cx="8487802" cy="784860"/>
          </a:xfrm>
          <a:prstGeom prst="rect">
            <a:avLst/>
          </a:prstGeom>
        </p:spPr>
        <p:txBody>
          <a:bodyPr anchor="t" rtlCol="false" tIns="0" lIns="0" bIns="0" rIns="0">
            <a:spAutoFit/>
          </a:bodyPr>
          <a:lstStyle/>
          <a:p>
            <a:pPr algn="ctr">
              <a:lnSpc>
                <a:spcPts val="5400"/>
              </a:lnSpc>
            </a:pPr>
            <a:r>
              <a:rPr lang="en-US" sz="5400">
                <a:solidFill>
                  <a:srgbClr val="000000"/>
                </a:solidFill>
                <a:latin typeface="Poppins"/>
              </a:rPr>
              <a:t>FAST</a:t>
            </a:r>
          </a:p>
        </p:txBody>
      </p:sp>
      <p:sp>
        <p:nvSpPr>
          <p:cNvPr name="TextBox 15" id="15"/>
          <p:cNvSpPr txBox="true"/>
          <p:nvPr/>
        </p:nvSpPr>
        <p:spPr>
          <a:xfrm rot="0">
            <a:off x="16189707" y="-95250"/>
            <a:ext cx="1649313"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Outil</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DAGHXXgHFfQ</dc:identifier>
  <dcterms:modified xsi:type="dcterms:W3CDTF">2011-08-01T06:04:30Z</dcterms:modified>
  <cp:revision>1</cp:revision>
  <dc:title>OUTIL TECHNO-DISCERNEMENT</dc:title>
</cp:coreProperties>
</file>