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8288000" cy="10287000"/>
  <p:notesSz cx="6858000" cy="9144000"/>
  <p:embeddedFontLst>
    <p:embeddedFont>
      <p:font typeface="Helvetica World Bold" panose="020B0604020202020204" charset="-128"/>
      <p:regular r:id="rId23"/>
    </p:embeddedFont>
    <p:embeddedFont>
      <p:font typeface="Aileron" panose="020B0604020202020204" charset="0"/>
      <p:regular r:id="rId24"/>
    </p:embeddedFont>
    <p:embeddedFont>
      <p:font typeface="Aileron Bold" panose="020B0604020202020204" charset="0"/>
      <p:regular r:id="rId25"/>
    </p:embeddedFont>
    <p:embeddedFont>
      <p:font typeface="Handy Casual" panose="020B0604020202020204" charset="0"/>
      <p:regular r:id="rId26"/>
    </p:embeddedFont>
    <p:embeddedFont>
      <p:font typeface="Krabuler" panose="020B0604020202020204" charset="0"/>
      <p:regular r:id="rId27"/>
    </p:embeddedFont>
    <p:embeddedFont>
      <p:font typeface="Open Sans" panose="020B0606030504020204" pitchFamily="34" charset="0"/>
      <p:regular r:id="rId28"/>
    </p:embeddedFont>
    <p:embeddedFont>
      <p:font typeface="Open Sans Bold" panose="020B0806030504020204" charset="0"/>
      <p:regular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1116"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5.fntdata"/><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www.google.com/search?client=safari&amp;sca_esv=12ccb0fb0fe1b570&amp;rls=en&amp;sxsrf=ACQVn0-VpNg372HLhKRN7WXioihIRuLsqQ:1712036480905&amp;q=accueillir&amp;spell=1&amp;sa=X&amp;ved=2ahUKEwihqqXy6KKFAxWDVqQEHUW9DycQBSgAegQICBAC"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6723580" y="6012360"/>
            <a:ext cx="4840839" cy="0"/>
          </a:xfrm>
          <a:prstGeom prst="line">
            <a:avLst/>
          </a:prstGeom>
          <a:ln w="19050" cap="flat">
            <a:solidFill>
              <a:srgbClr val="000000"/>
            </a:solidFill>
            <a:prstDash val="solid"/>
            <a:headEnd type="none" w="sm" len="sm"/>
            <a:tailEnd type="none" w="sm" len="sm"/>
          </a:ln>
        </p:spPr>
      </p:sp>
      <p:sp>
        <p:nvSpPr>
          <p:cNvPr id="3" name="TextBox 3"/>
          <p:cNvSpPr txBox="1"/>
          <p:nvPr/>
        </p:nvSpPr>
        <p:spPr>
          <a:xfrm>
            <a:off x="4612999" y="2289653"/>
            <a:ext cx="9062003" cy="3713182"/>
          </a:xfrm>
          <a:prstGeom prst="rect">
            <a:avLst/>
          </a:prstGeom>
        </p:spPr>
        <p:txBody>
          <a:bodyPr lIns="0" tIns="0" rIns="0" bIns="0" rtlCol="0" anchor="t">
            <a:spAutoFit/>
          </a:bodyPr>
          <a:lstStyle/>
          <a:p>
            <a:pPr algn="ctr">
              <a:lnSpc>
                <a:spcPts val="13736"/>
              </a:lnSpc>
            </a:pPr>
            <a:r>
              <a:rPr lang="en-US" sz="9811" spc="-323">
                <a:solidFill>
                  <a:srgbClr val="000000"/>
                </a:solidFill>
                <a:latin typeface="Helvetica World Bold"/>
              </a:rPr>
              <a:t>Fiche outil Concrétisation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33110" y="3482227"/>
            <a:ext cx="3478163" cy="3990340"/>
          </a:xfrm>
          <a:prstGeom prst="rect">
            <a:avLst/>
          </a:prstGeom>
        </p:spPr>
        <p:txBody>
          <a:bodyPr lIns="0" tIns="0" rIns="0" bIns="0" rtlCol="0" anchor="t">
            <a:spAutoFit/>
          </a:bodyPr>
          <a:lstStyle/>
          <a:p>
            <a:pPr algn="l">
              <a:lnSpc>
                <a:spcPts val="2659"/>
              </a:lnSpc>
            </a:pPr>
            <a:r>
              <a:rPr lang="en-US" sz="1899">
                <a:solidFill>
                  <a:srgbClr val="000000"/>
                </a:solidFill>
                <a:latin typeface="Open Sans"/>
              </a:rPr>
              <a:t>Mode d’emploi: On commence par analyser les deux versions de l’objet, au travers des logiques propres à la concrétisation ( les trois thèmes dans l’encadré bleu), </a:t>
            </a:r>
          </a:p>
          <a:p>
            <a:pPr algn="l">
              <a:lnSpc>
                <a:spcPts val="2659"/>
              </a:lnSpc>
            </a:pPr>
            <a:r>
              <a:rPr lang="en-US" sz="1899">
                <a:solidFill>
                  <a:srgbClr val="000000"/>
                </a:solidFill>
                <a:latin typeface="Open Sans"/>
              </a:rPr>
              <a:t>Dans un deuxième temps, on tente de creuser plus loin: “Quels sont les réels avantages de la version concrétisée selon ces logiques et il y a t-il des inconvénients? “</a:t>
            </a:r>
          </a:p>
        </p:txBody>
      </p:sp>
      <p:sp>
        <p:nvSpPr>
          <p:cNvPr id="3" name="TextBox 3"/>
          <p:cNvSpPr txBox="1"/>
          <p:nvPr/>
        </p:nvSpPr>
        <p:spPr>
          <a:xfrm>
            <a:off x="356935" y="2456623"/>
            <a:ext cx="2660481" cy="656589"/>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Logiques de la concrétisation</a:t>
            </a:r>
          </a:p>
        </p:txBody>
      </p:sp>
      <p:sp>
        <p:nvSpPr>
          <p:cNvPr id="4" name="TextBox 4"/>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Problématisation</a:t>
            </a:r>
          </a:p>
        </p:txBody>
      </p:sp>
      <p:grpSp>
        <p:nvGrpSpPr>
          <p:cNvPr id="5" name="Group 5"/>
          <p:cNvGrpSpPr/>
          <p:nvPr/>
        </p:nvGrpSpPr>
        <p:grpSpPr>
          <a:xfrm>
            <a:off x="15244756" y="2532552"/>
            <a:ext cx="2785269" cy="598205"/>
            <a:chOff x="0" y="0"/>
            <a:chExt cx="8637063" cy="1855023"/>
          </a:xfrm>
        </p:grpSpPr>
        <p:sp>
          <p:nvSpPr>
            <p:cNvPr id="6" name="Freeform 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7" name="Freeform 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8" name="Freeform 8"/>
          <p:cNvSpPr/>
          <p:nvPr/>
        </p:nvSpPr>
        <p:spPr>
          <a:xfrm>
            <a:off x="15244756" y="2284348"/>
            <a:ext cx="496409" cy="496409"/>
          </a:xfrm>
          <a:custGeom>
            <a:avLst/>
            <a:gdLst/>
            <a:ahLst/>
            <a:cxnLst/>
            <a:rect l="l" t="t" r="r" b="b"/>
            <a:pathLst>
              <a:path w="496409" h="496409">
                <a:moveTo>
                  <a:pt x="0" y="0"/>
                </a:moveTo>
                <a:lnTo>
                  <a:pt x="496409" y="0"/>
                </a:lnTo>
                <a:lnTo>
                  <a:pt x="496409" y="496409"/>
                </a:lnTo>
                <a:lnTo>
                  <a:pt x="0" y="4964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9"/>
          <p:cNvSpPr txBox="1"/>
          <p:nvPr/>
        </p:nvSpPr>
        <p:spPr>
          <a:xfrm>
            <a:off x="15381136" y="2227198"/>
            <a:ext cx="223649"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10" name="Group 10"/>
          <p:cNvGrpSpPr/>
          <p:nvPr/>
        </p:nvGrpSpPr>
        <p:grpSpPr>
          <a:xfrm>
            <a:off x="15244756" y="3285924"/>
            <a:ext cx="2785269" cy="598205"/>
            <a:chOff x="0" y="0"/>
            <a:chExt cx="8637063" cy="1855023"/>
          </a:xfrm>
        </p:grpSpPr>
        <p:sp>
          <p:nvSpPr>
            <p:cNvPr id="11" name="Freeform 1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2" name="Freeform 1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13" name="Freeform 13"/>
          <p:cNvSpPr/>
          <p:nvPr/>
        </p:nvSpPr>
        <p:spPr>
          <a:xfrm>
            <a:off x="15244756" y="2963752"/>
            <a:ext cx="496409" cy="496409"/>
          </a:xfrm>
          <a:custGeom>
            <a:avLst/>
            <a:gdLst/>
            <a:ahLst/>
            <a:cxnLst/>
            <a:rect l="l" t="t" r="r" b="b"/>
            <a:pathLst>
              <a:path w="496409" h="496409">
                <a:moveTo>
                  <a:pt x="0" y="0"/>
                </a:moveTo>
                <a:lnTo>
                  <a:pt x="496409" y="0"/>
                </a:lnTo>
                <a:lnTo>
                  <a:pt x="496409" y="496409"/>
                </a:lnTo>
                <a:lnTo>
                  <a:pt x="0" y="4964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4" name="TextBox 14"/>
          <p:cNvSpPr txBox="1"/>
          <p:nvPr/>
        </p:nvSpPr>
        <p:spPr>
          <a:xfrm>
            <a:off x="15429907" y="2899395"/>
            <a:ext cx="126107"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15" name="Group 15"/>
          <p:cNvGrpSpPr/>
          <p:nvPr/>
        </p:nvGrpSpPr>
        <p:grpSpPr>
          <a:xfrm>
            <a:off x="15244756" y="4029164"/>
            <a:ext cx="2785269" cy="598205"/>
            <a:chOff x="0" y="0"/>
            <a:chExt cx="8637063" cy="1855023"/>
          </a:xfrm>
        </p:grpSpPr>
        <p:sp>
          <p:nvSpPr>
            <p:cNvPr id="16" name="Freeform 1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7" name="Freeform 1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18" name="Freeform 18"/>
          <p:cNvSpPr/>
          <p:nvPr/>
        </p:nvSpPr>
        <p:spPr>
          <a:xfrm>
            <a:off x="15244756" y="3780959"/>
            <a:ext cx="496409" cy="496409"/>
          </a:xfrm>
          <a:custGeom>
            <a:avLst/>
            <a:gdLst/>
            <a:ahLst/>
            <a:cxnLst/>
            <a:rect l="l" t="t" r="r" b="b"/>
            <a:pathLst>
              <a:path w="496409" h="496409">
                <a:moveTo>
                  <a:pt x="0" y="0"/>
                </a:moveTo>
                <a:lnTo>
                  <a:pt x="496409" y="0"/>
                </a:lnTo>
                <a:lnTo>
                  <a:pt x="496409" y="496409"/>
                </a:lnTo>
                <a:lnTo>
                  <a:pt x="0" y="4964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9" name="TextBox 19"/>
          <p:cNvSpPr txBox="1"/>
          <p:nvPr/>
        </p:nvSpPr>
        <p:spPr>
          <a:xfrm>
            <a:off x="15381136" y="3723809"/>
            <a:ext cx="223649"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20" name="Group 20"/>
          <p:cNvGrpSpPr/>
          <p:nvPr/>
        </p:nvGrpSpPr>
        <p:grpSpPr>
          <a:xfrm>
            <a:off x="15244756" y="4782535"/>
            <a:ext cx="2785269" cy="598205"/>
            <a:chOff x="0" y="0"/>
            <a:chExt cx="8637063" cy="1855023"/>
          </a:xfrm>
        </p:grpSpPr>
        <p:sp>
          <p:nvSpPr>
            <p:cNvPr id="21" name="Freeform 2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2" name="Freeform 2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23" name="Freeform 23"/>
          <p:cNvSpPr/>
          <p:nvPr/>
        </p:nvSpPr>
        <p:spPr>
          <a:xfrm>
            <a:off x="15244756" y="4460363"/>
            <a:ext cx="496409" cy="496409"/>
          </a:xfrm>
          <a:custGeom>
            <a:avLst/>
            <a:gdLst/>
            <a:ahLst/>
            <a:cxnLst/>
            <a:rect l="l" t="t" r="r" b="b"/>
            <a:pathLst>
              <a:path w="496409" h="496409">
                <a:moveTo>
                  <a:pt x="0" y="0"/>
                </a:moveTo>
                <a:lnTo>
                  <a:pt x="496409" y="0"/>
                </a:lnTo>
                <a:lnTo>
                  <a:pt x="496409" y="496410"/>
                </a:lnTo>
                <a:lnTo>
                  <a:pt x="0" y="4964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4" name="TextBox 24"/>
          <p:cNvSpPr txBox="1"/>
          <p:nvPr/>
        </p:nvSpPr>
        <p:spPr>
          <a:xfrm>
            <a:off x="15429907" y="4396006"/>
            <a:ext cx="126107"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25" name="Group 25"/>
          <p:cNvGrpSpPr/>
          <p:nvPr/>
        </p:nvGrpSpPr>
        <p:grpSpPr>
          <a:xfrm>
            <a:off x="15244756" y="5457547"/>
            <a:ext cx="2785269" cy="598205"/>
            <a:chOff x="0" y="0"/>
            <a:chExt cx="8637063" cy="1855023"/>
          </a:xfrm>
        </p:grpSpPr>
        <p:sp>
          <p:nvSpPr>
            <p:cNvPr id="26" name="Freeform 2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7" name="Freeform 2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28" name="Freeform 28"/>
          <p:cNvSpPr/>
          <p:nvPr/>
        </p:nvSpPr>
        <p:spPr>
          <a:xfrm>
            <a:off x="15244756" y="5209343"/>
            <a:ext cx="496409" cy="496409"/>
          </a:xfrm>
          <a:custGeom>
            <a:avLst/>
            <a:gdLst/>
            <a:ahLst/>
            <a:cxnLst/>
            <a:rect l="l" t="t" r="r" b="b"/>
            <a:pathLst>
              <a:path w="496409" h="496409">
                <a:moveTo>
                  <a:pt x="0" y="0"/>
                </a:moveTo>
                <a:lnTo>
                  <a:pt x="496409" y="0"/>
                </a:lnTo>
                <a:lnTo>
                  <a:pt x="496409" y="496409"/>
                </a:lnTo>
                <a:lnTo>
                  <a:pt x="0" y="4964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9" name="TextBox 29"/>
          <p:cNvSpPr txBox="1"/>
          <p:nvPr/>
        </p:nvSpPr>
        <p:spPr>
          <a:xfrm>
            <a:off x="15381136" y="5152193"/>
            <a:ext cx="223649"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30" name="Group 30"/>
          <p:cNvGrpSpPr/>
          <p:nvPr/>
        </p:nvGrpSpPr>
        <p:grpSpPr>
          <a:xfrm>
            <a:off x="15244756" y="6210919"/>
            <a:ext cx="2785269" cy="598205"/>
            <a:chOff x="0" y="0"/>
            <a:chExt cx="8637063" cy="1855023"/>
          </a:xfrm>
        </p:grpSpPr>
        <p:sp>
          <p:nvSpPr>
            <p:cNvPr id="31" name="Freeform 3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2" name="Freeform 3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33" name="Freeform 33"/>
          <p:cNvSpPr/>
          <p:nvPr/>
        </p:nvSpPr>
        <p:spPr>
          <a:xfrm>
            <a:off x="15244756" y="5888747"/>
            <a:ext cx="496409" cy="496409"/>
          </a:xfrm>
          <a:custGeom>
            <a:avLst/>
            <a:gdLst/>
            <a:ahLst/>
            <a:cxnLst/>
            <a:rect l="l" t="t" r="r" b="b"/>
            <a:pathLst>
              <a:path w="496409" h="496409">
                <a:moveTo>
                  <a:pt x="0" y="0"/>
                </a:moveTo>
                <a:lnTo>
                  <a:pt x="496409" y="0"/>
                </a:lnTo>
                <a:lnTo>
                  <a:pt x="496409" y="496409"/>
                </a:lnTo>
                <a:lnTo>
                  <a:pt x="0" y="4964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4" name="TextBox 34"/>
          <p:cNvSpPr txBox="1"/>
          <p:nvPr/>
        </p:nvSpPr>
        <p:spPr>
          <a:xfrm>
            <a:off x="15429907" y="5824390"/>
            <a:ext cx="126107" cy="523651"/>
          </a:xfrm>
          <a:prstGeom prst="rect">
            <a:avLst/>
          </a:prstGeom>
        </p:spPr>
        <p:txBody>
          <a:bodyPr lIns="0" tIns="0" rIns="0" bIns="0" rtlCol="0" anchor="t">
            <a:spAutoFit/>
          </a:bodyPr>
          <a:lstStyle/>
          <a:p>
            <a:pPr algn="ctr">
              <a:lnSpc>
                <a:spcPts val="4306"/>
              </a:lnSpc>
            </a:pPr>
            <a:r>
              <a:rPr lang="en-US" sz="3076">
                <a:solidFill>
                  <a:srgbClr val="000000"/>
                </a:solidFill>
                <a:latin typeface="Open Sans Bold"/>
              </a:rPr>
              <a:t>-</a:t>
            </a:r>
          </a:p>
        </p:txBody>
      </p:sp>
      <p:grpSp>
        <p:nvGrpSpPr>
          <p:cNvPr id="35" name="Group 35"/>
          <p:cNvGrpSpPr/>
          <p:nvPr/>
        </p:nvGrpSpPr>
        <p:grpSpPr>
          <a:xfrm>
            <a:off x="4091472" y="2821100"/>
            <a:ext cx="11165909" cy="3641422"/>
            <a:chOff x="0" y="0"/>
            <a:chExt cx="14887879" cy="4855230"/>
          </a:xfrm>
        </p:grpSpPr>
        <p:sp>
          <p:nvSpPr>
            <p:cNvPr id="36" name="AutoShape 36"/>
            <p:cNvSpPr/>
            <p:nvPr/>
          </p:nvSpPr>
          <p:spPr>
            <a:xfrm flipV="1">
              <a:off x="12448041" y="1018569"/>
              <a:ext cx="2423004" cy="990986"/>
            </a:xfrm>
            <a:prstGeom prst="line">
              <a:avLst/>
            </a:prstGeom>
            <a:ln w="40761" cap="flat">
              <a:solidFill>
                <a:srgbClr val="231F20"/>
              </a:solidFill>
              <a:prstDash val="solid"/>
              <a:headEnd type="none" w="sm" len="sm"/>
              <a:tailEnd type="none" w="sm" len="sm"/>
            </a:ln>
          </p:spPr>
        </p:sp>
        <p:sp>
          <p:nvSpPr>
            <p:cNvPr id="37" name="AutoShape 37"/>
            <p:cNvSpPr/>
            <p:nvPr/>
          </p:nvSpPr>
          <p:spPr>
            <a:xfrm flipV="1">
              <a:off x="13049273" y="14073"/>
              <a:ext cx="1821772" cy="1908335"/>
            </a:xfrm>
            <a:prstGeom prst="line">
              <a:avLst/>
            </a:prstGeom>
            <a:ln w="40761" cap="flat">
              <a:solidFill>
                <a:srgbClr val="231F20"/>
              </a:solidFill>
              <a:prstDash val="solid"/>
              <a:headEnd type="none" w="sm" len="sm"/>
              <a:tailEnd type="none" w="sm" len="sm"/>
            </a:ln>
          </p:spPr>
        </p:sp>
        <p:sp>
          <p:nvSpPr>
            <p:cNvPr id="38" name="AutoShape 38"/>
            <p:cNvSpPr/>
            <p:nvPr/>
          </p:nvSpPr>
          <p:spPr>
            <a:xfrm flipV="1">
              <a:off x="12448041" y="1797939"/>
              <a:ext cx="2430719" cy="1216111"/>
            </a:xfrm>
            <a:prstGeom prst="line">
              <a:avLst/>
            </a:prstGeom>
            <a:ln w="40761" cap="flat">
              <a:solidFill>
                <a:srgbClr val="231F20"/>
              </a:solidFill>
              <a:prstDash val="solid"/>
              <a:headEnd type="none" w="sm" len="sm"/>
              <a:tailEnd type="none" w="sm" len="sm"/>
            </a:ln>
          </p:spPr>
        </p:sp>
        <p:sp>
          <p:nvSpPr>
            <p:cNvPr id="39" name="AutoShape 39"/>
            <p:cNvSpPr/>
            <p:nvPr/>
          </p:nvSpPr>
          <p:spPr>
            <a:xfrm>
              <a:off x="12002192" y="3529077"/>
              <a:ext cx="2867449" cy="175737"/>
            </a:xfrm>
            <a:prstGeom prst="line">
              <a:avLst/>
            </a:prstGeom>
            <a:ln w="40761" cap="flat">
              <a:solidFill>
                <a:srgbClr val="231F20"/>
              </a:solidFill>
              <a:prstDash val="solid"/>
              <a:headEnd type="none" w="sm" len="sm"/>
              <a:tailEnd type="none" w="sm" len="sm"/>
            </a:ln>
          </p:spPr>
        </p:sp>
        <p:sp>
          <p:nvSpPr>
            <p:cNvPr id="40" name="AutoShape 40"/>
            <p:cNvSpPr/>
            <p:nvPr/>
          </p:nvSpPr>
          <p:spPr>
            <a:xfrm>
              <a:off x="11611997" y="2615246"/>
              <a:ext cx="3257644" cy="2094063"/>
            </a:xfrm>
            <a:prstGeom prst="line">
              <a:avLst/>
            </a:prstGeom>
            <a:ln w="40761" cap="flat">
              <a:solidFill>
                <a:srgbClr val="231F20"/>
              </a:solidFill>
              <a:prstDash val="solid"/>
              <a:headEnd type="none" w="sm" len="sm"/>
              <a:tailEnd type="none" w="sm" len="sm"/>
            </a:ln>
          </p:spPr>
        </p:sp>
        <p:sp>
          <p:nvSpPr>
            <p:cNvPr id="41" name="AutoShape 41"/>
            <p:cNvSpPr/>
            <p:nvPr/>
          </p:nvSpPr>
          <p:spPr>
            <a:xfrm>
              <a:off x="11611997" y="2615246"/>
              <a:ext cx="3266763" cy="187188"/>
            </a:xfrm>
            <a:prstGeom prst="line">
              <a:avLst/>
            </a:prstGeom>
            <a:ln w="40761" cap="flat">
              <a:solidFill>
                <a:srgbClr val="231F20"/>
              </a:solidFill>
              <a:prstDash val="solid"/>
              <a:headEnd type="none" w="sm" len="sm"/>
              <a:tailEnd type="none" w="sm" len="sm"/>
            </a:ln>
          </p:spPr>
        </p:sp>
        <p:sp>
          <p:nvSpPr>
            <p:cNvPr id="42" name="AutoShape 42"/>
            <p:cNvSpPr/>
            <p:nvPr/>
          </p:nvSpPr>
          <p:spPr>
            <a:xfrm>
              <a:off x="4061095" y="3660833"/>
              <a:ext cx="583050" cy="730754"/>
            </a:xfrm>
            <a:prstGeom prst="line">
              <a:avLst/>
            </a:prstGeom>
            <a:ln w="40761" cap="flat">
              <a:solidFill>
                <a:srgbClr val="231F20"/>
              </a:solidFill>
              <a:prstDash val="solid"/>
              <a:headEnd type="none" w="sm" len="sm"/>
              <a:tailEnd type="none" w="sm" len="sm"/>
            </a:ln>
          </p:spPr>
        </p:sp>
        <p:sp>
          <p:nvSpPr>
            <p:cNvPr id="43" name="AutoShape 43"/>
            <p:cNvSpPr/>
            <p:nvPr/>
          </p:nvSpPr>
          <p:spPr>
            <a:xfrm>
              <a:off x="3733386" y="1613941"/>
              <a:ext cx="1188044" cy="1474436"/>
            </a:xfrm>
            <a:prstGeom prst="line">
              <a:avLst/>
            </a:prstGeom>
            <a:ln w="40761" cap="flat">
              <a:solidFill>
                <a:srgbClr val="231F20"/>
              </a:solidFill>
              <a:prstDash val="solid"/>
              <a:headEnd type="none" w="sm" len="sm"/>
              <a:tailEnd type="none" w="sm" len="sm"/>
            </a:ln>
          </p:spPr>
        </p:sp>
        <p:sp>
          <p:nvSpPr>
            <p:cNvPr id="44" name="AutoShape 44"/>
            <p:cNvSpPr/>
            <p:nvPr/>
          </p:nvSpPr>
          <p:spPr>
            <a:xfrm>
              <a:off x="3912302" y="2677250"/>
              <a:ext cx="1188044" cy="1474436"/>
            </a:xfrm>
            <a:prstGeom prst="line">
              <a:avLst/>
            </a:prstGeom>
            <a:ln w="40761" cap="flat">
              <a:solidFill>
                <a:srgbClr val="231F20"/>
              </a:solidFill>
              <a:prstDash val="solid"/>
              <a:headEnd type="none" w="sm" len="sm"/>
              <a:tailEnd type="none" w="sm" len="sm"/>
            </a:ln>
          </p:spPr>
        </p:sp>
        <p:grpSp>
          <p:nvGrpSpPr>
            <p:cNvPr id="45" name="Group 45"/>
            <p:cNvGrpSpPr/>
            <p:nvPr/>
          </p:nvGrpSpPr>
          <p:grpSpPr>
            <a:xfrm>
              <a:off x="0" y="1008312"/>
              <a:ext cx="4098808" cy="599608"/>
              <a:chOff x="0" y="0"/>
              <a:chExt cx="10372565" cy="1517386"/>
            </a:xfrm>
          </p:grpSpPr>
          <p:sp>
            <p:nvSpPr>
              <p:cNvPr id="46" name="Freeform 46"/>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47" name="Freeform 47"/>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48" name="TextBox 48"/>
            <p:cNvSpPr txBox="1"/>
            <p:nvPr/>
          </p:nvSpPr>
          <p:spPr>
            <a:xfrm>
              <a:off x="0" y="1073410"/>
              <a:ext cx="4098808" cy="442158"/>
            </a:xfrm>
            <a:prstGeom prst="rect">
              <a:avLst/>
            </a:prstGeom>
          </p:spPr>
          <p:txBody>
            <a:bodyPr lIns="0" tIns="0" rIns="0" bIns="0" rtlCol="0" anchor="t">
              <a:spAutoFit/>
            </a:bodyPr>
            <a:lstStyle/>
            <a:p>
              <a:pPr algn="ctr">
                <a:lnSpc>
                  <a:spcPts val="2747"/>
                </a:lnSpc>
                <a:spcBef>
                  <a:spcPct val="0"/>
                </a:spcBef>
              </a:pPr>
              <a:r>
                <a:rPr lang="en-US" sz="1962">
                  <a:solidFill>
                    <a:srgbClr val="000000"/>
                  </a:solidFill>
                  <a:latin typeface="Handy Casual"/>
                </a:rPr>
                <a:t>Version abstraite :</a:t>
              </a:r>
            </a:p>
          </p:txBody>
        </p:sp>
        <p:grpSp>
          <p:nvGrpSpPr>
            <p:cNvPr id="49" name="Group 49"/>
            <p:cNvGrpSpPr/>
            <p:nvPr/>
          </p:nvGrpSpPr>
          <p:grpSpPr>
            <a:xfrm>
              <a:off x="0" y="2416460"/>
              <a:ext cx="4098808" cy="888388"/>
              <a:chOff x="0" y="0"/>
              <a:chExt cx="10372565" cy="2248181"/>
            </a:xfrm>
          </p:grpSpPr>
          <p:sp>
            <p:nvSpPr>
              <p:cNvPr id="50" name="Freeform 5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1" name="Freeform 5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2" name="Group 52"/>
            <p:cNvGrpSpPr/>
            <p:nvPr/>
          </p:nvGrpSpPr>
          <p:grpSpPr>
            <a:xfrm>
              <a:off x="0" y="3254420"/>
              <a:ext cx="4098808" cy="888388"/>
              <a:chOff x="0" y="0"/>
              <a:chExt cx="10372565" cy="2248181"/>
            </a:xfrm>
          </p:grpSpPr>
          <p:sp>
            <p:nvSpPr>
              <p:cNvPr id="53" name="Freeform 5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4" name="Freeform 5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5" name="Group 55"/>
            <p:cNvGrpSpPr/>
            <p:nvPr/>
          </p:nvGrpSpPr>
          <p:grpSpPr>
            <a:xfrm>
              <a:off x="0" y="1541937"/>
              <a:ext cx="4098808" cy="888388"/>
              <a:chOff x="0" y="0"/>
              <a:chExt cx="10372565" cy="2248181"/>
            </a:xfrm>
          </p:grpSpPr>
          <p:sp>
            <p:nvSpPr>
              <p:cNvPr id="56" name="Freeform 5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7" name="Freeform 5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58" name="AutoShape 58"/>
            <p:cNvSpPr/>
            <p:nvPr/>
          </p:nvSpPr>
          <p:spPr>
            <a:xfrm flipV="1">
              <a:off x="8514171" y="1389564"/>
              <a:ext cx="1232322" cy="1437634"/>
            </a:xfrm>
            <a:prstGeom prst="line">
              <a:avLst/>
            </a:prstGeom>
            <a:ln w="40761" cap="flat">
              <a:solidFill>
                <a:srgbClr val="231F20"/>
              </a:solidFill>
              <a:prstDash val="solid"/>
              <a:headEnd type="none" w="sm" len="sm"/>
              <a:tailEnd type="none" w="sm" len="sm"/>
            </a:ln>
          </p:spPr>
        </p:sp>
        <p:grpSp>
          <p:nvGrpSpPr>
            <p:cNvPr id="59" name="Group 59"/>
            <p:cNvGrpSpPr/>
            <p:nvPr/>
          </p:nvGrpSpPr>
          <p:grpSpPr>
            <a:xfrm>
              <a:off x="9214865" y="970042"/>
              <a:ext cx="4105827" cy="600635"/>
              <a:chOff x="0" y="0"/>
              <a:chExt cx="10372565" cy="1517386"/>
            </a:xfrm>
          </p:grpSpPr>
          <p:sp>
            <p:nvSpPr>
              <p:cNvPr id="60" name="Freeform 60"/>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61" name="Freeform 61"/>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62" name="AutoShape 62"/>
            <p:cNvSpPr/>
            <p:nvPr/>
          </p:nvSpPr>
          <p:spPr>
            <a:xfrm flipV="1">
              <a:off x="8498698" y="3240356"/>
              <a:ext cx="1232322" cy="1437634"/>
            </a:xfrm>
            <a:prstGeom prst="line">
              <a:avLst/>
            </a:prstGeom>
            <a:ln w="40761" cap="flat">
              <a:solidFill>
                <a:srgbClr val="231F20"/>
              </a:solidFill>
              <a:prstDash val="solid"/>
              <a:headEnd type="none" w="sm" len="sm"/>
              <a:tailEnd type="none" w="sm" len="sm"/>
            </a:ln>
          </p:spPr>
        </p:sp>
        <p:sp>
          <p:nvSpPr>
            <p:cNvPr id="63" name="AutoShape 63"/>
            <p:cNvSpPr/>
            <p:nvPr/>
          </p:nvSpPr>
          <p:spPr>
            <a:xfrm flipV="1">
              <a:off x="8566247" y="2313544"/>
              <a:ext cx="1232322" cy="1437634"/>
            </a:xfrm>
            <a:prstGeom prst="line">
              <a:avLst/>
            </a:prstGeom>
            <a:ln w="40761" cap="flat">
              <a:solidFill>
                <a:srgbClr val="231F20"/>
              </a:solidFill>
              <a:prstDash val="solid"/>
              <a:headEnd type="none" w="sm" len="sm"/>
              <a:tailEnd type="none" w="sm" len="sm"/>
            </a:ln>
          </p:spPr>
        </p:sp>
        <p:grpSp>
          <p:nvGrpSpPr>
            <p:cNvPr id="64" name="Group 64"/>
            <p:cNvGrpSpPr/>
            <p:nvPr/>
          </p:nvGrpSpPr>
          <p:grpSpPr>
            <a:xfrm>
              <a:off x="9214865" y="2395507"/>
              <a:ext cx="4105827" cy="889909"/>
              <a:chOff x="0" y="0"/>
              <a:chExt cx="10372565" cy="2248181"/>
            </a:xfrm>
          </p:grpSpPr>
          <p:sp>
            <p:nvSpPr>
              <p:cNvPr id="65" name="Freeform 6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6" name="Freeform 6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67" name="Group 67"/>
            <p:cNvGrpSpPr/>
            <p:nvPr/>
          </p:nvGrpSpPr>
          <p:grpSpPr>
            <a:xfrm>
              <a:off x="9214865" y="1519486"/>
              <a:ext cx="4105827" cy="889909"/>
              <a:chOff x="0" y="0"/>
              <a:chExt cx="10372565" cy="2248181"/>
            </a:xfrm>
          </p:grpSpPr>
          <p:sp>
            <p:nvSpPr>
              <p:cNvPr id="68" name="Freeform 6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9" name="Freeform 6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0" name="Group 70"/>
            <p:cNvGrpSpPr/>
            <p:nvPr/>
          </p:nvGrpSpPr>
          <p:grpSpPr>
            <a:xfrm>
              <a:off x="9214865" y="3234903"/>
              <a:ext cx="4105827" cy="889909"/>
              <a:chOff x="0" y="0"/>
              <a:chExt cx="10372565" cy="2248181"/>
            </a:xfrm>
          </p:grpSpPr>
          <p:sp>
            <p:nvSpPr>
              <p:cNvPr id="71" name="Freeform 7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2" name="Freeform 7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3" name="Group 73"/>
            <p:cNvGrpSpPr/>
            <p:nvPr/>
          </p:nvGrpSpPr>
          <p:grpSpPr>
            <a:xfrm>
              <a:off x="4587043" y="1693674"/>
              <a:ext cx="4134192" cy="604784"/>
              <a:chOff x="0" y="0"/>
              <a:chExt cx="10372565" cy="1517386"/>
            </a:xfrm>
          </p:grpSpPr>
          <p:sp>
            <p:nvSpPr>
              <p:cNvPr id="74" name="Freeform 74"/>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587989"/>
              </a:solidFill>
            </p:spPr>
          </p:sp>
          <p:sp>
            <p:nvSpPr>
              <p:cNvPr id="75" name="Freeform 75"/>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587989"/>
              </a:solidFill>
            </p:spPr>
          </p:sp>
        </p:grpSp>
        <p:grpSp>
          <p:nvGrpSpPr>
            <p:cNvPr id="76" name="Group 76"/>
            <p:cNvGrpSpPr/>
            <p:nvPr/>
          </p:nvGrpSpPr>
          <p:grpSpPr>
            <a:xfrm>
              <a:off x="4587043" y="3113978"/>
              <a:ext cx="4134192" cy="896057"/>
              <a:chOff x="0" y="0"/>
              <a:chExt cx="10372565" cy="2248181"/>
            </a:xfrm>
          </p:grpSpPr>
          <p:sp>
            <p:nvSpPr>
              <p:cNvPr id="77" name="Freeform 7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78" name="Freeform 7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79" name="Group 79"/>
            <p:cNvGrpSpPr/>
            <p:nvPr/>
          </p:nvGrpSpPr>
          <p:grpSpPr>
            <a:xfrm>
              <a:off x="4587043" y="3959173"/>
              <a:ext cx="4134192" cy="896057"/>
              <a:chOff x="0" y="0"/>
              <a:chExt cx="10372565" cy="2248181"/>
            </a:xfrm>
          </p:grpSpPr>
          <p:sp>
            <p:nvSpPr>
              <p:cNvPr id="80" name="Freeform 8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1" name="Freeform 8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2" name="Group 82"/>
            <p:cNvGrpSpPr/>
            <p:nvPr/>
          </p:nvGrpSpPr>
          <p:grpSpPr>
            <a:xfrm>
              <a:off x="4587043" y="2228121"/>
              <a:ext cx="4134192" cy="896057"/>
              <a:chOff x="0" y="0"/>
              <a:chExt cx="10372565" cy="2248181"/>
            </a:xfrm>
          </p:grpSpPr>
          <p:sp>
            <p:nvSpPr>
              <p:cNvPr id="83" name="Freeform 8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4" name="Freeform 8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sp>
          <p:nvSpPr>
            <p:cNvPr id="85" name="TextBox 85"/>
            <p:cNvSpPr txBox="1"/>
            <p:nvPr/>
          </p:nvSpPr>
          <p:spPr>
            <a:xfrm>
              <a:off x="0" y="1659342"/>
              <a:ext cx="4098808" cy="310933"/>
            </a:xfrm>
            <a:prstGeom prst="rect">
              <a:avLst/>
            </a:prstGeom>
          </p:spPr>
          <p:txBody>
            <a:bodyPr lIns="0" tIns="0" rIns="0" bIns="0" rtlCol="0" anchor="t">
              <a:spAutoFit/>
            </a:bodyPr>
            <a:lstStyle/>
            <a:p>
              <a:pPr algn="ctr">
                <a:lnSpc>
                  <a:spcPts val="1985"/>
                </a:lnSpc>
                <a:spcBef>
                  <a:spcPct val="0"/>
                </a:spcBef>
              </a:pPr>
              <a:endParaRPr/>
            </a:p>
          </p:txBody>
        </p:sp>
        <p:sp>
          <p:nvSpPr>
            <p:cNvPr id="86" name="TextBox 86"/>
            <p:cNvSpPr txBox="1"/>
            <p:nvPr/>
          </p:nvSpPr>
          <p:spPr>
            <a:xfrm>
              <a:off x="9214865" y="1035334"/>
              <a:ext cx="4105827" cy="442833"/>
            </a:xfrm>
            <a:prstGeom prst="rect">
              <a:avLst/>
            </a:prstGeom>
          </p:spPr>
          <p:txBody>
            <a:bodyPr lIns="0" tIns="0" rIns="0" bIns="0" rtlCol="0" anchor="t">
              <a:spAutoFit/>
            </a:bodyPr>
            <a:lstStyle/>
            <a:p>
              <a:pPr algn="ctr">
                <a:lnSpc>
                  <a:spcPts val="2751"/>
                </a:lnSpc>
                <a:spcBef>
                  <a:spcPct val="0"/>
                </a:spcBef>
              </a:pPr>
              <a:r>
                <a:rPr lang="en-US" sz="1965">
                  <a:solidFill>
                    <a:srgbClr val="000000"/>
                  </a:solidFill>
                  <a:latin typeface="Handy Casual"/>
                </a:rPr>
                <a:t>Version concrétisée :</a:t>
              </a:r>
            </a:p>
          </p:txBody>
        </p:sp>
        <p:sp>
          <p:nvSpPr>
            <p:cNvPr id="87" name="TextBox 87"/>
            <p:cNvSpPr txBox="1"/>
            <p:nvPr/>
          </p:nvSpPr>
          <p:spPr>
            <a:xfrm>
              <a:off x="9214865" y="1603828"/>
              <a:ext cx="4105827" cy="311416"/>
            </a:xfrm>
            <a:prstGeom prst="rect">
              <a:avLst/>
            </a:prstGeom>
          </p:spPr>
          <p:txBody>
            <a:bodyPr lIns="0" tIns="0" rIns="0" bIns="0" rtlCol="0" anchor="t">
              <a:spAutoFit/>
            </a:bodyPr>
            <a:lstStyle/>
            <a:p>
              <a:pPr algn="ctr">
                <a:lnSpc>
                  <a:spcPts val="1988"/>
                </a:lnSpc>
                <a:spcBef>
                  <a:spcPct val="0"/>
                </a:spcBef>
              </a:pPr>
              <a:endParaRPr/>
            </a:p>
          </p:txBody>
        </p:sp>
        <p:sp>
          <p:nvSpPr>
            <p:cNvPr id="88" name="TextBox 88"/>
            <p:cNvSpPr txBox="1"/>
            <p:nvPr/>
          </p:nvSpPr>
          <p:spPr>
            <a:xfrm>
              <a:off x="4776618" y="2655930"/>
              <a:ext cx="3934919" cy="227092"/>
            </a:xfrm>
            <a:prstGeom prst="rect">
              <a:avLst/>
            </a:prstGeom>
          </p:spPr>
          <p:txBody>
            <a:bodyPr lIns="0" tIns="0" rIns="0" bIns="0" rtlCol="0" anchor="t">
              <a:spAutoFit/>
            </a:bodyPr>
            <a:lstStyle/>
            <a:p>
              <a:pPr algn="ctr">
                <a:lnSpc>
                  <a:spcPts val="1404"/>
                </a:lnSpc>
                <a:spcBef>
                  <a:spcPct val="0"/>
                </a:spcBef>
              </a:pPr>
              <a:r>
                <a:rPr lang="en-US" sz="1002">
                  <a:solidFill>
                    <a:srgbClr val="000000"/>
                  </a:solidFill>
                  <a:latin typeface="Aileron"/>
                </a:rPr>
                <a:t>.</a:t>
              </a:r>
            </a:p>
          </p:txBody>
        </p:sp>
        <p:sp>
          <p:nvSpPr>
            <p:cNvPr id="89" name="TextBox 89"/>
            <p:cNvSpPr txBox="1"/>
            <p:nvPr/>
          </p:nvSpPr>
          <p:spPr>
            <a:xfrm>
              <a:off x="4587043" y="1759746"/>
              <a:ext cx="4134192" cy="445564"/>
            </a:xfrm>
            <a:prstGeom prst="rect">
              <a:avLst/>
            </a:prstGeom>
          </p:spPr>
          <p:txBody>
            <a:bodyPr lIns="0" tIns="0" rIns="0" bIns="0" rtlCol="0" anchor="t">
              <a:spAutoFit/>
            </a:bodyPr>
            <a:lstStyle/>
            <a:p>
              <a:pPr algn="ctr">
                <a:lnSpc>
                  <a:spcPts val="2770"/>
                </a:lnSpc>
                <a:spcBef>
                  <a:spcPct val="0"/>
                </a:spcBef>
              </a:pPr>
              <a:r>
                <a:rPr lang="en-US" sz="1979">
                  <a:solidFill>
                    <a:srgbClr val="000000"/>
                  </a:solidFill>
                  <a:latin typeface="Handy Casual"/>
                </a:rPr>
                <a:t>Analyse sous l’angle de:</a:t>
              </a:r>
            </a:p>
          </p:txBody>
        </p:sp>
        <p:sp>
          <p:nvSpPr>
            <p:cNvPr id="90" name="TextBox 90"/>
            <p:cNvSpPr txBox="1"/>
            <p:nvPr/>
          </p:nvSpPr>
          <p:spPr>
            <a:xfrm>
              <a:off x="4689566" y="4044294"/>
              <a:ext cx="3934919" cy="325313"/>
            </a:xfrm>
            <a:prstGeom prst="rect">
              <a:avLst/>
            </a:prstGeom>
          </p:spPr>
          <p:txBody>
            <a:bodyPr lIns="0" tIns="0" rIns="0" bIns="0" rtlCol="0" anchor="t">
              <a:spAutoFit/>
            </a:bodyPr>
            <a:lstStyle/>
            <a:p>
              <a:pPr algn="ctr">
                <a:lnSpc>
                  <a:spcPts val="2055"/>
                </a:lnSpc>
                <a:spcBef>
                  <a:spcPct val="0"/>
                </a:spcBef>
              </a:pPr>
              <a:r>
                <a:rPr lang="en-US" sz="1468">
                  <a:solidFill>
                    <a:srgbClr val="000000"/>
                  </a:solidFill>
                  <a:latin typeface="Aileron"/>
                </a:rPr>
                <a:t>Outil unitaire</a:t>
              </a:r>
            </a:p>
          </p:txBody>
        </p:sp>
        <p:sp>
          <p:nvSpPr>
            <p:cNvPr id="91" name="TextBox 91"/>
            <p:cNvSpPr txBox="1"/>
            <p:nvPr/>
          </p:nvSpPr>
          <p:spPr>
            <a:xfrm>
              <a:off x="4686679" y="2271705"/>
              <a:ext cx="3934919" cy="325313"/>
            </a:xfrm>
            <a:prstGeom prst="rect">
              <a:avLst/>
            </a:prstGeom>
          </p:spPr>
          <p:txBody>
            <a:bodyPr lIns="0" tIns="0" rIns="0" bIns="0" rtlCol="0" anchor="t">
              <a:spAutoFit/>
            </a:bodyPr>
            <a:lstStyle/>
            <a:p>
              <a:pPr algn="ctr">
                <a:lnSpc>
                  <a:spcPts val="2055"/>
                </a:lnSpc>
                <a:spcBef>
                  <a:spcPct val="0"/>
                </a:spcBef>
              </a:pPr>
              <a:r>
                <a:rPr lang="en-US" sz="1468">
                  <a:solidFill>
                    <a:srgbClr val="000000"/>
                  </a:solidFill>
                  <a:latin typeface="Aileron"/>
                </a:rPr>
                <a:t>Economie de matière </a:t>
              </a:r>
            </a:p>
          </p:txBody>
        </p:sp>
        <p:sp>
          <p:nvSpPr>
            <p:cNvPr id="92" name="TextBox 92"/>
            <p:cNvSpPr txBox="1"/>
            <p:nvPr/>
          </p:nvSpPr>
          <p:spPr>
            <a:xfrm>
              <a:off x="5273304" y="3306127"/>
              <a:ext cx="2874136" cy="335172"/>
            </a:xfrm>
            <a:prstGeom prst="rect">
              <a:avLst/>
            </a:prstGeom>
          </p:spPr>
          <p:txBody>
            <a:bodyPr lIns="0" tIns="0" rIns="0" bIns="0" rtlCol="0" anchor="t">
              <a:spAutoFit/>
            </a:bodyPr>
            <a:lstStyle/>
            <a:p>
              <a:pPr algn="ctr">
                <a:lnSpc>
                  <a:spcPts val="2100"/>
                </a:lnSpc>
              </a:pPr>
              <a:r>
                <a:rPr lang="en-US" sz="1500">
                  <a:solidFill>
                    <a:srgbClr val="000000"/>
                  </a:solidFill>
                  <a:latin typeface="Aileron"/>
                </a:rPr>
                <a:t>Automatisation du geste</a:t>
              </a:r>
            </a:p>
          </p:txBody>
        </p:sp>
        <p:sp>
          <p:nvSpPr>
            <p:cNvPr id="93" name="TextBox 93"/>
            <p:cNvSpPr txBox="1"/>
            <p:nvPr/>
          </p:nvSpPr>
          <p:spPr>
            <a:xfrm>
              <a:off x="10332495" y="1677006"/>
              <a:ext cx="1880332" cy="264685"/>
            </a:xfrm>
            <a:prstGeom prst="rect">
              <a:avLst/>
            </a:prstGeom>
          </p:spPr>
          <p:txBody>
            <a:bodyPr lIns="0" tIns="0" rIns="0" bIns="0" rtlCol="0" anchor="t">
              <a:spAutoFit/>
            </a:bodyPr>
            <a:lstStyle/>
            <a:p>
              <a:pPr algn="ctr">
                <a:lnSpc>
                  <a:spcPts val="1707"/>
                </a:lnSpc>
              </a:pPr>
              <a:endParaRPr/>
            </a:p>
          </p:txBody>
        </p:sp>
        <p:sp>
          <p:nvSpPr>
            <p:cNvPr id="94" name="TextBox 94"/>
            <p:cNvSpPr txBox="1"/>
            <p:nvPr/>
          </p:nvSpPr>
          <p:spPr>
            <a:xfrm>
              <a:off x="10531146" y="2596196"/>
              <a:ext cx="1483030" cy="264685"/>
            </a:xfrm>
            <a:prstGeom prst="rect">
              <a:avLst/>
            </a:prstGeom>
          </p:spPr>
          <p:txBody>
            <a:bodyPr lIns="0" tIns="0" rIns="0" bIns="0" rtlCol="0" anchor="t">
              <a:spAutoFit/>
            </a:bodyPr>
            <a:lstStyle/>
            <a:p>
              <a:pPr algn="ctr">
                <a:lnSpc>
                  <a:spcPts val="1707"/>
                </a:lnSpc>
              </a:pPr>
              <a:endParaRPr/>
            </a:p>
          </p:txBody>
        </p:sp>
        <p:sp>
          <p:nvSpPr>
            <p:cNvPr id="95" name="TextBox 95"/>
            <p:cNvSpPr txBox="1"/>
            <p:nvPr/>
          </p:nvSpPr>
          <p:spPr>
            <a:xfrm>
              <a:off x="10685604" y="3562947"/>
              <a:ext cx="1174113" cy="264685"/>
            </a:xfrm>
            <a:prstGeom prst="rect">
              <a:avLst/>
            </a:prstGeom>
          </p:spPr>
          <p:txBody>
            <a:bodyPr lIns="0" tIns="0" rIns="0" bIns="0" rtlCol="0" anchor="t">
              <a:spAutoFit/>
            </a:bodyPr>
            <a:lstStyle/>
            <a:p>
              <a:pPr algn="ctr">
                <a:lnSpc>
                  <a:spcPts val="1707"/>
                </a:lnSpc>
              </a:pPr>
              <a:endParaRPr/>
            </a:p>
          </p:txBody>
        </p:sp>
        <p:sp>
          <p:nvSpPr>
            <p:cNvPr id="96" name="TextBox 96"/>
            <p:cNvSpPr txBox="1"/>
            <p:nvPr/>
          </p:nvSpPr>
          <p:spPr>
            <a:xfrm>
              <a:off x="1110385" y="1777094"/>
              <a:ext cx="1914917" cy="264685"/>
            </a:xfrm>
            <a:prstGeom prst="rect">
              <a:avLst/>
            </a:prstGeom>
          </p:spPr>
          <p:txBody>
            <a:bodyPr lIns="0" tIns="0" rIns="0" bIns="0" rtlCol="0" anchor="t">
              <a:spAutoFit/>
            </a:bodyPr>
            <a:lstStyle/>
            <a:p>
              <a:pPr algn="ctr">
                <a:lnSpc>
                  <a:spcPts val="1707"/>
                </a:lnSpc>
              </a:pPr>
              <a:endParaRPr/>
            </a:p>
          </p:txBody>
        </p:sp>
        <p:sp>
          <p:nvSpPr>
            <p:cNvPr id="97" name="TextBox 97"/>
            <p:cNvSpPr txBox="1"/>
            <p:nvPr/>
          </p:nvSpPr>
          <p:spPr>
            <a:xfrm>
              <a:off x="684014" y="2596196"/>
              <a:ext cx="2767659" cy="264685"/>
            </a:xfrm>
            <a:prstGeom prst="rect">
              <a:avLst/>
            </a:prstGeom>
          </p:spPr>
          <p:txBody>
            <a:bodyPr lIns="0" tIns="0" rIns="0" bIns="0" rtlCol="0" anchor="t">
              <a:spAutoFit/>
            </a:bodyPr>
            <a:lstStyle/>
            <a:p>
              <a:pPr algn="ctr">
                <a:lnSpc>
                  <a:spcPts val="1707"/>
                </a:lnSpc>
              </a:pPr>
              <a:endParaRPr/>
            </a:p>
          </p:txBody>
        </p:sp>
        <p:sp>
          <p:nvSpPr>
            <p:cNvPr id="98" name="TextBox 98"/>
            <p:cNvSpPr txBox="1"/>
            <p:nvPr/>
          </p:nvSpPr>
          <p:spPr>
            <a:xfrm>
              <a:off x="59810" y="3562947"/>
              <a:ext cx="4016066" cy="264685"/>
            </a:xfrm>
            <a:prstGeom prst="rect">
              <a:avLst/>
            </a:prstGeom>
          </p:spPr>
          <p:txBody>
            <a:bodyPr lIns="0" tIns="0" rIns="0" bIns="0" rtlCol="0" anchor="t">
              <a:spAutoFit/>
            </a:bodyPr>
            <a:lstStyle/>
            <a:p>
              <a:pPr algn="ctr">
                <a:lnSpc>
                  <a:spcPts val="1707"/>
                </a:lnSpc>
              </a:pPr>
              <a:endParaRPr/>
            </a:p>
          </p:txBody>
        </p:sp>
      </p:grpSp>
      <p:sp>
        <p:nvSpPr>
          <p:cNvPr id="99" name="TextBox 99"/>
          <p:cNvSpPr txBox="1"/>
          <p:nvPr/>
        </p:nvSpPr>
        <p:spPr>
          <a:xfrm>
            <a:off x="3711272" y="7844043"/>
            <a:ext cx="10105056" cy="1990090"/>
          </a:xfrm>
          <a:prstGeom prst="rect">
            <a:avLst/>
          </a:prstGeom>
        </p:spPr>
        <p:txBody>
          <a:bodyPr lIns="0" tIns="0" rIns="0" bIns="0" rtlCol="0" anchor="t">
            <a:spAutoFit/>
          </a:bodyPr>
          <a:lstStyle/>
          <a:p>
            <a:pPr algn="l">
              <a:lnSpc>
                <a:spcPts val="2659"/>
              </a:lnSpc>
            </a:pPr>
            <a:r>
              <a:rPr lang="en-US" sz="1899">
                <a:solidFill>
                  <a:srgbClr val="000000"/>
                </a:solidFill>
                <a:latin typeface="Open Sans"/>
              </a:rPr>
              <a:t>Objectif:</a:t>
            </a:r>
          </a:p>
          <a:p>
            <a:pPr algn="ctr">
              <a:lnSpc>
                <a:spcPts val="2659"/>
              </a:lnSpc>
            </a:pPr>
            <a:r>
              <a:rPr lang="en-US" sz="1899">
                <a:solidFill>
                  <a:srgbClr val="000000"/>
                </a:solidFill>
                <a:latin typeface="Open Sans"/>
              </a:rPr>
              <a:t>On comprend que la version concrétisée est une réponse plus avantageuse pour répondre à certaines logiques spécifiques, que nous avons nommé logiques  de la concrétisation. Pour autant, on constate déjà que même en ne tenant compte que de ces logiques spécifiques,  la version concrétisée peut présenter des inconvénients. </a:t>
            </a:r>
          </a:p>
          <a:p>
            <a:pPr algn="ctr">
              <a:lnSpc>
                <a:spcPts val="2659"/>
              </a:lnSpc>
            </a:pPr>
            <a:r>
              <a:rPr lang="en-US" sz="1899">
                <a:solidFill>
                  <a:srgbClr val="000000"/>
                </a:solidFill>
                <a:latin typeface="Open Sans"/>
              </a:rPr>
              <a:t>Cela prépare également la critique de la concrétisation faite dans le suite de la fiche.</a:t>
            </a:r>
          </a:p>
        </p:txBody>
      </p:sp>
      <p:sp>
        <p:nvSpPr>
          <p:cNvPr id="100" name="TextBox 100"/>
          <p:cNvSpPr txBox="1"/>
          <p:nvPr/>
        </p:nvSpPr>
        <p:spPr>
          <a:xfrm>
            <a:off x="514350" y="1350708"/>
            <a:ext cx="3768753" cy="1762504"/>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 formalisme 1</a:t>
            </a:r>
          </a:p>
          <a:p>
            <a:pPr algn="r">
              <a:lnSpc>
                <a:spcPts val="6804"/>
              </a:lnSpc>
            </a:pPr>
            <a:endParaRPr lang="en-US" sz="4860" spc="-160">
              <a:solidFill>
                <a:srgbClr val="000000"/>
              </a:solidFill>
              <a:latin typeface="Helvetica World 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363933" y="8615078"/>
            <a:ext cx="3837740" cy="284729"/>
          </a:xfrm>
          <a:prstGeom prst="rect">
            <a:avLst/>
          </a:prstGeom>
        </p:spPr>
        <p:txBody>
          <a:bodyPr lIns="0" tIns="0" rIns="0" bIns="0" rtlCol="0" anchor="t">
            <a:spAutoFit/>
          </a:bodyPr>
          <a:lstStyle/>
          <a:p>
            <a:pPr algn="ctr">
              <a:lnSpc>
                <a:spcPts val="2266"/>
              </a:lnSpc>
              <a:spcBef>
                <a:spcPct val="0"/>
              </a:spcBef>
            </a:pPr>
            <a:endParaRPr/>
          </a:p>
        </p:txBody>
      </p:sp>
      <p:sp>
        <p:nvSpPr>
          <p:cNvPr id="3" name="TextBox 3"/>
          <p:cNvSpPr txBox="1"/>
          <p:nvPr/>
        </p:nvSpPr>
        <p:spPr>
          <a:xfrm>
            <a:off x="514350" y="1479826"/>
            <a:ext cx="3768753" cy="2686429"/>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exemple: formalisme 1</a:t>
            </a:r>
          </a:p>
          <a:p>
            <a:pPr algn="r">
              <a:lnSpc>
                <a:spcPts val="6804"/>
              </a:lnSpc>
            </a:pPr>
            <a:endParaRPr lang="en-US" sz="4860" spc="-160">
              <a:solidFill>
                <a:srgbClr val="000000"/>
              </a:solidFill>
              <a:latin typeface="Helvetica World Bold"/>
            </a:endParaRPr>
          </a:p>
        </p:txBody>
      </p:sp>
      <p:sp>
        <p:nvSpPr>
          <p:cNvPr id="4" name="TextBox 4"/>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Problématisation</a:t>
            </a:r>
          </a:p>
        </p:txBody>
      </p:sp>
      <p:grpSp>
        <p:nvGrpSpPr>
          <p:cNvPr id="5" name="Group 5"/>
          <p:cNvGrpSpPr/>
          <p:nvPr/>
        </p:nvGrpSpPr>
        <p:grpSpPr>
          <a:xfrm>
            <a:off x="14557277" y="2875428"/>
            <a:ext cx="3471209" cy="745528"/>
            <a:chOff x="0" y="0"/>
            <a:chExt cx="8637063" cy="1855023"/>
          </a:xfrm>
        </p:grpSpPr>
        <p:sp>
          <p:nvSpPr>
            <p:cNvPr id="6" name="Freeform 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7" name="Freeform 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8" name="Freeform 8"/>
          <p:cNvSpPr/>
          <p:nvPr/>
        </p:nvSpPr>
        <p:spPr>
          <a:xfrm>
            <a:off x="14557277" y="2566097"/>
            <a:ext cx="618662" cy="618662"/>
          </a:xfrm>
          <a:custGeom>
            <a:avLst/>
            <a:gdLst/>
            <a:ahLst/>
            <a:cxnLst/>
            <a:rect l="l" t="t" r="r" b="b"/>
            <a:pathLst>
              <a:path w="618662" h="618662">
                <a:moveTo>
                  <a:pt x="0" y="0"/>
                </a:moveTo>
                <a:lnTo>
                  <a:pt x="618662" y="0"/>
                </a:lnTo>
                <a:lnTo>
                  <a:pt x="618662" y="618662"/>
                </a:lnTo>
                <a:lnTo>
                  <a:pt x="0" y="6186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9"/>
          <p:cNvSpPr txBox="1"/>
          <p:nvPr/>
        </p:nvSpPr>
        <p:spPr>
          <a:xfrm>
            <a:off x="14727244" y="2489897"/>
            <a:ext cx="278728"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10" name="Group 10"/>
          <p:cNvGrpSpPr/>
          <p:nvPr/>
        </p:nvGrpSpPr>
        <p:grpSpPr>
          <a:xfrm>
            <a:off x="14557277" y="3814336"/>
            <a:ext cx="3471209" cy="745528"/>
            <a:chOff x="0" y="0"/>
            <a:chExt cx="8637063" cy="1855023"/>
          </a:xfrm>
        </p:grpSpPr>
        <p:sp>
          <p:nvSpPr>
            <p:cNvPr id="11" name="Freeform 1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2" name="Freeform 1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13" name="Freeform 13"/>
          <p:cNvSpPr/>
          <p:nvPr/>
        </p:nvSpPr>
        <p:spPr>
          <a:xfrm>
            <a:off x="14557277" y="3412822"/>
            <a:ext cx="618662" cy="618662"/>
          </a:xfrm>
          <a:custGeom>
            <a:avLst/>
            <a:gdLst/>
            <a:ahLst/>
            <a:cxnLst/>
            <a:rect l="l" t="t" r="r" b="b"/>
            <a:pathLst>
              <a:path w="618662" h="618662">
                <a:moveTo>
                  <a:pt x="0" y="0"/>
                </a:moveTo>
                <a:lnTo>
                  <a:pt x="618662" y="0"/>
                </a:lnTo>
                <a:lnTo>
                  <a:pt x="618662" y="618661"/>
                </a:lnTo>
                <a:lnTo>
                  <a:pt x="0" y="61866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4" name="TextBox 14"/>
          <p:cNvSpPr txBox="1"/>
          <p:nvPr/>
        </p:nvSpPr>
        <p:spPr>
          <a:xfrm>
            <a:off x="14788026" y="3327639"/>
            <a:ext cx="157164"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15" name="Group 15"/>
          <p:cNvGrpSpPr/>
          <p:nvPr/>
        </p:nvGrpSpPr>
        <p:grpSpPr>
          <a:xfrm>
            <a:off x="14557277" y="4740616"/>
            <a:ext cx="3471209" cy="745528"/>
            <a:chOff x="0" y="0"/>
            <a:chExt cx="8637063" cy="1855023"/>
          </a:xfrm>
        </p:grpSpPr>
        <p:sp>
          <p:nvSpPr>
            <p:cNvPr id="16" name="Freeform 1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7" name="Freeform 1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18" name="Freeform 18"/>
          <p:cNvSpPr/>
          <p:nvPr/>
        </p:nvSpPr>
        <p:spPr>
          <a:xfrm>
            <a:off x="14557277" y="4431285"/>
            <a:ext cx="618662" cy="618662"/>
          </a:xfrm>
          <a:custGeom>
            <a:avLst/>
            <a:gdLst/>
            <a:ahLst/>
            <a:cxnLst/>
            <a:rect l="l" t="t" r="r" b="b"/>
            <a:pathLst>
              <a:path w="618662" h="618662">
                <a:moveTo>
                  <a:pt x="0" y="0"/>
                </a:moveTo>
                <a:lnTo>
                  <a:pt x="618662" y="0"/>
                </a:lnTo>
                <a:lnTo>
                  <a:pt x="618662" y="618662"/>
                </a:lnTo>
                <a:lnTo>
                  <a:pt x="0" y="6186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9" name="TextBox 19"/>
          <p:cNvSpPr txBox="1"/>
          <p:nvPr/>
        </p:nvSpPr>
        <p:spPr>
          <a:xfrm>
            <a:off x="14727244" y="4355085"/>
            <a:ext cx="278728"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20" name="Group 20"/>
          <p:cNvGrpSpPr/>
          <p:nvPr/>
        </p:nvGrpSpPr>
        <p:grpSpPr>
          <a:xfrm>
            <a:off x="14557277" y="5679524"/>
            <a:ext cx="3471209" cy="745528"/>
            <a:chOff x="0" y="0"/>
            <a:chExt cx="8637063" cy="1855023"/>
          </a:xfrm>
        </p:grpSpPr>
        <p:sp>
          <p:nvSpPr>
            <p:cNvPr id="21" name="Freeform 2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2" name="Freeform 2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23" name="Freeform 23"/>
          <p:cNvSpPr/>
          <p:nvPr/>
        </p:nvSpPr>
        <p:spPr>
          <a:xfrm>
            <a:off x="14557277" y="5278010"/>
            <a:ext cx="618662" cy="618662"/>
          </a:xfrm>
          <a:custGeom>
            <a:avLst/>
            <a:gdLst/>
            <a:ahLst/>
            <a:cxnLst/>
            <a:rect l="l" t="t" r="r" b="b"/>
            <a:pathLst>
              <a:path w="618662" h="618662">
                <a:moveTo>
                  <a:pt x="0" y="0"/>
                </a:moveTo>
                <a:lnTo>
                  <a:pt x="618662" y="0"/>
                </a:lnTo>
                <a:lnTo>
                  <a:pt x="618662" y="618662"/>
                </a:lnTo>
                <a:lnTo>
                  <a:pt x="0" y="6186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4" name="TextBox 24"/>
          <p:cNvSpPr txBox="1"/>
          <p:nvPr/>
        </p:nvSpPr>
        <p:spPr>
          <a:xfrm>
            <a:off x="14788026" y="5192827"/>
            <a:ext cx="157164"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25" name="Group 25"/>
          <p:cNvGrpSpPr/>
          <p:nvPr/>
        </p:nvGrpSpPr>
        <p:grpSpPr>
          <a:xfrm>
            <a:off x="14557277" y="6520774"/>
            <a:ext cx="3471209" cy="745528"/>
            <a:chOff x="0" y="0"/>
            <a:chExt cx="8637063" cy="1855023"/>
          </a:xfrm>
        </p:grpSpPr>
        <p:sp>
          <p:nvSpPr>
            <p:cNvPr id="26" name="Freeform 2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7" name="Freeform 2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28" name="Freeform 28"/>
          <p:cNvSpPr/>
          <p:nvPr/>
        </p:nvSpPr>
        <p:spPr>
          <a:xfrm>
            <a:off x="14557277" y="6211443"/>
            <a:ext cx="618662" cy="618662"/>
          </a:xfrm>
          <a:custGeom>
            <a:avLst/>
            <a:gdLst/>
            <a:ahLst/>
            <a:cxnLst/>
            <a:rect l="l" t="t" r="r" b="b"/>
            <a:pathLst>
              <a:path w="618662" h="618662">
                <a:moveTo>
                  <a:pt x="0" y="0"/>
                </a:moveTo>
                <a:lnTo>
                  <a:pt x="618662" y="0"/>
                </a:lnTo>
                <a:lnTo>
                  <a:pt x="618662" y="618662"/>
                </a:lnTo>
                <a:lnTo>
                  <a:pt x="0" y="6186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9" name="TextBox 29"/>
          <p:cNvSpPr txBox="1"/>
          <p:nvPr/>
        </p:nvSpPr>
        <p:spPr>
          <a:xfrm>
            <a:off x="14727244" y="6135243"/>
            <a:ext cx="278728"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30" name="Group 30"/>
          <p:cNvGrpSpPr/>
          <p:nvPr/>
        </p:nvGrpSpPr>
        <p:grpSpPr>
          <a:xfrm>
            <a:off x="14557277" y="7459682"/>
            <a:ext cx="3471209" cy="745528"/>
            <a:chOff x="0" y="0"/>
            <a:chExt cx="8637063" cy="1855023"/>
          </a:xfrm>
        </p:grpSpPr>
        <p:sp>
          <p:nvSpPr>
            <p:cNvPr id="31" name="Freeform 3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2" name="Freeform 3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191919"/>
            </a:solidFill>
          </p:spPr>
        </p:sp>
      </p:grpSp>
      <p:sp>
        <p:nvSpPr>
          <p:cNvPr id="33" name="Freeform 33"/>
          <p:cNvSpPr/>
          <p:nvPr/>
        </p:nvSpPr>
        <p:spPr>
          <a:xfrm>
            <a:off x="14557277" y="7058168"/>
            <a:ext cx="618662" cy="618662"/>
          </a:xfrm>
          <a:custGeom>
            <a:avLst/>
            <a:gdLst/>
            <a:ahLst/>
            <a:cxnLst/>
            <a:rect l="l" t="t" r="r" b="b"/>
            <a:pathLst>
              <a:path w="618662" h="618662">
                <a:moveTo>
                  <a:pt x="0" y="0"/>
                </a:moveTo>
                <a:lnTo>
                  <a:pt x="618662" y="0"/>
                </a:lnTo>
                <a:lnTo>
                  <a:pt x="618662" y="618662"/>
                </a:lnTo>
                <a:lnTo>
                  <a:pt x="0" y="6186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4" name="TextBox 34"/>
          <p:cNvSpPr txBox="1"/>
          <p:nvPr/>
        </p:nvSpPr>
        <p:spPr>
          <a:xfrm>
            <a:off x="14788026" y="6972985"/>
            <a:ext cx="157164" cy="657588"/>
          </a:xfrm>
          <a:prstGeom prst="rect">
            <a:avLst/>
          </a:prstGeom>
        </p:spPr>
        <p:txBody>
          <a:bodyPr lIns="0" tIns="0" rIns="0" bIns="0" rtlCol="0" anchor="t">
            <a:spAutoFit/>
          </a:bodyPr>
          <a:lstStyle/>
          <a:p>
            <a:pPr algn="ctr">
              <a:lnSpc>
                <a:spcPts val="5367"/>
              </a:lnSpc>
            </a:pPr>
            <a:r>
              <a:rPr lang="en-US" sz="3833">
                <a:solidFill>
                  <a:srgbClr val="000000"/>
                </a:solidFill>
                <a:latin typeface="Open Sans Bold"/>
              </a:rPr>
              <a:t>-</a:t>
            </a:r>
          </a:p>
        </p:txBody>
      </p:sp>
      <p:grpSp>
        <p:nvGrpSpPr>
          <p:cNvPr id="35" name="Group 35"/>
          <p:cNvGrpSpPr/>
          <p:nvPr/>
        </p:nvGrpSpPr>
        <p:grpSpPr>
          <a:xfrm>
            <a:off x="657225" y="3235038"/>
            <a:ext cx="13915787" cy="4538212"/>
            <a:chOff x="0" y="0"/>
            <a:chExt cx="18554383" cy="6050949"/>
          </a:xfrm>
        </p:grpSpPr>
        <p:sp>
          <p:nvSpPr>
            <p:cNvPr id="36" name="AutoShape 36"/>
            <p:cNvSpPr/>
            <p:nvPr/>
          </p:nvSpPr>
          <p:spPr>
            <a:xfrm flipV="1">
              <a:off x="15513675" y="1269416"/>
              <a:ext cx="3019728" cy="1235041"/>
            </a:xfrm>
            <a:prstGeom prst="line">
              <a:avLst/>
            </a:prstGeom>
            <a:ln w="50800" cap="flat">
              <a:solidFill>
                <a:srgbClr val="231F20"/>
              </a:solidFill>
              <a:prstDash val="solid"/>
              <a:headEnd type="none" w="sm" len="sm"/>
              <a:tailEnd type="none" w="sm" len="sm"/>
            </a:ln>
          </p:spPr>
        </p:sp>
        <p:sp>
          <p:nvSpPr>
            <p:cNvPr id="37" name="AutoShape 37"/>
            <p:cNvSpPr/>
            <p:nvPr/>
          </p:nvSpPr>
          <p:spPr>
            <a:xfrm flipV="1">
              <a:off x="16262975" y="17539"/>
              <a:ext cx="2270428" cy="2378309"/>
            </a:xfrm>
            <a:prstGeom prst="line">
              <a:avLst/>
            </a:prstGeom>
            <a:ln w="50800" cap="flat">
              <a:solidFill>
                <a:srgbClr val="231F20"/>
              </a:solidFill>
              <a:prstDash val="solid"/>
              <a:headEnd type="none" w="sm" len="sm"/>
              <a:tailEnd type="none" w="sm" len="sm"/>
            </a:ln>
          </p:spPr>
        </p:sp>
        <p:sp>
          <p:nvSpPr>
            <p:cNvPr id="38" name="AutoShape 38"/>
            <p:cNvSpPr/>
            <p:nvPr/>
          </p:nvSpPr>
          <p:spPr>
            <a:xfrm flipV="1">
              <a:off x="15513675" y="2240726"/>
              <a:ext cx="3029343" cy="1515608"/>
            </a:xfrm>
            <a:prstGeom prst="line">
              <a:avLst/>
            </a:prstGeom>
            <a:ln w="50800" cap="flat">
              <a:solidFill>
                <a:srgbClr val="231F20"/>
              </a:solidFill>
              <a:prstDash val="solid"/>
              <a:headEnd type="none" w="sm" len="sm"/>
              <a:tailEnd type="none" w="sm" len="sm"/>
            </a:ln>
          </p:spPr>
        </p:sp>
        <p:sp>
          <p:nvSpPr>
            <p:cNvPr id="39" name="AutoShape 39"/>
            <p:cNvSpPr/>
            <p:nvPr/>
          </p:nvSpPr>
          <p:spPr>
            <a:xfrm>
              <a:off x="14958024" y="4398199"/>
              <a:ext cx="3573629" cy="219017"/>
            </a:xfrm>
            <a:prstGeom prst="line">
              <a:avLst/>
            </a:prstGeom>
            <a:ln w="50800" cap="flat">
              <a:solidFill>
                <a:srgbClr val="231F20"/>
              </a:solidFill>
              <a:prstDash val="solid"/>
              <a:headEnd type="none" w="sm" len="sm"/>
              <a:tailEnd type="none" w="sm" len="sm"/>
            </a:ln>
          </p:spPr>
        </p:sp>
        <p:sp>
          <p:nvSpPr>
            <p:cNvPr id="40" name="AutoShape 40"/>
            <p:cNvSpPr/>
            <p:nvPr/>
          </p:nvSpPr>
          <p:spPr>
            <a:xfrm>
              <a:off x="14471735" y="3259315"/>
              <a:ext cx="4059918" cy="2609778"/>
            </a:xfrm>
            <a:prstGeom prst="line">
              <a:avLst/>
            </a:prstGeom>
            <a:ln w="50800" cap="flat">
              <a:solidFill>
                <a:srgbClr val="231F20"/>
              </a:solidFill>
              <a:prstDash val="solid"/>
              <a:headEnd type="none" w="sm" len="sm"/>
              <a:tailEnd type="none" w="sm" len="sm"/>
            </a:ln>
          </p:spPr>
        </p:sp>
        <p:sp>
          <p:nvSpPr>
            <p:cNvPr id="41" name="AutoShape 41"/>
            <p:cNvSpPr/>
            <p:nvPr/>
          </p:nvSpPr>
          <p:spPr>
            <a:xfrm>
              <a:off x="14471735" y="3259315"/>
              <a:ext cx="4071283" cy="233288"/>
            </a:xfrm>
            <a:prstGeom prst="line">
              <a:avLst/>
            </a:prstGeom>
            <a:ln w="50800" cap="flat">
              <a:solidFill>
                <a:srgbClr val="231F20"/>
              </a:solidFill>
              <a:prstDash val="solid"/>
              <a:headEnd type="none" w="sm" len="sm"/>
              <a:tailEnd type="none" w="sm" len="sm"/>
            </a:ln>
          </p:spPr>
        </p:sp>
        <p:sp>
          <p:nvSpPr>
            <p:cNvPr id="42" name="AutoShape 42"/>
            <p:cNvSpPr/>
            <p:nvPr/>
          </p:nvSpPr>
          <p:spPr>
            <a:xfrm>
              <a:off x="5061239" y="4562402"/>
              <a:ext cx="726641" cy="910720"/>
            </a:xfrm>
            <a:prstGeom prst="line">
              <a:avLst/>
            </a:prstGeom>
            <a:ln w="50800" cap="flat">
              <a:solidFill>
                <a:srgbClr val="231F20"/>
              </a:solidFill>
              <a:prstDash val="solid"/>
              <a:headEnd type="none" w="sm" len="sm"/>
              <a:tailEnd type="none" w="sm" len="sm"/>
            </a:ln>
          </p:spPr>
        </p:sp>
        <p:sp>
          <p:nvSpPr>
            <p:cNvPr id="43" name="AutoShape 43"/>
            <p:cNvSpPr/>
            <p:nvPr/>
          </p:nvSpPr>
          <p:spPr>
            <a:xfrm>
              <a:off x="4652823" y="2011413"/>
              <a:ext cx="1480628" cy="1837552"/>
            </a:xfrm>
            <a:prstGeom prst="line">
              <a:avLst/>
            </a:prstGeom>
            <a:ln w="50800" cap="flat">
              <a:solidFill>
                <a:srgbClr val="231F20"/>
              </a:solidFill>
              <a:prstDash val="solid"/>
              <a:headEnd type="none" w="sm" len="sm"/>
              <a:tailEnd type="none" w="sm" len="sm"/>
            </a:ln>
          </p:spPr>
        </p:sp>
        <p:sp>
          <p:nvSpPr>
            <p:cNvPr id="44" name="AutoShape 44"/>
            <p:cNvSpPr/>
            <p:nvPr/>
          </p:nvSpPr>
          <p:spPr>
            <a:xfrm>
              <a:off x="4875802" y="3336589"/>
              <a:ext cx="1480628" cy="1837552"/>
            </a:xfrm>
            <a:prstGeom prst="line">
              <a:avLst/>
            </a:prstGeom>
            <a:ln w="50800" cap="flat">
              <a:solidFill>
                <a:srgbClr val="231F20"/>
              </a:solidFill>
              <a:prstDash val="solid"/>
              <a:headEnd type="none" w="sm" len="sm"/>
              <a:tailEnd type="none" w="sm" len="sm"/>
            </a:ln>
          </p:spPr>
        </p:sp>
        <p:grpSp>
          <p:nvGrpSpPr>
            <p:cNvPr id="45" name="Group 45"/>
            <p:cNvGrpSpPr/>
            <p:nvPr/>
          </p:nvGrpSpPr>
          <p:grpSpPr>
            <a:xfrm>
              <a:off x="0" y="1256633"/>
              <a:ext cx="5108239" cy="747276"/>
              <a:chOff x="0" y="0"/>
              <a:chExt cx="10372565" cy="1517386"/>
            </a:xfrm>
          </p:grpSpPr>
          <p:sp>
            <p:nvSpPr>
              <p:cNvPr id="46" name="Freeform 46"/>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47" name="Freeform 47"/>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48" name="TextBox 48"/>
            <p:cNvSpPr txBox="1"/>
            <p:nvPr/>
          </p:nvSpPr>
          <p:spPr>
            <a:xfrm>
              <a:off x="0" y="1339968"/>
              <a:ext cx="5108239" cy="548846"/>
            </a:xfrm>
            <a:prstGeom prst="rect">
              <a:avLst/>
            </a:prstGeom>
          </p:spPr>
          <p:txBody>
            <a:bodyPr lIns="0" tIns="0" rIns="0" bIns="0" rtlCol="0" anchor="t">
              <a:spAutoFit/>
            </a:bodyPr>
            <a:lstStyle/>
            <a:p>
              <a:pPr algn="ctr">
                <a:lnSpc>
                  <a:spcPts val="3423"/>
                </a:lnSpc>
                <a:spcBef>
                  <a:spcPct val="0"/>
                </a:spcBef>
              </a:pPr>
              <a:r>
                <a:rPr lang="en-US" sz="2445">
                  <a:solidFill>
                    <a:srgbClr val="000000"/>
                  </a:solidFill>
                  <a:latin typeface="Handy Casual"/>
                </a:rPr>
                <a:t>Version abstraite :</a:t>
              </a:r>
            </a:p>
          </p:txBody>
        </p:sp>
        <p:grpSp>
          <p:nvGrpSpPr>
            <p:cNvPr id="49" name="Group 49"/>
            <p:cNvGrpSpPr/>
            <p:nvPr/>
          </p:nvGrpSpPr>
          <p:grpSpPr>
            <a:xfrm>
              <a:off x="0" y="3011572"/>
              <a:ext cx="5108239" cy="1107175"/>
              <a:chOff x="0" y="0"/>
              <a:chExt cx="10372565" cy="2248181"/>
            </a:xfrm>
          </p:grpSpPr>
          <p:sp>
            <p:nvSpPr>
              <p:cNvPr id="50" name="Freeform 5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1" name="Freeform 5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2" name="Group 52"/>
            <p:cNvGrpSpPr/>
            <p:nvPr/>
          </p:nvGrpSpPr>
          <p:grpSpPr>
            <a:xfrm>
              <a:off x="0" y="4055901"/>
              <a:ext cx="5108239" cy="1107175"/>
              <a:chOff x="0" y="0"/>
              <a:chExt cx="10372565" cy="2248181"/>
            </a:xfrm>
          </p:grpSpPr>
          <p:sp>
            <p:nvSpPr>
              <p:cNvPr id="53" name="Freeform 5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4" name="Freeform 5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5" name="Group 55"/>
            <p:cNvGrpSpPr/>
            <p:nvPr/>
          </p:nvGrpSpPr>
          <p:grpSpPr>
            <a:xfrm>
              <a:off x="0" y="1921676"/>
              <a:ext cx="5108239" cy="1107175"/>
              <a:chOff x="0" y="0"/>
              <a:chExt cx="10372565" cy="2248181"/>
            </a:xfrm>
          </p:grpSpPr>
          <p:sp>
            <p:nvSpPr>
              <p:cNvPr id="56" name="Freeform 5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7" name="Freeform 5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58" name="AutoShape 58"/>
            <p:cNvSpPr/>
            <p:nvPr/>
          </p:nvSpPr>
          <p:spPr>
            <a:xfrm flipV="1">
              <a:off x="10610994" y="1731778"/>
              <a:ext cx="1535811" cy="1791687"/>
            </a:xfrm>
            <a:prstGeom prst="line">
              <a:avLst/>
            </a:prstGeom>
            <a:ln w="50800" cap="flat">
              <a:solidFill>
                <a:srgbClr val="231F20"/>
              </a:solidFill>
              <a:prstDash val="solid"/>
              <a:headEnd type="none" w="sm" len="sm"/>
              <a:tailEnd type="none" w="sm" len="sm"/>
            </a:ln>
          </p:spPr>
        </p:sp>
        <p:grpSp>
          <p:nvGrpSpPr>
            <p:cNvPr id="59" name="Group 59"/>
            <p:cNvGrpSpPr/>
            <p:nvPr/>
          </p:nvGrpSpPr>
          <p:grpSpPr>
            <a:xfrm>
              <a:off x="11484251" y="1208938"/>
              <a:ext cx="5116987" cy="748556"/>
              <a:chOff x="0" y="0"/>
              <a:chExt cx="10372565" cy="1517386"/>
            </a:xfrm>
          </p:grpSpPr>
          <p:sp>
            <p:nvSpPr>
              <p:cNvPr id="60" name="Freeform 60"/>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61" name="Freeform 61"/>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62" name="AutoShape 62"/>
            <p:cNvSpPr/>
            <p:nvPr/>
          </p:nvSpPr>
          <p:spPr>
            <a:xfrm flipV="1">
              <a:off x="10591709" y="4038372"/>
              <a:ext cx="1535811" cy="1791687"/>
            </a:xfrm>
            <a:prstGeom prst="line">
              <a:avLst/>
            </a:prstGeom>
            <a:ln w="50800" cap="flat">
              <a:solidFill>
                <a:srgbClr val="231F20"/>
              </a:solidFill>
              <a:prstDash val="solid"/>
              <a:headEnd type="none" w="sm" len="sm"/>
              <a:tailEnd type="none" w="sm" len="sm"/>
            </a:ln>
          </p:spPr>
        </p:sp>
        <p:sp>
          <p:nvSpPr>
            <p:cNvPr id="63" name="AutoShape 63"/>
            <p:cNvSpPr/>
            <p:nvPr/>
          </p:nvSpPr>
          <p:spPr>
            <a:xfrm flipV="1">
              <a:off x="10675895" y="2883311"/>
              <a:ext cx="1535811" cy="1791687"/>
            </a:xfrm>
            <a:prstGeom prst="line">
              <a:avLst/>
            </a:prstGeom>
            <a:ln w="50800" cap="flat">
              <a:solidFill>
                <a:srgbClr val="231F20"/>
              </a:solidFill>
              <a:prstDash val="solid"/>
              <a:headEnd type="none" w="sm" len="sm"/>
              <a:tailEnd type="none" w="sm" len="sm"/>
            </a:ln>
          </p:spPr>
        </p:sp>
        <p:grpSp>
          <p:nvGrpSpPr>
            <p:cNvPr id="64" name="Group 64"/>
            <p:cNvGrpSpPr/>
            <p:nvPr/>
          </p:nvGrpSpPr>
          <p:grpSpPr>
            <a:xfrm>
              <a:off x="11484251" y="2985459"/>
              <a:ext cx="5116987" cy="1109071"/>
              <a:chOff x="0" y="0"/>
              <a:chExt cx="10372565" cy="2248181"/>
            </a:xfrm>
          </p:grpSpPr>
          <p:sp>
            <p:nvSpPr>
              <p:cNvPr id="65" name="Freeform 6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6" name="Freeform 6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67" name="Group 67"/>
            <p:cNvGrpSpPr/>
            <p:nvPr/>
          </p:nvGrpSpPr>
          <p:grpSpPr>
            <a:xfrm>
              <a:off x="11484251" y="1893697"/>
              <a:ext cx="5116987" cy="1109071"/>
              <a:chOff x="0" y="0"/>
              <a:chExt cx="10372565" cy="2248181"/>
            </a:xfrm>
          </p:grpSpPr>
          <p:sp>
            <p:nvSpPr>
              <p:cNvPr id="68" name="Freeform 6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9" name="Freeform 6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0" name="Group 70"/>
            <p:cNvGrpSpPr/>
            <p:nvPr/>
          </p:nvGrpSpPr>
          <p:grpSpPr>
            <a:xfrm>
              <a:off x="11484251" y="4031576"/>
              <a:ext cx="5116987" cy="1109071"/>
              <a:chOff x="0" y="0"/>
              <a:chExt cx="10372565" cy="2248181"/>
            </a:xfrm>
          </p:grpSpPr>
          <p:sp>
            <p:nvSpPr>
              <p:cNvPr id="71" name="Freeform 7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2" name="Freeform 7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3" name="Group 73"/>
            <p:cNvGrpSpPr/>
            <p:nvPr/>
          </p:nvGrpSpPr>
          <p:grpSpPr>
            <a:xfrm>
              <a:off x="5716714" y="2110783"/>
              <a:ext cx="5152337" cy="753727"/>
              <a:chOff x="0" y="0"/>
              <a:chExt cx="10372565" cy="1517386"/>
            </a:xfrm>
          </p:grpSpPr>
          <p:sp>
            <p:nvSpPr>
              <p:cNvPr id="74" name="Freeform 74"/>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587989"/>
              </a:solidFill>
            </p:spPr>
          </p:sp>
          <p:sp>
            <p:nvSpPr>
              <p:cNvPr id="75" name="Freeform 75"/>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587989"/>
              </a:solidFill>
            </p:spPr>
          </p:sp>
        </p:grpSp>
        <p:grpSp>
          <p:nvGrpSpPr>
            <p:cNvPr id="76" name="Group 76"/>
            <p:cNvGrpSpPr/>
            <p:nvPr/>
          </p:nvGrpSpPr>
          <p:grpSpPr>
            <a:xfrm>
              <a:off x="5716714" y="3880871"/>
              <a:ext cx="5152337" cy="1116733"/>
              <a:chOff x="0" y="0"/>
              <a:chExt cx="10372565" cy="2248181"/>
            </a:xfrm>
          </p:grpSpPr>
          <p:sp>
            <p:nvSpPr>
              <p:cNvPr id="77" name="Freeform 7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78" name="Freeform 7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79" name="Group 79"/>
            <p:cNvGrpSpPr/>
            <p:nvPr/>
          </p:nvGrpSpPr>
          <p:grpSpPr>
            <a:xfrm>
              <a:off x="5716714" y="4934215"/>
              <a:ext cx="5152337" cy="1116733"/>
              <a:chOff x="0" y="0"/>
              <a:chExt cx="10372565" cy="2248181"/>
            </a:xfrm>
          </p:grpSpPr>
          <p:sp>
            <p:nvSpPr>
              <p:cNvPr id="80" name="Freeform 8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1" name="Freeform 8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2" name="Group 82"/>
            <p:cNvGrpSpPr/>
            <p:nvPr/>
          </p:nvGrpSpPr>
          <p:grpSpPr>
            <a:xfrm>
              <a:off x="5716714" y="2776850"/>
              <a:ext cx="5152337" cy="1116733"/>
              <a:chOff x="0" y="0"/>
              <a:chExt cx="10372565" cy="2248181"/>
            </a:xfrm>
          </p:grpSpPr>
          <p:sp>
            <p:nvSpPr>
              <p:cNvPr id="83" name="Freeform 8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4" name="Freeform 8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sp>
          <p:nvSpPr>
            <p:cNvPr id="85" name="TextBox 85"/>
            <p:cNvSpPr txBox="1"/>
            <p:nvPr/>
          </p:nvSpPr>
          <p:spPr>
            <a:xfrm>
              <a:off x="0" y="2075033"/>
              <a:ext cx="5108239" cy="380470"/>
            </a:xfrm>
            <a:prstGeom prst="rect">
              <a:avLst/>
            </a:prstGeom>
          </p:spPr>
          <p:txBody>
            <a:bodyPr lIns="0" tIns="0" rIns="0" bIns="0" rtlCol="0" anchor="t">
              <a:spAutoFit/>
            </a:bodyPr>
            <a:lstStyle/>
            <a:p>
              <a:pPr algn="ctr">
                <a:lnSpc>
                  <a:spcPts val="2473"/>
                </a:lnSpc>
                <a:spcBef>
                  <a:spcPct val="0"/>
                </a:spcBef>
              </a:pPr>
              <a:endParaRPr/>
            </a:p>
          </p:txBody>
        </p:sp>
        <p:sp>
          <p:nvSpPr>
            <p:cNvPr id="86" name="TextBox 86"/>
            <p:cNvSpPr txBox="1"/>
            <p:nvPr/>
          </p:nvSpPr>
          <p:spPr>
            <a:xfrm>
              <a:off x="11484251" y="1292513"/>
              <a:ext cx="5116987" cy="549688"/>
            </a:xfrm>
            <a:prstGeom prst="rect">
              <a:avLst/>
            </a:prstGeom>
          </p:spPr>
          <p:txBody>
            <a:bodyPr lIns="0" tIns="0" rIns="0" bIns="0" rtlCol="0" anchor="t">
              <a:spAutoFit/>
            </a:bodyPr>
            <a:lstStyle/>
            <a:p>
              <a:pPr algn="ctr">
                <a:lnSpc>
                  <a:spcPts val="3429"/>
                </a:lnSpc>
                <a:spcBef>
                  <a:spcPct val="0"/>
                </a:spcBef>
              </a:pPr>
              <a:r>
                <a:rPr lang="en-US" sz="2449">
                  <a:solidFill>
                    <a:srgbClr val="000000"/>
                  </a:solidFill>
                  <a:latin typeface="Handy Casual"/>
                </a:rPr>
                <a:t>Version concrétisée :</a:t>
              </a:r>
            </a:p>
          </p:txBody>
        </p:sp>
        <p:sp>
          <p:nvSpPr>
            <p:cNvPr id="87" name="TextBox 87"/>
            <p:cNvSpPr txBox="1"/>
            <p:nvPr/>
          </p:nvSpPr>
          <p:spPr>
            <a:xfrm>
              <a:off x="11484251" y="2005847"/>
              <a:ext cx="5116987" cy="381073"/>
            </a:xfrm>
            <a:prstGeom prst="rect">
              <a:avLst/>
            </a:prstGeom>
          </p:spPr>
          <p:txBody>
            <a:bodyPr lIns="0" tIns="0" rIns="0" bIns="0" rtlCol="0" anchor="t">
              <a:spAutoFit/>
            </a:bodyPr>
            <a:lstStyle/>
            <a:p>
              <a:pPr algn="ctr">
                <a:lnSpc>
                  <a:spcPts val="2478"/>
                </a:lnSpc>
                <a:spcBef>
                  <a:spcPct val="0"/>
                </a:spcBef>
              </a:pPr>
              <a:endParaRPr/>
            </a:p>
          </p:txBody>
        </p:sp>
        <p:sp>
          <p:nvSpPr>
            <p:cNvPr id="88" name="TextBox 88"/>
            <p:cNvSpPr txBox="1"/>
            <p:nvPr/>
          </p:nvSpPr>
          <p:spPr>
            <a:xfrm>
              <a:off x="5952976" y="3317055"/>
              <a:ext cx="4903988" cy="27598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a:t>
              </a:r>
            </a:p>
          </p:txBody>
        </p:sp>
        <p:sp>
          <p:nvSpPr>
            <p:cNvPr id="89" name="TextBox 89"/>
            <p:cNvSpPr txBox="1"/>
            <p:nvPr/>
          </p:nvSpPr>
          <p:spPr>
            <a:xfrm>
              <a:off x="5716714" y="2195330"/>
              <a:ext cx="5152337" cy="553091"/>
            </a:xfrm>
            <a:prstGeom prst="rect">
              <a:avLst/>
            </a:prstGeom>
          </p:spPr>
          <p:txBody>
            <a:bodyPr lIns="0" tIns="0" rIns="0" bIns="0" rtlCol="0" anchor="t">
              <a:spAutoFit/>
            </a:bodyPr>
            <a:lstStyle/>
            <a:p>
              <a:pPr algn="ctr">
                <a:lnSpc>
                  <a:spcPts val="3453"/>
                </a:lnSpc>
                <a:spcBef>
                  <a:spcPct val="0"/>
                </a:spcBef>
              </a:pPr>
              <a:r>
                <a:rPr lang="en-US" sz="2466">
                  <a:solidFill>
                    <a:srgbClr val="000000"/>
                  </a:solidFill>
                  <a:latin typeface="Handy Casual"/>
                </a:rPr>
                <a:t>Analyse sous l’angle de:</a:t>
              </a:r>
            </a:p>
          </p:txBody>
        </p:sp>
        <p:sp>
          <p:nvSpPr>
            <p:cNvPr id="90" name="TextBox 90"/>
            <p:cNvSpPr txBox="1"/>
            <p:nvPr/>
          </p:nvSpPr>
          <p:spPr>
            <a:xfrm>
              <a:off x="5844486" y="5037813"/>
              <a:ext cx="4903988" cy="407916"/>
            </a:xfrm>
            <a:prstGeom prst="rect">
              <a:avLst/>
            </a:prstGeom>
          </p:spPr>
          <p:txBody>
            <a:bodyPr lIns="0" tIns="0" rIns="0" bIns="0" rtlCol="0" anchor="t">
              <a:spAutoFit/>
            </a:bodyPr>
            <a:lstStyle/>
            <a:p>
              <a:pPr algn="ctr">
                <a:lnSpc>
                  <a:spcPts val="2562"/>
                </a:lnSpc>
                <a:spcBef>
                  <a:spcPct val="0"/>
                </a:spcBef>
              </a:pPr>
              <a:r>
                <a:rPr lang="en-US" sz="1830">
                  <a:solidFill>
                    <a:srgbClr val="000000"/>
                  </a:solidFill>
                  <a:latin typeface="Aileron"/>
                </a:rPr>
                <a:t>Outil unitaire</a:t>
              </a:r>
            </a:p>
          </p:txBody>
        </p:sp>
        <p:sp>
          <p:nvSpPr>
            <p:cNvPr id="91" name="TextBox 91"/>
            <p:cNvSpPr txBox="1"/>
            <p:nvPr/>
          </p:nvSpPr>
          <p:spPr>
            <a:xfrm>
              <a:off x="5840888" y="2828681"/>
              <a:ext cx="4903988" cy="407916"/>
            </a:xfrm>
            <a:prstGeom prst="rect">
              <a:avLst/>
            </a:prstGeom>
          </p:spPr>
          <p:txBody>
            <a:bodyPr lIns="0" tIns="0" rIns="0" bIns="0" rtlCol="0" anchor="t">
              <a:spAutoFit/>
            </a:bodyPr>
            <a:lstStyle/>
            <a:p>
              <a:pPr algn="ctr">
                <a:lnSpc>
                  <a:spcPts val="2562"/>
                </a:lnSpc>
                <a:spcBef>
                  <a:spcPct val="0"/>
                </a:spcBef>
              </a:pPr>
              <a:r>
                <a:rPr lang="en-US" sz="1830">
                  <a:solidFill>
                    <a:srgbClr val="000000"/>
                  </a:solidFill>
                  <a:latin typeface="Aileron"/>
                </a:rPr>
                <a:t>Economie de matière </a:t>
              </a:r>
            </a:p>
          </p:txBody>
        </p:sp>
        <p:sp>
          <p:nvSpPr>
            <p:cNvPr id="92" name="TextBox 92"/>
            <p:cNvSpPr txBox="1"/>
            <p:nvPr/>
          </p:nvSpPr>
          <p:spPr>
            <a:xfrm>
              <a:off x="6571984" y="4120199"/>
              <a:ext cx="3581962" cy="424243"/>
            </a:xfrm>
            <a:prstGeom prst="rect">
              <a:avLst/>
            </a:prstGeom>
          </p:spPr>
          <p:txBody>
            <a:bodyPr lIns="0" tIns="0" rIns="0" bIns="0" rtlCol="0" anchor="t">
              <a:spAutoFit/>
            </a:bodyPr>
            <a:lstStyle/>
            <a:p>
              <a:pPr algn="ctr">
                <a:lnSpc>
                  <a:spcPts val="2617"/>
                </a:lnSpc>
              </a:pPr>
              <a:r>
                <a:rPr lang="en-US" sz="1869">
                  <a:solidFill>
                    <a:srgbClr val="000000"/>
                  </a:solidFill>
                  <a:latin typeface="Open Sans"/>
                </a:rPr>
                <a:t>Automatisation du geste</a:t>
              </a:r>
            </a:p>
          </p:txBody>
        </p:sp>
        <p:sp>
          <p:nvSpPr>
            <p:cNvPr id="93" name="TextBox 93"/>
            <p:cNvSpPr txBox="1"/>
            <p:nvPr/>
          </p:nvSpPr>
          <p:spPr>
            <a:xfrm>
              <a:off x="12877124" y="2085176"/>
              <a:ext cx="2343409" cy="692294"/>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Peu de composants</a:t>
              </a:r>
            </a:p>
          </p:txBody>
        </p:sp>
        <p:sp>
          <p:nvSpPr>
            <p:cNvPr id="94" name="TextBox 94"/>
            <p:cNvSpPr txBox="1"/>
            <p:nvPr/>
          </p:nvSpPr>
          <p:spPr>
            <a:xfrm>
              <a:off x="13124697" y="3230740"/>
              <a:ext cx="1848263" cy="334703"/>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Rapide et guidé</a:t>
              </a:r>
            </a:p>
          </p:txBody>
        </p:sp>
        <p:sp>
          <p:nvSpPr>
            <p:cNvPr id="95" name="TextBox 95"/>
            <p:cNvSpPr txBox="1"/>
            <p:nvPr/>
          </p:nvSpPr>
          <p:spPr>
            <a:xfrm>
              <a:off x="13317195" y="4435576"/>
              <a:ext cx="1463267" cy="334703"/>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un seul outil</a:t>
              </a:r>
            </a:p>
          </p:txBody>
        </p:sp>
        <p:sp>
          <p:nvSpPr>
            <p:cNvPr id="96" name="TextBox 96"/>
            <p:cNvSpPr txBox="1"/>
            <p:nvPr/>
          </p:nvSpPr>
          <p:spPr>
            <a:xfrm>
              <a:off x="1383844" y="2209913"/>
              <a:ext cx="2386512" cy="334703"/>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Plus de composants</a:t>
              </a:r>
            </a:p>
          </p:txBody>
        </p:sp>
        <p:sp>
          <p:nvSpPr>
            <p:cNvPr id="97" name="TextBox 97"/>
            <p:cNvSpPr txBox="1"/>
            <p:nvPr/>
          </p:nvSpPr>
          <p:spPr>
            <a:xfrm>
              <a:off x="852469" y="3230740"/>
              <a:ext cx="3449263" cy="334703"/>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Geste plus long et peu guidé </a:t>
              </a:r>
            </a:p>
          </p:txBody>
        </p:sp>
        <p:sp>
          <p:nvSpPr>
            <p:cNvPr id="98" name="TextBox 98"/>
            <p:cNvSpPr txBox="1"/>
            <p:nvPr/>
          </p:nvSpPr>
          <p:spPr>
            <a:xfrm>
              <a:off x="74540" y="4435576"/>
              <a:ext cx="5005121" cy="334703"/>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3 outils (porte tampon, tampon et encrier)</a:t>
              </a:r>
            </a:p>
          </p:txBody>
        </p:sp>
      </p:grpSp>
      <p:sp>
        <p:nvSpPr>
          <p:cNvPr id="99" name="TextBox 99"/>
          <p:cNvSpPr txBox="1"/>
          <p:nvPr/>
        </p:nvSpPr>
        <p:spPr>
          <a:xfrm>
            <a:off x="15220109" y="3104819"/>
            <a:ext cx="2145546" cy="258171"/>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Moins d’encombrement</a:t>
            </a:r>
          </a:p>
        </p:txBody>
      </p:sp>
      <p:sp>
        <p:nvSpPr>
          <p:cNvPr id="100" name="TextBox 100"/>
          <p:cNvSpPr txBox="1"/>
          <p:nvPr/>
        </p:nvSpPr>
        <p:spPr>
          <a:xfrm>
            <a:off x="14842584" y="4970007"/>
            <a:ext cx="3120474" cy="258171"/>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résultat automatisé et donc parfait</a:t>
            </a:r>
          </a:p>
        </p:txBody>
      </p:sp>
      <p:sp>
        <p:nvSpPr>
          <p:cNvPr id="101" name="TextBox 101"/>
          <p:cNvSpPr txBox="1"/>
          <p:nvPr/>
        </p:nvSpPr>
        <p:spPr>
          <a:xfrm>
            <a:off x="14809936" y="5810077"/>
            <a:ext cx="3185770" cy="520198"/>
          </a:xfrm>
          <a:prstGeom prst="rect">
            <a:avLst/>
          </a:prstGeom>
        </p:spPr>
        <p:txBody>
          <a:bodyPr lIns="0" tIns="0" rIns="0" bIns="0" rtlCol="0" anchor="t">
            <a:spAutoFit/>
          </a:bodyPr>
          <a:lstStyle/>
          <a:p>
            <a:pPr algn="ctr">
              <a:lnSpc>
                <a:spcPts val="2101"/>
              </a:lnSpc>
            </a:pPr>
            <a:r>
              <a:rPr lang="en-US" sz="1500">
                <a:solidFill>
                  <a:srgbClr val="000000"/>
                </a:solidFill>
                <a:latin typeface="Open Sans"/>
              </a:rPr>
              <a:t>Résultat moins personnel (difficile de faire  un dégradé)</a:t>
            </a:r>
          </a:p>
        </p:txBody>
      </p:sp>
      <p:sp>
        <p:nvSpPr>
          <p:cNvPr id="102" name="TextBox 102"/>
          <p:cNvSpPr txBox="1"/>
          <p:nvPr/>
        </p:nvSpPr>
        <p:spPr>
          <a:xfrm>
            <a:off x="14809936" y="6538139"/>
            <a:ext cx="3177641" cy="728164"/>
          </a:xfrm>
          <a:prstGeom prst="rect">
            <a:avLst/>
          </a:prstGeom>
        </p:spPr>
        <p:txBody>
          <a:bodyPr lIns="0" tIns="0" rIns="0" bIns="0" rtlCol="0" anchor="t">
            <a:spAutoFit/>
          </a:bodyPr>
          <a:lstStyle/>
          <a:p>
            <a:pPr algn="ctr">
              <a:lnSpc>
                <a:spcPts val="1969"/>
              </a:lnSpc>
            </a:pPr>
            <a:r>
              <a:rPr lang="en-US" sz="1406">
                <a:solidFill>
                  <a:srgbClr val="000000"/>
                </a:solidFill>
                <a:latin typeface="Open Sans"/>
              </a:rPr>
              <a:t>Moins de risque de perte, </a:t>
            </a:r>
          </a:p>
          <a:p>
            <a:pPr algn="ctr">
              <a:lnSpc>
                <a:spcPts val="1969"/>
              </a:lnSpc>
            </a:pPr>
            <a:r>
              <a:rPr lang="en-US" sz="1406">
                <a:solidFill>
                  <a:srgbClr val="000000"/>
                </a:solidFill>
                <a:latin typeface="Open Sans"/>
              </a:rPr>
              <a:t>autonomie du fonctionnement de l’objet</a:t>
            </a:r>
          </a:p>
        </p:txBody>
      </p:sp>
      <p:sp>
        <p:nvSpPr>
          <p:cNvPr id="103" name="TextBox 103"/>
          <p:cNvSpPr txBox="1"/>
          <p:nvPr/>
        </p:nvSpPr>
        <p:spPr>
          <a:xfrm>
            <a:off x="15985452" y="4022882"/>
            <a:ext cx="834738" cy="258171"/>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a:t>
            </a:r>
          </a:p>
        </p:txBody>
      </p:sp>
      <p:sp>
        <p:nvSpPr>
          <p:cNvPr id="104" name="TextBox 104"/>
          <p:cNvSpPr txBox="1"/>
          <p:nvPr/>
        </p:nvSpPr>
        <p:spPr>
          <a:xfrm>
            <a:off x="15985452" y="7744675"/>
            <a:ext cx="834738" cy="258171"/>
          </a:xfrm>
          <a:prstGeom prst="rect">
            <a:avLst/>
          </a:prstGeom>
        </p:spPr>
        <p:txBody>
          <a:bodyPr lIns="0" tIns="0" rIns="0" bIns="0" rtlCol="0" anchor="t">
            <a:spAutoFit/>
          </a:bodyPr>
          <a:lstStyle/>
          <a:p>
            <a:pPr algn="ctr">
              <a:lnSpc>
                <a:spcPts val="2127"/>
              </a:lnSpc>
            </a:pPr>
            <a:r>
              <a:rPr lang="en-US" sz="1519">
                <a:solidFill>
                  <a:srgbClr val="000000"/>
                </a:solidFill>
                <a:latin typeface="Open Sans"/>
              </a:rPr>
              <a:t>...</a:t>
            </a:r>
          </a:p>
        </p:txBody>
      </p:sp>
      <p:sp>
        <p:nvSpPr>
          <p:cNvPr id="105" name="TextBox 105"/>
          <p:cNvSpPr txBox="1"/>
          <p:nvPr/>
        </p:nvSpPr>
        <p:spPr>
          <a:xfrm>
            <a:off x="514350" y="3196938"/>
            <a:ext cx="2660481" cy="989964"/>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Logiques de la concrétisation</a:t>
            </a:r>
          </a:p>
          <a:p>
            <a:pPr algn="ctr">
              <a:lnSpc>
                <a:spcPts val="2660"/>
              </a:lnSpc>
            </a:pPr>
            <a:endParaRPr lang="en-US" sz="1900">
              <a:solidFill>
                <a:srgbClr val="000000"/>
              </a:solidFill>
              <a:latin typeface="Open Sans Bo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45987" y="1620035"/>
            <a:ext cx="4636355" cy="905254"/>
          </a:xfrm>
          <a:prstGeom prst="rect">
            <a:avLst/>
          </a:prstGeom>
        </p:spPr>
        <p:txBody>
          <a:bodyPr lIns="0" tIns="0" rIns="0" bIns="0" rtlCol="0" anchor="t">
            <a:spAutoFit/>
          </a:bodyPr>
          <a:lstStyle/>
          <a:p>
            <a:pPr algn="r">
              <a:lnSpc>
                <a:spcPts val="6804"/>
              </a:lnSpc>
            </a:pPr>
            <a:r>
              <a:rPr lang="en-US" sz="4860" spc="-160">
                <a:solidFill>
                  <a:srgbClr val="000000"/>
                </a:solidFill>
                <a:latin typeface="Helvetica World Bold"/>
              </a:rPr>
              <a:t>formalisme 2</a:t>
            </a:r>
          </a:p>
        </p:txBody>
      </p:sp>
      <p:grpSp>
        <p:nvGrpSpPr>
          <p:cNvPr id="3" name="Group 3"/>
          <p:cNvGrpSpPr/>
          <p:nvPr/>
        </p:nvGrpSpPr>
        <p:grpSpPr>
          <a:xfrm>
            <a:off x="4714852" y="2125049"/>
            <a:ext cx="12544448" cy="7691751"/>
            <a:chOff x="0" y="0"/>
            <a:chExt cx="16725931" cy="10255668"/>
          </a:xfrm>
        </p:grpSpPr>
        <p:sp>
          <p:nvSpPr>
            <p:cNvPr id="4" name="AutoShape 4"/>
            <p:cNvSpPr/>
            <p:nvPr/>
          </p:nvSpPr>
          <p:spPr>
            <a:xfrm>
              <a:off x="4652823" y="802475"/>
              <a:ext cx="1480628" cy="1837552"/>
            </a:xfrm>
            <a:prstGeom prst="line">
              <a:avLst/>
            </a:prstGeom>
            <a:ln w="47877" cap="flat">
              <a:solidFill>
                <a:srgbClr val="231F20"/>
              </a:solidFill>
              <a:prstDash val="solid"/>
              <a:headEnd type="none" w="sm" len="sm"/>
              <a:tailEnd type="none" w="sm" len="sm"/>
            </a:ln>
          </p:spPr>
        </p:sp>
        <p:sp>
          <p:nvSpPr>
            <p:cNvPr id="5" name="AutoShape 5"/>
            <p:cNvSpPr/>
            <p:nvPr/>
          </p:nvSpPr>
          <p:spPr>
            <a:xfrm>
              <a:off x="4875802" y="2127650"/>
              <a:ext cx="1480628" cy="1837552"/>
            </a:xfrm>
            <a:prstGeom prst="line">
              <a:avLst/>
            </a:prstGeom>
            <a:ln w="47877" cap="flat">
              <a:solidFill>
                <a:srgbClr val="231F20"/>
              </a:solidFill>
              <a:prstDash val="solid"/>
              <a:headEnd type="none" w="sm" len="sm"/>
              <a:tailEnd type="none" w="sm" len="sm"/>
            </a:ln>
          </p:spPr>
        </p:sp>
        <p:sp>
          <p:nvSpPr>
            <p:cNvPr id="6" name="AutoShape 6"/>
            <p:cNvSpPr/>
            <p:nvPr/>
          </p:nvSpPr>
          <p:spPr>
            <a:xfrm>
              <a:off x="4976400" y="3288967"/>
              <a:ext cx="1480628" cy="1837552"/>
            </a:xfrm>
            <a:prstGeom prst="line">
              <a:avLst/>
            </a:prstGeom>
            <a:ln w="47877" cap="flat">
              <a:solidFill>
                <a:srgbClr val="231F20"/>
              </a:solidFill>
              <a:prstDash val="solid"/>
              <a:headEnd type="none" w="sm" len="sm"/>
              <a:tailEnd type="none" w="sm" len="sm"/>
            </a:ln>
          </p:spPr>
        </p:sp>
        <p:sp>
          <p:nvSpPr>
            <p:cNvPr id="7" name="AutoShape 7"/>
            <p:cNvSpPr/>
            <p:nvPr/>
          </p:nvSpPr>
          <p:spPr>
            <a:xfrm>
              <a:off x="4836245" y="4122770"/>
              <a:ext cx="1480628" cy="1837552"/>
            </a:xfrm>
            <a:prstGeom prst="line">
              <a:avLst/>
            </a:prstGeom>
            <a:ln w="47877" cap="flat">
              <a:solidFill>
                <a:srgbClr val="231F20"/>
              </a:solidFill>
              <a:prstDash val="solid"/>
              <a:headEnd type="none" w="sm" len="sm"/>
              <a:tailEnd type="none" w="sm" len="sm"/>
            </a:ln>
          </p:spPr>
        </p:sp>
        <p:sp>
          <p:nvSpPr>
            <p:cNvPr id="8" name="AutoShape 8"/>
            <p:cNvSpPr/>
            <p:nvPr/>
          </p:nvSpPr>
          <p:spPr>
            <a:xfrm>
              <a:off x="4816467" y="5224951"/>
              <a:ext cx="1480628" cy="1837552"/>
            </a:xfrm>
            <a:prstGeom prst="line">
              <a:avLst/>
            </a:prstGeom>
            <a:ln w="47877" cap="flat">
              <a:solidFill>
                <a:srgbClr val="231F20"/>
              </a:solidFill>
              <a:prstDash val="solid"/>
              <a:headEnd type="none" w="sm" len="sm"/>
              <a:tailEnd type="none" w="sm" len="sm"/>
            </a:ln>
          </p:spPr>
        </p:sp>
        <p:sp>
          <p:nvSpPr>
            <p:cNvPr id="9" name="AutoShape 9"/>
            <p:cNvSpPr/>
            <p:nvPr/>
          </p:nvSpPr>
          <p:spPr>
            <a:xfrm>
              <a:off x="4836245" y="7323480"/>
              <a:ext cx="1480628" cy="1837552"/>
            </a:xfrm>
            <a:prstGeom prst="line">
              <a:avLst/>
            </a:prstGeom>
            <a:ln w="47877" cap="flat">
              <a:solidFill>
                <a:srgbClr val="231F20"/>
              </a:solidFill>
              <a:prstDash val="solid"/>
              <a:headEnd type="none" w="sm" len="sm"/>
              <a:tailEnd type="none" w="sm" len="sm"/>
            </a:ln>
          </p:spPr>
        </p:sp>
        <p:sp>
          <p:nvSpPr>
            <p:cNvPr id="10" name="AutoShape 10"/>
            <p:cNvSpPr/>
            <p:nvPr/>
          </p:nvSpPr>
          <p:spPr>
            <a:xfrm>
              <a:off x="4816467" y="6345800"/>
              <a:ext cx="1480628" cy="1837552"/>
            </a:xfrm>
            <a:prstGeom prst="line">
              <a:avLst/>
            </a:prstGeom>
            <a:ln w="47877" cap="flat">
              <a:solidFill>
                <a:srgbClr val="231F20"/>
              </a:solidFill>
              <a:prstDash val="solid"/>
              <a:headEnd type="none" w="sm" len="sm"/>
              <a:tailEnd type="none" w="sm" len="sm"/>
            </a:ln>
          </p:spPr>
        </p:sp>
        <p:sp>
          <p:nvSpPr>
            <p:cNvPr id="11" name="AutoShape 11"/>
            <p:cNvSpPr/>
            <p:nvPr/>
          </p:nvSpPr>
          <p:spPr>
            <a:xfrm>
              <a:off x="4796688" y="8258193"/>
              <a:ext cx="1044200" cy="1252985"/>
            </a:xfrm>
            <a:prstGeom prst="line">
              <a:avLst/>
            </a:prstGeom>
            <a:ln w="47877" cap="flat">
              <a:solidFill>
                <a:srgbClr val="231F20"/>
              </a:solidFill>
              <a:prstDash val="solid"/>
              <a:headEnd type="none" w="sm" len="sm"/>
              <a:tailEnd type="none" w="sm" len="sm"/>
            </a:ln>
          </p:spPr>
        </p:sp>
        <p:grpSp>
          <p:nvGrpSpPr>
            <p:cNvPr id="12" name="Group 12"/>
            <p:cNvGrpSpPr/>
            <p:nvPr/>
          </p:nvGrpSpPr>
          <p:grpSpPr>
            <a:xfrm>
              <a:off x="0" y="47695"/>
              <a:ext cx="5108239" cy="747276"/>
              <a:chOff x="0" y="0"/>
              <a:chExt cx="10372565" cy="1517386"/>
            </a:xfrm>
          </p:grpSpPr>
          <p:sp>
            <p:nvSpPr>
              <p:cNvPr id="13" name="Freeform 13"/>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14" name="Freeform 14"/>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15" name="TextBox 15"/>
            <p:cNvSpPr txBox="1"/>
            <p:nvPr/>
          </p:nvSpPr>
          <p:spPr>
            <a:xfrm>
              <a:off x="0" y="131029"/>
              <a:ext cx="5108239" cy="548846"/>
            </a:xfrm>
            <a:prstGeom prst="rect">
              <a:avLst/>
            </a:prstGeom>
          </p:spPr>
          <p:txBody>
            <a:bodyPr lIns="0" tIns="0" rIns="0" bIns="0" rtlCol="0" anchor="t">
              <a:spAutoFit/>
            </a:bodyPr>
            <a:lstStyle/>
            <a:p>
              <a:pPr algn="ctr">
                <a:lnSpc>
                  <a:spcPts val="3423"/>
                </a:lnSpc>
                <a:spcBef>
                  <a:spcPct val="0"/>
                </a:spcBef>
              </a:pPr>
              <a:r>
                <a:rPr lang="en-US" sz="2445">
                  <a:solidFill>
                    <a:srgbClr val="000000"/>
                  </a:solidFill>
                  <a:latin typeface="Handy Casual"/>
                </a:rPr>
                <a:t>Version abstraite :</a:t>
              </a:r>
            </a:p>
          </p:txBody>
        </p:sp>
        <p:grpSp>
          <p:nvGrpSpPr>
            <p:cNvPr id="16" name="Group 16"/>
            <p:cNvGrpSpPr/>
            <p:nvPr/>
          </p:nvGrpSpPr>
          <p:grpSpPr>
            <a:xfrm>
              <a:off x="0" y="1802634"/>
              <a:ext cx="5108239" cy="1107175"/>
              <a:chOff x="0" y="0"/>
              <a:chExt cx="10372565" cy="2248181"/>
            </a:xfrm>
          </p:grpSpPr>
          <p:sp>
            <p:nvSpPr>
              <p:cNvPr id="17" name="Freeform 1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18" name="Freeform 1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19" name="Group 19"/>
            <p:cNvGrpSpPr/>
            <p:nvPr/>
          </p:nvGrpSpPr>
          <p:grpSpPr>
            <a:xfrm>
              <a:off x="0" y="3934371"/>
              <a:ext cx="5108239" cy="1107175"/>
              <a:chOff x="0" y="0"/>
              <a:chExt cx="10372565" cy="2248181"/>
            </a:xfrm>
          </p:grpSpPr>
          <p:sp>
            <p:nvSpPr>
              <p:cNvPr id="20" name="Freeform 2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1" name="Freeform 2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2" name="Group 22"/>
            <p:cNvGrpSpPr/>
            <p:nvPr/>
          </p:nvGrpSpPr>
          <p:grpSpPr>
            <a:xfrm>
              <a:off x="0" y="2846962"/>
              <a:ext cx="5108239" cy="1107175"/>
              <a:chOff x="0" y="0"/>
              <a:chExt cx="10372565" cy="2248181"/>
            </a:xfrm>
          </p:grpSpPr>
          <p:sp>
            <p:nvSpPr>
              <p:cNvPr id="23" name="Freeform 2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4" name="Freeform 2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5" name="Group 25"/>
            <p:cNvGrpSpPr/>
            <p:nvPr/>
          </p:nvGrpSpPr>
          <p:grpSpPr>
            <a:xfrm>
              <a:off x="3567" y="4911672"/>
              <a:ext cx="5108239" cy="1107175"/>
              <a:chOff x="0" y="0"/>
              <a:chExt cx="10372565" cy="2248181"/>
            </a:xfrm>
          </p:grpSpPr>
          <p:sp>
            <p:nvSpPr>
              <p:cNvPr id="26" name="Freeform 2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7" name="Freeform 2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8" name="Group 28"/>
            <p:cNvGrpSpPr/>
            <p:nvPr/>
          </p:nvGrpSpPr>
          <p:grpSpPr>
            <a:xfrm>
              <a:off x="0" y="712738"/>
              <a:ext cx="5108239" cy="1107175"/>
              <a:chOff x="0" y="0"/>
              <a:chExt cx="10372565" cy="2248181"/>
            </a:xfrm>
          </p:grpSpPr>
          <p:sp>
            <p:nvSpPr>
              <p:cNvPr id="29" name="Freeform 29"/>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0" name="Freeform 30"/>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1" name="Group 31"/>
            <p:cNvGrpSpPr/>
            <p:nvPr/>
          </p:nvGrpSpPr>
          <p:grpSpPr>
            <a:xfrm>
              <a:off x="0" y="6015570"/>
              <a:ext cx="5108239" cy="1107175"/>
              <a:chOff x="0" y="0"/>
              <a:chExt cx="10372565" cy="2248181"/>
            </a:xfrm>
          </p:grpSpPr>
          <p:sp>
            <p:nvSpPr>
              <p:cNvPr id="32" name="Freeform 3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3" name="Freeform 3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4" name="Group 34"/>
            <p:cNvGrpSpPr/>
            <p:nvPr/>
          </p:nvGrpSpPr>
          <p:grpSpPr>
            <a:xfrm>
              <a:off x="0" y="7122745"/>
              <a:ext cx="5108239" cy="1107175"/>
              <a:chOff x="0" y="0"/>
              <a:chExt cx="10372565" cy="2248181"/>
            </a:xfrm>
          </p:grpSpPr>
          <p:sp>
            <p:nvSpPr>
              <p:cNvPr id="35" name="Freeform 3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6" name="Freeform 3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7" name="Group 37"/>
            <p:cNvGrpSpPr/>
            <p:nvPr/>
          </p:nvGrpSpPr>
          <p:grpSpPr>
            <a:xfrm>
              <a:off x="0" y="8013415"/>
              <a:ext cx="5108239" cy="1107175"/>
              <a:chOff x="0" y="0"/>
              <a:chExt cx="10372565" cy="2248181"/>
            </a:xfrm>
          </p:grpSpPr>
          <p:sp>
            <p:nvSpPr>
              <p:cNvPr id="38" name="Freeform 3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9" name="Freeform 3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40" name="AutoShape 40"/>
            <p:cNvSpPr/>
            <p:nvPr/>
          </p:nvSpPr>
          <p:spPr>
            <a:xfrm flipV="1">
              <a:off x="10656610" y="7866011"/>
              <a:ext cx="1535811" cy="1791687"/>
            </a:xfrm>
            <a:prstGeom prst="line">
              <a:avLst/>
            </a:prstGeom>
            <a:ln w="47877" cap="flat">
              <a:solidFill>
                <a:srgbClr val="231F20"/>
              </a:solidFill>
              <a:prstDash val="solid"/>
              <a:headEnd type="none" w="sm" len="sm"/>
              <a:tailEnd type="none" w="sm" len="sm"/>
            </a:ln>
          </p:spPr>
        </p:sp>
        <p:sp>
          <p:nvSpPr>
            <p:cNvPr id="41" name="AutoShape 41"/>
            <p:cNvSpPr/>
            <p:nvPr/>
          </p:nvSpPr>
          <p:spPr>
            <a:xfrm flipV="1">
              <a:off x="10610994" y="522840"/>
              <a:ext cx="1535811" cy="1791687"/>
            </a:xfrm>
            <a:prstGeom prst="line">
              <a:avLst/>
            </a:prstGeom>
            <a:ln w="47877" cap="flat">
              <a:solidFill>
                <a:srgbClr val="231F20"/>
              </a:solidFill>
              <a:prstDash val="solid"/>
              <a:headEnd type="none" w="sm" len="sm"/>
              <a:tailEnd type="none" w="sm" len="sm"/>
            </a:ln>
          </p:spPr>
        </p:sp>
        <p:grpSp>
          <p:nvGrpSpPr>
            <p:cNvPr id="42" name="Group 42"/>
            <p:cNvGrpSpPr/>
            <p:nvPr/>
          </p:nvGrpSpPr>
          <p:grpSpPr>
            <a:xfrm>
              <a:off x="11484251" y="0"/>
              <a:ext cx="5116987" cy="748556"/>
              <a:chOff x="0" y="0"/>
              <a:chExt cx="10372565" cy="1517386"/>
            </a:xfrm>
          </p:grpSpPr>
          <p:sp>
            <p:nvSpPr>
              <p:cNvPr id="43" name="Freeform 43"/>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44" name="Freeform 44"/>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45" name="AutoShape 45"/>
            <p:cNvSpPr/>
            <p:nvPr/>
          </p:nvSpPr>
          <p:spPr>
            <a:xfrm flipV="1">
              <a:off x="10591709" y="2829434"/>
              <a:ext cx="1535811" cy="1791687"/>
            </a:xfrm>
            <a:prstGeom prst="line">
              <a:avLst/>
            </a:prstGeom>
            <a:ln w="47877" cap="flat">
              <a:solidFill>
                <a:srgbClr val="231F20"/>
              </a:solidFill>
              <a:prstDash val="solid"/>
              <a:headEnd type="none" w="sm" len="sm"/>
              <a:tailEnd type="none" w="sm" len="sm"/>
            </a:ln>
          </p:spPr>
        </p:sp>
        <p:sp>
          <p:nvSpPr>
            <p:cNvPr id="46" name="AutoShape 46"/>
            <p:cNvSpPr/>
            <p:nvPr/>
          </p:nvSpPr>
          <p:spPr>
            <a:xfrm flipV="1">
              <a:off x="10675895" y="1674373"/>
              <a:ext cx="1535811" cy="1791687"/>
            </a:xfrm>
            <a:prstGeom prst="line">
              <a:avLst/>
            </a:prstGeom>
            <a:ln w="47877" cap="flat">
              <a:solidFill>
                <a:srgbClr val="231F20"/>
              </a:solidFill>
              <a:prstDash val="solid"/>
              <a:headEnd type="none" w="sm" len="sm"/>
              <a:tailEnd type="none" w="sm" len="sm"/>
            </a:ln>
          </p:spPr>
        </p:sp>
        <p:grpSp>
          <p:nvGrpSpPr>
            <p:cNvPr id="47" name="Group 47"/>
            <p:cNvGrpSpPr/>
            <p:nvPr/>
          </p:nvGrpSpPr>
          <p:grpSpPr>
            <a:xfrm>
              <a:off x="11484251" y="1776521"/>
              <a:ext cx="5116987" cy="1109071"/>
              <a:chOff x="0" y="0"/>
              <a:chExt cx="10372565" cy="2248181"/>
            </a:xfrm>
          </p:grpSpPr>
          <p:sp>
            <p:nvSpPr>
              <p:cNvPr id="48" name="Freeform 4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49" name="Freeform 4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50" name="AutoShape 50"/>
            <p:cNvSpPr/>
            <p:nvPr/>
          </p:nvSpPr>
          <p:spPr>
            <a:xfrm flipV="1">
              <a:off x="10721721" y="4637651"/>
              <a:ext cx="1535811" cy="1791687"/>
            </a:xfrm>
            <a:prstGeom prst="line">
              <a:avLst/>
            </a:prstGeom>
            <a:ln w="47877" cap="flat">
              <a:solidFill>
                <a:srgbClr val="231F20"/>
              </a:solidFill>
              <a:prstDash val="solid"/>
              <a:headEnd type="none" w="sm" len="sm"/>
              <a:tailEnd type="none" w="sm" len="sm"/>
            </a:ln>
          </p:spPr>
        </p:sp>
        <p:sp>
          <p:nvSpPr>
            <p:cNvPr id="51" name="AutoShape 51"/>
            <p:cNvSpPr/>
            <p:nvPr/>
          </p:nvSpPr>
          <p:spPr>
            <a:xfrm flipV="1">
              <a:off x="10533855" y="3950902"/>
              <a:ext cx="1535811" cy="1791687"/>
            </a:xfrm>
            <a:prstGeom prst="line">
              <a:avLst/>
            </a:prstGeom>
            <a:ln w="47877" cap="flat">
              <a:solidFill>
                <a:srgbClr val="231F20"/>
              </a:solidFill>
              <a:prstDash val="solid"/>
              <a:headEnd type="none" w="sm" len="sm"/>
              <a:tailEnd type="none" w="sm" len="sm"/>
            </a:ln>
          </p:spPr>
        </p:sp>
        <p:grpSp>
          <p:nvGrpSpPr>
            <p:cNvPr id="52" name="Group 52"/>
            <p:cNvGrpSpPr/>
            <p:nvPr/>
          </p:nvGrpSpPr>
          <p:grpSpPr>
            <a:xfrm>
              <a:off x="11484251" y="3911909"/>
              <a:ext cx="5116987" cy="1109071"/>
              <a:chOff x="0" y="0"/>
              <a:chExt cx="10372565" cy="2248181"/>
            </a:xfrm>
          </p:grpSpPr>
          <p:sp>
            <p:nvSpPr>
              <p:cNvPr id="53" name="Freeform 5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4" name="Freeform 5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5" name="Group 55"/>
            <p:cNvGrpSpPr/>
            <p:nvPr/>
          </p:nvGrpSpPr>
          <p:grpSpPr>
            <a:xfrm>
              <a:off x="11484251" y="684759"/>
              <a:ext cx="5116987" cy="1109071"/>
              <a:chOff x="0" y="0"/>
              <a:chExt cx="10372565" cy="2248181"/>
            </a:xfrm>
          </p:grpSpPr>
          <p:sp>
            <p:nvSpPr>
              <p:cNvPr id="56" name="Freeform 5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7" name="Freeform 5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8" name="Group 58"/>
            <p:cNvGrpSpPr/>
            <p:nvPr/>
          </p:nvGrpSpPr>
          <p:grpSpPr>
            <a:xfrm>
              <a:off x="11484251" y="2822638"/>
              <a:ext cx="5116987" cy="1109071"/>
              <a:chOff x="0" y="0"/>
              <a:chExt cx="10372565" cy="2248181"/>
            </a:xfrm>
          </p:grpSpPr>
          <p:sp>
            <p:nvSpPr>
              <p:cNvPr id="59" name="Freeform 59"/>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0" name="Freeform 60"/>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1" name="AutoShape 61"/>
            <p:cNvSpPr/>
            <p:nvPr/>
          </p:nvSpPr>
          <p:spPr>
            <a:xfrm flipV="1">
              <a:off x="10553140" y="5976853"/>
              <a:ext cx="1535811" cy="1791687"/>
            </a:xfrm>
            <a:prstGeom prst="line">
              <a:avLst/>
            </a:prstGeom>
            <a:ln w="47877" cap="flat">
              <a:solidFill>
                <a:srgbClr val="231F20"/>
              </a:solidFill>
              <a:prstDash val="solid"/>
              <a:headEnd type="none" w="sm" len="sm"/>
              <a:tailEnd type="none" w="sm" len="sm"/>
            </a:ln>
          </p:spPr>
        </p:sp>
        <p:grpSp>
          <p:nvGrpSpPr>
            <p:cNvPr id="62" name="Group 62"/>
            <p:cNvGrpSpPr/>
            <p:nvPr/>
          </p:nvGrpSpPr>
          <p:grpSpPr>
            <a:xfrm>
              <a:off x="11487824" y="4890884"/>
              <a:ext cx="5116987" cy="1109071"/>
              <a:chOff x="0" y="0"/>
              <a:chExt cx="10372565" cy="2248181"/>
            </a:xfrm>
          </p:grpSpPr>
          <p:sp>
            <p:nvSpPr>
              <p:cNvPr id="63" name="Freeform 6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4" name="Freeform 6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5" name="AutoShape 65"/>
            <p:cNvSpPr/>
            <p:nvPr/>
          </p:nvSpPr>
          <p:spPr>
            <a:xfrm flipV="1">
              <a:off x="10572424" y="6861653"/>
              <a:ext cx="1535811" cy="1791687"/>
            </a:xfrm>
            <a:prstGeom prst="line">
              <a:avLst/>
            </a:prstGeom>
            <a:ln w="47877" cap="flat">
              <a:solidFill>
                <a:srgbClr val="231F20"/>
              </a:solidFill>
              <a:prstDash val="solid"/>
              <a:headEnd type="none" w="sm" len="sm"/>
              <a:tailEnd type="none" w="sm" len="sm"/>
            </a:ln>
          </p:spPr>
        </p:sp>
        <p:grpSp>
          <p:nvGrpSpPr>
            <p:cNvPr id="66" name="Group 66"/>
            <p:cNvGrpSpPr/>
            <p:nvPr/>
          </p:nvGrpSpPr>
          <p:grpSpPr>
            <a:xfrm>
              <a:off x="11484251" y="5996672"/>
              <a:ext cx="5116987" cy="1109071"/>
              <a:chOff x="0" y="0"/>
              <a:chExt cx="10372565" cy="2248181"/>
            </a:xfrm>
          </p:grpSpPr>
          <p:sp>
            <p:nvSpPr>
              <p:cNvPr id="67" name="Freeform 6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8" name="Freeform 6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9" name="TextBox 69"/>
            <p:cNvSpPr txBox="1"/>
            <p:nvPr/>
          </p:nvSpPr>
          <p:spPr>
            <a:xfrm>
              <a:off x="11608943" y="5977149"/>
              <a:ext cx="5116987" cy="366938"/>
            </a:xfrm>
            <a:prstGeom prst="rect">
              <a:avLst/>
            </a:prstGeom>
          </p:spPr>
          <p:txBody>
            <a:bodyPr lIns="0" tIns="0" rIns="0" bIns="0" rtlCol="0" anchor="t">
              <a:spAutoFit/>
            </a:bodyPr>
            <a:lstStyle/>
            <a:p>
              <a:pPr algn="ctr">
                <a:lnSpc>
                  <a:spcPts val="2266"/>
                </a:lnSpc>
                <a:spcBef>
                  <a:spcPct val="0"/>
                </a:spcBef>
              </a:pPr>
              <a:endParaRPr/>
            </a:p>
          </p:txBody>
        </p:sp>
        <p:grpSp>
          <p:nvGrpSpPr>
            <p:cNvPr id="70" name="Group 70"/>
            <p:cNvGrpSpPr/>
            <p:nvPr/>
          </p:nvGrpSpPr>
          <p:grpSpPr>
            <a:xfrm>
              <a:off x="11484251" y="7105744"/>
              <a:ext cx="5116987" cy="1109071"/>
              <a:chOff x="0" y="0"/>
              <a:chExt cx="10372565" cy="2248181"/>
            </a:xfrm>
          </p:grpSpPr>
          <p:sp>
            <p:nvSpPr>
              <p:cNvPr id="71" name="Freeform 7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2" name="Freeform 7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3" name="Group 73"/>
            <p:cNvGrpSpPr/>
            <p:nvPr/>
          </p:nvGrpSpPr>
          <p:grpSpPr>
            <a:xfrm>
              <a:off x="11484251" y="7997939"/>
              <a:ext cx="5116987" cy="1109071"/>
              <a:chOff x="0" y="0"/>
              <a:chExt cx="10372565" cy="2248181"/>
            </a:xfrm>
          </p:grpSpPr>
          <p:sp>
            <p:nvSpPr>
              <p:cNvPr id="74" name="Freeform 74"/>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5" name="Freeform 75"/>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6" name="Group 76"/>
            <p:cNvGrpSpPr/>
            <p:nvPr/>
          </p:nvGrpSpPr>
          <p:grpSpPr>
            <a:xfrm>
              <a:off x="5716714" y="9138935"/>
              <a:ext cx="5152337" cy="1116733"/>
              <a:chOff x="0" y="0"/>
              <a:chExt cx="10372565" cy="2248181"/>
            </a:xfrm>
          </p:grpSpPr>
          <p:sp>
            <p:nvSpPr>
              <p:cNvPr id="77" name="Freeform 7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78" name="Freeform 7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79" name="Group 79"/>
            <p:cNvGrpSpPr/>
            <p:nvPr/>
          </p:nvGrpSpPr>
          <p:grpSpPr>
            <a:xfrm>
              <a:off x="5716714" y="901844"/>
              <a:ext cx="5152337" cy="753727"/>
              <a:chOff x="0" y="0"/>
              <a:chExt cx="10372565" cy="1517386"/>
            </a:xfrm>
          </p:grpSpPr>
          <p:sp>
            <p:nvSpPr>
              <p:cNvPr id="80" name="Freeform 80"/>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587989"/>
              </a:solidFill>
            </p:spPr>
          </p:sp>
          <p:sp>
            <p:nvSpPr>
              <p:cNvPr id="81" name="Freeform 81"/>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587989"/>
              </a:solidFill>
            </p:spPr>
          </p:sp>
        </p:grpSp>
        <p:grpSp>
          <p:nvGrpSpPr>
            <p:cNvPr id="82" name="Group 82"/>
            <p:cNvGrpSpPr/>
            <p:nvPr/>
          </p:nvGrpSpPr>
          <p:grpSpPr>
            <a:xfrm>
              <a:off x="5716714" y="2671933"/>
              <a:ext cx="5152337" cy="1116733"/>
              <a:chOff x="0" y="0"/>
              <a:chExt cx="10372565" cy="2248181"/>
            </a:xfrm>
          </p:grpSpPr>
          <p:sp>
            <p:nvSpPr>
              <p:cNvPr id="83" name="Freeform 8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4" name="Freeform 8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5" name="Group 85"/>
            <p:cNvGrpSpPr/>
            <p:nvPr/>
          </p:nvGrpSpPr>
          <p:grpSpPr>
            <a:xfrm>
              <a:off x="5716714" y="4822073"/>
              <a:ext cx="5152337" cy="1116733"/>
              <a:chOff x="0" y="0"/>
              <a:chExt cx="10372565" cy="2248181"/>
            </a:xfrm>
          </p:grpSpPr>
          <p:sp>
            <p:nvSpPr>
              <p:cNvPr id="86" name="Freeform 8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7" name="Freeform 8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8" name="Group 88"/>
            <p:cNvGrpSpPr/>
            <p:nvPr/>
          </p:nvGrpSpPr>
          <p:grpSpPr>
            <a:xfrm>
              <a:off x="5716714" y="3725277"/>
              <a:ext cx="5152337" cy="1116733"/>
              <a:chOff x="0" y="0"/>
              <a:chExt cx="10372565" cy="2248181"/>
            </a:xfrm>
          </p:grpSpPr>
          <p:sp>
            <p:nvSpPr>
              <p:cNvPr id="89" name="Freeform 89"/>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0" name="Freeform 90"/>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91" name="Group 91"/>
            <p:cNvGrpSpPr/>
            <p:nvPr/>
          </p:nvGrpSpPr>
          <p:grpSpPr>
            <a:xfrm>
              <a:off x="5720311" y="5807811"/>
              <a:ext cx="5152337" cy="1116733"/>
              <a:chOff x="0" y="0"/>
              <a:chExt cx="10372565" cy="2248181"/>
            </a:xfrm>
          </p:grpSpPr>
          <p:sp>
            <p:nvSpPr>
              <p:cNvPr id="92" name="Freeform 9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3" name="Freeform 9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486A7B"/>
              </a:solidFill>
            </p:spPr>
          </p:sp>
        </p:grpSp>
        <p:grpSp>
          <p:nvGrpSpPr>
            <p:cNvPr id="94" name="Group 94"/>
            <p:cNvGrpSpPr/>
            <p:nvPr/>
          </p:nvGrpSpPr>
          <p:grpSpPr>
            <a:xfrm>
              <a:off x="5716714" y="1567912"/>
              <a:ext cx="5152337" cy="1116733"/>
              <a:chOff x="0" y="0"/>
              <a:chExt cx="10372565" cy="2248181"/>
            </a:xfrm>
          </p:grpSpPr>
          <p:sp>
            <p:nvSpPr>
              <p:cNvPr id="95" name="Freeform 9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6" name="Freeform 9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97" name="Group 97"/>
            <p:cNvGrpSpPr/>
            <p:nvPr/>
          </p:nvGrpSpPr>
          <p:grpSpPr>
            <a:xfrm>
              <a:off x="5716714" y="8037972"/>
              <a:ext cx="5152337" cy="1116733"/>
              <a:chOff x="0" y="0"/>
              <a:chExt cx="10372565" cy="2248181"/>
            </a:xfrm>
          </p:grpSpPr>
          <p:sp>
            <p:nvSpPr>
              <p:cNvPr id="98" name="Freeform 9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9" name="Freeform 9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100" name="Group 100"/>
            <p:cNvGrpSpPr/>
            <p:nvPr/>
          </p:nvGrpSpPr>
          <p:grpSpPr>
            <a:xfrm>
              <a:off x="5716714" y="6921238"/>
              <a:ext cx="5152337" cy="1116733"/>
              <a:chOff x="0" y="0"/>
              <a:chExt cx="10372565" cy="2248181"/>
            </a:xfrm>
          </p:grpSpPr>
          <p:sp>
            <p:nvSpPr>
              <p:cNvPr id="101" name="Freeform 10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102" name="Freeform 10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486A7B"/>
              </a:solidFill>
            </p:spPr>
          </p:sp>
        </p:grpSp>
        <p:sp>
          <p:nvSpPr>
            <p:cNvPr id="103" name="TextBox 103"/>
            <p:cNvSpPr txBox="1"/>
            <p:nvPr/>
          </p:nvSpPr>
          <p:spPr>
            <a:xfrm>
              <a:off x="0" y="866095"/>
              <a:ext cx="5108239" cy="380470"/>
            </a:xfrm>
            <a:prstGeom prst="rect">
              <a:avLst/>
            </a:prstGeom>
          </p:spPr>
          <p:txBody>
            <a:bodyPr lIns="0" tIns="0" rIns="0" bIns="0" rtlCol="0" anchor="t">
              <a:spAutoFit/>
            </a:bodyPr>
            <a:lstStyle/>
            <a:p>
              <a:pPr algn="ctr">
                <a:lnSpc>
                  <a:spcPts val="2473"/>
                </a:lnSpc>
                <a:spcBef>
                  <a:spcPct val="0"/>
                </a:spcBef>
              </a:pPr>
              <a:endParaRPr/>
            </a:p>
          </p:txBody>
        </p:sp>
        <p:sp>
          <p:nvSpPr>
            <p:cNvPr id="104" name="TextBox 104"/>
            <p:cNvSpPr txBox="1"/>
            <p:nvPr/>
          </p:nvSpPr>
          <p:spPr>
            <a:xfrm>
              <a:off x="11484251" y="83575"/>
              <a:ext cx="5116987" cy="549688"/>
            </a:xfrm>
            <a:prstGeom prst="rect">
              <a:avLst/>
            </a:prstGeom>
          </p:spPr>
          <p:txBody>
            <a:bodyPr lIns="0" tIns="0" rIns="0" bIns="0" rtlCol="0" anchor="t">
              <a:spAutoFit/>
            </a:bodyPr>
            <a:lstStyle/>
            <a:p>
              <a:pPr algn="ctr">
                <a:lnSpc>
                  <a:spcPts val="3429"/>
                </a:lnSpc>
                <a:spcBef>
                  <a:spcPct val="0"/>
                </a:spcBef>
              </a:pPr>
              <a:r>
                <a:rPr lang="en-US" sz="2449">
                  <a:solidFill>
                    <a:srgbClr val="000000"/>
                  </a:solidFill>
                  <a:latin typeface="Handy Casual"/>
                </a:rPr>
                <a:t>Version concrétisée :</a:t>
              </a:r>
            </a:p>
          </p:txBody>
        </p:sp>
        <p:sp>
          <p:nvSpPr>
            <p:cNvPr id="105" name="TextBox 105"/>
            <p:cNvSpPr txBox="1"/>
            <p:nvPr/>
          </p:nvSpPr>
          <p:spPr>
            <a:xfrm>
              <a:off x="11484251" y="796909"/>
              <a:ext cx="5116987" cy="381073"/>
            </a:xfrm>
            <a:prstGeom prst="rect">
              <a:avLst/>
            </a:prstGeom>
          </p:spPr>
          <p:txBody>
            <a:bodyPr lIns="0" tIns="0" rIns="0" bIns="0" rtlCol="0" anchor="t">
              <a:spAutoFit/>
            </a:bodyPr>
            <a:lstStyle/>
            <a:p>
              <a:pPr algn="ctr">
                <a:lnSpc>
                  <a:spcPts val="2478"/>
                </a:lnSpc>
                <a:spcBef>
                  <a:spcPct val="0"/>
                </a:spcBef>
              </a:pPr>
              <a:endParaRPr/>
            </a:p>
          </p:txBody>
        </p:sp>
        <p:sp>
          <p:nvSpPr>
            <p:cNvPr id="106" name="TextBox 106"/>
            <p:cNvSpPr txBox="1"/>
            <p:nvPr/>
          </p:nvSpPr>
          <p:spPr>
            <a:xfrm>
              <a:off x="5844486" y="9164268"/>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Pollution et production</a:t>
              </a:r>
            </a:p>
          </p:txBody>
        </p:sp>
        <p:sp>
          <p:nvSpPr>
            <p:cNvPr id="107" name="TextBox 107"/>
            <p:cNvSpPr txBox="1"/>
            <p:nvPr/>
          </p:nvSpPr>
          <p:spPr>
            <a:xfrm>
              <a:off x="5840888" y="278624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Recyclage</a:t>
              </a:r>
            </a:p>
          </p:txBody>
        </p:sp>
        <p:sp>
          <p:nvSpPr>
            <p:cNvPr id="108" name="TextBox 108"/>
            <p:cNvSpPr txBox="1"/>
            <p:nvPr/>
          </p:nvSpPr>
          <p:spPr>
            <a:xfrm>
              <a:off x="5798448" y="4868779"/>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Prix</a:t>
              </a:r>
            </a:p>
          </p:txBody>
        </p:sp>
        <p:sp>
          <p:nvSpPr>
            <p:cNvPr id="109" name="TextBox 109"/>
            <p:cNvSpPr txBox="1"/>
            <p:nvPr/>
          </p:nvSpPr>
          <p:spPr>
            <a:xfrm>
              <a:off x="5844486" y="3126880"/>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Les composants sont-ils difficiles à séparer et à recycler?</a:t>
              </a:r>
            </a:p>
          </p:txBody>
        </p:sp>
        <p:sp>
          <p:nvSpPr>
            <p:cNvPr id="110" name="TextBox 110"/>
            <p:cNvSpPr txBox="1"/>
            <p:nvPr/>
          </p:nvSpPr>
          <p:spPr>
            <a:xfrm>
              <a:off x="5952976" y="2108116"/>
              <a:ext cx="4903988" cy="27598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Les composants sont-ils difficiles à changer?</a:t>
              </a:r>
            </a:p>
          </p:txBody>
        </p:sp>
        <p:sp>
          <p:nvSpPr>
            <p:cNvPr id="111" name="TextBox 111"/>
            <p:cNvSpPr txBox="1"/>
            <p:nvPr/>
          </p:nvSpPr>
          <p:spPr>
            <a:xfrm>
              <a:off x="5968660" y="4179168"/>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 e processus de construction est-il énergivore, échelonné  ou chronophage?</a:t>
              </a:r>
            </a:p>
          </p:txBody>
        </p:sp>
        <p:sp>
          <p:nvSpPr>
            <p:cNvPr id="112" name="TextBox 112"/>
            <p:cNvSpPr txBox="1"/>
            <p:nvPr/>
          </p:nvSpPr>
          <p:spPr>
            <a:xfrm>
              <a:off x="5844486" y="5180440"/>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Quel est le prix d’achat du produit pour l’utilisateur futur?</a:t>
              </a:r>
            </a:p>
          </p:txBody>
        </p:sp>
        <p:sp>
          <p:nvSpPr>
            <p:cNvPr id="113" name="TextBox 113"/>
            <p:cNvSpPr txBox="1"/>
            <p:nvPr/>
          </p:nvSpPr>
          <p:spPr>
            <a:xfrm>
              <a:off x="5798448" y="703131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Durabilité</a:t>
              </a:r>
            </a:p>
          </p:txBody>
        </p:sp>
        <p:sp>
          <p:nvSpPr>
            <p:cNvPr id="114" name="TextBox 114"/>
            <p:cNvSpPr txBox="1"/>
            <p:nvPr/>
          </p:nvSpPr>
          <p:spPr>
            <a:xfrm>
              <a:off x="5720311" y="7407275"/>
              <a:ext cx="4903988" cy="27598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Quelle est l’espérance de vie de l’objet?</a:t>
              </a:r>
            </a:p>
          </p:txBody>
        </p:sp>
        <p:sp>
          <p:nvSpPr>
            <p:cNvPr id="115" name="TextBox 115"/>
            <p:cNvSpPr txBox="1"/>
            <p:nvPr/>
          </p:nvSpPr>
          <p:spPr>
            <a:xfrm>
              <a:off x="5798448" y="8408113"/>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L’objet met-il en danger l’intégrité de ces utilisateurs?</a:t>
              </a:r>
            </a:p>
          </p:txBody>
        </p:sp>
        <p:sp>
          <p:nvSpPr>
            <p:cNvPr id="116" name="TextBox 116"/>
            <p:cNvSpPr txBox="1"/>
            <p:nvPr/>
          </p:nvSpPr>
          <p:spPr>
            <a:xfrm>
              <a:off x="5716714" y="986392"/>
              <a:ext cx="5152337" cy="553091"/>
            </a:xfrm>
            <a:prstGeom prst="rect">
              <a:avLst/>
            </a:prstGeom>
          </p:spPr>
          <p:txBody>
            <a:bodyPr lIns="0" tIns="0" rIns="0" bIns="0" rtlCol="0" anchor="t">
              <a:spAutoFit/>
            </a:bodyPr>
            <a:lstStyle/>
            <a:p>
              <a:pPr algn="ctr">
                <a:lnSpc>
                  <a:spcPts val="3453"/>
                </a:lnSpc>
                <a:spcBef>
                  <a:spcPct val="0"/>
                </a:spcBef>
              </a:pPr>
              <a:r>
                <a:rPr lang="en-US" sz="2466">
                  <a:solidFill>
                    <a:srgbClr val="000000"/>
                  </a:solidFill>
                  <a:latin typeface="Handy Casual"/>
                </a:rPr>
                <a:t>Analyse sous l’angle de:</a:t>
              </a:r>
            </a:p>
          </p:txBody>
        </p:sp>
        <p:sp>
          <p:nvSpPr>
            <p:cNvPr id="117" name="TextBox 117"/>
            <p:cNvSpPr txBox="1"/>
            <p:nvPr/>
          </p:nvSpPr>
          <p:spPr>
            <a:xfrm>
              <a:off x="5844486" y="382887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Simplicité de construction</a:t>
              </a:r>
            </a:p>
          </p:txBody>
        </p:sp>
        <p:sp>
          <p:nvSpPr>
            <p:cNvPr id="118" name="TextBox 118"/>
            <p:cNvSpPr txBox="1"/>
            <p:nvPr/>
          </p:nvSpPr>
          <p:spPr>
            <a:xfrm>
              <a:off x="5798448" y="5881906"/>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Fragilité</a:t>
              </a:r>
            </a:p>
          </p:txBody>
        </p:sp>
        <p:sp>
          <p:nvSpPr>
            <p:cNvPr id="119" name="TextBox 119"/>
            <p:cNvSpPr txBox="1"/>
            <p:nvPr/>
          </p:nvSpPr>
          <p:spPr>
            <a:xfrm>
              <a:off x="5844486" y="8038504"/>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Sécurité</a:t>
              </a:r>
            </a:p>
          </p:txBody>
        </p:sp>
        <p:sp>
          <p:nvSpPr>
            <p:cNvPr id="120" name="TextBox 120"/>
            <p:cNvSpPr txBox="1"/>
            <p:nvPr/>
          </p:nvSpPr>
          <p:spPr>
            <a:xfrm>
              <a:off x="5840888" y="1619742"/>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Réparabilité</a:t>
              </a:r>
            </a:p>
          </p:txBody>
        </p:sp>
        <p:sp>
          <p:nvSpPr>
            <p:cNvPr id="121" name="TextBox 121"/>
            <p:cNvSpPr txBox="1"/>
            <p:nvPr/>
          </p:nvSpPr>
          <p:spPr>
            <a:xfrm>
              <a:off x="5716714" y="6222541"/>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L’objet est-il résistant aux actions auquelles il est susceptible d’être soumis?</a:t>
              </a:r>
            </a:p>
          </p:txBody>
        </p:sp>
      </p:grpSp>
      <p:sp>
        <p:nvSpPr>
          <p:cNvPr id="122" name="TextBox 122"/>
          <p:cNvSpPr txBox="1"/>
          <p:nvPr/>
        </p:nvSpPr>
        <p:spPr>
          <a:xfrm>
            <a:off x="9148080" y="9336950"/>
            <a:ext cx="3677991" cy="214130"/>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Quel est l’impact environnemental de l’objet?</a:t>
            </a:r>
          </a:p>
        </p:txBody>
      </p:sp>
      <p:sp>
        <p:nvSpPr>
          <p:cNvPr id="123" name="TextBox 123"/>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Problématisation</a:t>
            </a:r>
          </a:p>
        </p:txBody>
      </p:sp>
      <p:sp>
        <p:nvSpPr>
          <p:cNvPr id="124" name="TextBox 124"/>
          <p:cNvSpPr txBox="1"/>
          <p:nvPr/>
        </p:nvSpPr>
        <p:spPr>
          <a:xfrm>
            <a:off x="233110" y="3482227"/>
            <a:ext cx="3478163" cy="6990715"/>
          </a:xfrm>
          <a:prstGeom prst="rect">
            <a:avLst/>
          </a:prstGeom>
        </p:spPr>
        <p:txBody>
          <a:bodyPr lIns="0" tIns="0" rIns="0" bIns="0" rtlCol="0" anchor="t">
            <a:spAutoFit/>
          </a:bodyPr>
          <a:lstStyle/>
          <a:p>
            <a:pPr algn="l">
              <a:lnSpc>
                <a:spcPts val="2659"/>
              </a:lnSpc>
            </a:pPr>
            <a:r>
              <a:rPr lang="en-US" sz="1899">
                <a:solidFill>
                  <a:srgbClr val="000000"/>
                </a:solidFill>
                <a:latin typeface="Open Sans"/>
              </a:rPr>
              <a:t>Dans ce formalisme, il s’agit de mesurer l’impact de l’objet au travers de logiques autres que les logiques de concrétisation.</a:t>
            </a:r>
          </a:p>
          <a:p>
            <a:pPr algn="l">
              <a:lnSpc>
                <a:spcPts val="2659"/>
              </a:lnSpc>
            </a:pPr>
            <a:endParaRPr lang="en-US" sz="1899">
              <a:solidFill>
                <a:srgbClr val="000000"/>
              </a:solidFill>
              <a:latin typeface="Open Sans"/>
            </a:endParaRPr>
          </a:p>
          <a:p>
            <a:pPr algn="l">
              <a:lnSpc>
                <a:spcPts val="2659"/>
              </a:lnSpc>
            </a:pPr>
            <a:r>
              <a:rPr lang="en-US" sz="1899">
                <a:solidFill>
                  <a:srgbClr val="000000"/>
                </a:solidFill>
                <a:latin typeface="Open Sans"/>
              </a:rPr>
              <a:t>Mode d’emploi:</a:t>
            </a:r>
          </a:p>
          <a:p>
            <a:pPr algn="l">
              <a:lnSpc>
                <a:spcPts val="2659"/>
              </a:lnSpc>
            </a:pPr>
            <a:r>
              <a:rPr lang="en-US" sz="1899">
                <a:solidFill>
                  <a:srgbClr val="000000"/>
                </a:solidFill>
                <a:latin typeface="Open Sans"/>
              </a:rPr>
              <a:t>On compare à nouveau la version abstraite et la version concrétisée au travers de nouvelles logiques ( dans l’encadré en bleu). </a:t>
            </a:r>
          </a:p>
          <a:p>
            <a:pPr algn="l">
              <a:lnSpc>
                <a:spcPts val="2659"/>
              </a:lnSpc>
            </a:pPr>
            <a:endParaRPr lang="en-US" sz="1899">
              <a:solidFill>
                <a:srgbClr val="000000"/>
              </a:solidFill>
              <a:latin typeface="Open Sans"/>
            </a:endParaRPr>
          </a:p>
          <a:p>
            <a:pPr algn="l">
              <a:lnSpc>
                <a:spcPts val="2659"/>
              </a:lnSpc>
            </a:pPr>
            <a:r>
              <a:rPr lang="en-US" sz="1899">
                <a:solidFill>
                  <a:srgbClr val="000000"/>
                </a:solidFill>
                <a:latin typeface="Open Sans"/>
              </a:rPr>
              <a:t>Objectif: il s’agit de prendre du recul sur l’impact plus global de l’objet concrétisé et de l’objet abstrait, pour questionner la valorisation habituelle de la concrétisation</a:t>
            </a:r>
          </a:p>
          <a:p>
            <a:pPr algn="l">
              <a:lnSpc>
                <a:spcPts val="2659"/>
              </a:lnSpc>
            </a:pPr>
            <a:endParaRPr lang="en-US" sz="1899">
              <a:solidFill>
                <a:srgbClr val="000000"/>
              </a:solidFill>
              <a:latin typeface="Open Sans"/>
            </a:endParaRPr>
          </a:p>
          <a:p>
            <a:pPr algn="l">
              <a:lnSpc>
                <a:spcPts val="2659"/>
              </a:lnSpc>
            </a:pPr>
            <a:endParaRPr lang="en-US" sz="1899">
              <a:solidFill>
                <a:srgbClr val="000000"/>
              </a:solidFill>
              <a:latin typeface="Open Sans"/>
            </a:endParaRPr>
          </a:p>
          <a:p>
            <a:pPr algn="l">
              <a:lnSpc>
                <a:spcPts val="2659"/>
              </a:lnSpc>
            </a:pPr>
            <a:endParaRPr lang="en-US" sz="1899">
              <a:solidFill>
                <a:srgbClr val="000000"/>
              </a:solidFill>
              <a:latin typeface="Open Sans"/>
            </a:endParaRPr>
          </a:p>
        </p:txBody>
      </p:sp>
      <p:sp>
        <p:nvSpPr>
          <p:cNvPr id="125" name="TextBox 125"/>
          <p:cNvSpPr txBox="1"/>
          <p:nvPr/>
        </p:nvSpPr>
        <p:spPr>
          <a:xfrm>
            <a:off x="440217" y="2649114"/>
            <a:ext cx="3063948" cy="656589"/>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Elargissement aux logiques techniques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4852" y="1895564"/>
            <a:ext cx="12544448" cy="7691751"/>
            <a:chOff x="0" y="0"/>
            <a:chExt cx="16725931" cy="10255668"/>
          </a:xfrm>
        </p:grpSpPr>
        <p:sp>
          <p:nvSpPr>
            <p:cNvPr id="3" name="AutoShape 3"/>
            <p:cNvSpPr/>
            <p:nvPr/>
          </p:nvSpPr>
          <p:spPr>
            <a:xfrm>
              <a:off x="4652823" y="802475"/>
              <a:ext cx="1480628" cy="1837552"/>
            </a:xfrm>
            <a:prstGeom prst="line">
              <a:avLst/>
            </a:prstGeom>
            <a:ln w="47877" cap="flat">
              <a:solidFill>
                <a:srgbClr val="231F20"/>
              </a:solidFill>
              <a:prstDash val="solid"/>
              <a:headEnd type="none" w="sm" len="sm"/>
              <a:tailEnd type="none" w="sm" len="sm"/>
            </a:ln>
          </p:spPr>
        </p:sp>
        <p:sp>
          <p:nvSpPr>
            <p:cNvPr id="4" name="AutoShape 4"/>
            <p:cNvSpPr/>
            <p:nvPr/>
          </p:nvSpPr>
          <p:spPr>
            <a:xfrm>
              <a:off x="4875802" y="2127650"/>
              <a:ext cx="1480628" cy="1837552"/>
            </a:xfrm>
            <a:prstGeom prst="line">
              <a:avLst/>
            </a:prstGeom>
            <a:ln w="47877" cap="flat">
              <a:solidFill>
                <a:srgbClr val="231F20"/>
              </a:solidFill>
              <a:prstDash val="solid"/>
              <a:headEnd type="none" w="sm" len="sm"/>
              <a:tailEnd type="none" w="sm" len="sm"/>
            </a:ln>
          </p:spPr>
        </p:sp>
        <p:sp>
          <p:nvSpPr>
            <p:cNvPr id="5" name="AutoShape 5"/>
            <p:cNvSpPr/>
            <p:nvPr/>
          </p:nvSpPr>
          <p:spPr>
            <a:xfrm>
              <a:off x="4976400" y="3288967"/>
              <a:ext cx="1480628" cy="1837552"/>
            </a:xfrm>
            <a:prstGeom prst="line">
              <a:avLst/>
            </a:prstGeom>
            <a:ln w="47877" cap="flat">
              <a:solidFill>
                <a:srgbClr val="231F20"/>
              </a:solidFill>
              <a:prstDash val="solid"/>
              <a:headEnd type="none" w="sm" len="sm"/>
              <a:tailEnd type="none" w="sm" len="sm"/>
            </a:ln>
          </p:spPr>
        </p:sp>
        <p:sp>
          <p:nvSpPr>
            <p:cNvPr id="6" name="AutoShape 6"/>
            <p:cNvSpPr/>
            <p:nvPr/>
          </p:nvSpPr>
          <p:spPr>
            <a:xfrm>
              <a:off x="4836245" y="4122770"/>
              <a:ext cx="1480628" cy="1837552"/>
            </a:xfrm>
            <a:prstGeom prst="line">
              <a:avLst/>
            </a:prstGeom>
            <a:ln w="47877" cap="flat">
              <a:solidFill>
                <a:srgbClr val="231F20"/>
              </a:solidFill>
              <a:prstDash val="solid"/>
              <a:headEnd type="none" w="sm" len="sm"/>
              <a:tailEnd type="none" w="sm" len="sm"/>
            </a:ln>
          </p:spPr>
        </p:sp>
        <p:sp>
          <p:nvSpPr>
            <p:cNvPr id="7" name="AutoShape 7"/>
            <p:cNvSpPr/>
            <p:nvPr/>
          </p:nvSpPr>
          <p:spPr>
            <a:xfrm>
              <a:off x="4816467" y="5224951"/>
              <a:ext cx="1480628" cy="1837552"/>
            </a:xfrm>
            <a:prstGeom prst="line">
              <a:avLst/>
            </a:prstGeom>
            <a:ln w="47877" cap="flat">
              <a:solidFill>
                <a:srgbClr val="231F20"/>
              </a:solidFill>
              <a:prstDash val="solid"/>
              <a:headEnd type="none" w="sm" len="sm"/>
              <a:tailEnd type="none" w="sm" len="sm"/>
            </a:ln>
          </p:spPr>
        </p:sp>
        <p:sp>
          <p:nvSpPr>
            <p:cNvPr id="8" name="AutoShape 8"/>
            <p:cNvSpPr/>
            <p:nvPr/>
          </p:nvSpPr>
          <p:spPr>
            <a:xfrm>
              <a:off x="4836245" y="7323480"/>
              <a:ext cx="1480628" cy="1837552"/>
            </a:xfrm>
            <a:prstGeom prst="line">
              <a:avLst/>
            </a:prstGeom>
            <a:ln w="47877" cap="flat">
              <a:solidFill>
                <a:srgbClr val="231F20"/>
              </a:solidFill>
              <a:prstDash val="solid"/>
              <a:headEnd type="none" w="sm" len="sm"/>
              <a:tailEnd type="none" w="sm" len="sm"/>
            </a:ln>
          </p:spPr>
        </p:sp>
        <p:sp>
          <p:nvSpPr>
            <p:cNvPr id="9" name="AutoShape 9"/>
            <p:cNvSpPr/>
            <p:nvPr/>
          </p:nvSpPr>
          <p:spPr>
            <a:xfrm>
              <a:off x="4816467" y="6345800"/>
              <a:ext cx="1480628" cy="1837552"/>
            </a:xfrm>
            <a:prstGeom prst="line">
              <a:avLst/>
            </a:prstGeom>
            <a:ln w="47877" cap="flat">
              <a:solidFill>
                <a:srgbClr val="231F20"/>
              </a:solidFill>
              <a:prstDash val="solid"/>
              <a:headEnd type="none" w="sm" len="sm"/>
              <a:tailEnd type="none" w="sm" len="sm"/>
            </a:ln>
          </p:spPr>
        </p:sp>
        <p:sp>
          <p:nvSpPr>
            <p:cNvPr id="10" name="AutoShape 10"/>
            <p:cNvSpPr/>
            <p:nvPr/>
          </p:nvSpPr>
          <p:spPr>
            <a:xfrm>
              <a:off x="4796688" y="8258193"/>
              <a:ext cx="1044200" cy="1252985"/>
            </a:xfrm>
            <a:prstGeom prst="line">
              <a:avLst/>
            </a:prstGeom>
            <a:ln w="47877" cap="flat">
              <a:solidFill>
                <a:srgbClr val="231F20"/>
              </a:solidFill>
              <a:prstDash val="solid"/>
              <a:headEnd type="none" w="sm" len="sm"/>
              <a:tailEnd type="none" w="sm" len="sm"/>
            </a:ln>
          </p:spPr>
        </p:sp>
        <p:grpSp>
          <p:nvGrpSpPr>
            <p:cNvPr id="11" name="Group 11"/>
            <p:cNvGrpSpPr/>
            <p:nvPr/>
          </p:nvGrpSpPr>
          <p:grpSpPr>
            <a:xfrm>
              <a:off x="0" y="47695"/>
              <a:ext cx="5108239" cy="747276"/>
              <a:chOff x="0" y="0"/>
              <a:chExt cx="10372565" cy="1517386"/>
            </a:xfrm>
          </p:grpSpPr>
          <p:sp>
            <p:nvSpPr>
              <p:cNvPr id="12" name="Freeform 12"/>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13" name="Freeform 13"/>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14" name="TextBox 14"/>
            <p:cNvSpPr txBox="1"/>
            <p:nvPr/>
          </p:nvSpPr>
          <p:spPr>
            <a:xfrm>
              <a:off x="0" y="131029"/>
              <a:ext cx="5108239" cy="548846"/>
            </a:xfrm>
            <a:prstGeom prst="rect">
              <a:avLst/>
            </a:prstGeom>
          </p:spPr>
          <p:txBody>
            <a:bodyPr lIns="0" tIns="0" rIns="0" bIns="0" rtlCol="0" anchor="t">
              <a:spAutoFit/>
            </a:bodyPr>
            <a:lstStyle/>
            <a:p>
              <a:pPr algn="ctr">
                <a:lnSpc>
                  <a:spcPts val="3423"/>
                </a:lnSpc>
                <a:spcBef>
                  <a:spcPct val="0"/>
                </a:spcBef>
              </a:pPr>
              <a:r>
                <a:rPr lang="en-US" sz="2445">
                  <a:solidFill>
                    <a:srgbClr val="000000"/>
                  </a:solidFill>
                  <a:latin typeface="Handy Casual"/>
                </a:rPr>
                <a:t>Version abstraite :</a:t>
              </a:r>
            </a:p>
          </p:txBody>
        </p:sp>
        <p:grpSp>
          <p:nvGrpSpPr>
            <p:cNvPr id="15" name="Group 15"/>
            <p:cNvGrpSpPr/>
            <p:nvPr/>
          </p:nvGrpSpPr>
          <p:grpSpPr>
            <a:xfrm>
              <a:off x="0" y="1802634"/>
              <a:ext cx="5108239" cy="1107175"/>
              <a:chOff x="0" y="0"/>
              <a:chExt cx="10372565" cy="2248181"/>
            </a:xfrm>
          </p:grpSpPr>
          <p:sp>
            <p:nvSpPr>
              <p:cNvPr id="16" name="Freeform 1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17" name="Freeform 1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18" name="Group 18"/>
            <p:cNvGrpSpPr/>
            <p:nvPr/>
          </p:nvGrpSpPr>
          <p:grpSpPr>
            <a:xfrm>
              <a:off x="0" y="3934371"/>
              <a:ext cx="5108239" cy="1107175"/>
              <a:chOff x="0" y="0"/>
              <a:chExt cx="10372565" cy="2248181"/>
            </a:xfrm>
          </p:grpSpPr>
          <p:sp>
            <p:nvSpPr>
              <p:cNvPr id="19" name="Freeform 19"/>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0" name="Freeform 20"/>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1" name="Group 21"/>
            <p:cNvGrpSpPr/>
            <p:nvPr/>
          </p:nvGrpSpPr>
          <p:grpSpPr>
            <a:xfrm>
              <a:off x="0" y="2846962"/>
              <a:ext cx="5108239" cy="1107175"/>
              <a:chOff x="0" y="0"/>
              <a:chExt cx="10372565" cy="2248181"/>
            </a:xfrm>
          </p:grpSpPr>
          <p:sp>
            <p:nvSpPr>
              <p:cNvPr id="22" name="Freeform 2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3" name="Freeform 2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4" name="Group 24"/>
            <p:cNvGrpSpPr/>
            <p:nvPr/>
          </p:nvGrpSpPr>
          <p:grpSpPr>
            <a:xfrm>
              <a:off x="3567" y="4911672"/>
              <a:ext cx="5108239" cy="1107175"/>
              <a:chOff x="0" y="0"/>
              <a:chExt cx="10372565" cy="2248181"/>
            </a:xfrm>
          </p:grpSpPr>
          <p:sp>
            <p:nvSpPr>
              <p:cNvPr id="25" name="Freeform 2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6" name="Freeform 2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27" name="Group 27"/>
            <p:cNvGrpSpPr/>
            <p:nvPr/>
          </p:nvGrpSpPr>
          <p:grpSpPr>
            <a:xfrm>
              <a:off x="0" y="712738"/>
              <a:ext cx="5108239" cy="1107175"/>
              <a:chOff x="0" y="0"/>
              <a:chExt cx="10372565" cy="2248181"/>
            </a:xfrm>
          </p:grpSpPr>
          <p:sp>
            <p:nvSpPr>
              <p:cNvPr id="28" name="Freeform 2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29" name="Freeform 2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0" name="Group 30"/>
            <p:cNvGrpSpPr/>
            <p:nvPr/>
          </p:nvGrpSpPr>
          <p:grpSpPr>
            <a:xfrm>
              <a:off x="0" y="6015570"/>
              <a:ext cx="5108239" cy="1107175"/>
              <a:chOff x="0" y="0"/>
              <a:chExt cx="10372565" cy="2248181"/>
            </a:xfrm>
          </p:grpSpPr>
          <p:sp>
            <p:nvSpPr>
              <p:cNvPr id="31" name="Freeform 3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2" name="Freeform 3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3" name="Group 33"/>
            <p:cNvGrpSpPr/>
            <p:nvPr/>
          </p:nvGrpSpPr>
          <p:grpSpPr>
            <a:xfrm>
              <a:off x="0" y="7122745"/>
              <a:ext cx="5108239" cy="1107175"/>
              <a:chOff x="0" y="0"/>
              <a:chExt cx="10372565" cy="2248181"/>
            </a:xfrm>
          </p:grpSpPr>
          <p:sp>
            <p:nvSpPr>
              <p:cNvPr id="34" name="Freeform 34"/>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5" name="Freeform 35"/>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36" name="Group 36"/>
            <p:cNvGrpSpPr/>
            <p:nvPr/>
          </p:nvGrpSpPr>
          <p:grpSpPr>
            <a:xfrm>
              <a:off x="0" y="8013415"/>
              <a:ext cx="5108239" cy="1107175"/>
              <a:chOff x="0" y="0"/>
              <a:chExt cx="10372565" cy="2248181"/>
            </a:xfrm>
          </p:grpSpPr>
          <p:sp>
            <p:nvSpPr>
              <p:cNvPr id="37" name="Freeform 3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38" name="Freeform 3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39" name="AutoShape 39"/>
            <p:cNvSpPr/>
            <p:nvPr/>
          </p:nvSpPr>
          <p:spPr>
            <a:xfrm flipV="1">
              <a:off x="10656610" y="7866011"/>
              <a:ext cx="1535811" cy="1791687"/>
            </a:xfrm>
            <a:prstGeom prst="line">
              <a:avLst/>
            </a:prstGeom>
            <a:ln w="47877" cap="flat">
              <a:solidFill>
                <a:srgbClr val="231F20"/>
              </a:solidFill>
              <a:prstDash val="solid"/>
              <a:headEnd type="none" w="sm" len="sm"/>
              <a:tailEnd type="none" w="sm" len="sm"/>
            </a:ln>
          </p:spPr>
        </p:sp>
        <p:sp>
          <p:nvSpPr>
            <p:cNvPr id="40" name="AutoShape 40"/>
            <p:cNvSpPr/>
            <p:nvPr/>
          </p:nvSpPr>
          <p:spPr>
            <a:xfrm flipV="1">
              <a:off x="10610994" y="522840"/>
              <a:ext cx="1535811" cy="1791687"/>
            </a:xfrm>
            <a:prstGeom prst="line">
              <a:avLst/>
            </a:prstGeom>
            <a:ln w="47877" cap="flat">
              <a:solidFill>
                <a:srgbClr val="231F20"/>
              </a:solidFill>
              <a:prstDash val="solid"/>
              <a:headEnd type="none" w="sm" len="sm"/>
              <a:tailEnd type="none" w="sm" len="sm"/>
            </a:ln>
          </p:spPr>
        </p:sp>
        <p:grpSp>
          <p:nvGrpSpPr>
            <p:cNvPr id="41" name="Group 41"/>
            <p:cNvGrpSpPr/>
            <p:nvPr/>
          </p:nvGrpSpPr>
          <p:grpSpPr>
            <a:xfrm>
              <a:off x="11484251" y="0"/>
              <a:ext cx="5116987" cy="748556"/>
              <a:chOff x="0" y="0"/>
              <a:chExt cx="10372565" cy="1517386"/>
            </a:xfrm>
          </p:grpSpPr>
          <p:sp>
            <p:nvSpPr>
              <p:cNvPr id="42" name="Freeform 42"/>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FFFEF7"/>
              </a:solidFill>
            </p:spPr>
          </p:sp>
          <p:sp>
            <p:nvSpPr>
              <p:cNvPr id="43" name="Freeform 43"/>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191919"/>
              </a:solidFill>
            </p:spPr>
          </p:sp>
        </p:grpSp>
        <p:sp>
          <p:nvSpPr>
            <p:cNvPr id="44" name="AutoShape 44"/>
            <p:cNvSpPr/>
            <p:nvPr/>
          </p:nvSpPr>
          <p:spPr>
            <a:xfrm flipV="1">
              <a:off x="10591709" y="2829434"/>
              <a:ext cx="1535811" cy="1791687"/>
            </a:xfrm>
            <a:prstGeom prst="line">
              <a:avLst/>
            </a:prstGeom>
            <a:ln w="47877" cap="flat">
              <a:solidFill>
                <a:srgbClr val="231F20"/>
              </a:solidFill>
              <a:prstDash val="solid"/>
              <a:headEnd type="none" w="sm" len="sm"/>
              <a:tailEnd type="none" w="sm" len="sm"/>
            </a:ln>
          </p:spPr>
        </p:sp>
        <p:sp>
          <p:nvSpPr>
            <p:cNvPr id="45" name="AutoShape 45"/>
            <p:cNvSpPr/>
            <p:nvPr/>
          </p:nvSpPr>
          <p:spPr>
            <a:xfrm flipV="1">
              <a:off x="10675895" y="1674373"/>
              <a:ext cx="1535811" cy="1791687"/>
            </a:xfrm>
            <a:prstGeom prst="line">
              <a:avLst/>
            </a:prstGeom>
            <a:ln w="47877" cap="flat">
              <a:solidFill>
                <a:srgbClr val="231F20"/>
              </a:solidFill>
              <a:prstDash val="solid"/>
              <a:headEnd type="none" w="sm" len="sm"/>
              <a:tailEnd type="none" w="sm" len="sm"/>
            </a:ln>
          </p:spPr>
        </p:sp>
        <p:grpSp>
          <p:nvGrpSpPr>
            <p:cNvPr id="46" name="Group 46"/>
            <p:cNvGrpSpPr/>
            <p:nvPr/>
          </p:nvGrpSpPr>
          <p:grpSpPr>
            <a:xfrm>
              <a:off x="11484251" y="1776521"/>
              <a:ext cx="5116987" cy="1109071"/>
              <a:chOff x="0" y="0"/>
              <a:chExt cx="10372565" cy="2248181"/>
            </a:xfrm>
          </p:grpSpPr>
          <p:sp>
            <p:nvSpPr>
              <p:cNvPr id="47" name="Freeform 4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48" name="Freeform 4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49" name="AutoShape 49"/>
            <p:cNvSpPr/>
            <p:nvPr/>
          </p:nvSpPr>
          <p:spPr>
            <a:xfrm flipV="1">
              <a:off x="10721721" y="4637651"/>
              <a:ext cx="1535811" cy="1791687"/>
            </a:xfrm>
            <a:prstGeom prst="line">
              <a:avLst/>
            </a:prstGeom>
            <a:ln w="47877" cap="flat">
              <a:solidFill>
                <a:srgbClr val="231F20"/>
              </a:solidFill>
              <a:prstDash val="solid"/>
              <a:headEnd type="none" w="sm" len="sm"/>
              <a:tailEnd type="none" w="sm" len="sm"/>
            </a:ln>
          </p:spPr>
        </p:sp>
        <p:sp>
          <p:nvSpPr>
            <p:cNvPr id="50" name="AutoShape 50"/>
            <p:cNvSpPr/>
            <p:nvPr/>
          </p:nvSpPr>
          <p:spPr>
            <a:xfrm flipV="1">
              <a:off x="10533855" y="3950902"/>
              <a:ext cx="1535811" cy="1791687"/>
            </a:xfrm>
            <a:prstGeom prst="line">
              <a:avLst/>
            </a:prstGeom>
            <a:ln w="47877" cap="flat">
              <a:solidFill>
                <a:srgbClr val="231F20"/>
              </a:solidFill>
              <a:prstDash val="solid"/>
              <a:headEnd type="none" w="sm" len="sm"/>
              <a:tailEnd type="none" w="sm" len="sm"/>
            </a:ln>
          </p:spPr>
        </p:sp>
        <p:grpSp>
          <p:nvGrpSpPr>
            <p:cNvPr id="51" name="Group 51"/>
            <p:cNvGrpSpPr/>
            <p:nvPr/>
          </p:nvGrpSpPr>
          <p:grpSpPr>
            <a:xfrm>
              <a:off x="11484251" y="3911909"/>
              <a:ext cx="5116987" cy="1109071"/>
              <a:chOff x="0" y="0"/>
              <a:chExt cx="10372565" cy="2248181"/>
            </a:xfrm>
          </p:grpSpPr>
          <p:sp>
            <p:nvSpPr>
              <p:cNvPr id="52" name="Freeform 5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3" name="Freeform 5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4" name="Group 54"/>
            <p:cNvGrpSpPr/>
            <p:nvPr/>
          </p:nvGrpSpPr>
          <p:grpSpPr>
            <a:xfrm>
              <a:off x="11484251" y="684759"/>
              <a:ext cx="5116987" cy="1109071"/>
              <a:chOff x="0" y="0"/>
              <a:chExt cx="10372565" cy="2248181"/>
            </a:xfrm>
          </p:grpSpPr>
          <p:sp>
            <p:nvSpPr>
              <p:cNvPr id="55" name="Freeform 5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6" name="Freeform 5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57" name="Group 57"/>
            <p:cNvGrpSpPr/>
            <p:nvPr/>
          </p:nvGrpSpPr>
          <p:grpSpPr>
            <a:xfrm>
              <a:off x="11484251" y="2822638"/>
              <a:ext cx="5116987" cy="1109071"/>
              <a:chOff x="0" y="0"/>
              <a:chExt cx="10372565" cy="2248181"/>
            </a:xfrm>
          </p:grpSpPr>
          <p:sp>
            <p:nvSpPr>
              <p:cNvPr id="58" name="Freeform 5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59" name="Freeform 5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0" name="AutoShape 60"/>
            <p:cNvSpPr/>
            <p:nvPr/>
          </p:nvSpPr>
          <p:spPr>
            <a:xfrm flipV="1">
              <a:off x="10553140" y="5976853"/>
              <a:ext cx="1535811" cy="1791687"/>
            </a:xfrm>
            <a:prstGeom prst="line">
              <a:avLst/>
            </a:prstGeom>
            <a:ln w="47877" cap="flat">
              <a:solidFill>
                <a:srgbClr val="231F20"/>
              </a:solidFill>
              <a:prstDash val="solid"/>
              <a:headEnd type="none" w="sm" len="sm"/>
              <a:tailEnd type="none" w="sm" len="sm"/>
            </a:ln>
          </p:spPr>
        </p:sp>
        <p:grpSp>
          <p:nvGrpSpPr>
            <p:cNvPr id="61" name="Group 61"/>
            <p:cNvGrpSpPr/>
            <p:nvPr/>
          </p:nvGrpSpPr>
          <p:grpSpPr>
            <a:xfrm>
              <a:off x="11487824" y="4890884"/>
              <a:ext cx="5116987" cy="1109071"/>
              <a:chOff x="0" y="0"/>
              <a:chExt cx="10372565" cy="2248181"/>
            </a:xfrm>
          </p:grpSpPr>
          <p:sp>
            <p:nvSpPr>
              <p:cNvPr id="62" name="Freeform 6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3" name="Freeform 6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4" name="AutoShape 64"/>
            <p:cNvSpPr/>
            <p:nvPr/>
          </p:nvSpPr>
          <p:spPr>
            <a:xfrm flipV="1">
              <a:off x="10572424" y="6861653"/>
              <a:ext cx="1535811" cy="1791687"/>
            </a:xfrm>
            <a:prstGeom prst="line">
              <a:avLst/>
            </a:prstGeom>
            <a:ln w="47877" cap="flat">
              <a:solidFill>
                <a:srgbClr val="231F20"/>
              </a:solidFill>
              <a:prstDash val="solid"/>
              <a:headEnd type="none" w="sm" len="sm"/>
              <a:tailEnd type="none" w="sm" len="sm"/>
            </a:ln>
          </p:spPr>
        </p:sp>
        <p:grpSp>
          <p:nvGrpSpPr>
            <p:cNvPr id="65" name="Group 65"/>
            <p:cNvGrpSpPr/>
            <p:nvPr/>
          </p:nvGrpSpPr>
          <p:grpSpPr>
            <a:xfrm>
              <a:off x="11484251" y="5996672"/>
              <a:ext cx="5116987" cy="1109071"/>
              <a:chOff x="0" y="0"/>
              <a:chExt cx="10372565" cy="2248181"/>
            </a:xfrm>
          </p:grpSpPr>
          <p:sp>
            <p:nvSpPr>
              <p:cNvPr id="66" name="Freeform 6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67" name="Freeform 6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sp>
          <p:nvSpPr>
            <p:cNvPr id="68" name="TextBox 68"/>
            <p:cNvSpPr txBox="1"/>
            <p:nvPr/>
          </p:nvSpPr>
          <p:spPr>
            <a:xfrm>
              <a:off x="11608943" y="5977149"/>
              <a:ext cx="5116987" cy="1134278"/>
            </a:xfrm>
            <a:prstGeom prst="rect">
              <a:avLst/>
            </a:prstGeom>
          </p:spPr>
          <p:txBody>
            <a:bodyPr lIns="0" tIns="0" rIns="0" bIns="0" rtlCol="0" anchor="t">
              <a:spAutoFit/>
            </a:bodyPr>
            <a:lstStyle/>
            <a:p>
              <a:pPr algn="ctr">
                <a:lnSpc>
                  <a:spcPts val="2266"/>
                </a:lnSpc>
              </a:pPr>
              <a:r>
                <a:rPr lang="en-US" sz="1619">
                  <a:solidFill>
                    <a:srgbClr val="000000"/>
                  </a:solidFill>
                  <a:latin typeface="Aileron"/>
                </a:rPr>
                <a:t>L’encre est au juste nécessaire,</a:t>
              </a:r>
            </a:p>
            <a:p>
              <a:pPr algn="ctr">
                <a:lnSpc>
                  <a:spcPts val="2266"/>
                </a:lnSpc>
                <a:spcBef>
                  <a:spcPct val="0"/>
                </a:spcBef>
              </a:pPr>
              <a:r>
                <a:rPr lang="en-US" sz="1619">
                  <a:solidFill>
                    <a:srgbClr val="000000"/>
                  </a:solidFill>
                  <a:latin typeface="Aileron"/>
                </a:rPr>
                <a:t>l’empreinte est toujours utilisée au même endroit,  limite d’utilisation programée</a:t>
              </a:r>
            </a:p>
          </p:txBody>
        </p:sp>
        <p:grpSp>
          <p:nvGrpSpPr>
            <p:cNvPr id="69" name="Group 69"/>
            <p:cNvGrpSpPr/>
            <p:nvPr/>
          </p:nvGrpSpPr>
          <p:grpSpPr>
            <a:xfrm>
              <a:off x="11484251" y="7105744"/>
              <a:ext cx="5116987" cy="1109071"/>
              <a:chOff x="0" y="0"/>
              <a:chExt cx="10372565" cy="2248181"/>
            </a:xfrm>
          </p:grpSpPr>
          <p:sp>
            <p:nvSpPr>
              <p:cNvPr id="70" name="Freeform 7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1" name="Freeform 7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2" name="Group 72"/>
            <p:cNvGrpSpPr/>
            <p:nvPr/>
          </p:nvGrpSpPr>
          <p:grpSpPr>
            <a:xfrm>
              <a:off x="11484251" y="7997939"/>
              <a:ext cx="5116987" cy="1109071"/>
              <a:chOff x="0" y="0"/>
              <a:chExt cx="10372565" cy="2248181"/>
            </a:xfrm>
          </p:grpSpPr>
          <p:sp>
            <p:nvSpPr>
              <p:cNvPr id="73" name="Freeform 73"/>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FFFEF7"/>
              </a:solidFill>
            </p:spPr>
          </p:sp>
          <p:sp>
            <p:nvSpPr>
              <p:cNvPr id="74" name="Freeform 74"/>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191919"/>
              </a:solidFill>
            </p:spPr>
          </p:sp>
        </p:grpSp>
        <p:grpSp>
          <p:nvGrpSpPr>
            <p:cNvPr id="75" name="Group 75"/>
            <p:cNvGrpSpPr/>
            <p:nvPr/>
          </p:nvGrpSpPr>
          <p:grpSpPr>
            <a:xfrm>
              <a:off x="5716714" y="9138935"/>
              <a:ext cx="5152337" cy="1116733"/>
              <a:chOff x="0" y="0"/>
              <a:chExt cx="10372565" cy="2248181"/>
            </a:xfrm>
          </p:grpSpPr>
          <p:sp>
            <p:nvSpPr>
              <p:cNvPr id="76" name="Freeform 76"/>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77" name="Freeform 77"/>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78" name="Group 78"/>
            <p:cNvGrpSpPr/>
            <p:nvPr/>
          </p:nvGrpSpPr>
          <p:grpSpPr>
            <a:xfrm>
              <a:off x="5716714" y="901844"/>
              <a:ext cx="5152337" cy="753727"/>
              <a:chOff x="0" y="0"/>
              <a:chExt cx="10372565" cy="1517386"/>
            </a:xfrm>
          </p:grpSpPr>
          <p:sp>
            <p:nvSpPr>
              <p:cNvPr id="79" name="Freeform 79"/>
              <p:cNvSpPr/>
              <p:nvPr/>
            </p:nvSpPr>
            <p:spPr>
              <a:xfrm>
                <a:off x="31750" y="31750"/>
                <a:ext cx="10309065" cy="1453886"/>
              </a:xfrm>
              <a:custGeom>
                <a:avLst/>
                <a:gdLst/>
                <a:ahLst/>
                <a:cxnLst/>
                <a:rect l="l" t="t" r="r" b="b"/>
                <a:pathLst>
                  <a:path w="10309065" h="1453886">
                    <a:moveTo>
                      <a:pt x="10216355" y="1453886"/>
                    </a:moveTo>
                    <a:lnTo>
                      <a:pt x="92710" y="1453886"/>
                    </a:lnTo>
                    <a:cubicBezTo>
                      <a:pt x="41910" y="1453886"/>
                      <a:pt x="0" y="1411976"/>
                      <a:pt x="0" y="1361176"/>
                    </a:cubicBezTo>
                    <a:lnTo>
                      <a:pt x="0" y="92710"/>
                    </a:lnTo>
                    <a:cubicBezTo>
                      <a:pt x="0" y="41910"/>
                      <a:pt x="41910" y="0"/>
                      <a:pt x="92710" y="0"/>
                    </a:cubicBezTo>
                    <a:lnTo>
                      <a:pt x="10215085" y="0"/>
                    </a:lnTo>
                    <a:cubicBezTo>
                      <a:pt x="10265885" y="0"/>
                      <a:pt x="10307796" y="41910"/>
                      <a:pt x="10307796" y="92710"/>
                    </a:cubicBezTo>
                    <a:lnTo>
                      <a:pt x="10307796" y="1359907"/>
                    </a:lnTo>
                    <a:cubicBezTo>
                      <a:pt x="10309065" y="1411976"/>
                      <a:pt x="10267155" y="1453886"/>
                      <a:pt x="10216355" y="1453886"/>
                    </a:cubicBezTo>
                    <a:close/>
                  </a:path>
                </a:pathLst>
              </a:custGeom>
              <a:solidFill>
                <a:srgbClr val="587989"/>
              </a:solidFill>
            </p:spPr>
          </p:sp>
          <p:sp>
            <p:nvSpPr>
              <p:cNvPr id="80" name="Freeform 80"/>
              <p:cNvSpPr/>
              <p:nvPr/>
            </p:nvSpPr>
            <p:spPr>
              <a:xfrm>
                <a:off x="0" y="0"/>
                <a:ext cx="10372565" cy="1517387"/>
              </a:xfrm>
              <a:custGeom>
                <a:avLst/>
                <a:gdLst/>
                <a:ahLst/>
                <a:cxnLst/>
                <a:rect l="l" t="t" r="r" b="b"/>
                <a:pathLst>
                  <a:path w="10372565" h="1517387">
                    <a:moveTo>
                      <a:pt x="10248105" y="59690"/>
                    </a:moveTo>
                    <a:cubicBezTo>
                      <a:pt x="10283665" y="59690"/>
                      <a:pt x="10312875" y="88900"/>
                      <a:pt x="10312875" y="124460"/>
                    </a:cubicBezTo>
                    <a:lnTo>
                      <a:pt x="10312875" y="1392927"/>
                    </a:lnTo>
                    <a:cubicBezTo>
                      <a:pt x="10312875" y="1428487"/>
                      <a:pt x="10283665" y="1457696"/>
                      <a:pt x="10248105" y="1457696"/>
                    </a:cubicBezTo>
                    <a:lnTo>
                      <a:pt x="124460" y="1457696"/>
                    </a:lnTo>
                    <a:cubicBezTo>
                      <a:pt x="88900" y="1457696"/>
                      <a:pt x="59690" y="1428487"/>
                      <a:pt x="59690" y="1392927"/>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1392927"/>
                    </a:lnTo>
                    <a:cubicBezTo>
                      <a:pt x="0" y="1461507"/>
                      <a:pt x="55880" y="1517387"/>
                      <a:pt x="124460" y="1517387"/>
                    </a:cubicBezTo>
                    <a:lnTo>
                      <a:pt x="10248105" y="1517387"/>
                    </a:lnTo>
                    <a:cubicBezTo>
                      <a:pt x="10316685" y="1517387"/>
                      <a:pt x="10372565" y="1461507"/>
                      <a:pt x="10372565" y="1392927"/>
                    </a:cubicBezTo>
                    <a:lnTo>
                      <a:pt x="10372565" y="124460"/>
                    </a:lnTo>
                    <a:cubicBezTo>
                      <a:pt x="10372565" y="55880"/>
                      <a:pt x="10316685" y="0"/>
                      <a:pt x="10248105" y="0"/>
                    </a:cubicBezTo>
                    <a:close/>
                  </a:path>
                </a:pathLst>
              </a:custGeom>
              <a:solidFill>
                <a:srgbClr val="587989"/>
              </a:solidFill>
            </p:spPr>
          </p:sp>
        </p:grpSp>
        <p:grpSp>
          <p:nvGrpSpPr>
            <p:cNvPr id="81" name="Group 81"/>
            <p:cNvGrpSpPr/>
            <p:nvPr/>
          </p:nvGrpSpPr>
          <p:grpSpPr>
            <a:xfrm>
              <a:off x="5716714" y="2671933"/>
              <a:ext cx="5152337" cy="1116733"/>
              <a:chOff x="0" y="0"/>
              <a:chExt cx="10372565" cy="2248181"/>
            </a:xfrm>
          </p:grpSpPr>
          <p:sp>
            <p:nvSpPr>
              <p:cNvPr id="82" name="Freeform 82"/>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3" name="Freeform 83"/>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4" name="Group 84"/>
            <p:cNvGrpSpPr/>
            <p:nvPr/>
          </p:nvGrpSpPr>
          <p:grpSpPr>
            <a:xfrm>
              <a:off x="5716714" y="4822073"/>
              <a:ext cx="5152337" cy="1116733"/>
              <a:chOff x="0" y="0"/>
              <a:chExt cx="10372565" cy="2248181"/>
            </a:xfrm>
          </p:grpSpPr>
          <p:sp>
            <p:nvSpPr>
              <p:cNvPr id="85" name="Freeform 85"/>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6" name="Freeform 86"/>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87" name="Group 87"/>
            <p:cNvGrpSpPr/>
            <p:nvPr/>
          </p:nvGrpSpPr>
          <p:grpSpPr>
            <a:xfrm>
              <a:off x="5716714" y="3725277"/>
              <a:ext cx="5152337" cy="1116733"/>
              <a:chOff x="0" y="0"/>
              <a:chExt cx="10372565" cy="2248181"/>
            </a:xfrm>
          </p:grpSpPr>
          <p:sp>
            <p:nvSpPr>
              <p:cNvPr id="88" name="Freeform 88"/>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89" name="Freeform 89"/>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90" name="Group 90"/>
            <p:cNvGrpSpPr/>
            <p:nvPr/>
          </p:nvGrpSpPr>
          <p:grpSpPr>
            <a:xfrm>
              <a:off x="5720311" y="5807811"/>
              <a:ext cx="5152337" cy="1116733"/>
              <a:chOff x="0" y="0"/>
              <a:chExt cx="10372565" cy="2248181"/>
            </a:xfrm>
          </p:grpSpPr>
          <p:sp>
            <p:nvSpPr>
              <p:cNvPr id="91" name="Freeform 91"/>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2" name="Freeform 92"/>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486A7B"/>
              </a:solidFill>
            </p:spPr>
          </p:sp>
        </p:grpSp>
        <p:grpSp>
          <p:nvGrpSpPr>
            <p:cNvPr id="93" name="Group 93"/>
            <p:cNvGrpSpPr/>
            <p:nvPr/>
          </p:nvGrpSpPr>
          <p:grpSpPr>
            <a:xfrm>
              <a:off x="5716714" y="1567912"/>
              <a:ext cx="5152337" cy="1116733"/>
              <a:chOff x="0" y="0"/>
              <a:chExt cx="10372565" cy="2248181"/>
            </a:xfrm>
          </p:grpSpPr>
          <p:sp>
            <p:nvSpPr>
              <p:cNvPr id="94" name="Freeform 94"/>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5" name="Freeform 95"/>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96" name="Group 96"/>
            <p:cNvGrpSpPr/>
            <p:nvPr/>
          </p:nvGrpSpPr>
          <p:grpSpPr>
            <a:xfrm>
              <a:off x="5716714" y="8037972"/>
              <a:ext cx="5152337" cy="1116733"/>
              <a:chOff x="0" y="0"/>
              <a:chExt cx="10372565" cy="2248181"/>
            </a:xfrm>
          </p:grpSpPr>
          <p:sp>
            <p:nvSpPr>
              <p:cNvPr id="97" name="Freeform 97"/>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98" name="Freeform 98"/>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587989"/>
              </a:solidFill>
            </p:spPr>
          </p:sp>
        </p:grpSp>
        <p:grpSp>
          <p:nvGrpSpPr>
            <p:cNvPr id="99" name="Group 99"/>
            <p:cNvGrpSpPr/>
            <p:nvPr/>
          </p:nvGrpSpPr>
          <p:grpSpPr>
            <a:xfrm>
              <a:off x="5716714" y="6921238"/>
              <a:ext cx="5152337" cy="1116733"/>
              <a:chOff x="0" y="0"/>
              <a:chExt cx="10372565" cy="2248181"/>
            </a:xfrm>
          </p:grpSpPr>
          <p:sp>
            <p:nvSpPr>
              <p:cNvPr id="100" name="Freeform 100"/>
              <p:cNvSpPr/>
              <p:nvPr/>
            </p:nvSpPr>
            <p:spPr>
              <a:xfrm>
                <a:off x="31750" y="31750"/>
                <a:ext cx="10309065" cy="2184681"/>
              </a:xfrm>
              <a:custGeom>
                <a:avLst/>
                <a:gdLst/>
                <a:ahLst/>
                <a:cxnLst/>
                <a:rect l="l" t="t" r="r" b="b"/>
                <a:pathLst>
                  <a:path w="10309065" h="2184681">
                    <a:moveTo>
                      <a:pt x="10216355" y="2184681"/>
                    </a:moveTo>
                    <a:lnTo>
                      <a:pt x="92710" y="2184681"/>
                    </a:lnTo>
                    <a:cubicBezTo>
                      <a:pt x="41910" y="2184681"/>
                      <a:pt x="0" y="2142771"/>
                      <a:pt x="0" y="2091971"/>
                    </a:cubicBezTo>
                    <a:lnTo>
                      <a:pt x="0" y="92710"/>
                    </a:lnTo>
                    <a:cubicBezTo>
                      <a:pt x="0" y="41910"/>
                      <a:pt x="41910" y="0"/>
                      <a:pt x="92710" y="0"/>
                    </a:cubicBezTo>
                    <a:lnTo>
                      <a:pt x="10215085" y="0"/>
                    </a:lnTo>
                    <a:cubicBezTo>
                      <a:pt x="10265885" y="0"/>
                      <a:pt x="10307796" y="41910"/>
                      <a:pt x="10307796" y="92710"/>
                    </a:cubicBezTo>
                    <a:lnTo>
                      <a:pt x="10307796" y="2090701"/>
                    </a:lnTo>
                    <a:cubicBezTo>
                      <a:pt x="10309065" y="2142771"/>
                      <a:pt x="10267155" y="2184681"/>
                      <a:pt x="10216355" y="2184681"/>
                    </a:cubicBezTo>
                    <a:close/>
                  </a:path>
                </a:pathLst>
              </a:custGeom>
              <a:solidFill>
                <a:srgbClr val="587989"/>
              </a:solidFill>
            </p:spPr>
          </p:sp>
          <p:sp>
            <p:nvSpPr>
              <p:cNvPr id="101" name="Freeform 101"/>
              <p:cNvSpPr/>
              <p:nvPr/>
            </p:nvSpPr>
            <p:spPr>
              <a:xfrm>
                <a:off x="0" y="0"/>
                <a:ext cx="10372565" cy="2248182"/>
              </a:xfrm>
              <a:custGeom>
                <a:avLst/>
                <a:gdLst/>
                <a:ahLst/>
                <a:cxnLst/>
                <a:rect l="l" t="t" r="r" b="b"/>
                <a:pathLst>
                  <a:path w="10372565" h="2248182">
                    <a:moveTo>
                      <a:pt x="10248105" y="59690"/>
                    </a:moveTo>
                    <a:cubicBezTo>
                      <a:pt x="10283665" y="59690"/>
                      <a:pt x="10312875" y="88900"/>
                      <a:pt x="10312875" y="124460"/>
                    </a:cubicBezTo>
                    <a:lnTo>
                      <a:pt x="10312875" y="2123722"/>
                    </a:lnTo>
                    <a:cubicBezTo>
                      <a:pt x="10312875" y="2159282"/>
                      <a:pt x="10283665" y="2188491"/>
                      <a:pt x="10248105" y="2188491"/>
                    </a:cubicBezTo>
                    <a:lnTo>
                      <a:pt x="124460" y="2188491"/>
                    </a:lnTo>
                    <a:cubicBezTo>
                      <a:pt x="88900" y="2188491"/>
                      <a:pt x="59690" y="2159282"/>
                      <a:pt x="59690" y="2123722"/>
                    </a:cubicBezTo>
                    <a:lnTo>
                      <a:pt x="59690" y="124460"/>
                    </a:lnTo>
                    <a:cubicBezTo>
                      <a:pt x="59690" y="88900"/>
                      <a:pt x="88900" y="59690"/>
                      <a:pt x="124460" y="59690"/>
                    </a:cubicBezTo>
                    <a:lnTo>
                      <a:pt x="10248105" y="59690"/>
                    </a:lnTo>
                    <a:moveTo>
                      <a:pt x="10248105" y="0"/>
                    </a:moveTo>
                    <a:lnTo>
                      <a:pt x="124460" y="0"/>
                    </a:lnTo>
                    <a:cubicBezTo>
                      <a:pt x="55880" y="0"/>
                      <a:pt x="0" y="55880"/>
                      <a:pt x="0" y="124460"/>
                    </a:cubicBezTo>
                    <a:lnTo>
                      <a:pt x="0" y="2123722"/>
                    </a:lnTo>
                    <a:cubicBezTo>
                      <a:pt x="0" y="2192301"/>
                      <a:pt x="55880" y="2248182"/>
                      <a:pt x="124460" y="2248182"/>
                    </a:cubicBezTo>
                    <a:lnTo>
                      <a:pt x="10248105" y="2248182"/>
                    </a:lnTo>
                    <a:cubicBezTo>
                      <a:pt x="10316685" y="2248182"/>
                      <a:pt x="10372565" y="2192301"/>
                      <a:pt x="10372565" y="2123722"/>
                    </a:cubicBezTo>
                    <a:lnTo>
                      <a:pt x="10372565" y="124460"/>
                    </a:lnTo>
                    <a:cubicBezTo>
                      <a:pt x="10372565" y="55880"/>
                      <a:pt x="10316685" y="0"/>
                      <a:pt x="10248105" y="0"/>
                    </a:cubicBezTo>
                    <a:close/>
                  </a:path>
                </a:pathLst>
              </a:custGeom>
              <a:solidFill>
                <a:srgbClr val="486A7B"/>
              </a:solidFill>
            </p:spPr>
          </p:sp>
        </p:grpSp>
        <p:sp>
          <p:nvSpPr>
            <p:cNvPr id="102" name="TextBox 102"/>
            <p:cNvSpPr txBox="1"/>
            <p:nvPr/>
          </p:nvSpPr>
          <p:spPr>
            <a:xfrm>
              <a:off x="0" y="1946465"/>
              <a:ext cx="5108239" cy="749390"/>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Certains composants sont de matière noble et ne sont pas recyclables</a:t>
              </a:r>
            </a:p>
          </p:txBody>
        </p:sp>
        <p:sp>
          <p:nvSpPr>
            <p:cNvPr id="103" name="TextBox 103"/>
            <p:cNvSpPr txBox="1"/>
            <p:nvPr/>
          </p:nvSpPr>
          <p:spPr>
            <a:xfrm>
              <a:off x="0" y="4078202"/>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Plus cher</a:t>
              </a:r>
            </a:p>
          </p:txBody>
        </p:sp>
        <p:sp>
          <p:nvSpPr>
            <p:cNvPr id="104" name="TextBox 104"/>
            <p:cNvSpPr txBox="1"/>
            <p:nvPr/>
          </p:nvSpPr>
          <p:spPr>
            <a:xfrm>
              <a:off x="0" y="2990794"/>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Simple</a:t>
              </a:r>
            </a:p>
          </p:txBody>
        </p:sp>
        <p:sp>
          <p:nvSpPr>
            <p:cNvPr id="105" name="TextBox 105"/>
            <p:cNvSpPr txBox="1"/>
            <p:nvPr/>
          </p:nvSpPr>
          <p:spPr>
            <a:xfrm>
              <a:off x="3567" y="5055504"/>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Empreinte sans protection véritable</a:t>
              </a:r>
            </a:p>
          </p:txBody>
        </p:sp>
        <p:sp>
          <p:nvSpPr>
            <p:cNvPr id="106" name="TextBox 106"/>
            <p:cNvSpPr txBox="1"/>
            <p:nvPr/>
          </p:nvSpPr>
          <p:spPr>
            <a:xfrm>
              <a:off x="0" y="866095"/>
              <a:ext cx="5108239" cy="380470"/>
            </a:xfrm>
            <a:prstGeom prst="rect">
              <a:avLst/>
            </a:prstGeom>
          </p:spPr>
          <p:txBody>
            <a:bodyPr lIns="0" tIns="0" rIns="0" bIns="0" rtlCol="0" anchor="t">
              <a:spAutoFit/>
            </a:bodyPr>
            <a:lstStyle/>
            <a:p>
              <a:pPr algn="ctr">
                <a:lnSpc>
                  <a:spcPts val="2473"/>
                </a:lnSpc>
                <a:spcBef>
                  <a:spcPct val="0"/>
                </a:spcBef>
              </a:pPr>
              <a:endParaRPr/>
            </a:p>
          </p:txBody>
        </p:sp>
        <p:sp>
          <p:nvSpPr>
            <p:cNvPr id="107" name="TextBox 107"/>
            <p:cNvSpPr txBox="1"/>
            <p:nvPr/>
          </p:nvSpPr>
          <p:spPr>
            <a:xfrm>
              <a:off x="0" y="899950"/>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Chaque partie peut être remplacée</a:t>
              </a:r>
            </a:p>
          </p:txBody>
        </p:sp>
        <p:sp>
          <p:nvSpPr>
            <p:cNvPr id="108" name="TextBox 108"/>
            <p:cNvSpPr txBox="1"/>
            <p:nvPr/>
          </p:nvSpPr>
          <p:spPr>
            <a:xfrm>
              <a:off x="0" y="6159402"/>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Durable</a:t>
              </a:r>
            </a:p>
          </p:txBody>
        </p:sp>
        <p:sp>
          <p:nvSpPr>
            <p:cNvPr id="109" name="TextBox 109"/>
            <p:cNvSpPr txBox="1"/>
            <p:nvPr/>
          </p:nvSpPr>
          <p:spPr>
            <a:xfrm>
              <a:off x="0" y="7266577"/>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Risque de tâche</a:t>
              </a:r>
            </a:p>
          </p:txBody>
        </p:sp>
        <p:sp>
          <p:nvSpPr>
            <p:cNvPr id="110" name="TextBox 110"/>
            <p:cNvSpPr txBox="1"/>
            <p:nvPr/>
          </p:nvSpPr>
          <p:spPr>
            <a:xfrm>
              <a:off x="0" y="8157247"/>
              <a:ext cx="5108239" cy="366376"/>
            </a:xfrm>
            <a:prstGeom prst="rect">
              <a:avLst/>
            </a:prstGeom>
          </p:spPr>
          <p:txBody>
            <a:bodyPr lIns="0" tIns="0" rIns="0" bIns="0" rtlCol="0" anchor="t">
              <a:spAutoFit/>
            </a:bodyPr>
            <a:lstStyle/>
            <a:p>
              <a:pPr algn="ctr">
                <a:lnSpc>
                  <a:spcPts val="2262"/>
                </a:lnSpc>
                <a:spcBef>
                  <a:spcPct val="0"/>
                </a:spcBef>
              </a:pPr>
              <a:r>
                <a:rPr lang="en-US" sz="1616">
                  <a:solidFill>
                    <a:srgbClr val="000000"/>
                  </a:solidFill>
                  <a:latin typeface="Aileron"/>
                </a:rPr>
                <a:t>Matière noble en partie</a:t>
              </a:r>
            </a:p>
          </p:txBody>
        </p:sp>
        <p:sp>
          <p:nvSpPr>
            <p:cNvPr id="111" name="TextBox 111"/>
            <p:cNvSpPr txBox="1"/>
            <p:nvPr/>
          </p:nvSpPr>
          <p:spPr>
            <a:xfrm>
              <a:off x="11484251" y="83575"/>
              <a:ext cx="5116987" cy="549688"/>
            </a:xfrm>
            <a:prstGeom prst="rect">
              <a:avLst/>
            </a:prstGeom>
          </p:spPr>
          <p:txBody>
            <a:bodyPr lIns="0" tIns="0" rIns="0" bIns="0" rtlCol="0" anchor="t">
              <a:spAutoFit/>
            </a:bodyPr>
            <a:lstStyle/>
            <a:p>
              <a:pPr algn="ctr">
                <a:lnSpc>
                  <a:spcPts val="3429"/>
                </a:lnSpc>
                <a:spcBef>
                  <a:spcPct val="0"/>
                </a:spcBef>
              </a:pPr>
              <a:r>
                <a:rPr lang="en-US" sz="2449">
                  <a:solidFill>
                    <a:srgbClr val="000000"/>
                  </a:solidFill>
                  <a:latin typeface="Handy Casual"/>
                </a:rPr>
                <a:t>Version concrétisée :</a:t>
              </a:r>
            </a:p>
          </p:txBody>
        </p:sp>
        <p:sp>
          <p:nvSpPr>
            <p:cNvPr id="112" name="TextBox 112"/>
            <p:cNvSpPr txBox="1"/>
            <p:nvPr/>
          </p:nvSpPr>
          <p:spPr>
            <a:xfrm>
              <a:off x="11484251" y="1879146"/>
              <a:ext cx="5116987" cy="750608"/>
            </a:xfrm>
            <a:prstGeom prst="rect">
              <a:avLst/>
            </a:prstGeom>
          </p:spPr>
          <p:txBody>
            <a:bodyPr lIns="0" tIns="0" rIns="0" bIns="0" rtlCol="0" anchor="t">
              <a:spAutoFit/>
            </a:bodyPr>
            <a:lstStyle/>
            <a:p>
              <a:pPr algn="ctr">
                <a:lnSpc>
                  <a:spcPts val="2266"/>
                </a:lnSpc>
              </a:pPr>
              <a:r>
                <a:rPr lang="en-US" sz="1619">
                  <a:solidFill>
                    <a:srgbClr val="000000"/>
                  </a:solidFill>
                  <a:latin typeface="Aileron"/>
                </a:rPr>
                <a:t>Composants compliqués à sépare</a:t>
              </a:r>
            </a:p>
            <a:p>
              <a:pPr algn="ctr">
                <a:lnSpc>
                  <a:spcPts val="2266"/>
                </a:lnSpc>
                <a:spcBef>
                  <a:spcPct val="0"/>
                </a:spcBef>
              </a:pPr>
              <a:r>
                <a:rPr lang="en-US" sz="1619">
                  <a:solidFill>
                    <a:srgbClr val="000000"/>
                  </a:solidFill>
                  <a:latin typeface="Aileron"/>
                </a:rPr>
                <a:t>Bois et plastiquer</a:t>
              </a:r>
            </a:p>
          </p:txBody>
        </p:sp>
        <p:sp>
          <p:nvSpPr>
            <p:cNvPr id="113" name="TextBox 113"/>
            <p:cNvSpPr txBox="1"/>
            <p:nvPr/>
          </p:nvSpPr>
          <p:spPr>
            <a:xfrm>
              <a:off x="11484251" y="4014534"/>
              <a:ext cx="5116987" cy="36693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Moins cher</a:t>
              </a:r>
            </a:p>
          </p:txBody>
        </p:sp>
        <p:sp>
          <p:nvSpPr>
            <p:cNvPr id="114" name="TextBox 114"/>
            <p:cNvSpPr txBox="1"/>
            <p:nvPr/>
          </p:nvSpPr>
          <p:spPr>
            <a:xfrm>
              <a:off x="11484251" y="796909"/>
              <a:ext cx="5116987" cy="381073"/>
            </a:xfrm>
            <a:prstGeom prst="rect">
              <a:avLst/>
            </a:prstGeom>
          </p:spPr>
          <p:txBody>
            <a:bodyPr lIns="0" tIns="0" rIns="0" bIns="0" rtlCol="0" anchor="t">
              <a:spAutoFit/>
            </a:bodyPr>
            <a:lstStyle/>
            <a:p>
              <a:pPr algn="ctr">
                <a:lnSpc>
                  <a:spcPts val="2478"/>
                </a:lnSpc>
                <a:spcBef>
                  <a:spcPct val="0"/>
                </a:spcBef>
              </a:pPr>
              <a:endParaRPr/>
            </a:p>
          </p:txBody>
        </p:sp>
        <p:sp>
          <p:nvSpPr>
            <p:cNvPr id="115" name="TextBox 115"/>
            <p:cNvSpPr txBox="1"/>
            <p:nvPr/>
          </p:nvSpPr>
          <p:spPr>
            <a:xfrm>
              <a:off x="11378899" y="697130"/>
              <a:ext cx="5116987" cy="75060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 Impossible à démonter, lorsque le mécanisme disfonctionne, il est jetable</a:t>
              </a:r>
            </a:p>
          </p:txBody>
        </p:sp>
        <p:sp>
          <p:nvSpPr>
            <p:cNvPr id="116" name="TextBox 116"/>
            <p:cNvSpPr txBox="1"/>
            <p:nvPr/>
          </p:nvSpPr>
          <p:spPr>
            <a:xfrm>
              <a:off x="11484251" y="2925264"/>
              <a:ext cx="5116987" cy="36693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Complexe</a:t>
              </a:r>
            </a:p>
          </p:txBody>
        </p:sp>
        <p:sp>
          <p:nvSpPr>
            <p:cNvPr id="117" name="TextBox 117"/>
            <p:cNvSpPr txBox="1"/>
            <p:nvPr/>
          </p:nvSpPr>
          <p:spPr>
            <a:xfrm>
              <a:off x="11487824" y="4993509"/>
              <a:ext cx="5116987" cy="36693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Mécanisme résistant</a:t>
              </a:r>
            </a:p>
          </p:txBody>
        </p:sp>
        <p:sp>
          <p:nvSpPr>
            <p:cNvPr id="118" name="TextBox 118"/>
            <p:cNvSpPr txBox="1"/>
            <p:nvPr/>
          </p:nvSpPr>
          <p:spPr>
            <a:xfrm>
              <a:off x="11608943" y="7086220"/>
              <a:ext cx="5116987" cy="36693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Pas de risque évident</a:t>
              </a:r>
            </a:p>
          </p:txBody>
        </p:sp>
        <p:sp>
          <p:nvSpPr>
            <p:cNvPr id="119" name="TextBox 119"/>
            <p:cNvSpPr txBox="1"/>
            <p:nvPr/>
          </p:nvSpPr>
          <p:spPr>
            <a:xfrm>
              <a:off x="11608943" y="7978416"/>
              <a:ext cx="5116987" cy="366938"/>
            </a:xfrm>
            <a:prstGeom prst="rect">
              <a:avLst/>
            </a:prstGeom>
          </p:spPr>
          <p:txBody>
            <a:bodyPr lIns="0" tIns="0" rIns="0" bIns="0" rtlCol="0" anchor="t">
              <a:spAutoFit/>
            </a:bodyPr>
            <a:lstStyle/>
            <a:p>
              <a:pPr algn="ctr">
                <a:lnSpc>
                  <a:spcPts val="2266"/>
                </a:lnSpc>
                <a:spcBef>
                  <a:spcPct val="0"/>
                </a:spcBef>
              </a:pPr>
              <a:r>
                <a:rPr lang="en-US" sz="1619">
                  <a:solidFill>
                    <a:srgbClr val="000000"/>
                  </a:solidFill>
                  <a:latin typeface="Aileron"/>
                </a:rPr>
                <a:t>Plastique majoritairement</a:t>
              </a:r>
            </a:p>
          </p:txBody>
        </p:sp>
        <p:sp>
          <p:nvSpPr>
            <p:cNvPr id="120" name="TextBox 120"/>
            <p:cNvSpPr txBox="1"/>
            <p:nvPr/>
          </p:nvSpPr>
          <p:spPr>
            <a:xfrm>
              <a:off x="5844486" y="9164268"/>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Pollution et production</a:t>
              </a:r>
            </a:p>
          </p:txBody>
        </p:sp>
        <p:sp>
          <p:nvSpPr>
            <p:cNvPr id="121" name="TextBox 121"/>
            <p:cNvSpPr txBox="1"/>
            <p:nvPr/>
          </p:nvSpPr>
          <p:spPr>
            <a:xfrm>
              <a:off x="5840888" y="278624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Recyclage</a:t>
              </a:r>
            </a:p>
          </p:txBody>
        </p:sp>
        <p:sp>
          <p:nvSpPr>
            <p:cNvPr id="122" name="TextBox 122"/>
            <p:cNvSpPr txBox="1"/>
            <p:nvPr/>
          </p:nvSpPr>
          <p:spPr>
            <a:xfrm>
              <a:off x="5798448" y="4868779"/>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Prix</a:t>
              </a:r>
            </a:p>
          </p:txBody>
        </p:sp>
        <p:sp>
          <p:nvSpPr>
            <p:cNvPr id="123" name="TextBox 123"/>
            <p:cNvSpPr txBox="1"/>
            <p:nvPr/>
          </p:nvSpPr>
          <p:spPr>
            <a:xfrm>
              <a:off x="5844486" y="3126880"/>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Les composants sont-ils difficiles à séparer et à recycler?</a:t>
              </a:r>
            </a:p>
          </p:txBody>
        </p:sp>
        <p:sp>
          <p:nvSpPr>
            <p:cNvPr id="124" name="TextBox 124"/>
            <p:cNvSpPr txBox="1"/>
            <p:nvPr/>
          </p:nvSpPr>
          <p:spPr>
            <a:xfrm>
              <a:off x="5952976" y="2108116"/>
              <a:ext cx="4903988" cy="27598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Les composants sont-ils difficiles à changer?</a:t>
              </a:r>
            </a:p>
          </p:txBody>
        </p:sp>
        <p:sp>
          <p:nvSpPr>
            <p:cNvPr id="125" name="TextBox 125"/>
            <p:cNvSpPr txBox="1"/>
            <p:nvPr/>
          </p:nvSpPr>
          <p:spPr>
            <a:xfrm>
              <a:off x="5968660" y="4179168"/>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 e processus de construction est-il énergivore, échelonné  ou chronophage?</a:t>
              </a:r>
            </a:p>
          </p:txBody>
        </p:sp>
        <p:sp>
          <p:nvSpPr>
            <p:cNvPr id="126" name="TextBox 126"/>
            <p:cNvSpPr txBox="1"/>
            <p:nvPr/>
          </p:nvSpPr>
          <p:spPr>
            <a:xfrm>
              <a:off x="5844486" y="5180440"/>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Quel est le prix d’achat du produit pour l’utilisateur futur?</a:t>
              </a:r>
            </a:p>
          </p:txBody>
        </p:sp>
        <p:sp>
          <p:nvSpPr>
            <p:cNvPr id="127" name="TextBox 127"/>
            <p:cNvSpPr txBox="1"/>
            <p:nvPr/>
          </p:nvSpPr>
          <p:spPr>
            <a:xfrm>
              <a:off x="5798448" y="703131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Durabilité</a:t>
              </a:r>
            </a:p>
          </p:txBody>
        </p:sp>
        <p:sp>
          <p:nvSpPr>
            <p:cNvPr id="128" name="TextBox 128"/>
            <p:cNvSpPr txBox="1"/>
            <p:nvPr/>
          </p:nvSpPr>
          <p:spPr>
            <a:xfrm>
              <a:off x="5720311" y="7407275"/>
              <a:ext cx="4903988" cy="27598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Quelle est l’espérance de vie de l’objet?</a:t>
              </a:r>
            </a:p>
          </p:txBody>
        </p:sp>
        <p:sp>
          <p:nvSpPr>
            <p:cNvPr id="129" name="TextBox 129"/>
            <p:cNvSpPr txBox="1"/>
            <p:nvPr/>
          </p:nvSpPr>
          <p:spPr>
            <a:xfrm>
              <a:off x="5798448" y="8408113"/>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L’objet met-il en danger l’intégrité de ces utilisateurs?</a:t>
              </a:r>
            </a:p>
          </p:txBody>
        </p:sp>
        <p:sp>
          <p:nvSpPr>
            <p:cNvPr id="130" name="TextBox 130"/>
            <p:cNvSpPr txBox="1"/>
            <p:nvPr/>
          </p:nvSpPr>
          <p:spPr>
            <a:xfrm>
              <a:off x="5716714" y="986392"/>
              <a:ext cx="5152337" cy="553091"/>
            </a:xfrm>
            <a:prstGeom prst="rect">
              <a:avLst/>
            </a:prstGeom>
          </p:spPr>
          <p:txBody>
            <a:bodyPr lIns="0" tIns="0" rIns="0" bIns="0" rtlCol="0" anchor="t">
              <a:spAutoFit/>
            </a:bodyPr>
            <a:lstStyle/>
            <a:p>
              <a:pPr algn="ctr">
                <a:lnSpc>
                  <a:spcPts val="3453"/>
                </a:lnSpc>
                <a:spcBef>
                  <a:spcPct val="0"/>
                </a:spcBef>
              </a:pPr>
              <a:r>
                <a:rPr lang="en-US" sz="2466">
                  <a:solidFill>
                    <a:srgbClr val="000000"/>
                  </a:solidFill>
                  <a:latin typeface="Handy Casual"/>
                </a:rPr>
                <a:t>Analyse sous l’angle de:</a:t>
              </a:r>
            </a:p>
          </p:txBody>
        </p:sp>
        <p:sp>
          <p:nvSpPr>
            <p:cNvPr id="131" name="TextBox 131"/>
            <p:cNvSpPr txBox="1"/>
            <p:nvPr/>
          </p:nvSpPr>
          <p:spPr>
            <a:xfrm>
              <a:off x="5844486" y="3828875"/>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Simplicité de construction</a:t>
              </a:r>
            </a:p>
          </p:txBody>
        </p:sp>
        <p:sp>
          <p:nvSpPr>
            <p:cNvPr id="132" name="TextBox 132"/>
            <p:cNvSpPr txBox="1"/>
            <p:nvPr/>
          </p:nvSpPr>
          <p:spPr>
            <a:xfrm>
              <a:off x="5798448" y="5881906"/>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Fragilité</a:t>
              </a:r>
            </a:p>
          </p:txBody>
        </p:sp>
        <p:sp>
          <p:nvSpPr>
            <p:cNvPr id="133" name="TextBox 133"/>
            <p:cNvSpPr txBox="1"/>
            <p:nvPr/>
          </p:nvSpPr>
          <p:spPr>
            <a:xfrm>
              <a:off x="5844486" y="8038504"/>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Sécurité</a:t>
              </a:r>
            </a:p>
          </p:txBody>
        </p:sp>
        <p:sp>
          <p:nvSpPr>
            <p:cNvPr id="134" name="TextBox 134"/>
            <p:cNvSpPr txBox="1"/>
            <p:nvPr/>
          </p:nvSpPr>
          <p:spPr>
            <a:xfrm>
              <a:off x="5840888" y="1619742"/>
              <a:ext cx="4903988" cy="369210"/>
            </a:xfrm>
            <a:prstGeom prst="rect">
              <a:avLst/>
            </a:prstGeom>
          </p:spPr>
          <p:txBody>
            <a:bodyPr lIns="0" tIns="0" rIns="0" bIns="0" rtlCol="0" anchor="t">
              <a:spAutoFit/>
            </a:bodyPr>
            <a:lstStyle/>
            <a:p>
              <a:pPr algn="ctr">
                <a:lnSpc>
                  <a:spcPts val="2282"/>
                </a:lnSpc>
                <a:spcBef>
                  <a:spcPct val="0"/>
                </a:spcBef>
              </a:pPr>
              <a:r>
                <a:rPr lang="en-US" sz="1630">
                  <a:solidFill>
                    <a:srgbClr val="000000"/>
                  </a:solidFill>
                  <a:latin typeface="Aileron"/>
                </a:rPr>
                <a:t>Réparabilité</a:t>
              </a:r>
            </a:p>
          </p:txBody>
        </p:sp>
        <p:sp>
          <p:nvSpPr>
            <p:cNvPr id="135" name="TextBox 135"/>
            <p:cNvSpPr txBox="1"/>
            <p:nvPr/>
          </p:nvSpPr>
          <p:spPr>
            <a:xfrm>
              <a:off x="5716714" y="6222541"/>
              <a:ext cx="4903988" cy="565722"/>
            </a:xfrm>
            <a:prstGeom prst="rect">
              <a:avLst/>
            </a:prstGeom>
          </p:spPr>
          <p:txBody>
            <a:bodyPr lIns="0" tIns="0" rIns="0" bIns="0" rtlCol="0" anchor="t">
              <a:spAutoFit/>
            </a:bodyPr>
            <a:lstStyle/>
            <a:p>
              <a:pPr algn="ctr">
                <a:lnSpc>
                  <a:spcPts val="1750"/>
                </a:lnSpc>
                <a:spcBef>
                  <a:spcPct val="0"/>
                </a:spcBef>
              </a:pPr>
              <a:r>
                <a:rPr lang="en-US" sz="1250">
                  <a:solidFill>
                    <a:srgbClr val="000000"/>
                  </a:solidFill>
                  <a:latin typeface="Aileron"/>
                </a:rPr>
                <a:t>L’objet est-il résistant aux actions auquelles il est susceptible d’être soumis?</a:t>
              </a:r>
            </a:p>
          </p:txBody>
        </p:sp>
      </p:grpSp>
      <p:sp>
        <p:nvSpPr>
          <p:cNvPr id="136" name="TextBox 136"/>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Problématisation</a:t>
            </a:r>
          </a:p>
        </p:txBody>
      </p:sp>
      <p:sp>
        <p:nvSpPr>
          <p:cNvPr id="137" name="TextBox 137"/>
          <p:cNvSpPr txBox="1"/>
          <p:nvPr/>
        </p:nvSpPr>
        <p:spPr>
          <a:xfrm>
            <a:off x="440217" y="1461189"/>
            <a:ext cx="3768753" cy="2686429"/>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exemple: formalisme 2</a:t>
            </a:r>
          </a:p>
          <a:p>
            <a:pPr algn="r">
              <a:lnSpc>
                <a:spcPts val="6804"/>
              </a:lnSpc>
            </a:pPr>
            <a:endParaRPr lang="en-US" sz="4860" spc="-160">
              <a:solidFill>
                <a:srgbClr val="000000"/>
              </a:solidFill>
              <a:latin typeface="Helvetica World Bold"/>
            </a:endParaRPr>
          </a:p>
        </p:txBody>
      </p:sp>
      <p:sp>
        <p:nvSpPr>
          <p:cNvPr id="138" name="TextBox 138"/>
          <p:cNvSpPr txBox="1"/>
          <p:nvPr/>
        </p:nvSpPr>
        <p:spPr>
          <a:xfrm>
            <a:off x="440217" y="3491029"/>
            <a:ext cx="3063948" cy="656589"/>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Elargissement aux logiques techniques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863883" y="4401185"/>
            <a:ext cx="8560235" cy="2006601"/>
          </a:xfrm>
          <a:prstGeom prst="rect">
            <a:avLst/>
          </a:prstGeom>
        </p:spPr>
        <p:txBody>
          <a:bodyPr lIns="0" tIns="0" rIns="0" bIns="0" rtlCol="0" anchor="t">
            <a:spAutoFit/>
          </a:bodyPr>
          <a:lstStyle/>
          <a:p>
            <a:pPr algn="ctr">
              <a:lnSpc>
                <a:spcPts val="4899"/>
              </a:lnSpc>
            </a:pPr>
            <a:r>
              <a:rPr lang="en-US" sz="3499" spc="-115">
                <a:solidFill>
                  <a:srgbClr val="000000"/>
                </a:solidFill>
                <a:latin typeface="Helvetica World Bold"/>
              </a:rPr>
              <a:t>Peut-on se servir de la connaissance théorique de ce phénomène de concrétisation pour améliorer des objets?</a:t>
            </a:r>
          </a:p>
        </p:txBody>
      </p:sp>
      <p:sp>
        <p:nvSpPr>
          <p:cNvPr id="3" name="TextBox 3"/>
          <p:cNvSpPr txBox="1"/>
          <p:nvPr/>
        </p:nvSpPr>
        <p:spPr>
          <a:xfrm>
            <a:off x="6584544" y="2064705"/>
            <a:ext cx="5118912" cy="1901825"/>
          </a:xfrm>
          <a:prstGeom prst="rect">
            <a:avLst/>
          </a:prstGeom>
        </p:spPr>
        <p:txBody>
          <a:bodyPr lIns="0" tIns="0" rIns="0" bIns="0" rtlCol="0" anchor="t">
            <a:spAutoFit/>
          </a:bodyPr>
          <a:lstStyle/>
          <a:p>
            <a:pPr algn="ctr">
              <a:lnSpc>
                <a:spcPts val="7000"/>
              </a:lnSpc>
            </a:pPr>
            <a:r>
              <a:rPr lang="en-US" sz="5000" spc="-165">
                <a:solidFill>
                  <a:srgbClr val="000000"/>
                </a:solidFill>
                <a:latin typeface="Helvetica World Bold"/>
              </a:rPr>
              <a:t>Partie 3: </a:t>
            </a:r>
          </a:p>
          <a:p>
            <a:pPr algn="ctr">
              <a:lnSpc>
                <a:spcPts val="7000"/>
              </a:lnSpc>
            </a:pPr>
            <a:r>
              <a:rPr lang="en-US" sz="5000" spc="-165">
                <a:solidFill>
                  <a:srgbClr val="000000"/>
                </a:solidFill>
                <a:latin typeface="Helvetica World Bold"/>
              </a:rPr>
              <a:t>Invention</a:t>
            </a:r>
          </a:p>
        </p:txBody>
      </p:sp>
      <p:sp>
        <p:nvSpPr>
          <p:cNvPr id="4" name="AutoShape 4"/>
          <p:cNvSpPr/>
          <p:nvPr/>
        </p:nvSpPr>
        <p:spPr>
          <a:xfrm flipV="1">
            <a:off x="6584544" y="4142286"/>
            <a:ext cx="4840839" cy="0"/>
          </a:xfrm>
          <a:prstGeom prst="line">
            <a:avLst/>
          </a:prstGeom>
          <a:ln w="19050" cap="flat">
            <a:solidFill>
              <a:srgbClr val="000000"/>
            </a:solidFill>
            <a:prstDash val="solid"/>
            <a:headEnd type="none" w="sm" len="sm"/>
            <a:tailEnd type="none" w="sm" len="sm"/>
          </a:ln>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57425" y="3047804"/>
            <a:ext cx="12288786" cy="913904"/>
          </a:xfrm>
          <a:prstGeom prst="rect">
            <a:avLst/>
          </a:prstGeom>
        </p:spPr>
        <p:txBody>
          <a:bodyPr lIns="0" tIns="0" rIns="0" bIns="0" rtlCol="0" anchor="t">
            <a:spAutoFit/>
          </a:bodyPr>
          <a:lstStyle/>
          <a:p>
            <a:pPr algn="ctr">
              <a:lnSpc>
                <a:spcPts val="6832"/>
              </a:lnSpc>
            </a:pPr>
            <a:r>
              <a:rPr lang="en-US" sz="6901" spc="151">
                <a:solidFill>
                  <a:srgbClr val="000000"/>
                </a:solidFill>
                <a:latin typeface="Krabuler"/>
              </a:rPr>
              <a:t>TABLEAU DES CROISEMENTS</a:t>
            </a:r>
          </a:p>
        </p:txBody>
      </p:sp>
      <p:sp>
        <p:nvSpPr>
          <p:cNvPr id="3" name="TextBox 3"/>
          <p:cNvSpPr txBox="1"/>
          <p:nvPr/>
        </p:nvSpPr>
        <p:spPr>
          <a:xfrm>
            <a:off x="14279480" y="5955645"/>
            <a:ext cx="1143779" cy="201129"/>
          </a:xfrm>
          <a:prstGeom prst="rect">
            <a:avLst/>
          </a:prstGeom>
        </p:spPr>
        <p:txBody>
          <a:bodyPr lIns="0" tIns="0" rIns="0" bIns="0" rtlCol="0" anchor="t">
            <a:spAutoFit/>
          </a:bodyPr>
          <a:lstStyle/>
          <a:p>
            <a:pPr marL="0" lvl="0" indent="0" algn="ctr">
              <a:lnSpc>
                <a:spcPts val="1578"/>
              </a:lnSpc>
              <a:spcBef>
                <a:spcPct val="0"/>
              </a:spcBef>
            </a:pPr>
            <a:r>
              <a:rPr lang="en-US" sz="1223" u="none" spc="47">
                <a:solidFill>
                  <a:srgbClr val="FFFFFF"/>
                </a:solidFill>
                <a:latin typeface="Aileron Bold"/>
              </a:rPr>
              <a:t>Price</a:t>
            </a:r>
          </a:p>
        </p:txBody>
      </p:sp>
      <p:sp>
        <p:nvSpPr>
          <p:cNvPr id="4" name="TextBox 4"/>
          <p:cNvSpPr txBox="1"/>
          <p:nvPr/>
        </p:nvSpPr>
        <p:spPr>
          <a:xfrm>
            <a:off x="7987281" y="4342263"/>
            <a:ext cx="1134396"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Classeur</a:t>
            </a:r>
          </a:p>
        </p:txBody>
      </p:sp>
      <p:sp>
        <p:nvSpPr>
          <p:cNvPr id="5" name="TextBox 5"/>
          <p:cNvSpPr txBox="1"/>
          <p:nvPr/>
        </p:nvSpPr>
        <p:spPr>
          <a:xfrm>
            <a:off x="9565452" y="4356940"/>
            <a:ext cx="1134396"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Trousse</a:t>
            </a:r>
          </a:p>
        </p:txBody>
      </p:sp>
      <p:sp>
        <p:nvSpPr>
          <p:cNvPr id="6" name="TextBox 6"/>
          <p:cNvSpPr txBox="1"/>
          <p:nvPr/>
        </p:nvSpPr>
        <p:spPr>
          <a:xfrm>
            <a:off x="11140954" y="4244229"/>
            <a:ext cx="1134396" cy="397198"/>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Carnet de liaison </a:t>
            </a:r>
          </a:p>
        </p:txBody>
      </p:sp>
      <p:sp>
        <p:nvSpPr>
          <p:cNvPr id="7" name="TextBox 7"/>
          <p:cNvSpPr txBox="1"/>
          <p:nvPr/>
        </p:nvSpPr>
        <p:spPr>
          <a:xfrm>
            <a:off x="12717023" y="4379789"/>
            <a:ext cx="1134396"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Cartable</a:t>
            </a:r>
          </a:p>
        </p:txBody>
      </p:sp>
      <p:sp>
        <p:nvSpPr>
          <p:cNvPr id="8" name="TextBox 8"/>
          <p:cNvSpPr txBox="1"/>
          <p:nvPr/>
        </p:nvSpPr>
        <p:spPr>
          <a:xfrm>
            <a:off x="14315291" y="5093523"/>
            <a:ext cx="1143779"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Agenda</a:t>
            </a:r>
          </a:p>
        </p:txBody>
      </p:sp>
      <p:sp>
        <p:nvSpPr>
          <p:cNvPr id="9" name="TextBox 9"/>
          <p:cNvSpPr txBox="1"/>
          <p:nvPr/>
        </p:nvSpPr>
        <p:spPr>
          <a:xfrm>
            <a:off x="14322600" y="7482417"/>
            <a:ext cx="1143779"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Trousse</a:t>
            </a:r>
          </a:p>
        </p:txBody>
      </p:sp>
      <p:sp>
        <p:nvSpPr>
          <p:cNvPr id="10" name="TextBox 10"/>
          <p:cNvSpPr txBox="1"/>
          <p:nvPr/>
        </p:nvSpPr>
        <p:spPr>
          <a:xfrm>
            <a:off x="14315291" y="8574702"/>
            <a:ext cx="1143779" cy="397198"/>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Carnet de liaison</a:t>
            </a:r>
          </a:p>
        </p:txBody>
      </p:sp>
      <p:sp>
        <p:nvSpPr>
          <p:cNvPr id="11" name="AutoShape 11"/>
          <p:cNvSpPr/>
          <p:nvPr/>
        </p:nvSpPr>
        <p:spPr>
          <a:xfrm>
            <a:off x="12643811" y="4715104"/>
            <a:ext cx="1491283" cy="1107246"/>
          </a:xfrm>
          <a:prstGeom prst="rect">
            <a:avLst/>
          </a:prstGeom>
          <a:solidFill>
            <a:srgbClr val="FFFFFF"/>
          </a:solidFill>
          <a:ln w="19050" cap="sq">
            <a:solidFill>
              <a:srgbClr val="000000"/>
            </a:solidFill>
            <a:prstDash val="solid"/>
            <a:miter/>
          </a:ln>
        </p:spPr>
      </p:sp>
      <p:sp>
        <p:nvSpPr>
          <p:cNvPr id="12" name="AutoShape 12"/>
          <p:cNvSpPr/>
          <p:nvPr/>
        </p:nvSpPr>
        <p:spPr>
          <a:xfrm>
            <a:off x="9660433" y="5822411"/>
            <a:ext cx="1491283" cy="1184594"/>
          </a:xfrm>
          <a:prstGeom prst="rect">
            <a:avLst/>
          </a:prstGeom>
          <a:solidFill>
            <a:srgbClr val="FFFFFF"/>
          </a:solidFill>
          <a:ln w="19050" cap="sq">
            <a:solidFill>
              <a:srgbClr val="000000"/>
            </a:solidFill>
            <a:prstDash val="solid"/>
            <a:miter/>
          </a:ln>
        </p:spPr>
      </p:sp>
      <p:sp>
        <p:nvSpPr>
          <p:cNvPr id="13" name="AutoShape 13"/>
          <p:cNvSpPr/>
          <p:nvPr/>
        </p:nvSpPr>
        <p:spPr>
          <a:xfrm>
            <a:off x="11151716" y="5810815"/>
            <a:ext cx="1491283" cy="1205547"/>
          </a:xfrm>
          <a:prstGeom prst="rect">
            <a:avLst/>
          </a:prstGeom>
          <a:solidFill>
            <a:srgbClr val="FFFFFF"/>
          </a:solidFill>
          <a:ln w="19050" cap="sq">
            <a:solidFill>
              <a:srgbClr val="000000"/>
            </a:solidFill>
            <a:prstDash val="solid"/>
            <a:miter/>
          </a:ln>
        </p:spPr>
      </p:sp>
      <p:sp>
        <p:nvSpPr>
          <p:cNvPr id="14" name="AutoShape 14"/>
          <p:cNvSpPr/>
          <p:nvPr/>
        </p:nvSpPr>
        <p:spPr>
          <a:xfrm>
            <a:off x="12637650" y="5818010"/>
            <a:ext cx="1505031" cy="1187875"/>
          </a:xfrm>
          <a:prstGeom prst="rect">
            <a:avLst/>
          </a:prstGeom>
          <a:solidFill>
            <a:srgbClr val="FFFFFF"/>
          </a:solidFill>
          <a:ln w="19050" cap="sq">
            <a:solidFill>
              <a:srgbClr val="000000"/>
            </a:solidFill>
            <a:prstDash val="solid"/>
            <a:miter/>
          </a:ln>
        </p:spPr>
      </p:sp>
      <p:sp>
        <p:nvSpPr>
          <p:cNvPr id="15" name="AutoShape 15"/>
          <p:cNvSpPr/>
          <p:nvPr/>
        </p:nvSpPr>
        <p:spPr>
          <a:xfrm>
            <a:off x="11135062" y="7000647"/>
            <a:ext cx="1508749" cy="1168004"/>
          </a:xfrm>
          <a:prstGeom prst="rect">
            <a:avLst/>
          </a:prstGeom>
          <a:solidFill>
            <a:srgbClr val="FFFFFF"/>
          </a:solidFill>
          <a:ln w="19050" cap="sq">
            <a:solidFill>
              <a:srgbClr val="000000"/>
            </a:solidFill>
            <a:prstDash val="solid"/>
            <a:miter/>
          </a:ln>
        </p:spPr>
      </p:sp>
      <p:sp>
        <p:nvSpPr>
          <p:cNvPr id="16" name="AutoShape 16"/>
          <p:cNvSpPr/>
          <p:nvPr/>
        </p:nvSpPr>
        <p:spPr>
          <a:xfrm>
            <a:off x="12651397" y="8158175"/>
            <a:ext cx="1491283" cy="1141691"/>
          </a:xfrm>
          <a:prstGeom prst="rect">
            <a:avLst/>
          </a:prstGeom>
          <a:solidFill>
            <a:srgbClr val="FFFFFF"/>
          </a:solidFill>
          <a:ln w="19050" cap="sq">
            <a:solidFill>
              <a:srgbClr val="000000"/>
            </a:solidFill>
            <a:prstDash val="solid"/>
            <a:miter/>
          </a:ln>
        </p:spPr>
      </p:sp>
      <p:sp>
        <p:nvSpPr>
          <p:cNvPr id="17" name="AutoShape 17"/>
          <p:cNvSpPr/>
          <p:nvPr/>
        </p:nvSpPr>
        <p:spPr>
          <a:xfrm>
            <a:off x="6779732" y="4719383"/>
            <a:ext cx="1400410" cy="1091433"/>
          </a:xfrm>
          <a:prstGeom prst="rect">
            <a:avLst/>
          </a:prstGeom>
          <a:solidFill>
            <a:srgbClr val="F80C0C"/>
          </a:solidFill>
          <a:ln w="19050" cap="sq">
            <a:solidFill>
              <a:srgbClr val="000000"/>
            </a:solidFill>
            <a:prstDash val="solid"/>
            <a:miter/>
          </a:ln>
        </p:spPr>
      </p:sp>
      <p:sp>
        <p:nvSpPr>
          <p:cNvPr id="18" name="AutoShape 18"/>
          <p:cNvSpPr/>
          <p:nvPr/>
        </p:nvSpPr>
        <p:spPr>
          <a:xfrm>
            <a:off x="8175622" y="5816054"/>
            <a:ext cx="1491283" cy="1184594"/>
          </a:xfrm>
          <a:prstGeom prst="rect">
            <a:avLst/>
          </a:prstGeom>
          <a:solidFill>
            <a:srgbClr val="F80C0C"/>
          </a:solidFill>
          <a:ln w="19050" cap="sq">
            <a:solidFill>
              <a:srgbClr val="000000"/>
            </a:solidFill>
            <a:prstDash val="solid"/>
            <a:miter/>
          </a:ln>
        </p:spPr>
      </p:sp>
      <p:sp>
        <p:nvSpPr>
          <p:cNvPr id="19" name="AutoShape 19"/>
          <p:cNvSpPr/>
          <p:nvPr/>
        </p:nvSpPr>
        <p:spPr>
          <a:xfrm>
            <a:off x="9673611" y="7005886"/>
            <a:ext cx="1488086" cy="1159606"/>
          </a:xfrm>
          <a:prstGeom prst="rect">
            <a:avLst/>
          </a:prstGeom>
          <a:solidFill>
            <a:srgbClr val="F80C0C"/>
          </a:solidFill>
          <a:ln w="19050" cap="sq">
            <a:solidFill>
              <a:srgbClr val="000000"/>
            </a:solidFill>
            <a:prstDash val="solid"/>
            <a:miter/>
          </a:ln>
        </p:spPr>
      </p:sp>
      <p:sp>
        <p:nvSpPr>
          <p:cNvPr id="20" name="AutoShape 20"/>
          <p:cNvSpPr/>
          <p:nvPr/>
        </p:nvSpPr>
        <p:spPr>
          <a:xfrm>
            <a:off x="11135062" y="8158175"/>
            <a:ext cx="1524592" cy="1141691"/>
          </a:xfrm>
          <a:prstGeom prst="rect">
            <a:avLst/>
          </a:prstGeom>
          <a:solidFill>
            <a:srgbClr val="F80C0C"/>
          </a:solidFill>
          <a:ln w="19050" cap="sq">
            <a:solidFill>
              <a:srgbClr val="000000"/>
            </a:solidFill>
            <a:prstDash val="solid"/>
            <a:miter/>
          </a:ln>
        </p:spPr>
      </p:sp>
      <p:sp>
        <p:nvSpPr>
          <p:cNvPr id="21" name="AutoShape 21"/>
          <p:cNvSpPr/>
          <p:nvPr/>
        </p:nvSpPr>
        <p:spPr>
          <a:xfrm>
            <a:off x="6779732" y="4284986"/>
            <a:ext cx="1400410" cy="430119"/>
          </a:xfrm>
          <a:prstGeom prst="rect">
            <a:avLst/>
          </a:prstGeom>
          <a:solidFill>
            <a:srgbClr val="486A7B"/>
          </a:solidFill>
          <a:ln w="19050" cap="sq">
            <a:solidFill>
              <a:srgbClr val="000000"/>
            </a:solidFill>
            <a:prstDash val="solid"/>
            <a:miter/>
          </a:ln>
        </p:spPr>
      </p:sp>
      <p:sp>
        <p:nvSpPr>
          <p:cNvPr id="22" name="AutoShape 22"/>
          <p:cNvSpPr/>
          <p:nvPr/>
        </p:nvSpPr>
        <p:spPr>
          <a:xfrm>
            <a:off x="8175622" y="4291069"/>
            <a:ext cx="1491283" cy="426509"/>
          </a:xfrm>
          <a:prstGeom prst="rect">
            <a:avLst/>
          </a:prstGeom>
          <a:solidFill>
            <a:srgbClr val="587989"/>
          </a:solidFill>
          <a:ln w="19050" cap="sq">
            <a:solidFill>
              <a:srgbClr val="000000"/>
            </a:solidFill>
            <a:prstDash val="solid"/>
            <a:miter/>
          </a:ln>
        </p:spPr>
      </p:sp>
      <p:sp>
        <p:nvSpPr>
          <p:cNvPr id="23" name="AutoShape 23"/>
          <p:cNvSpPr/>
          <p:nvPr/>
        </p:nvSpPr>
        <p:spPr>
          <a:xfrm>
            <a:off x="9663622" y="4287056"/>
            <a:ext cx="1504748" cy="430119"/>
          </a:xfrm>
          <a:prstGeom prst="rect">
            <a:avLst/>
          </a:prstGeom>
          <a:solidFill>
            <a:srgbClr val="587989"/>
          </a:solidFill>
          <a:ln w="19050" cap="sq">
            <a:solidFill>
              <a:srgbClr val="000000"/>
            </a:solidFill>
            <a:prstDash val="solid"/>
            <a:miter/>
          </a:ln>
        </p:spPr>
      </p:sp>
      <p:sp>
        <p:nvSpPr>
          <p:cNvPr id="24" name="AutoShape 24"/>
          <p:cNvSpPr/>
          <p:nvPr/>
        </p:nvSpPr>
        <p:spPr>
          <a:xfrm>
            <a:off x="11161697" y="4289264"/>
            <a:ext cx="1491283" cy="430119"/>
          </a:xfrm>
          <a:prstGeom prst="rect">
            <a:avLst/>
          </a:prstGeom>
          <a:solidFill>
            <a:srgbClr val="587989"/>
          </a:solidFill>
          <a:ln w="19050" cap="sq">
            <a:solidFill>
              <a:srgbClr val="000000"/>
            </a:solidFill>
            <a:prstDash val="solid"/>
            <a:miter/>
          </a:ln>
        </p:spPr>
      </p:sp>
      <p:sp>
        <p:nvSpPr>
          <p:cNvPr id="25" name="AutoShape 25"/>
          <p:cNvSpPr/>
          <p:nvPr/>
        </p:nvSpPr>
        <p:spPr>
          <a:xfrm>
            <a:off x="12644088" y="4284986"/>
            <a:ext cx="1491283" cy="430119"/>
          </a:xfrm>
          <a:prstGeom prst="rect">
            <a:avLst/>
          </a:prstGeom>
          <a:solidFill>
            <a:srgbClr val="587989"/>
          </a:solidFill>
          <a:ln w="19050" cap="sq">
            <a:solidFill>
              <a:srgbClr val="000000"/>
            </a:solidFill>
            <a:prstDash val="solid"/>
            <a:miter/>
          </a:ln>
        </p:spPr>
      </p:sp>
      <p:sp>
        <p:nvSpPr>
          <p:cNvPr id="26" name="TextBox 26"/>
          <p:cNvSpPr txBox="1"/>
          <p:nvPr/>
        </p:nvSpPr>
        <p:spPr>
          <a:xfrm>
            <a:off x="14279480" y="5955645"/>
            <a:ext cx="1143779" cy="201129"/>
          </a:xfrm>
          <a:prstGeom prst="rect">
            <a:avLst/>
          </a:prstGeom>
        </p:spPr>
        <p:txBody>
          <a:bodyPr lIns="0" tIns="0" rIns="0" bIns="0" rtlCol="0" anchor="t">
            <a:spAutoFit/>
          </a:bodyPr>
          <a:lstStyle/>
          <a:p>
            <a:pPr marL="0" lvl="0" indent="0" algn="ctr">
              <a:lnSpc>
                <a:spcPts val="1578"/>
              </a:lnSpc>
              <a:spcBef>
                <a:spcPct val="0"/>
              </a:spcBef>
            </a:pPr>
            <a:r>
              <a:rPr lang="en-US" sz="1223" u="none" spc="47">
                <a:solidFill>
                  <a:srgbClr val="FFFFFF"/>
                </a:solidFill>
                <a:latin typeface="Aileron Bold"/>
              </a:rPr>
              <a:t>Price</a:t>
            </a:r>
          </a:p>
        </p:txBody>
      </p:sp>
      <p:sp>
        <p:nvSpPr>
          <p:cNvPr id="27" name="AutoShape 27"/>
          <p:cNvSpPr/>
          <p:nvPr/>
        </p:nvSpPr>
        <p:spPr>
          <a:xfrm>
            <a:off x="14135371" y="4715104"/>
            <a:ext cx="1503618" cy="1107246"/>
          </a:xfrm>
          <a:prstGeom prst="rect">
            <a:avLst/>
          </a:prstGeom>
          <a:solidFill>
            <a:srgbClr val="587989"/>
          </a:solidFill>
          <a:ln w="19050" cap="sq">
            <a:solidFill>
              <a:srgbClr val="000000"/>
            </a:solidFill>
            <a:prstDash val="solid"/>
            <a:miter/>
          </a:ln>
        </p:spPr>
      </p:sp>
      <p:sp>
        <p:nvSpPr>
          <p:cNvPr id="28" name="AutoShape 28"/>
          <p:cNvSpPr/>
          <p:nvPr/>
        </p:nvSpPr>
        <p:spPr>
          <a:xfrm>
            <a:off x="14135094" y="7005886"/>
            <a:ext cx="1503618" cy="1152289"/>
          </a:xfrm>
          <a:prstGeom prst="rect">
            <a:avLst/>
          </a:prstGeom>
          <a:solidFill>
            <a:srgbClr val="587989"/>
          </a:solidFill>
          <a:ln w="19050" cap="sq">
            <a:solidFill>
              <a:srgbClr val="000000"/>
            </a:solidFill>
            <a:prstDash val="solid"/>
            <a:miter/>
          </a:ln>
        </p:spPr>
      </p:sp>
      <p:sp>
        <p:nvSpPr>
          <p:cNvPr id="29" name="AutoShape 29"/>
          <p:cNvSpPr/>
          <p:nvPr/>
        </p:nvSpPr>
        <p:spPr>
          <a:xfrm>
            <a:off x="14142680" y="8158175"/>
            <a:ext cx="1503618" cy="1141691"/>
          </a:xfrm>
          <a:prstGeom prst="rect">
            <a:avLst/>
          </a:prstGeom>
          <a:solidFill>
            <a:srgbClr val="587989"/>
          </a:solidFill>
          <a:ln w="19050" cap="sq">
            <a:solidFill>
              <a:srgbClr val="000000"/>
            </a:solidFill>
            <a:prstDash val="solid"/>
            <a:miter/>
          </a:ln>
        </p:spPr>
      </p:sp>
      <p:sp>
        <p:nvSpPr>
          <p:cNvPr id="30" name="TextBox 30"/>
          <p:cNvSpPr txBox="1"/>
          <p:nvPr/>
        </p:nvSpPr>
        <p:spPr>
          <a:xfrm>
            <a:off x="12610646" y="4785706"/>
            <a:ext cx="1386439" cy="210248"/>
          </a:xfrm>
          <a:prstGeom prst="rect">
            <a:avLst/>
          </a:prstGeom>
        </p:spPr>
        <p:txBody>
          <a:bodyPr lIns="0" tIns="0" rIns="0" bIns="0" rtlCol="0" anchor="t">
            <a:spAutoFit/>
          </a:bodyPr>
          <a:lstStyle/>
          <a:p>
            <a:pPr algn="ctr">
              <a:lnSpc>
                <a:spcPts val="1669"/>
              </a:lnSpc>
              <a:spcBef>
                <a:spcPct val="0"/>
              </a:spcBef>
            </a:pPr>
            <a:endParaRPr/>
          </a:p>
        </p:txBody>
      </p:sp>
      <p:sp>
        <p:nvSpPr>
          <p:cNvPr id="31" name="TextBox 31"/>
          <p:cNvSpPr txBox="1"/>
          <p:nvPr/>
        </p:nvSpPr>
        <p:spPr>
          <a:xfrm>
            <a:off x="8305599" y="4368248"/>
            <a:ext cx="1134396"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32" name="TextBox 32"/>
          <p:cNvSpPr txBox="1"/>
          <p:nvPr/>
        </p:nvSpPr>
        <p:spPr>
          <a:xfrm>
            <a:off x="9850456" y="4377811"/>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33" name="AutoShape 33"/>
          <p:cNvSpPr/>
          <p:nvPr/>
        </p:nvSpPr>
        <p:spPr>
          <a:xfrm>
            <a:off x="14135371" y="5818010"/>
            <a:ext cx="1503618" cy="1187875"/>
          </a:xfrm>
          <a:prstGeom prst="rect">
            <a:avLst/>
          </a:prstGeom>
          <a:solidFill>
            <a:srgbClr val="587989"/>
          </a:solidFill>
          <a:ln w="19050" cap="sq">
            <a:solidFill>
              <a:srgbClr val="000000"/>
            </a:solidFill>
            <a:prstDash val="solid"/>
            <a:miter/>
          </a:ln>
        </p:spPr>
      </p:sp>
      <p:sp>
        <p:nvSpPr>
          <p:cNvPr id="34" name="AutoShape 34"/>
          <p:cNvSpPr/>
          <p:nvPr/>
        </p:nvSpPr>
        <p:spPr>
          <a:xfrm flipH="1">
            <a:off x="14279480" y="4355736"/>
            <a:ext cx="3282186" cy="0"/>
          </a:xfrm>
          <a:prstGeom prst="line">
            <a:avLst/>
          </a:prstGeom>
          <a:ln w="38100" cap="flat">
            <a:solidFill>
              <a:srgbClr val="000000"/>
            </a:solidFill>
            <a:prstDash val="solid"/>
            <a:headEnd type="none" w="sm" len="sm"/>
            <a:tailEnd type="triangle" w="lg" len="med"/>
          </a:ln>
        </p:spPr>
      </p:sp>
      <p:sp>
        <p:nvSpPr>
          <p:cNvPr id="35" name="AutoShape 35"/>
          <p:cNvSpPr/>
          <p:nvPr/>
        </p:nvSpPr>
        <p:spPr>
          <a:xfrm>
            <a:off x="14887180" y="3200385"/>
            <a:ext cx="19050" cy="1454698"/>
          </a:xfrm>
          <a:prstGeom prst="line">
            <a:avLst/>
          </a:prstGeom>
          <a:ln w="38100" cap="flat">
            <a:solidFill>
              <a:srgbClr val="000000"/>
            </a:solidFill>
            <a:prstDash val="solid"/>
            <a:headEnd type="none" w="sm" len="sm"/>
            <a:tailEnd type="triangle" w="lg" len="med"/>
          </a:ln>
        </p:spPr>
      </p:sp>
      <p:sp>
        <p:nvSpPr>
          <p:cNvPr id="36" name="TextBox 36"/>
          <p:cNvSpPr txBox="1"/>
          <p:nvPr/>
        </p:nvSpPr>
        <p:spPr>
          <a:xfrm>
            <a:off x="14959770" y="3914083"/>
            <a:ext cx="2499866" cy="341464"/>
          </a:xfrm>
          <a:prstGeom prst="rect">
            <a:avLst/>
          </a:prstGeom>
        </p:spPr>
        <p:txBody>
          <a:bodyPr lIns="0" tIns="0" rIns="0" bIns="0" rtlCol="0" anchor="t">
            <a:spAutoFit/>
          </a:bodyPr>
          <a:lstStyle/>
          <a:p>
            <a:pPr algn="ctr">
              <a:lnSpc>
                <a:spcPts val="2704"/>
              </a:lnSpc>
              <a:spcBef>
                <a:spcPct val="0"/>
              </a:spcBef>
            </a:pPr>
            <a:r>
              <a:rPr lang="en-US" sz="1931">
                <a:solidFill>
                  <a:srgbClr val="486A7B"/>
                </a:solidFill>
                <a:latin typeface="Open Sans Bold"/>
              </a:rPr>
              <a:t>Liste de composants</a:t>
            </a:r>
          </a:p>
        </p:txBody>
      </p:sp>
      <p:sp>
        <p:nvSpPr>
          <p:cNvPr id="37" name="AutoShape 37"/>
          <p:cNvSpPr/>
          <p:nvPr/>
        </p:nvSpPr>
        <p:spPr>
          <a:xfrm>
            <a:off x="12637650" y="7005886"/>
            <a:ext cx="1503618" cy="1152289"/>
          </a:xfrm>
          <a:prstGeom prst="rect">
            <a:avLst/>
          </a:prstGeom>
          <a:solidFill>
            <a:srgbClr val="FFFFFF"/>
          </a:solidFill>
          <a:ln w="19050" cap="sq">
            <a:solidFill>
              <a:srgbClr val="000000"/>
            </a:solidFill>
            <a:prstDash val="solid"/>
            <a:miter/>
          </a:ln>
        </p:spPr>
      </p:sp>
      <p:sp>
        <p:nvSpPr>
          <p:cNvPr id="38" name="AutoShape 38"/>
          <p:cNvSpPr/>
          <p:nvPr/>
        </p:nvSpPr>
        <p:spPr>
          <a:xfrm>
            <a:off x="9666041" y="4715104"/>
            <a:ext cx="1491283" cy="1107424"/>
          </a:xfrm>
          <a:prstGeom prst="rect">
            <a:avLst/>
          </a:prstGeom>
          <a:solidFill>
            <a:srgbClr val="FFFFFF"/>
          </a:solidFill>
          <a:ln w="19050" cap="sq">
            <a:solidFill>
              <a:srgbClr val="000000"/>
            </a:solidFill>
            <a:prstDash val="solid"/>
            <a:miter/>
          </a:ln>
        </p:spPr>
      </p:sp>
      <p:sp>
        <p:nvSpPr>
          <p:cNvPr id="39" name="AutoShape 39"/>
          <p:cNvSpPr/>
          <p:nvPr/>
        </p:nvSpPr>
        <p:spPr>
          <a:xfrm>
            <a:off x="11152805" y="4715104"/>
            <a:ext cx="1491283" cy="1107307"/>
          </a:xfrm>
          <a:prstGeom prst="rect">
            <a:avLst/>
          </a:prstGeom>
          <a:solidFill>
            <a:srgbClr val="FFFFFF"/>
          </a:solidFill>
          <a:ln w="19050" cap="sq">
            <a:solidFill>
              <a:srgbClr val="000000"/>
            </a:solidFill>
            <a:prstDash val="solid"/>
            <a:miter/>
          </a:ln>
        </p:spPr>
      </p:sp>
      <p:sp>
        <p:nvSpPr>
          <p:cNvPr id="40" name="AutoShape 40"/>
          <p:cNvSpPr/>
          <p:nvPr/>
        </p:nvSpPr>
        <p:spPr>
          <a:xfrm>
            <a:off x="8175622" y="4715104"/>
            <a:ext cx="1491283" cy="1107424"/>
          </a:xfrm>
          <a:prstGeom prst="rect">
            <a:avLst/>
          </a:prstGeom>
          <a:solidFill>
            <a:srgbClr val="FFFFFF"/>
          </a:solidFill>
          <a:ln w="19050" cap="sq">
            <a:solidFill>
              <a:srgbClr val="000000"/>
            </a:solidFill>
            <a:prstDash val="solid"/>
            <a:miter/>
          </a:ln>
        </p:spPr>
      </p:sp>
      <p:sp>
        <p:nvSpPr>
          <p:cNvPr id="41" name="TextBox 41"/>
          <p:cNvSpPr txBox="1"/>
          <p:nvPr/>
        </p:nvSpPr>
        <p:spPr>
          <a:xfrm>
            <a:off x="6779732" y="4368248"/>
            <a:ext cx="1134396" cy="201129"/>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2" name="TextBox 42"/>
          <p:cNvSpPr txBox="1"/>
          <p:nvPr/>
        </p:nvSpPr>
        <p:spPr>
          <a:xfrm>
            <a:off x="11292195" y="4379789"/>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3" name="TextBox 43"/>
          <p:cNvSpPr txBox="1"/>
          <p:nvPr/>
        </p:nvSpPr>
        <p:spPr>
          <a:xfrm>
            <a:off x="12822254" y="4368248"/>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4" name="TextBox 44"/>
          <p:cNvSpPr txBox="1"/>
          <p:nvPr/>
        </p:nvSpPr>
        <p:spPr>
          <a:xfrm>
            <a:off x="14315291" y="5156749"/>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5" name="TextBox 45"/>
          <p:cNvSpPr txBox="1"/>
          <p:nvPr/>
        </p:nvSpPr>
        <p:spPr>
          <a:xfrm>
            <a:off x="14324673" y="6324551"/>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6" name="TextBox 46"/>
          <p:cNvSpPr txBox="1"/>
          <p:nvPr/>
        </p:nvSpPr>
        <p:spPr>
          <a:xfrm>
            <a:off x="14279480" y="7480439"/>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7" name="TextBox 47"/>
          <p:cNvSpPr txBox="1"/>
          <p:nvPr/>
        </p:nvSpPr>
        <p:spPr>
          <a:xfrm>
            <a:off x="14315291" y="8574702"/>
            <a:ext cx="1134396" cy="205085"/>
          </a:xfrm>
          <a:prstGeom prst="rect">
            <a:avLst/>
          </a:prstGeom>
        </p:spPr>
        <p:txBody>
          <a:bodyPr lIns="0" tIns="0" rIns="0" bIns="0" rtlCol="0" anchor="t">
            <a:spAutoFit/>
          </a:bodyPr>
          <a:lstStyle/>
          <a:p>
            <a:pPr marL="0" lvl="0" indent="0" algn="ctr">
              <a:lnSpc>
                <a:spcPts val="1578"/>
              </a:lnSpc>
              <a:spcBef>
                <a:spcPct val="0"/>
              </a:spcBef>
            </a:pPr>
            <a:r>
              <a:rPr lang="en-US" sz="1223" spc="47">
                <a:solidFill>
                  <a:srgbClr val="231F20"/>
                </a:solidFill>
                <a:latin typeface="Aileron Bold"/>
              </a:rPr>
              <a:t>Composant</a:t>
            </a:r>
          </a:p>
        </p:txBody>
      </p:sp>
      <p:sp>
        <p:nvSpPr>
          <p:cNvPr id="48" name="TextBox 48"/>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Invention</a:t>
            </a:r>
          </a:p>
        </p:txBody>
      </p:sp>
      <p:sp>
        <p:nvSpPr>
          <p:cNvPr id="49" name="TextBox 49"/>
          <p:cNvSpPr txBox="1"/>
          <p:nvPr/>
        </p:nvSpPr>
        <p:spPr>
          <a:xfrm>
            <a:off x="487221" y="1563042"/>
            <a:ext cx="3768753" cy="1762504"/>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 formalisme 1</a:t>
            </a:r>
          </a:p>
          <a:p>
            <a:pPr algn="r">
              <a:lnSpc>
                <a:spcPts val="6804"/>
              </a:lnSpc>
            </a:pPr>
            <a:endParaRPr lang="en-US" sz="4860" spc="-160">
              <a:solidFill>
                <a:srgbClr val="000000"/>
              </a:solidFill>
              <a:latin typeface="Helvetica World Bold"/>
            </a:endParaRPr>
          </a:p>
        </p:txBody>
      </p:sp>
      <p:sp>
        <p:nvSpPr>
          <p:cNvPr id="50" name="TextBox 50"/>
          <p:cNvSpPr txBox="1"/>
          <p:nvPr/>
        </p:nvSpPr>
        <p:spPr>
          <a:xfrm>
            <a:off x="440217" y="2649114"/>
            <a:ext cx="3063948" cy="323214"/>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 fusion fonctionnelle</a:t>
            </a:r>
          </a:p>
        </p:txBody>
      </p:sp>
      <p:sp>
        <p:nvSpPr>
          <p:cNvPr id="51" name="TextBox 51"/>
          <p:cNvSpPr txBox="1"/>
          <p:nvPr/>
        </p:nvSpPr>
        <p:spPr>
          <a:xfrm>
            <a:off x="147385" y="3603287"/>
            <a:ext cx="5136922" cy="5990590"/>
          </a:xfrm>
          <a:prstGeom prst="rect">
            <a:avLst/>
          </a:prstGeom>
        </p:spPr>
        <p:txBody>
          <a:bodyPr lIns="0" tIns="0" rIns="0" bIns="0" rtlCol="0" anchor="t">
            <a:spAutoFit/>
          </a:bodyPr>
          <a:lstStyle/>
          <a:p>
            <a:pPr algn="l">
              <a:lnSpc>
                <a:spcPts val="2659"/>
              </a:lnSpc>
            </a:pPr>
            <a:r>
              <a:rPr lang="en-US" sz="1899" dirty="0" err="1">
                <a:solidFill>
                  <a:srgbClr val="000000"/>
                </a:solidFill>
                <a:latin typeface="Open Sans"/>
              </a:rPr>
              <a:t>Maintenant</a:t>
            </a:r>
            <a:r>
              <a:rPr lang="en-US" sz="1899" dirty="0">
                <a:solidFill>
                  <a:srgbClr val="000000"/>
                </a:solidFill>
                <a:latin typeface="Open Sans"/>
              </a:rPr>
              <a:t>, il </a:t>
            </a:r>
            <a:r>
              <a:rPr lang="en-US" sz="1899" dirty="0" err="1">
                <a:solidFill>
                  <a:srgbClr val="000000"/>
                </a:solidFill>
                <a:latin typeface="Open Sans"/>
              </a:rPr>
              <a:t>s’agit</a:t>
            </a:r>
            <a:r>
              <a:rPr lang="en-US" sz="1899" dirty="0">
                <a:solidFill>
                  <a:srgbClr val="000000"/>
                </a:solidFill>
                <a:latin typeface="Open Sans"/>
              </a:rPr>
              <a:t> de poser un </a:t>
            </a:r>
            <a:r>
              <a:rPr lang="en-US" sz="1899" dirty="0" err="1">
                <a:solidFill>
                  <a:srgbClr val="000000"/>
                </a:solidFill>
                <a:latin typeface="Open Sans"/>
              </a:rPr>
              <a:t>outil</a:t>
            </a:r>
            <a:r>
              <a:rPr lang="en-US" sz="1899" dirty="0">
                <a:solidFill>
                  <a:srgbClr val="000000"/>
                </a:solidFill>
                <a:latin typeface="Open Sans"/>
              </a:rPr>
              <a:t> </a:t>
            </a:r>
            <a:r>
              <a:rPr lang="en-US" sz="1899" dirty="0" err="1">
                <a:solidFill>
                  <a:srgbClr val="000000"/>
                </a:solidFill>
                <a:latin typeface="Open Sans"/>
              </a:rPr>
              <a:t>d’aide</a:t>
            </a:r>
            <a:endParaRPr lang="en-US" sz="1899" dirty="0">
              <a:solidFill>
                <a:srgbClr val="000000"/>
              </a:solidFill>
              <a:latin typeface="Open Sans"/>
            </a:endParaRPr>
          </a:p>
          <a:p>
            <a:pPr algn="l">
              <a:lnSpc>
                <a:spcPts val="2659"/>
              </a:lnSpc>
            </a:pPr>
            <a:r>
              <a:rPr lang="en-US" sz="1899" dirty="0">
                <a:solidFill>
                  <a:srgbClr val="000000"/>
                </a:solidFill>
                <a:latin typeface="Open Sans"/>
              </a:rPr>
              <a:t> à la </a:t>
            </a:r>
            <a:r>
              <a:rPr lang="en-US" sz="1899" dirty="0" err="1">
                <a:solidFill>
                  <a:srgbClr val="000000"/>
                </a:solidFill>
                <a:latin typeface="Open Sans"/>
              </a:rPr>
              <a:t>concrétisation</a:t>
            </a:r>
            <a:r>
              <a:rPr lang="en-US" sz="1899" dirty="0">
                <a:solidFill>
                  <a:srgbClr val="000000"/>
                </a:solidFill>
                <a:latin typeface="Open Sans"/>
              </a:rPr>
              <a:t> d’un </a:t>
            </a:r>
            <a:r>
              <a:rPr lang="en-US" sz="1899" dirty="0" err="1">
                <a:solidFill>
                  <a:srgbClr val="000000"/>
                </a:solidFill>
                <a:latin typeface="Open Sans"/>
              </a:rPr>
              <a:t>outil</a:t>
            </a:r>
            <a:endParaRPr lang="en-US" sz="1899" dirty="0">
              <a:solidFill>
                <a:srgbClr val="000000"/>
              </a:solidFill>
              <a:latin typeface="Open Sans"/>
            </a:endParaRPr>
          </a:p>
          <a:p>
            <a:pPr algn="l">
              <a:lnSpc>
                <a:spcPts val="2659"/>
              </a:lnSpc>
            </a:pPr>
            <a:endParaRPr lang="en-US" sz="1899" dirty="0">
              <a:solidFill>
                <a:srgbClr val="000000"/>
              </a:solidFill>
              <a:latin typeface="Open Sans"/>
            </a:endParaRPr>
          </a:p>
          <a:p>
            <a:pPr algn="l">
              <a:lnSpc>
                <a:spcPts val="2659"/>
              </a:lnSpc>
            </a:pPr>
            <a:r>
              <a:rPr lang="en-US" sz="1899" dirty="0">
                <a:solidFill>
                  <a:srgbClr val="000000"/>
                </a:solidFill>
                <a:latin typeface="Open Sans"/>
              </a:rPr>
              <a:t> Mode </a:t>
            </a:r>
            <a:r>
              <a:rPr lang="en-US" sz="1899" dirty="0" err="1">
                <a:solidFill>
                  <a:srgbClr val="000000"/>
                </a:solidFill>
                <a:latin typeface="Open Sans"/>
              </a:rPr>
              <a:t>d’emploi</a:t>
            </a:r>
            <a:r>
              <a:rPr lang="en-US" sz="1899" dirty="0">
                <a:solidFill>
                  <a:srgbClr val="000000"/>
                </a:solidFill>
                <a:latin typeface="Open Sans"/>
              </a:rPr>
              <a:t>: On </a:t>
            </a:r>
            <a:r>
              <a:rPr lang="en-US" sz="1899" dirty="0" err="1">
                <a:solidFill>
                  <a:srgbClr val="000000"/>
                </a:solidFill>
                <a:latin typeface="Open Sans"/>
              </a:rPr>
              <a:t>décompose</a:t>
            </a:r>
            <a:r>
              <a:rPr lang="en-US" sz="1899" dirty="0">
                <a:solidFill>
                  <a:srgbClr val="000000"/>
                </a:solidFill>
                <a:latin typeface="Open Sans"/>
              </a:rPr>
              <a:t> un </a:t>
            </a:r>
            <a:r>
              <a:rPr lang="en-US" sz="1899" dirty="0" err="1">
                <a:solidFill>
                  <a:srgbClr val="000000"/>
                </a:solidFill>
                <a:latin typeface="Open Sans"/>
              </a:rPr>
              <a:t>objet</a:t>
            </a:r>
            <a:endParaRPr lang="en-US" sz="1899" dirty="0">
              <a:solidFill>
                <a:srgbClr val="000000"/>
              </a:solidFill>
              <a:latin typeface="Open Sans"/>
            </a:endParaRPr>
          </a:p>
          <a:p>
            <a:pPr algn="l">
              <a:lnSpc>
                <a:spcPts val="2659"/>
              </a:lnSpc>
            </a:pPr>
            <a:r>
              <a:rPr lang="en-US" sz="1899" dirty="0">
                <a:solidFill>
                  <a:srgbClr val="000000"/>
                </a:solidFill>
                <a:latin typeface="Open Sans"/>
              </a:rPr>
              <a:t> (</a:t>
            </a:r>
            <a:r>
              <a:rPr lang="en-US" sz="1899" dirty="0" err="1">
                <a:solidFill>
                  <a:srgbClr val="000000"/>
                </a:solidFill>
                <a:latin typeface="Open Sans"/>
              </a:rPr>
              <a:t>ou</a:t>
            </a:r>
            <a:r>
              <a:rPr lang="en-US" sz="1899" dirty="0">
                <a:solidFill>
                  <a:srgbClr val="000000"/>
                </a:solidFill>
                <a:latin typeface="Open Sans"/>
              </a:rPr>
              <a:t> </a:t>
            </a:r>
            <a:r>
              <a:rPr lang="en-US" sz="1899" dirty="0" err="1">
                <a:solidFill>
                  <a:srgbClr val="000000"/>
                </a:solidFill>
                <a:latin typeface="Open Sans"/>
              </a:rPr>
              <a:t>plusieurs</a:t>
            </a:r>
            <a:r>
              <a:rPr lang="en-US" sz="1899" dirty="0">
                <a:solidFill>
                  <a:srgbClr val="000000"/>
                </a:solidFill>
                <a:latin typeface="Open Sans"/>
              </a:rPr>
              <a:t> </a:t>
            </a:r>
            <a:r>
              <a:rPr lang="en-US" sz="1899" dirty="0" err="1">
                <a:solidFill>
                  <a:srgbClr val="000000"/>
                </a:solidFill>
                <a:latin typeface="Open Sans"/>
              </a:rPr>
              <a:t>objets</a:t>
            </a:r>
            <a:r>
              <a:rPr lang="en-US" sz="1899" dirty="0">
                <a:solidFill>
                  <a:srgbClr val="000000"/>
                </a:solidFill>
                <a:latin typeface="Open Sans"/>
              </a:rPr>
              <a:t> dans </a:t>
            </a:r>
            <a:r>
              <a:rPr lang="en-US" sz="1899" dirty="0" err="1">
                <a:solidFill>
                  <a:srgbClr val="000000"/>
                </a:solidFill>
                <a:latin typeface="Open Sans"/>
              </a:rPr>
              <a:t>notre</a:t>
            </a:r>
            <a:r>
              <a:rPr lang="en-US" sz="1899" dirty="0">
                <a:solidFill>
                  <a:srgbClr val="000000"/>
                </a:solidFill>
                <a:latin typeface="Open Sans"/>
              </a:rPr>
              <a:t> </a:t>
            </a:r>
            <a:r>
              <a:rPr lang="en-US" sz="1899" dirty="0" err="1">
                <a:solidFill>
                  <a:srgbClr val="000000"/>
                </a:solidFill>
                <a:latin typeface="Open Sans"/>
              </a:rPr>
              <a:t>cas</a:t>
            </a:r>
            <a:r>
              <a:rPr lang="en-US" sz="1899" dirty="0">
                <a:solidFill>
                  <a:srgbClr val="000000"/>
                </a:solidFill>
                <a:latin typeface="Open Sans"/>
              </a:rPr>
              <a:t>), </a:t>
            </a:r>
            <a:r>
              <a:rPr lang="en-US" sz="1899" dirty="0" err="1">
                <a:solidFill>
                  <a:srgbClr val="000000"/>
                </a:solidFill>
                <a:latin typeface="Open Sans"/>
              </a:rPr>
              <a:t>en</a:t>
            </a:r>
            <a:r>
              <a:rPr lang="en-US" sz="1899" dirty="0">
                <a:solidFill>
                  <a:srgbClr val="000000"/>
                </a:solidFill>
                <a:latin typeface="Open Sans"/>
              </a:rPr>
              <a:t> </a:t>
            </a:r>
            <a:r>
              <a:rPr lang="en-US" sz="1899" dirty="0" err="1">
                <a:solidFill>
                  <a:srgbClr val="000000"/>
                </a:solidFill>
                <a:latin typeface="Open Sans"/>
              </a:rPr>
              <a:t>différents</a:t>
            </a:r>
            <a:r>
              <a:rPr lang="en-US" sz="1899" dirty="0">
                <a:solidFill>
                  <a:srgbClr val="000000"/>
                </a:solidFill>
                <a:latin typeface="Open Sans"/>
              </a:rPr>
              <a:t> </a:t>
            </a:r>
            <a:r>
              <a:rPr lang="en-US" sz="1899" dirty="0" err="1">
                <a:solidFill>
                  <a:srgbClr val="000000"/>
                </a:solidFill>
                <a:latin typeface="Open Sans"/>
              </a:rPr>
              <a:t>composants</a:t>
            </a:r>
            <a:r>
              <a:rPr lang="en-US" sz="1899" dirty="0">
                <a:solidFill>
                  <a:srgbClr val="000000"/>
                </a:solidFill>
                <a:latin typeface="Open Sans"/>
              </a:rPr>
              <a:t> </a:t>
            </a:r>
            <a:r>
              <a:rPr lang="en-US" sz="1899" dirty="0" err="1">
                <a:solidFill>
                  <a:srgbClr val="000000"/>
                </a:solidFill>
                <a:latin typeface="Open Sans"/>
              </a:rPr>
              <a:t>qu’on</a:t>
            </a:r>
            <a:r>
              <a:rPr lang="en-US" sz="1899" dirty="0">
                <a:solidFill>
                  <a:srgbClr val="000000"/>
                </a:solidFill>
                <a:latin typeface="Open Sans"/>
              </a:rPr>
              <a:t> </a:t>
            </a:r>
            <a:r>
              <a:rPr lang="en-US" sz="1899" dirty="0" err="1">
                <a:solidFill>
                  <a:srgbClr val="000000"/>
                </a:solidFill>
                <a:latin typeface="Open Sans"/>
              </a:rPr>
              <a:t>souhaiterait</a:t>
            </a:r>
            <a:r>
              <a:rPr lang="en-US" sz="1899" dirty="0">
                <a:solidFill>
                  <a:srgbClr val="000000"/>
                </a:solidFill>
                <a:latin typeface="Open Sans"/>
              </a:rPr>
              <a:t> </a:t>
            </a:r>
            <a:r>
              <a:rPr lang="en-US" sz="1899" dirty="0" err="1">
                <a:solidFill>
                  <a:srgbClr val="000000"/>
                </a:solidFill>
                <a:latin typeface="Open Sans"/>
              </a:rPr>
              <a:t>fusionner</a:t>
            </a:r>
            <a:r>
              <a:rPr lang="en-US" sz="1899" dirty="0">
                <a:solidFill>
                  <a:srgbClr val="000000"/>
                </a:solidFill>
                <a:latin typeface="Open Sans"/>
              </a:rPr>
              <a:t>.</a:t>
            </a:r>
          </a:p>
          <a:p>
            <a:pPr algn="l">
              <a:lnSpc>
                <a:spcPts val="2659"/>
              </a:lnSpc>
            </a:pPr>
            <a:r>
              <a:rPr lang="en-US" sz="1899" dirty="0">
                <a:solidFill>
                  <a:srgbClr val="000000"/>
                </a:solidFill>
                <a:latin typeface="Open Sans"/>
              </a:rPr>
              <a:t> On place </a:t>
            </a:r>
            <a:r>
              <a:rPr lang="en-US" sz="1899" dirty="0" err="1">
                <a:solidFill>
                  <a:srgbClr val="000000"/>
                </a:solidFill>
                <a:latin typeface="Open Sans"/>
              </a:rPr>
              <a:t>ces</a:t>
            </a:r>
            <a:r>
              <a:rPr lang="en-US" sz="1899" dirty="0">
                <a:solidFill>
                  <a:srgbClr val="000000"/>
                </a:solidFill>
                <a:latin typeface="Open Sans"/>
              </a:rPr>
              <a:t> </a:t>
            </a:r>
            <a:r>
              <a:rPr lang="en-US" sz="1899" dirty="0" err="1">
                <a:solidFill>
                  <a:srgbClr val="000000"/>
                </a:solidFill>
                <a:latin typeface="Open Sans"/>
              </a:rPr>
              <a:t>composants</a:t>
            </a:r>
            <a:r>
              <a:rPr lang="en-US" sz="1899" dirty="0">
                <a:solidFill>
                  <a:srgbClr val="000000"/>
                </a:solidFill>
                <a:latin typeface="Open Sans"/>
              </a:rPr>
              <a:t> dans le tableau à double entrée, </a:t>
            </a:r>
          </a:p>
          <a:p>
            <a:pPr algn="l">
              <a:lnSpc>
                <a:spcPts val="2659"/>
              </a:lnSpc>
            </a:pPr>
            <a:r>
              <a:rPr lang="en-US" sz="1899" dirty="0" err="1">
                <a:solidFill>
                  <a:srgbClr val="000000"/>
                </a:solidFill>
                <a:latin typeface="Open Sans"/>
              </a:rPr>
              <a:t>puis</a:t>
            </a:r>
            <a:r>
              <a:rPr lang="en-US" sz="1899" dirty="0">
                <a:solidFill>
                  <a:srgbClr val="000000"/>
                </a:solidFill>
                <a:latin typeface="Open Sans"/>
              </a:rPr>
              <a:t> on </a:t>
            </a:r>
            <a:r>
              <a:rPr lang="en-US" sz="1899" dirty="0" err="1">
                <a:solidFill>
                  <a:srgbClr val="000000"/>
                </a:solidFill>
                <a:latin typeface="Open Sans"/>
              </a:rPr>
              <a:t>analyse</a:t>
            </a:r>
            <a:r>
              <a:rPr lang="en-US" sz="1899" dirty="0">
                <a:solidFill>
                  <a:srgbClr val="000000"/>
                </a:solidFill>
                <a:latin typeface="Open Sans"/>
              </a:rPr>
              <a:t> </a:t>
            </a:r>
            <a:r>
              <a:rPr lang="en-US" sz="1899" dirty="0" err="1">
                <a:solidFill>
                  <a:srgbClr val="000000"/>
                </a:solidFill>
                <a:latin typeface="Open Sans"/>
              </a:rPr>
              <a:t>chaque</a:t>
            </a:r>
            <a:r>
              <a:rPr lang="en-US" sz="1899" dirty="0">
                <a:solidFill>
                  <a:srgbClr val="000000"/>
                </a:solidFill>
                <a:latin typeface="Open Sans"/>
              </a:rPr>
              <a:t> fusion possible</a:t>
            </a:r>
          </a:p>
          <a:p>
            <a:pPr algn="l">
              <a:lnSpc>
                <a:spcPts val="2659"/>
              </a:lnSpc>
            </a:pPr>
            <a:r>
              <a:rPr lang="en-US" sz="1899" dirty="0">
                <a:solidFill>
                  <a:srgbClr val="000000"/>
                </a:solidFill>
                <a:latin typeface="Open Sans"/>
              </a:rPr>
              <a:t> (</a:t>
            </a:r>
            <a:r>
              <a:rPr lang="en-US" sz="1899" dirty="0" err="1">
                <a:solidFill>
                  <a:srgbClr val="000000"/>
                </a:solidFill>
                <a:latin typeface="Open Sans"/>
              </a:rPr>
              <a:t>endroit</a:t>
            </a:r>
            <a:r>
              <a:rPr lang="en-US" sz="1899" dirty="0">
                <a:solidFill>
                  <a:srgbClr val="000000"/>
                </a:solidFill>
                <a:latin typeface="Open Sans"/>
              </a:rPr>
              <a:t> </a:t>
            </a:r>
            <a:r>
              <a:rPr lang="en-US" sz="1899" dirty="0" err="1">
                <a:solidFill>
                  <a:srgbClr val="000000"/>
                </a:solidFill>
                <a:latin typeface="Open Sans"/>
              </a:rPr>
              <a:t>où</a:t>
            </a:r>
            <a:r>
              <a:rPr lang="en-US" sz="1899" dirty="0">
                <a:solidFill>
                  <a:srgbClr val="000000"/>
                </a:solidFill>
                <a:latin typeface="Open Sans"/>
              </a:rPr>
              <a:t> les </a:t>
            </a:r>
            <a:r>
              <a:rPr lang="en-US" sz="1899" dirty="0" err="1">
                <a:solidFill>
                  <a:srgbClr val="000000"/>
                </a:solidFill>
                <a:latin typeface="Open Sans"/>
              </a:rPr>
              <a:t>composants</a:t>
            </a:r>
            <a:r>
              <a:rPr lang="en-US" sz="1899" dirty="0">
                <a:solidFill>
                  <a:srgbClr val="000000"/>
                </a:solidFill>
                <a:latin typeface="Open Sans"/>
              </a:rPr>
              <a:t> se </a:t>
            </a:r>
            <a:r>
              <a:rPr lang="en-US" sz="1899" dirty="0" err="1">
                <a:solidFill>
                  <a:srgbClr val="000000"/>
                </a:solidFill>
                <a:latin typeface="Open Sans"/>
              </a:rPr>
              <a:t>croisent</a:t>
            </a:r>
            <a:r>
              <a:rPr lang="en-US" sz="1899" dirty="0">
                <a:solidFill>
                  <a:srgbClr val="000000"/>
                </a:solidFill>
                <a:latin typeface="Open Sans"/>
              </a:rPr>
              <a:t>) pour </a:t>
            </a:r>
            <a:r>
              <a:rPr lang="en-US" sz="1899" dirty="0" err="1">
                <a:solidFill>
                  <a:srgbClr val="000000"/>
                </a:solidFill>
                <a:latin typeface="Open Sans"/>
              </a:rPr>
              <a:t>déterminer</a:t>
            </a:r>
            <a:r>
              <a:rPr lang="en-US" sz="1899" dirty="0">
                <a:solidFill>
                  <a:srgbClr val="000000"/>
                </a:solidFill>
                <a:latin typeface="Open Sans"/>
              </a:rPr>
              <a:t> </a:t>
            </a:r>
            <a:r>
              <a:rPr lang="en-US" sz="1899" dirty="0" err="1">
                <a:solidFill>
                  <a:srgbClr val="000000"/>
                </a:solidFill>
                <a:latin typeface="Open Sans"/>
              </a:rPr>
              <a:t>si</a:t>
            </a:r>
            <a:r>
              <a:rPr lang="en-US" sz="1899" dirty="0">
                <a:solidFill>
                  <a:srgbClr val="000000"/>
                </a:solidFill>
                <a:latin typeface="Open Sans"/>
              </a:rPr>
              <a:t> </a:t>
            </a:r>
            <a:r>
              <a:rPr lang="en-US" sz="1899" dirty="0" err="1">
                <a:solidFill>
                  <a:srgbClr val="000000"/>
                </a:solidFill>
                <a:latin typeface="Open Sans"/>
              </a:rPr>
              <a:t>elle</a:t>
            </a:r>
            <a:r>
              <a:rPr lang="en-US" sz="1899" dirty="0">
                <a:solidFill>
                  <a:srgbClr val="000000"/>
                </a:solidFill>
                <a:latin typeface="Open Sans"/>
              </a:rPr>
              <a:t> </a:t>
            </a:r>
            <a:r>
              <a:rPr lang="en-US" sz="1899" dirty="0" err="1">
                <a:solidFill>
                  <a:srgbClr val="000000"/>
                </a:solidFill>
                <a:latin typeface="Open Sans"/>
              </a:rPr>
              <a:t>est</a:t>
            </a:r>
            <a:r>
              <a:rPr lang="en-US" sz="1899" dirty="0">
                <a:solidFill>
                  <a:srgbClr val="000000"/>
                </a:solidFill>
                <a:latin typeface="Open Sans"/>
              </a:rPr>
              <a:t> possible et utile</a:t>
            </a:r>
          </a:p>
          <a:p>
            <a:pPr algn="l">
              <a:lnSpc>
                <a:spcPts val="2659"/>
              </a:lnSpc>
            </a:pPr>
            <a:endParaRPr lang="en-US" sz="1899" dirty="0">
              <a:solidFill>
                <a:srgbClr val="000000"/>
              </a:solidFill>
              <a:latin typeface="Open Sans"/>
            </a:endParaRPr>
          </a:p>
          <a:p>
            <a:pPr algn="l">
              <a:lnSpc>
                <a:spcPts val="2659"/>
              </a:lnSpc>
            </a:pPr>
            <a:r>
              <a:rPr lang="en-US" sz="1899" dirty="0">
                <a:solidFill>
                  <a:srgbClr val="000000"/>
                </a:solidFill>
                <a:latin typeface="Open Sans"/>
              </a:rPr>
              <a:t> Objectif: </a:t>
            </a:r>
            <a:r>
              <a:rPr lang="en-US" sz="1899" dirty="0" err="1">
                <a:solidFill>
                  <a:srgbClr val="000000"/>
                </a:solidFill>
                <a:latin typeface="Open Sans"/>
              </a:rPr>
              <a:t>L’idée</a:t>
            </a:r>
            <a:r>
              <a:rPr lang="en-US" sz="1899" dirty="0">
                <a:solidFill>
                  <a:srgbClr val="000000"/>
                </a:solidFill>
                <a:latin typeface="Open Sans"/>
              </a:rPr>
              <a:t> </a:t>
            </a:r>
            <a:r>
              <a:rPr lang="en-US" sz="1899" dirty="0" err="1">
                <a:solidFill>
                  <a:srgbClr val="000000"/>
                </a:solidFill>
                <a:latin typeface="Open Sans"/>
              </a:rPr>
              <a:t>est</a:t>
            </a:r>
            <a:r>
              <a:rPr lang="en-US" sz="1899" dirty="0">
                <a:solidFill>
                  <a:srgbClr val="000000"/>
                </a:solidFill>
                <a:latin typeface="Open Sans"/>
              </a:rPr>
              <a:t> </a:t>
            </a:r>
            <a:r>
              <a:rPr lang="en-US" sz="1899" dirty="0" err="1">
                <a:solidFill>
                  <a:srgbClr val="000000"/>
                </a:solidFill>
                <a:latin typeface="Open Sans"/>
              </a:rPr>
              <a:t>d’établir</a:t>
            </a:r>
            <a:r>
              <a:rPr lang="en-US" sz="1899" dirty="0">
                <a:solidFill>
                  <a:srgbClr val="000000"/>
                </a:solidFill>
                <a:latin typeface="Open Sans"/>
              </a:rPr>
              <a:t> des fusions de </a:t>
            </a:r>
            <a:r>
              <a:rPr lang="en-US" sz="1899" dirty="0" err="1">
                <a:solidFill>
                  <a:srgbClr val="000000"/>
                </a:solidFill>
                <a:latin typeface="Open Sans"/>
              </a:rPr>
              <a:t>composants</a:t>
            </a:r>
            <a:r>
              <a:rPr lang="en-US" sz="1899" dirty="0">
                <a:solidFill>
                  <a:srgbClr val="000000"/>
                </a:solidFill>
                <a:latin typeface="Open Sans"/>
              </a:rPr>
              <a:t>, tout </a:t>
            </a:r>
            <a:r>
              <a:rPr lang="en-US" sz="1899" dirty="0" err="1">
                <a:solidFill>
                  <a:srgbClr val="000000"/>
                </a:solidFill>
                <a:latin typeface="Open Sans"/>
              </a:rPr>
              <a:t>en</a:t>
            </a:r>
            <a:r>
              <a:rPr lang="en-US" sz="1899" dirty="0">
                <a:solidFill>
                  <a:srgbClr val="000000"/>
                </a:solidFill>
                <a:latin typeface="Open Sans"/>
              </a:rPr>
              <a:t> </a:t>
            </a:r>
            <a:r>
              <a:rPr lang="en-US" sz="1899" dirty="0" err="1">
                <a:solidFill>
                  <a:srgbClr val="000000"/>
                </a:solidFill>
                <a:latin typeface="Open Sans"/>
              </a:rPr>
              <a:t>déterminant</a:t>
            </a:r>
            <a:r>
              <a:rPr lang="en-US" sz="1899" dirty="0">
                <a:solidFill>
                  <a:srgbClr val="000000"/>
                </a:solidFill>
                <a:latin typeface="Open Sans"/>
              </a:rPr>
              <a:t> </a:t>
            </a:r>
            <a:r>
              <a:rPr lang="en-US" sz="1899" dirty="0" err="1">
                <a:solidFill>
                  <a:srgbClr val="000000"/>
                </a:solidFill>
                <a:latin typeface="Open Sans"/>
              </a:rPr>
              <a:t>celles</a:t>
            </a:r>
            <a:r>
              <a:rPr lang="en-US" sz="1899" dirty="0">
                <a:solidFill>
                  <a:srgbClr val="000000"/>
                </a:solidFill>
                <a:latin typeface="Open Sans"/>
              </a:rPr>
              <a:t> qui </a:t>
            </a:r>
            <a:r>
              <a:rPr lang="en-US" sz="1899" dirty="0" err="1">
                <a:solidFill>
                  <a:srgbClr val="000000"/>
                </a:solidFill>
                <a:latin typeface="Open Sans"/>
              </a:rPr>
              <a:t>seraient</a:t>
            </a:r>
            <a:r>
              <a:rPr lang="en-US" sz="1899" dirty="0">
                <a:solidFill>
                  <a:srgbClr val="000000"/>
                </a:solidFill>
                <a:latin typeface="Open Sans"/>
              </a:rPr>
              <a:t> possibles, par </a:t>
            </a:r>
            <a:r>
              <a:rPr lang="en-US" sz="1899" dirty="0" err="1">
                <a:solidFill>
                  <a:srgbClr val="000000"/>
                </a:solidFill>
                <a:latin typeface="Open Sans"/>
              </a:rPr>
              <a:t>quels</a:t>
            </a:r>
            <a:r>
              <a:rPr lang="en-US" sz="1899" dirty="0">
                <a:solidFill>
                  <a:srgbClr val="000000"/>
                </a:solidFill>
                <a:latin typeface="Open Sans"/>
              </a:rPr>
              <a:t> </a:t>
            </a:r>
            <a:r>
              <a:rPr lang="en-US" sz="1899" dirty="0" err="1">
                <a:solidFill>
                  <a:srgbClr val="000000"/>
                </a:solidFill>
                <a:latin typeface="Open Sans"/>
              </a:rPr>
              <a:t>moyens</a:t>
            </a:r>
            <a:r>
              <a:rPr lang="en-US" sz="1899" dirty="0">
                <a:solidFill>
                  <a:srgbClr val="000000"/>
                </a:solidFill>
                <a:latin typeface="Open Sans"/>
              </a:rPr>
              <a:t> et </a:t>
            </a:r>
            <a:r>
              <a:rPr lang="en-US" sz="1899" dirty="0" err="1">
                <a:solidFill>
                  <a:srgbClr val="000000"/>
                </a:solidFill>
                <a:latin typeface="Open Sans"/>
              </a:rPr>
              <a:t>et</a:t>
            </a:r>
            <a:r>
              <a:rPr lang="en-US" sz="1899" dirty="0">
                <a:solidFill>
                  <a:srgbClr val="000000"/>
                </a:solidFill>
                <a:latin typeface="Open Sans"/>
              </a:rPr>
              <a:t> </a:t>
            </a:r>
            <a:r>
              <a:rPr lang="en-US" sz="1899" dirty="0" err="1">
                <a:solidFill>
                  <a:srgbClr val="000000"/>
                </a:solidFill>
                <a:latin typeface="Open Sans"/>
              </a:rPr>
              <a:t>s’il</a:t>
            </a:r>
            <a:r>
              <a:rPr lang="en-US" sz="1899" dirty="0">
                <a:solidFill>
                  <a:srgbClr val="000000"/>
                </a:solidFill>
                <a:latin typeface="Open Sans"/>
              </a:rPr>
              <a:t> y </a:t>
            </a:r>
            <a:r>
              <a:rPr lang="en-US" sz="1899" dirty="0" err="1">
                <a:solidFill>
                  <a:srgbClr val="000000"/>
                </a:solidFill>
                <a:latin typeface="Open Sans"/>
              </a:rPr>
              <a:t>aurait</a:t>
            </a:r>
            <a:r>
              <a:rPr lang="en-US" sz="1899" dirty="0">
                <a:solidFill>
                  <a:srgbClr val="000000"/>
                </a:solidFill>
                <a:latin typeface="Open Sans"/>
              </a:rPr>
              <a:t> un </a:t>
            </a:r>
            <a:r>
              <a:rPr lang="en-US" sz="1899" dirty="0" err="1">
                <a:solidFill>
                  <a:srgbClr val="000000"/>
                </a:solidFill>
                <a:latin typeface="Open Sans"/>
              </a:rPr>
              <a:t>intêret</a:t>
            </a:r>
            <a:r>
              <a:rPr lang="en-US" sz="1899" dirty="0">
                <a:solidFill>
                  <a:srgbClr val="000000"/>
                </a:solidFill>
                <a:latin typeface="Open Sans"/>
              </a:rPr>
              <a:t> à le faire.</a:t>
            </a:r>
          </a:p>
          <a:p>
            <a:pPr algn="l">
              <a:lnSpc>
                <a:spcPts val="2659"/>
              </a:lnSpc>
            </a:pPr>
            <a:endParaRPr lang="en-US" sz="1899" dirty="0">
              <a:solidFill>
                <a:srgbClr val="000000"/>
              </a:solidFill>
              <a:latin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387753"/>
            <a:ext cx="4636355" cy="905254"/>
          </a:xfrm>
          <a:prstGeom prst="rect">
            <a:avLst/>
          </a:prstGeom>
        </p:spPr>
        <p:txBody>
          <a:bodyPr lIns="0" tIns="0" rIns="0" bIns="0" rtlCol="0" anchor="t">
            <a:spAutoFit/>
          </a:bodyPr>
          <a:lstStyle/>
          <a:p>
            <a:pPr algn="l">
              <a:lnSpc>
                <a:spcPts val="6804"/>
              </a:lnSpc>
            </a:pPr>
            <a:r>
              <a:rPr lang="en-US" sz="4860" spc="-160">
                <a:solidFill>
                  <a:srgbClr val="000000"/>
                </a:solidFill>
                <a:latin typeface="Helvetica World Bold"/>
              </a:rPr>
              <a:t>exemple utilisé</a:t>
            </a:r>
          </a:p>
        </p:txBody>
      </p:sp>
      <p:sp>
        <p:nvSpPr>
          <p:cNvPr id="3" name="TextBox 3"/>
          <p:cNvSpPr txBox="1"/>
          <p:nvPr/>
        </p:nvSpPr>
        <p:spPr>
          <a:xfrm>
            <a:off x="2537287" y="2881907"/>
            <a:ext cx="11450581" cy="1656715"/>
          </a:xfrm>
          <a:prstGeom prst="rect">
            <a:avLst/>
          </a:prstGeom>
        </p:spPr>
        <p:txBody>
          <a:bodyPr lIns="0" tIns="0" rIns="0" bIns="0" rtlCol="0" anchor="t">
            <a:spAutoFit/>
          </a:bodyPr>
          <a:lstStyle/>
          <a:p>
            <a:pPr algn="l">
              <a:lnSpc>
                <a:spcPts val="2659"/>
              </a:lnSpc>
            </a:pPr>
            <a:r>
              <a:rPr lang="en-US" sz="1899" dirty="0">
                <a:solidFill>
                  <a:srgbClr val="000000"/>
                </a:solidFill>
                <a:latin typeface="Open Sans"/>
              </a:rPr>
              <a:t>Nous </a:t>
            </a:r>
            <a:r>
              <a:rPr lang="en-US" sz="1899" dirty="0" err="1">
                <a:solidFill>
                  <a:srgbClr val="000000"/>
                </a:solidFill>
                <a:latin typeface="Open Sans"/>
              </a:rPr>
              <a:t>avons</a:t>
            </a:r>
            <a:r>
              <a:rPr lang="en-US" sz="1899" dirty="0">
                <a:solidFill>
                  <a:srgbClr val="000000"/>
                </a:solidFill>
                <a:latin typeface="Open Sans"/>
              </a:rPr>
              <a:t> pris </a:t>
            </a:r>
            <a:r>
              <a:rPr lang="en-US" sz="1899" dirty="0" err="1">
                <a:solidFill>
                  <a:srgbClr val="000000"/>
                </a:solidFill>
                <a:latin typeface="Open Sans"/>
              </a:rPr>
              <a:t>l’exemple</a:t>
            </a:r>
            <a:r>
              <a:rPr lang="en-US" sz="1899" dirty="0">
                <a:solidFill>
                  <a:srgbClr val="000000"/>
                </a:solidFill>
                <a:latin typeface="Open Sans"/>
              </a:rPr>
              <a:t> du cartable d’un </a:t>
            </a:r>
            <a:r>
              <a:rPr lang="en-US" sz="1899" dirty="0" err="1">
                <a:solidFill>
                  <a:srgbClr val="000000"/>
                </a:solidFill>
                <a:latin typeface="Open Sans"/>
              </a:rPr>
              <a:t>écolier</a:t>
            </a:r>
            <a:r>
              <a:rPr lang="en-US" sz="1899" dirty="0">
                <a:solidFill>
                  <a:srgbClr val="000000"/>
                </a:solidFill>
                <a:latin typeface="Open Sans"/>
              </a:rPr>
              <a:t>. Oscar a un cartable trop </a:t>
            </a:r>
            <a:r>
              <a:rPr lang="en-US" sz="1899" dirty="0" err="1">
                <a:solidFill>
                  <a:srgbClr val="000000"/>
                </a:solidFill>
                <a:latin typeface="Open Sans"/>
              </a:rPr>
              <a:t>lourd</a:t>
            </a:r>
            <a:r>
              <a:rPr lang="en-US" sz="1899" dirty="0">
                <a:solidFill>
                  <a:srgbClr val="000000"/>
                </a:solidFill>
                <a:latin typeface="Open Sans"/>
              </a:rPr>
              <a:t>, car il doit </a:t>
            </a:r>
            <a:r>
              <a:rPr lang="en-US" sz="1899" dirty="0" err="1">
                <a:solidFill>
                  <a:srgbClr val="000000"/>
                </a:solidFill>
                <a:latin typeface="Open Sans"/>
              </a:rPr>
              <a:t>amener</a:t>
            </a:r>
            <a:r>
              <a:rPr lang="en-US" sz="1899" dirty="0">
                <a:solidFill>
                  <a:srgbClr val="000000"/>
                </a:solidFill>
                <a:latin typeface="Open Sans"/>
              </a:rPr>
              <a:t> son agenda, </a:t>
            </a:r>
            <a:r>
              <a:rPr lang="en-US" sz="1899" dirty="0" err="1">
                <a:solidFill>
                  <a:srgbClr val="000000"/>
                </a:solidFill>
                <a:latin typeface="Open Sans"/>
              </a:rPr>
              <a:t>sa</a:t>
            </a:r>
            <a:r>
              <a:rPr lang="en-US" sz="1899" dirty="0">
                <a:solidFill>
                  <a:srgbClr val="000000"/>
                </a:solidFill>
                <a:latin typeface="Open Sans"/>
              </a:rPr>
              <a:t> </a:t>
            </a:r>
            <a:r>
              <a:rPr lang="en-US" sz="1899" dirty="0" err="1">
                <a:solidFill>
                  <a:srgbClr val="000000"/>
                </a:solidFill>
                <a:latin typeface="Open Sans"/>
              </a:rPr>
              <a:t>trousse</a:t>
            </a:r>
            <a:r>
              <a:rPr lang="en-US" sz="1899" dirty="0">
                <a:solidFill>
                  <a:srgbClr val="000000"/>
                </a:solidFill>
                <a:latin typeface="Open Sans"/>
              </a:rPr>
              <a:t>, son </a:t>
            </a:r>
            <a:r>
              <a:rPr lang="en-US" sz="1899" dirty="0" err="1">
                <a:solidFill>
                  <a:srgbClr val="000000"/>
                </a:solidFill>
                <a:latin typeface="Open Sans"/>
              </a:rPr>
              <a:t>classeur</a:t>
            </a:r>
            <a:r>
              <a:rPr lang="en-US" sz="1899" dirty="0">
                <a:solidFill>
                  <a:srgbClr val="000000"/>
                </a:solidFill>
                <a:latin typeface="Open Sans"/>
              </a:rPr>
              <a:t>, et son carnet de liaison. </a:t>
            </a:r>
            <a:r>
              <a:rPr lang="en-US" sz="1899" dirty="0" err="1">
                <a:solidFill>
                  <a:srgbClr val="000000"/>
                </a:solidFill>
                <a:latin typeface="Open Sans"/>
              </a:rPr>
              <a:t>Cela</a:t>
            </a:r>
            <a:r>
              <a:rPr lang="en-US" sz="1899" dirty="0">
                <a:solidFill>
                  <a:srgbClr val="000000"/>
                </a:solidFill>
                <a:latin typeface="Open Sans"/>
              </a:rPr>
              <a:t> </a:t>
            </a:r>
            <a:r>
              <a:rPr lang="en-US" sz="1899" dirty="0" err="1">
                <a:solidFill>
                  <a:srgbClr val="000000"/>
                </a:solidFill>
                <a:latin typeface="Open Sans"/>
              </a:rPr>
              <a:t>représente</a:t>
            </a:r>
            <a:r>
              <a:rPr lang="en-US" sz="1899" dirty="0">
                <a:solidFill>
                  <a:srgbClr val="000000"/>
                </a:solidFill>
                <a:latin typeface="Open Sans"/>
              </a:rPr>
              <a:t> un </a:t>
            </a:r>
            <a:r>
              <a:rPr lang="en-US" sz="1899" dirty="0" err="1">
                <a:solidFill>
                  <a:srgbClr val="000000"/>
                </a:solidFill>
                <a:latin typeface="Open Sans"/>
              </a:rPr>
              <a:t>poids</a:t>
            </a:r>
            <a:r>
              <a:rPr lang="en-US" sz="1899" dirty="0">
                <a:solidFill>
                  <a:srgbClr val="000000"/>
                </a:solidFill>
                <a:latin typeface="Open Sans"/>
              </a:rPr>
              <a:t> important pour un enfant de </a:t>
            </a:r>
            <a:r>
              <a:rPr lang="en-US" sz="1899" dirty="0" err="1">
                <a:solidFill>
                  <a:srgbClr val="000000"/>
                </a:solidFill>
                <a:latin typeface="Open Sans"/>
              </a:rPr>
              <a:t>primaire</a:t>
            </a:r>
            <a:r>
              <a:rPr lang="en-US" sz="1899" dirty="0">
                <a:solidFill>
                  <a:srgbClr val="000000"/>
                </a:solidFill>
                <a:latin typeface="Open Sans"/>
              </a:rPr>
              <a:t>, </a:t>
            </a:r>
            <a:r>
              <a:rPr lang="en-US" sz="1899" dirty="0" err="1">
                <a:solidFill>
                  <a:srgbClr val="000000"/>
                </a:solidFill>
                <a:latin typeface="Open Sans"/>
              </a:rPr>
              <a:t>aussi</a:t>
            </a:r>
            <a:r>
              <a:rPr lang="en-US" sz="1899" dirty="0">
                <a:solidFill>
                  <a:srgbClr val="000000"/>
                </a:solidFill>
                <a:latin typeface="Open Sans"/>
              </a:rPr>
              <a:t> il </a:t>
            </a:r>
            <a:r>
              <a:rPr lang="en-US" sz="1899" dirty="0" err="1">
                <a:solidFill>
                  <a:srgbClr val="000000"/>
                </a:solidFill>
                <a:latin typeface="Open Sans"/>
              </a:rPr>
              <a:t>s’agit</a:t>
            </a:r>
            <a:r>
              <a:rPr lang="en-US" sz="1899" dirty="0">
                <a:solidFill>
                  <a:srgbClr val="000000"/>
                </a:solidFill>
                <a:latin typeface="Open Sans"/>
              </a:rPr>
              <a:t> de </a:t>
            </a:r>
            <a:r>
              <a:rPr lang="en-US" sz="1899" dirty="0" err="1">
                <a:solidFill>
                  <a:srgbClr val="000000"/>
                </a:solidFill>
                <a:latin typeface="Open Sans"/>
              </a:rPr>
              <a:t>concrétiser</a:t>
            </a:r>
            <a:r>
              <a:rPr lang="en-US" sz="1899" dirty="0">
                <a:solidFill>
                  <a:srgbClr val="000000"/>
                </a:solidFill>
                <a:latin typeface="Open Sans"/>
              </a:rPr>
              <a:t> la cartable </a:t>
            </a:r>
            <a:r>
              <a:rPr lang="en-US" sz="1899" dirty="0" err="1">
                <a:solidFill>
                  <a:srgbClr val="000000"/>
                </a:solidFill>
                <a:latin typeface="Open Sans"/>
              </a:rPr>
              <a:t>d’Oscar</a:t>
            </a:r>
            <a:r>
              <a:rPr lang="en-US" sz="1899" dirty="0">
                <a:solidFill>
                  <a:srgbClr val="000000"/>
                </a:solidFill>
                <a:latin typeface="Open Sans"/>
              </a:rPr>
              <a:t> </a:t>
            </a:r>
            <a:r>
              <a:rPr lang="en-US" sz="1899" dirty="0" err="1">
                <a:solidFill>
                  <a:srgbClr val="000000"/>
                </a:solidFill>
                <a:latin typeface="Open Sans"/>
              </a:rPr>
              <a:t>afin</a:t>
            </a:r>
            <a:r>
              <a:rPr lang="en-US" sz="1899" dirty="0">
                <a:solidFill>
                  <a:srgbClr val="000000"/>
                </a:solidFill>
                <a:latin typeface="Open Sans"/>
              </a:rPr>
              <a:t> </a:t>
            </a:r>
            <a:r>
              <a:rPr lang="en-US" sz="1899" dirty="0" err="1">
                <a:solidFill>
                  <a:srgbClr val="000000"/>
                </a:solidFill>
                <a:latin typeface="Open Sans"/>
              </a:rPr>
              <a:t>d’y</a:t>
            </a:r>
            <a:r>
              <a:rPr lang="en-US" sz="1899" dirty="0">
                <a:solidFill>
                  <a:srgbClr val="000000"/>
                </a:solidFill>
                <a:latin typeface="Open Sans"/>
              </a:rPr>
              <a:t> </a:t>
            </a:r>
            <a:r>
              <a:rPr lang="en-US" sz="1899" dirty="0" err="1">
                <a:solidFill>
                  <a:srgbClr val="000000"/>
                </a:solidFill>
                <a:latin typeface="Open Sans"/>
              </a:rPr>
              <a:t>intégrer</a:t>
            </a:r>
            <a:r>
              <a:rPr lang="en-US" sz="1899" dirty="0">
                <a:solidFill>
                  <a:srgbClr val="000000"/>
                </a:solidFill>
                <a:latin typeface="Open Sans"/>
              </a:rPr>
              <a:t> les </a:t>
            </a:r>
            <a:r>
              <a:rPr lang="en-US" sz="1899" dirty="0" err="1">
                <a:solidFill>
                  <a:srgbClr val="000000"/>
                </a:solidFill>
                <a:latin typeface="Open Sans"/>
              </a:rPr>
              <a:t>fonctions</a:t>
            </a:r>
            <a:r>
              <a:rPr lang="en-US" sz="1899" dirty="0">
                <a:solidFill>
                  <a:srgbClr val="000000"/>
                </a:solidFill>
                <a:latin typeface="Open Sans"/>
              </a:rPr>
              <a:t> des </a:t>
            </a:r>
            <a:r>
              <a:rPr lang="en-US" sz="1899" dirty="0" err="1">
                <a:solidFill>
                  <a:srgbClr val="000000"/>
                </a:solidFill>
                <a:latin typeface="Open Sans"/>
              </a:rPr>
              <a:t>éléments</a:t>
            </a:r>
            <a:r>
              <a:rPr lang="en-US" sz="1899" dirty="0">
                <a:solidFill>
                  <a:srgbClr val="000000"/>
                </a:solidFill>
                <a:latin typeface="Open Sans"/>
              </a:rPr>
              <a:t> </a:t>
            </a:r>
            <a:r>
              <a:rPr lang="en-US" sz="1899" dirty="0" err="1">
                <a:solidFill>
                  <a:srgbClr val="000000"/>
                </a:solidFill>
                <a:latin typeface="Open Sans"/>
              </a:rPr>
              <a:t>qu’il</a:t>
            </a:r>
            <a:r>
              <a:rPr lang="en-US" sz="1899" dirty="0">
                <a:solidFill>
                  <a:srgbClr val="000000"/>
                </a:solidFill>
                <a:latin typeface="Open Sans"/>
              </a:rPr>
              <a:t> doit transporter.</a:t>
            </a:r>
          </a:p>
          <a:p>
            <a:pPr algn="l">
              <a:lnSpc>
                <a:spcPts val="2659"/>
              </a:lnSpc>
            </a:pPr>
            <a:endParaRPr lang="en-US" sz="1899" dirty="0">
              <a:solidFill>
                <a:srgbClr val="000000"/>
              </a:solidFill>
              <a:latin typeface="Open Sans"/>
            </a:endParaRPr>
          </a:p>
        </p:txBody>
      </p:sp>
      <p:sp>
        <p:nvSpPr>
          <p:cNvPr id="4" name="TextBox 4"/>
          <p:cNvSpPr txBox="1"/>
          <p:nvPr/>
        </p:nvSpPr>
        <p:spPr>
          <a:xfrm>
            <a:off x="1028700" y="830282"/>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Invention</a:t>
            </a:r>
          </a:p>
        </p:txBody>
      </p:sp>
      <p:sp>
        <p:nvSpPr>
          <p:cNvPr id="5" name="Freeform 5"/>
          <p:cNvSpPr/>
          <p:nvPr/>
        </p:nvSpPr>
        <p:spPr>
          <a:xfrm>
            <a:off x="8262577" y="4729418"/>
            <a:ext cx="4528882" cy="4528882"/>
          </a:xfrm>
          <a:custGeom>
            <a:avLst/>
            <a:gdLst/>
            <a:ahLst/>
            <a:cxnLst/>
            <a:rect l="l" t="t" r="r" b="b"/>
            <a:pathLst>
              <a:path w="4528882" h="4528882">
                <a:moveTo>
                  <a:pt x="0" y="0"/>
                </a:moveTo>
                <a:lnTo>
                  <a:pt x="4528882" y="0"/>
                </a:lnTo>
                <a:lnTo>
                  <a:pt x="4528882" y="4528882"/>
                </a:lnTo>
                <a:lnTo>
                  <a:pt x="0" y="4528882"/>
                </a:lnTo>
                <a:lnTo>
                  <a:pt x="0" y="0"/>
                </a:lnTo>
                <a:close/>
              </a:path>
            </a:pathLst>
          </a:custGeom>
          <a:blipFill>
            <a:blip r:embed="rId2"/>
            <a:stretch>
              <a:fillRect/>
            </a:stretch>
          </a:blipFill>
          <a:ln w="19050" cap="sq">
            <a:solidFill>
              <a:srgbClr val="000000"/>
            </a:solidFill>
            <a:prstDash val="solid"/>
            <a:miter/>
          </a:ln>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50896" y="1875694"/>
            <a:ext cx="13049558" cy="7382606"/>
            <a:chOff x="0" y="0"/>
            <a:chExt cx="17399410" cy="9843475"/>
          </a:xfrm>
        </p:grpSpPr>
        <p:sp>
          <p:nvSpPr>
            <p:cNvPr id="3" name="TextBox 3"/>
            <p:cNvSpPr txBox="1"/>
            <p:nvPr/>
          </p:nvSpPr>
          <p:spPr>
            <a:xfrm>
              <a:off x="12102763" y="4458412"/>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u="none" spc="57">
                  <a:solidFill>
                    <a:srgbClr val="FFFFFF"/>
                  </a:solidFill>
                  <a:latin typeface="Aileron Bold"/>
                </a:rPr>
                <a:t>Price</a:t>
              </a:r>
            </a:p>
          </p:txBody>
        </p:sp>
        <p:sp>
          <p:nvSpPr>
            <p:cNvPr id="4" name="TextBox 4"/>
            <p:cNvSpPr txBox="1"/>
            <p:nvPr/>
          </p:nvSpPr>
          <p:spPr>
            <a:xfrm>
              <a:off x="1948690" y="1854806"/>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Classeur</a:t>
              </a:r>
            </a:p>
          </p:txBody>
        </p:sp>
        <p:sp>
          <p:nvSpPr>
            <p:cNvPr id="5" name="TextBox 5"/>
            <p:cNvSpPr txBox="1"/>
            <p:nvPr/>
          </p:nvSpPr>
          <p:spPr>
            <a:xfrm>
              <a:off x="4495473" y="1878492"/>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Trousse</a:t>
              </a:r>
            </a:p>
          </p:txBody>
        </p:sp>
        <p:sp>
          <p:nvSpPr>
            <p:cNvPr id="6" name="TextBox 6"/>
            <p:cNvSpPr txBox="1"/>
            <p:nvPr/>
          </p:nvSpPr>
          <p:spPr>
            <a:xfrm>
              <a:off x="7037947" y="1696603"/>
              <a:ext cx="1830639" cy="629288"/>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Carnet de liaison </a:t>
              </a:r>
            </a:p>
          </p:txBody>
        </p:sp>
        <p:sp>
          <p:nvSpPr>
            <p:cNvPr id="7" name="TextBox 7"/>
            <p:cNvSpPr txBox="1"/>
            <p:nvPr/>
          </p:nvSpPr>
          <p:spPr>
            <a:xfrm>
              <a:off x="9581338" y="1915365"/>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Cartable</a:t>
              </a:r>
            </a:p>
          </p:txBody>
        </p:sp>
        <p:sp>
          <p:nvSpPr>
            <p:cNvPr id="8" name="TextBox 8"/>
            <p:cNvSpPr txBox="1"/>
            <p:nvPr/>
          </p:nvSpPr>
          <p:spPr>
            <a:xfrm>
              <a:off x="12160552" y="3067156"/>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Agenda</a:t>
              </a:r>
            </a:p>
          </p:txBody>
        </p:sp>
        <p:sp>
          <p:nvSpPr>
            <p:cNvPr id="9" name="TextBox 9"/>
            <p:cNvSpPr txBox="1"/>
            <p:nvPr/>
          </p:nvSpPr>
          <p:spPr>
            <a:xfrm>
              <a:off x="12172347" y="6922249"/>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Trousse</a:t>
              </a:r>
            </a:p>
          </p:txBody>
        </p:sp>
        <p:sp>
          <p:nvSpPr>
            <p:cNvPr id="10" name="TextBox 10"/>
            <p:cNvSpPr txBox="1"/>
            <p:nvPr/>
          </p:nvSpPr>
          <p:spPr>
            <a:xfrm>
              <a:off x="12160552" y="8684930"/>
              <a:ext cx="1845780" cy="629288"/>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Carnet de liaison</a:t>
              </a:r>
            </a:p>
          </p:txBody>
        </p:sp>
        <p:sp>
          <p:nvSpPr>
            <p:cNvPr id="11" name="AutoShape 11"/>
            <p:cNvSpPr/>
            <p:nvPr/>
          </p:nvSpPr>
          <p:spPr>
            <a:xfrm>
              <a:off x="9463192" y="2444789"/>
              <a:ext cx="2406567" cy="1786824"/>
            </a:xfrm>
            <a:prstGeom prst="rect">
              <a:avLst/>
            </a:prstGeom>
            <a:solidFill>
              <a:srgbClr val="FFFFFF"/>
            </a:solidFill>
            <a:ln w="19050" cap="sq">
              <a:solidFill>
                <a:srgbClr val="000000"/>
              </a:solidFill>
              <a:prstDash val="solid"/>
              <a:miter/>
            </a:ln>
          </p:spPr>
        </p:sp>
        <p:sp>
          <p:nvSpPr>
            <p:cNvPr id="12" name="AutoShape 12"/>
            <p:cNvSpPr/>
            <p:nvPr/>
          </p:nvSpPr>
          <p:spPr>
            <a:xfrm>
              <a:off x="4648748" y="4231712"/>
              <a:ext cx="2406567" cy="1911645"/>
            </a:xfrm>
            <a:prstGeom prst="rect">
              <a:avLst/>
            </a:prstGeom>
            <a:solidFill>
              <a:srgbClr val="FFFFFF"/>
            </a:solidFill>
            <a:ln w="19050" cap="sq">
              <a:solidFill>
                <a:srgbClr val="000000"/>
              </a:solidFill>
              <a:prstDash val="solid"/>
              <a:miter/>
            </a:ln>
          </p:spPr>
        </p:sp>
        <p:sp>
          <p:nvSpPr>
            <p:cNvPr id="13" name="AutoShape 13"/>
            <p:cNvSpPr/>
            <p:nvPr/>
          </p:nvSpPr>
          <p:spPr>
            <a:xfrm>
              <a:off x="7055315" y="4213000"/>
              <a:ext cx="2406567" cy="1945458"/>
            </a:xfrm>
            <a:prstGeom prst="rect">
              <a:avLst/>
            </a:prstGeom>
            <a:solidFill>
              <a:srgbClr val="FFFFFF"/>
            </a:solidFill>
            <a:ln w="19050" cap="sq">
              <a:solidFill>
                <a:srgbClr val="000000"/>
              </a:solidFill>
              <a:prstDash val="solid"/>
              <a:miter/>
            </a:ln>
          </p:spPr>
        </p:sp>
        <p:sp>
          <p:nvSpPr>
            <p:cNvPr id="14" name="AutoShape 14"/>
            <p:cNvSpPr/>
            <p:nvPr/>
          </p:nvSpPr>
          <p:spPr>
            <a:xfrm>
              <a:off x="9453249" y="4224611"/>
              <a:ext cx="2428752" cy="1916941"/>
            </a:xfrm>
            <a:prstGeom prst="rect">
              <a:avLst/>
            </a:prstGeom>
            <a:solidFill>
              <a:srgbClr val="FFFFFF"/>
            </a:solidFill>
            <a:ln w="19050" cap="sq">
              <a:solidFill>
                <a:srgbClr val="000000"/>
              </a:solidFill>
              <a:prstDash val="solid"/>
              <a:miter/>
            </a:ln>
          </p:spPr>
        </p:sp>
        <p:sp>
          <p:nvSpPr>
            <p:cNvPr id="15" name="AutoShape 15"/>
            <p:cNvSpPr/>
            <p:nvPr/>
          </p:nvSpPr>
          <p:spPr>
            <a:xfrm>
              <a:off x="7028439" y="6133098"/>
              <a:ext cx="2434752" cy="1884873"/>
            </a:xfrm>
            <a:prstGeom prst="rect">
              <a:avLst/>
            </a:prstGeom>
            <a:solidFill>
              <a:srgbClr val="FFFFFF"/>
            </a:solidFill>
            <a:ln w="19050" cap="sq">
              <a:solidFill>
                <a:srgbClr val="000000"/>
              </a:solidFill>
              <a:prstDash val="solid"/>
              <a:miter/>
            </a:ln>
          </p:spPr>
        </p:sp>
        <p:sp>
          <p:nvSpPr>
            <p:cNvPr id="16" name="AutoShape 16"/>
            <p:cNvSpPr/>
            <p:nvPr/>
          </p:nvSpPr>
          <p:spPr>
            <a:xfrm>
              <a:off x="9475434" y="8001065"/>
              <a:ext cx="2406567" cy="1842410"/>
            </a:xfrm>
            <a:prstGeom prst="rect">
              <a:avLst/>
            </a:prstGeom>
            <a:solidFill>
              <a:srgbClr val="FFFFFF"/>
            </a:solidFill>
            <a:ln w="19050" cap="sq">
              <a:solidFill>
                <a:srgbClr val="000000"/>
              </a:solidFill>
              <a:prstDash val="solid"/>
              <a:miter/>
            </a:ln>
          </p:spPr>
        </p:sp>
        <p:sp>
          <p:nvSpPr>
            <p:cNvPr id="17" name="AutoShape 17"/>
            <p:cNvSpPr/>
            <p:nvPr/>
          </p:nvSpPr>
          <p:spPr>
            <a:xfrm>
              <a:off x="0" y="2451694"/>
              <a:ext cx="2259919" cy="1761306"/>
            </a:xfrm>
            <a:prstGeom prst="rect">
              <a:avLst/>
            </a:prstGeom>
            <a:solidFill>
              <a:srgbClr val="F80C0C"/>
            </a:solidFill>
            <a:ln w="19050" cap="sq">
              <a:solidFill>
                <a:srgbClr val="000000"/>
              </a:solidFill>
              <a:prstDash val="solid"/>
              <a:miter/>
            </a:ln>
          </p:spPr>
        </p:sp>
        <p:sp>
          <p:nvSpPr>
            <p:cNvPr id="18" name="AutoShape 18"/>
            <p:cNvSpPr/>
            <p:nvPr/>
          </p:nvSpPr>
          <p:spPr>
            <a:xfrm>
              <a:off x="2252626" y="4221453"/>
              <a:ext cx="2406567" cy="1911645"/>
            </a:xfrm>
            <a:prstGeom prst="rect">
              <a:avLst/>
            </a:prstGeom>
            <a:solidFill>
              <a:srgbClr val="F80C0C"/>
            </a:solidFill>
            <a:ln w="19050" cap="sq">
              <a:solidFill>
                <a:srgbClr val="000000"/>
              </a:solidFill>
              <a:prstDash val="solid"/>
              <a:miter/>
            </a:ln>
          </p:spPr>
        </p:sp>
        <p:sp>
          <p:nvSpPr>
            <p:cNvPr id="19" name="AutoShape 19"/>
            <p:cNvSpPr/>
            <p:nvPr/>
          </p:nvSpPr>
          <p:spPr>
            <a:xfrm>
              <a:off x="4670015" y="6141551"/>
              <a:ext cx="2401407" cy="1871321"/>
            </a:xfrm>
            <a:prstGeom prst="rect">
              <a:avLst/>
            </a:prstGeom>
            <a:solidFill>
              <a:srgbClr val="F80C0C"/>
            </a:solidFill>
            <a:ln w="19050" cap="sq">
              <a:solidFill>
                <a:srgbClr val="000000"/>
              </a:solidFill>
              <a:prstDash val="solid"/>
              <a:miter/>
            </a:ln>
          </p:spPr>
        </p:sp>
        <p:sp>
          <p:nvSpPr>
            <p:cNvPr id="20" name="AutoShape 20"/>
            <p:cNvSpPr/>
            <p:nvPr/>
          </p:nvSpPr>
          <p:spPr>
            <a:xfrm>
              <a:off x="7028439" y="8001065"/>
              <a:ext cx="2460319" cy="1842410"/>
            </a:xfrm>
            <a:prstGeom prst="rect">
              <a:avLst/>
            </a:prstGeom>
            <a:solidFill>
              <a:srgbClr val="F80C0C"/>
            </a:solidFill>
            <a:ln w="19050" cap="sq">
              <a:solidFill>
                <a:srgbClr val="000000"/>
              </a:solidFill>
              <a:prstDash val="solid"/>
              <a:miter/>
            </a:ln>
          </p:spPr>
        </p:sp>
        <p:sp>
          <p:nvSpPr>
            <p:cNvPr id="21" name="AutoShape 21"/>
            <p:cNvSpPr/>
            <p:nvPr/>
          </p:nvSpPr>
          <p:spPr>
            <a:xfrm>
              <a:off x="0" y="1750683"/>
              <a:ext cx="2259919" cy="694107"/>
            </a:xfrm>
            <a:prstGeom prst="rect">
              <a:avLst/>
            </a:prstGeom>
            <a:solidFill>
              <a:srgbClr val="486A7B"/>
            </a:solidFill>
            <a:ln w="19050" cap="sq">
              <a:solidFill>
                <a:srgbClr val="000000"/>
              </a:solidFill>
              <a:prstDash val="solid"/>
              <a:miter/>
            </a:ln>
          </p:spPr>
        </p:sp>
        <p:sp>
          <p:nvSpPr>
            <p:cNvPr id="22" name="AutoShape 22"/>
            <p:cNvSpPr/>
            <p:nvPr/>
          </p:nvSpPr>
          <p:spPr>
            <a:xfrm>
              <a:off x="2252626" y="1760500"/>
              <a:ext cx="2406567" cy="688281"/>
            </a:xfrm>
            <a:prstGeom prst="rect">
              <a:avLst/>
            </a:prstGeom>
            <a:solidFill>
              <a:srgbClr val="587989"/>
            </a:solidFill>
            <a:ln w="19050" cap="sq">
              <a:solidFill>
                <a:srgbClr val="000000"/>
              </a:solidFill>
              <a:prstDash val="solid"/>
              <a:miter/>
            </a:ln>
          </p:spPr>
        </p:sp>
        <p:sp>
          <p:nvSpPr>
            <p:cNvPr id="23" name="AutoShape 23"/>
            <p:cNvSpPr/>
            <p:nvPr/>
          </p:nvSpPr>
          <p:spPr>
            <a:xfrm>
              <a:off x="4653895" y="1754024"/>
              <a:ext cx="2428296" cy="694107"/>
            </a:xfrm>
            <a:prstGeom prst="rect">
              <a:avLst/>
            </a:prstGeom>
            <a:solidFill>
              <a:srgbClr val="587989"/>
            </a:solidFill>
            <a:ln w="19050" cap="sq">
              <a:solidFill>
                <a:srgbClr val="000000"/>
              </a:solidFill>
              <a:prstDash val="solid"/>
              <a:miter/>
            </a:ln>
          </p:spPr>
        </p:sp>
        <p:sp>
          <p:nvSpPr>
            <p:cNvPr id="24" name="AutoShape 24"/>
            <p:cNvSpPr/>
            <p:nvPr/>
          </p:nvSpPr>
          <p:spPr>
            <a:xfrm>
              <a:off x="7071421" y="1757587"/>
              <a:ext cx="2406567" cy="694107"/>
            </a:xfrm>
            <a:prstGeom prst="rect">
              <a:avLst/>
            </a:prstGeom>
            <a:solidFill>
              <a:srgbClr val="587989"/>
            </a:solidFill>
            <a:ln w="19050" cap="sq">
              <a:solidFill>
                <a:srgbClr val="000000"/>
              </a:solidFill>
              <a:prstDash val="solid"/>
              <a:miter/>
            </a:ln>
          </p:spPr>
        </p:sp>
        <p:sp>
          <p:nvSpPr>
            <p:cNvPr id="25" name="AutoShape 25"/>
            <p:cNvSpPr/>
            <p:nvPr/>
          </p:nvSpPr>
          <p:spPr>
            <a:xfrm>
              <a:off x="9463639" y="1750683"/>
              <a:ext cx="2406567" cy="694107"/>
            </a:xfrm>
            <a:prstGeom prst="rect">
              <a:avLst/>
            </a:prstGeom>
            <a:solidFill>
              <a:srgbClr val="587989"/>
            </a:solidFill>
            <a:ln w="19050" cap="sq">
              <a:solidFill>
                <a:srgbClr val="000000"/>
              </a:solidFill>
              <a:prstDash val="solid"/>
              <a:miter/>
            </a:ln>
          </p:spPr>
        </p:sp>
        <p:sp>
          <p:nvSpPr>
            <p:cNvPr id="26" name="TextBox 26"/>
            <p:cNvSpPr txBox="1"/>
            <p:nvPr/>
          </p:nvSpPr>
          <p:spPr>
            <a:xfrm>
              <a:off x="12102763" y="4458412"/>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u="none" spc="57">
                  <a:solidFill>
                    <a:srgbClr val="FFFFFF"/>
                  </a:solidFill>
                  <a:latin typeface="Aileron Bold"/>
                </a:rPr>
                <a:t>Price</a:t>
              </a:r>
            </a:p>
          </p:txBody>
        </p:sp>
        <p:sp>
          <p:nvSpPr>
            <p:cNvPr id="27" name="AutoShape 27"/>
            <p:cNvSpPr/>
            <p:nvPr/>
          </p:nvSpPr>
          <p:spPr>
            <a:xfrm>
              <a:off x="11870206" y="2444789"/>
              <a:ext cx="2426472" cy="1786824"/>
            </a:xfrm>
            <a:prstGeom prst="rect">
              <a:avLst/>
            </a:prstGeom>
            <a:solidFill>
              <a:srgbClr val="587989"/>
            </a:solidFill>
            <a:ln w="19050" cap="sq">
              <a:solidFill>
                <a:srgbClr val="000000"/>
              </a:solidFill>
              <a:prstDash val="solid"/>
              <a:miter/>
            </a:ln>
          </p:spPr>
        </p:sp>
        <p:sp>
          <p:nvSpPr>
            <p:cNvPr id="28" name="AutoShape 28"/>
            <p:cNvSpPr/>
            <p:nvPr/>
          </p:nvSpPr>
          <p:spPr>
            <a:xfrm>
              <a:off x="11869758" y="6141551"/>
              <a:ext cx="2426472" cy="1859513"/>
            </a:xfrm>
            <a:prstGeom prst="rect">
              <a:avLst/>
            </a:prstGeom>
            <a:solidFill>
              <a:srgbClr val="587989"/>
            </a:solidFill>
            <a:ln w="19050" cap="sq">
              <a:solidFill>
                <a:srgbClr val="000000"/>
              </a:solidFill>
              <a:prstDash val="solid"/>
              <a:miter/>
            </a:ln>
          </p:spPr>
        </p:sp>
        <p:sp>
          <p:nvSpPr>
            <p:cNvPr id="29" name="AutoShape 29"/>
            <p:cNvSpPr/>
            <p:nvPr/>
          </p:nvSpPr>
          <p:spPr>
            <a:xfrm>
              <a:off x="11882001" y="8001065"/>
              <a:ext cx="2426472" cy="1842410"/>
            </a:xfrm>
            <a:prstGeom prst="rect">
              <a:avLst/>
            </a:prstGeom>
            <a:solidFill>
              <a:srgbClr val="587989"/>
            </a:solidFill>
            <a:ln w="19050" cap="sq">
              <a:solidFill>
                <a:srgbClr val="000000"/>
              </a:solidFill>
              <a:prstDash val="solid"/>
              <a:miter/>
            </a:ln>
          </p:spPr>
        </p:sp>
        <p:sp>
          <p:nvSpPr>
            <p:cNvPr id="30" name="TextBox 30"/>
            <p:cNvSpPr txBox="1"/>
            <p:nvPr/>
          </p:nvSpPr>
          <p:spPr>
            <a:xfrm>
              <a:off x="9409672" y="2566736"/>
              <a:ext cx="2237374" cy="1015400"/>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Pochette intégrée contenant une page de devoir</a:t>
              </a:r>
            </a:p>
          </p:txBody>
        </p:sp>
        <p:sp>
          <p:nvSpPr>
            <p:cNvPr id="31" name="TextBox 31"/>
            <p:cNvSpPr txBox="1"/>
            <p:nvPr/>
          </p:nvSpPr>
          <p:spPr>
            <a:xfrm>
              <a:off x="4725715" y="4424367"/>
              <a:ext cx="2237374" cy="1357462"/>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Logement pour stylos intégré, mais le classeur reste un élément lourd</a:t>
              </a:r>
            </a:p>
          </p:txBody>
        </p:sp>
        <p:sp>
          <p:nvSpPr>
            <p:cNvPr id="32" name="TextBox 32"/>
            <p:cNvSpPr txBox="1"/>
            <p:nvPr/>
          </p:nvSpPr>
          <p:spPr>
            <a:xfrm>
              <a:off x="7028439" y="6806175"/>
              <a:ext cx="2263578" cy="331276"/>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Non</a:t>
              </a:r>
            </a:p>
          </p:txBody>
        </p:sp>
        <p:sp>
          <p:nvSpPr>
            <p:cNvPr id="33" name="TextBox 33"/>
            <p:cNvSpPr txBox="1"/>
            <p:nvPr/>
          </p:nvSpPr>
          <p:spPr>
            <a:xfrm>
              <a:off x="7156018" y="4347322"/>
              <a:ext cx="2237374" cy="1357462"/>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Pourrait </a:t>
              </a:r>
              <a:r>
                <a:rPr lang="en-US" sz="1443" u="sng">
                  <a:solidFill>
                    <a:srgbClr val="000000"/>
                  </a:solidFill>
                  <a:latin typeface="Aileron"/>
                  <a:hlinkClick r:id="rId2" tooltip="https://www.google.com/search?client=safari&amp;sca_esv=12ccb0fb0fe1b570&amp;rls=en&amp;sxsrf=ACQVn0-VpNg372HLhKRN7WXioihIRuLsqQ:1712036480905&amp;q=accueillir&amp;spell=1&amp;sa=X&amp;ved=2ahUKEwihqqXy6KKFAxWDVqQEHUW9DycQBSgAegQICBAC"/>
                </a:rPr>
                <a:t>a</a:t>
              </a:r>
              <a:r>
                <a:rPr lang="en-US" sz="1443">
                  <a:solidFill>
                    <a:srgbClr val="000000"/>
                  </a:solidFill>
                  <a:latin typeface="Aileron"/>
                </a:rPr>
                <a:t>ccueillir une page de devoir, mais le classeur reste lourd</a:t>
              </a:r>
            </a:p>
          </p:txBody>
        </p:sp>
        <p:sp>
          <p:nvSpPr>
            <p:cNvPr id="34" name="TextBox 34"/>
            <p:cNvSpPr txBox="1"/>
            <p:nvPr/>
          </p:nvSpPr>
          <p:spPr>
            <a:xfrm>
              <a:off x="9537845" y="4318722"/>
              <a:ext cx="2237374" cy="1699523"/>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Pochette intégrée contenantles pages importantes pour les devoirs </a:t>
              </a:r>
            </a:p>
          </p:txBody>
        </p:sp>
        <p:sp>
          <p:nvSpPr>
            <p:cNvPr id="35" name="TextBox 35"/>
            <p:cNvSpPr txBox="1"/>
            <p:nvPr/>
          </p:nvSpPr>
          <p:spPr>
            <a:xfrm>
              <a:off x="9560030" y="8193530"/>
              <a:ext cx="2237374" cy="1357462"/>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Pochette intégrée contenant une page de liaison avec les parents</a:t>
              </a:r>
            </a:p>
          </p:txBody>
        </p:sp>
        <p:sp>
          <p:nvSpPr>
            <p:cNvPr id="36" name="TextBox 36"/>
            <p:cNvSpPr txBox="1"/>
            <p:nvPr/>
          </p:nvSpPr>
          <p:spPr>
            <a:xfrm>
              <a:off x="1948690" y="1854806"/>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Classeur</a:t>
              </a:r>
            </a:p>
          </p:txBody>
        </p:sp>
        <p:sp>
          <p:nvSpPr>
            <p:cNvPr id="37" name="TextBox 37"/>
            <p:cNvSpPr txBox="1"/>
            <p:nvPr/>
          </p:nvSpPr>
          <p:spPr>
            <a:xfrm>
              <a:off x="4507884" y="1896741"/>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Trousse</a:t>
              </a:r>
            </a:p>
          </p:txBody>
        </p:sp>
        <p:sp>
          <p:nvSpPr>
            <p:cNvPr id="38" name="TextBox 38"/>
            <p:cNvSpPr txBox="1"/>
            <p:nvPr/>
          </p:nvSpPr>
          <p:spPr>
            <a:xfrm>
              <a:off x="7060462" y="1738537"/>
              <a:ext cx="1830639" cy="629288"/>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Carnet de liaison </a:t>
              </a:r>
            </a:p>
          </p:txBody>
        </p:sp>
        <p:sp>
          <p:nvSpPr>
            <p:cNvPr id="39" name="TextBox 39"/>
            <p:cNvSpPr txBox="1"/>
            <p:nvPr/>
          </p:nvSpPr>
          <p:spPr>
            <a:xfrm>
              <a:off x="9581338" y="1845807"/>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Cartable</a:t>
              </a:r>
            </a:p>
          </p:txBody>
        </p:sp>
        <p:sp>
          <p:nvSpPr>
            <p:cNvPr id="40" name="TextBox 40"/>
            <p:cNvSpPr txBox="1"/>
            <p:nvPr/>
          </p:nvSpPr>
          <p:spPr>
            <a:xfrm>
              <a:off x="12160552" y="3067156"/>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Agenda</a:t>
              </a:r>
            </a:p>
          </p:txBody>
        </p:sp>
        <p:sp>
          <p:nvSpPr>
            <p:cNvPr id="41" name="AutoShape 41"/>
            <p:cNvSpPr/>
            <p:nvPr/>
          </p:nvSpPr>
          <p:spPr>
            <a:xfrm>
              <a:off x="11870206" y="4224611"/>
              <a:ext cx="2426472" cy="1916941"/>
            </a:xfrm>
            <a:prstGeom prst="rect">
              <a:avLst/>
            </a:prstGeom>
            <a:solidFill>
              <a:srgbClr val="587989"/>
            </a:solidFill>
            <a:ln w="19050" cap="sq">
              <a:solidFill>
                <a:srgbClr val="000000"/>
              </a:solidFill>
              <a:prstDash val="solid"/>
              <a:miter/>
            </a:ln>
          </p:spPr>
        </p:sp>
        <p:sp>
          <p:nvSpPr>
            <p:cNvPr id="42" name="TextBox 42"/>
            <p:cNvSpPr txBox="1"/>
            <p:nvPr/>
          </p:nvSpPr>
          <p:spPr>
            <a:xfrm>
              <a:off x="12112566" y="4932114"/>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Classeur</a:t>
              </a:r>
            </a:p>
          </p:txBody>
        </p:sp>
        <p:sp>
          <p:nvSpPr>
            <p:cNvPr id="43" name="TextBox 43"/>
            <p:cNvSpPr txBox="1"/>
            <p:nvPr/>
          </p:nvSpPr>
          <p:spPr>
            <a:xfrm>
              <a:off x="12172347" y="6922249"/>
              <a:ext cx="1845780"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Trousse</a:t>
              </a:r>
            </a:p>
          </p:txBody>
        </p:sp>
        <p:sp>
          <p:nvSpPr>
            <p:cNvPr id="44" name="TextBox 44"/>
            <p:cNvSpPr txBox="1"/>
            <p:nvPr/>
          </p:nvSpPr>
          <p:spPr>
            <a:xfrm>
              <a:off x="12160552" y="8684930"/>
              <a:ext cx="1845780" cy="629288"/>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Carnet de liaison</a:t>
              </a:r>
            </a:p>
          </p:txBody>
        </p:sp>
        <p:sp>
          <p:nvSpPr>
            <p:cNvPr id="45" name="AutoShape 45"/>
            <p:cNvSpPr/>
            <p:nvPr/>
          </p:nvSpPr>
          <p:spPr>
            <a:xfrm flipH="1">
              <a:off x="12102763" y="1864857"/>
              <a:ext cx="5296647" cy="0"/>
            </a:xfrm>
            <a:prstGeom prst="line">
              <a:avLst/>
            </a:prstGeom>
            <a:ln w="61484" cap="flat">
              <a:solidFill>
                <a:srgbClr val="000000"/>
              </a:solidFill>
              <a:prstDash val="solid"/>
              <a:headEnd type="none" w="sm" len="sm"/>
              <a:tailEnd type="triangle" w="lg" len="med"/>
            </a:ln>
          </p:spPr>
        </p:sp>
        <p:sp>
          <p:nvSpPr>
            <p:cNvPr id="46" name="AutoShape 46"/>
            <p:cNvSpPr/>
            <p:nvPr/>
          </p:nvSpPr>
          <p:spPr>
            <a:xfrm>
              <a:off x="13083442" y="403"/>
              <a:ext cx="30742" cy="2347528"/>
            </a:xfrm>
            <a:prstGeom prst="line">
              <a:avLst/>
            </a:prstGeom>
            <a:ln w="61484" cap="flat">
              <a:solidFill>
                <a:srgbClr val="000000"/>
              </a:solidFill>
              <a:prstDash val="solid"/>
              <a:headEnd type="none" w="sm" len="sm"/>
              <a:tailEnd type="triangle" w="lg" len="med"/>
            </a:ln>
          </p:spPr>
        </p:sp>
        <p:sp>
          <p:nvSpPr>
            <p:cNvPr id="47" name="TextBox 47"/>
            <p:cNvSpPr txBox="1"/>
            <p:nvPr/>
          </p:nvSpPr>
          <p:spPr>
            <a:xfrm>
              <a:off x="13200585" y="1181366"/>
              <a:ext cx="4034173" cy="521810"/>
            </a:xfrm>
            <a:prstGeom prst="rect">
              <a:avLst/>
            </a:prstGeom>
          </p:spPr>
          <p:txBody>
            <a:bodyPr lIns="0" tIns="0" rIns="0" bIns="0" rtlCol="0" anchor="t">
              <a:spAutoFit/>
            </a:bodyPr>
            <a:lstStyle/>
            <a:p>
              <a:pPr algn="ctr">
                <a:lnSpc>
                  <a:spcPts val="3272"/>
                </a:lnSpc>
                <a:spcBef>
                  <a:spcPct val="0"/>
                </a:spcBef>
              </a:pPr>
              <a:r>
                <a:rPr lang="en-US" sz="2337">
                  <a:solidFill>
                    <a:srgbClr val="486A7B"/>
                  </a:solidFill>
                  <a:latin typeface="Open Sans Bold"/>
                </a:rPr>
                <a:t>Liste de composants</a:t>
              </a:r>
            </a:p>
          </p:txBody>
        </p:sp>
        <p:sp>
          <p:nvSpPr>
            <p:cNvPr id="48" name="AutoShape 48"/>
            <p:cNvSpPr/>
            <p:nvPr/>
          </p:nvSpPr>
          <p:spPr>
            <a:xfrm>
              <a:off x="9453249" y="6141551"/>
              <a:ext cx="2426472" cy="1859513"/>
            </a:xfrm>
            <a:prstGeom prst="rect">
              <a:avLst/>
            </a:prstGeom>
            <a:solidFill>
              <a:srgbClr val="FFFFFF"/>
            </a:solidFill>
            <a:ln w="19050" cap="sq">
              <a:solidFill>
                <a:srgbClr val="000000"/>
              </a:solidFill>
              <a:prstDash val="solid"/>
              <a:miter/>
            </a:ln>
          </p:spPr>
        </p:sp>
        <p:sp>
          <p:nvSpPr>
            <p:cNvPr id="49" name="TextBox 49"/>
            <p:cNvSpPr txBox="1"/>
            <p:nvPr/>
          </p:nvSpPr>
          <p:spPr>
            <a:xfrm>
              <a:off x="9537845" y="6781732"/>
              <a:ext cx="2237374" cy="673338"/>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Logement pour quelques stylos</a:t>
              </a:r>
            </a:p>
          </p:txBody>
        </p:sp>
        <p:sp>
          <p:nvSpPr>
            <p:cNvPr id="50" name="AutoShape 50"/>
            <p:cNvSpPr/>
            <p:nvPr/>
          </p:nvSpPr>
          <p:spPr>
            <a:xfrm>
              <a:off x="4657799" y="2444789"/>
              <a:ext cx="2406567" cy="1787113"/>
            </a:xfrm>
            <a:prstGeom prst="rect">
              <a:avLst/>
            </a:prstGeom>
            <a:solidFill>
              <a:srgbClr val="FFFFFF"/>
            </a:solidFill>
            <a:ln w="19050" cap="sq">
              <a:solidFill>
                <a:srgbClr val="000000"/>
              </a:solidFill>
              <a:prstDash val="solid"/>
              <a:miter/>
            </a:ln>
          </p:spPr>
        </p:sp>
        <p:sp>
          <p:nvSpPr>
            <p:cNvPr id="51" name="AutoShape 51"/>
            <p:cNvSpPr/>
            <p:nvPr/>
          </p:nvSpPr>
          <p:spPr>
            <a:xfrm>
              <a:off x="7057072" y="2444789"/>
              <a:ext cx="2406567" cy="1786922"/>
            </a:xfrm>
            <a:prstGeom prst="rect">
              <a:avLst/>
            </a:prstGeom>
            <a:solidFill>
              <a:srgbClr val="FFFFFF"/>
            </a:solidFill>
            <a:ln w="19050" cap="sq">
              <a:solidFill>
                <a:srgbClr val="000000"/>
              </a:solidFill>
              <a:prstDash val="solid"/>
              <a:miter/>
            </a:ln>
          </p:spPr>
        </p:sp>
        <p:sp>
          <p:nvSpPr>
            <p:cNvPr id="52" name="AutoShape 52"/>
            <p:cNvSpPr/>
            <p:nvPr/>
          </p:nvSpPr>
          <p:spPr>
            <a:xfrm>
              <a:off x="2252626" y="2444789"/>
              <a:ext cx="2406567" cy="1787113"/>
            </a:xfrm>
            <a:prstGeom prst="rect">
              <a:avLst/>
            </a:prstGeom>
            <a:solidFill>
              <a:srgbClr val="FFFFFF"/>
            </a:solidFill>
            <a:ln w="19050" cap="sq">
              <a:solidFill>
                <a:srgbClr val="000000"/>
              </a:solidFill>
              <a:prstDash val="solid"/>
              <a:miter/>
            </a:ln>
          </p:spPr>
        </p:sp>
        <p:sp>
          <p:nvSpPr>
            <p:cNvPr id="53" name="TextBox 53"/>
            <p:cNvSpPr txBox="1"/>
            <p:nvPr/>
          </p:nvSpPr>
          <p:spPr>
            <a:xfrm>
              <a:off x="0" y="1896741"/>
              <a:ext cx="1830639" cy="312881"/>
            </a:xfrm>
            <a:prstGeom prst="rect">
              <a:avLst/>
            </a:prstGeom>
          </p:spPr>
          <p:txBody>
            <a:bodyPr lIns="0" tIns="0" rIns="0" bIns="0" rtlCol="0" anchor="t">
              <a:spAutoFit/>
            </a:bodyPr>
            <a:lstStyle/>
            <a:p>
              <a:pPr marL="0" lvl="0" indent="0" algn="ctr">
                <a:lnSpc>
                  <a:spcPts val="1910"/>
                </a:lnSpc>
                <a:spcBef>
                  <a:spcPct val="0"/>
                </a:spcBef>
              </a:pPr>
              <a:r>
                <a:rPr lang="en-US" sz="1481" spc="57">
                  <a:solidFill>
                    <a:srgbClr val="231F20"/>
                  </a:solidFill>
                  <a:latin typeface="Aileron Bold"/>
                </a:rPr>
                <a:t>Agenda</a:t>
              </a:r>
            </a:p>
          </p:txBody>
        </p:sp>
        <p:sp>
          <p:nvSpPr>
            <p:cNvPr id="54" name="TextBox 54"/>
            <p:cNvSpPr txBox="1"/>
            <p:nvPr/>
          </p:nvSpPr>
          <p:spPr>
            <a:xfrm>
              <a:off x="7064366" y="2476078"/>
              <a:ext cx="2237374" cy="1699523"/>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Pourrait se combiner, mais on continuerait de porter des pages inutiles</a:t>
              </a:r>
            </a:p>
          </p:txBody>
        </p:sp>
        <p:sp>
          <p:nvSpPr>
            <p:cNvPr id="55" name="TextBox 55"/>
            <p:cNvSpPr txBox="1"/>
            <p:nvPr/>
          </p:nvSpPr>
          <p:spPr>
            <a:xfrm>
              <a:off x="2308924" y="2566736"/>
              <a:ext cx="2237374" cy="1357462"/>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Oui. Pourrait </a:t>
              </a:r>
              <a:r>
                <a:rPr lang="en-US" sz="1443" u="sng">
                  <a:solidFill>
                    <a:srgbClr val="000000"/>
                  </a:solidFill>
                  <a:latin typeface="Aileron"/>
                  <a:hlinkClick r:id="rId2" tooltip="https://www.google.com/search?client=safari&amp;sca_esv=12ccb0fb0fe1b570&amp;rls=en&amp;sxsrf=ACQVn0-VpNg372HLhKRN7WXioihIRuLsqQ:1712036480905&amp;q=accueillir&amp;spell=1&amp;sa=X&amp;ved=2ahUKEwihqqXy6KKFAxWDVqQEHUW9DycQBSgAegQICBAC"/>
                </a:rPr>
                <a:t>a</a:t>
              </a:r>
              <a:r>
                <a:rPr lang="en-US" sz="1443">
                  <a:solidFill>
                    <a:srgbClr val="000000"/>
                  </a:solidFill>
                  <a:latin typeface="Aileron"/>
                </a:rPr>
                <a:t>ccueillir une page de devoir, mais le classeur reste lourd</a:t>
              </a:r>
            </a:p>
          </p:txBody>
        </p:sp>
        <p:sp>
          <p:nvSpPr>
            <p:cNvPr id="56" name="TextBox 56"/>
            <p:cNvSpPr txBox="1"/>
            <p:nvPr/>
          </p:nvSpPr>
          <p:spPr>
            <a:xfrm>
              <a:off x="4659193" y="3048106"/>
              <a:ext cx="2263578" cy="331276"/>
            </a:xfrm>
            <a:prstGeom prst="rect">
              <a:avLst/>
            </a:prstGeom>
          </p:spPr>
          <p:txBody>
            <a:bodyPr lIns="0" tIns="0" rIns="0" bIns="0" rtlCol="0" anchor="t">
              <a:spAutoFit/>
            </a:bodyPr>
            <a:lstStyle/>
            <a:p>
              <a:pPr algn="ctr">
                <a:lnSpc>
                  <a:spcPts val="2020"/>
                </a:lnSpc>
                <a:spcBef>
                  <a:spcPct val="0"/>
                </a:spcBef>
              </a:pPr>
              <a:r>
                <a:rPr lang="en-US" sz="1443">
                  <a:solidFill>
                    <a:srgbClr val="000000"/>
                  </a:solidFill>
                  <a:latin typeface="Aileron"/>
                </a:rPr>
                <a:t>Non</a:t>
              </a:r>
            </a:p>
          </p:txBody>
        </p:sp>
      </p:grpSp>
      <p:sp>
        <p:nvSpPr>
          <p:cNvPr id="57" name="TextBox 57"/>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Invention</a:t>
            </a:r>
          </a:p>
        </p:txBody>
      </p:sp>
      <p:sp>
        <p:nvSpPr>
          <p:cNvPr id="58" name="TextBox 58"/>
          <p:cNvSpPr txBox="1"/>
          <p:nvPr/>
        </p:nvSpPr>
        <p:spPr>
          <a:xfrm>
            <a:off x="514350" y="1540361"/>
            <a:ext cx="4118281" cy="2686429"/>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 formalisme 1: exemple</a:t>
            </a:r>
          </a:p>
          <a:p>
            <a:pPr algn="just">
              <a:lnSpc>
                <a:spcPts val="6804"/>
              </a:lnSpc>
            </a:pPr>
            <a:endParaRPr lang="en-US" sz="4860" spc="-160">
              <a:solidFill>
                <a:srgbClr val="000000"/>
              </a:solidFill>
              <a:latin typeface="Helvetica World Bold"/>
            </a:endParaRPr>
          </a:p>
        </p:txBody>
      </p:sp>
      <p:sp>
        <p:nvSpPr>
          <p:cNvPr id="59" name="TextBox 59"/>
          <p:cNvSpPr txBox="1"/>
          <p:nvPr/>
        </p:nvSpPr>
        <p:spPr>
          <a:xfrm>
            <a:off x="514350" y="3570322"/>
            <a:ext cx="3063948" cy="323214"/>
          </a:xfrm>
          <a:prstGeom prst="rect">
            <a:avLst/>
          </a:prstGeom>
        </p:spPr>
        <p:txBody>
          <a:bodyPr lIns="0" tIns="0" rIns="0" bIns="0" rtlCol="0" anchor="t">
            <a:spAutoFit/>
          </a:bodyPr>
          <a:lstStyle/>
          <a:p>
            <a:pPr marL="410218" lvl="1" indent="-205109" algn="ctr">
              <a:lnSpc>
                <a:spcPts val="2660"/>
              </a:lnSpc>
              <a:buFont typeface="Arial"/>
              <a:buChar char="•"/>
            </a:pPr>
            <a:r>
              <a:rPr lang="en-US" sz="1900">
                <a:solidFill>
                  <a:srgbClr val="000000"/>
                </a:solidFill>
                <a:latin typeface="Open Sans Bold"/>
              </a:rPr>
              <a:t> fusion fonctionnelle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14350" y="626164"/>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Le concept initial</a:t>
            </a:r>
          </a:p>
        </p:txBody>
      </p:sp>
      <p:sp>
        <p:nvSpPr>
          <p:cNvPr id="3" name="TextBox 3"/>
          <p:cNvSpPr txBox="1"/>
          <p:nvPr/>
        </p:nvSpPr>
        <p:spPr>
          <a:xfrm>
            <a:off x="2564770" y="2658654"/>
            <a:ext cx="10653317" cy="5556885"/>
          </a:xfrm>
          <a:prstGeom prst="rect">
            <a:avLst/>
          </a:prstGeom>
        </p:spPr>
        <p:txBody>
          <a:bodyPr lIns="0" tIns="0" rIns="0" bIns="0" rtlCol="0" anchor="t">
            <a:spAutoFit/>
          </a:bodyPr>
          <a:lstStyle/>
          <a:p>
            <a:pPr algn="just">
              <a:lnSpc>
                <a:spcPts val="2939"/>
              </a:lnSpc>
            </a:pPr>
            <a:r>
              <a:rPr lang="en-US" sz="2099" spc="-69" dirty="0">
                <a:solidFill>
                  <a:srgbClr val="000000"/>
                </a:solidFill>
                <a:latin typeface="Open Sans"/>
              </a:rPr>
              <a:t> </a:t>
            </a:r>
            <a:r>
              <a:rPr lang="en-US" sz="2099" spc="-69" dirty="0" err="1">
                <a:solidFill>
                  <a:srgbClr val="000000"/>
                </a:solidFill>
                <a:latin typeface="Open Sans"/>
              </a:rPr>
              <a:t>Cette</a:t>
            </a:r>
            <a:r>
              <a:rPr lang="en-US" sz="2099" spc="-69" dirty="0">
                <a:solidFill>
                  <a:srgbClr val="000000"/>
                </a:solidFill>
                <a:latin typeface="Open Sans"/>
              </a:rPr>
              <a:t> fiche </a:t>
            </a:r>
            <a:r>
              <a:rPr lang="en-US" sz="2099" spc="-69" dirty="0" err="1">
                <a:solidFill>
                  <a:srgbClr val="000000"/>
                </a:solidFill>
                <a:latin typeface="Open Sans"/>
              </a:rPr>
              <a:t>s’inspire</a:t>
            </a:r>
            <a:r>
              <a:rPr lang="en-US" sz="2099" spc="-69" dirty="0">
                <a:solidFill>
                  <a:srgbClr val="000000"/>
                </a:solidFill>
                <a:latin typeface="Open Sans"/>
              </a:rPr>
              <a:t> du concept de </a:t>
            </a:r>
            <a:r>
              <a:rPr lang="en-US" sz="2099" spc="-69" dirty="0" err="1">
                <a:solidFill>
                  <a:srgbClr val="000000"/>
                </a:solidFill>
                <a:latin typeface="Open Sans"/>
              </a:rPr>
              <a:t>concrétisation</a:t>
            </a:r>
            <a:r>
              <a:rPr lang="en-US" sz="2099" spc="-69" dirty="0">
                <a:solidFill>
                  <a:srgbClr val="000000"/>
                </a:solidFill>
                <a:latin typeface="Open Sans"/>
              </a:rPr>
              <a:t> </a:t>
            </a:r>
            <a:r>
              <a:rPr lang="en-US" sz="2099" spc="-69" dirty="0" err="1">
                <a:solidFill>
                  <a:srgbClr val="000000"/>
                </a:solidFill>
                <a:latin typeface="Open Sans"/>
              </a:rPr>
              <a:t>pensé</a:t>
            </a:r>
            <a:r>
              <a:rPr lang="en-US" sz="2099" spc="-69" dirty="0">
                <a:solidFill>
                  <a:srgbClr val="000000"/>
                </a:solidFill>
                <a:latin typeface="Open Sans"/>
              </a:rPr>
              <a:t> par Gilbert </a:t>
            </a:r>
            <a:r>
              <a:rPr lang="en-US" sz="2099" spc="-69" dirty="0" err="1">
                <a:solidFill>
                  <a:srgbClr val="000000"/>
                </a:solidFill>
                <a:latin typeface="Open Sans"/>
              </a:rPr>
              <a:t>Simondon</a:t>
            </a:r>
            <a:r>
              <a:rPr lang="en-US" sz="2099" spc="-69" dirty="0">
                <a:solidFill>
                  <a:srgbClr val="000000"/>
                </a:solidFill>
                <a:latin typeface="Open Sans"/>
              </a:rPr>
              <a:t> (1924-1989), philosophe des techniques </a:t>
            </a:r>
            <a:r>
              <a:rPr lang="en-US" sz="2099" spc="-69" dirty="0" err="1">
                <a:solidFill>
                  <a:srgbClr val="000000"/>
                </a:solidFill>
                <a:latin typeface="Open Sans"/>
              </a:rPr>
              <a:t>français</a:t>
            </a:r>
            <a:r>
              <a:rPr lang="en-US" sz="2099" spc="-69" dirty="0">
                <a:solidFill>
                  <a:srgbClr val="000000"/>
                </a:solidFill>
                <a:latin typeface="Open Sans"/>
              </a:rPr>
              <a:t> dans son </a:t>
            </a:r>
            <a:r>
              <a:rPr lang="en-US" sz="2099" spc="-69" dirty="0" err="1">
                <a:solidFill>
                  <a:srgbClr val="000000"/>
                </a:solidFill>
                <a:latin typeface="Open Sans"/>
              </a:rPr>
              <a:t>ouvrage</a:t>
            </a:r>
            <a:r>
              <a:rPr lang="en-US" sz="2099" spc="-69" dirty="0">
                <a:solidFill>
                  <a:srgbClr val="000000"/>
                </a:solidFill>
                <a:latin typeface="Open Sans"/>
              </a:rPr>
              <a:t> Du mode </a:t>
            </a:r>
            <a:r>
              <a:rPr lang="en-US" sz="2099" spc="-69" dirty="0" err="1">
                <a:solidFill>
                  <a:srgbClr val="000000"/>
                </a:solidFill>
                <a:latin typeface="Open Sans"/>
              </a:rPr>
              <a:t>d’existence</a:t>
            </a:r>
            <a:r>
              <a:rPr lang="en-US" sz="2099" spc="-69" dirty="0">
                <a:solidFill>
                  <a:srgbClr val="000000"/>
                </a:solidFill>
                <a:latin typeface="Open Sans"/>
              </a:rPr>
              <a:t> des </a:t>
            </a:r>
            <a:r>
              <a:rPr lang="en-US" sz="2099" spc="-69" dirty="0" err="1">
                <a:solidFill>
                  <a:srgbClr val="000000"/>
                </a:solidFill>
                <a:latin typeface="Open Sans"/>
              </a:rPr>
              <a:t>objets</a:t>
            </a:r>
            <a:r>
              <a:rPr lang="en-US" sz="2099" spc="-69" dirty="0">
                <a:solidFill>
                  <a:srgbClr val="000000"/>
                </a:solidFill>
                <a:latin typeface="Open Sans"/>
              </a:rPr>
              <a:t> techniques. </a:t>
            </a:r>
          </a:p>
          <a:p>
            <a:pPr algn="just">
              <a:lnSpc>
                <a:spcPts val="2939"/>
              </a:lnSpc>
            </a:pPr>
            <a:endParaRPr lang="en-US" sz="2099" spc="-69" dirty="0">
              <a:solidFill>
                <a:srgbClr val="000000"/>
              </a:solidFill>
              <a:latin typeface="Open Sans"/>
            </a:endParaRPr>
          </a:p>
          <a:p>
            <a:pPr algn="just">
              <a:lnSpc>
                <a:spcPts val="2939"/>
              </a:lnSpc>
            </a:pPr>
            <a:r>
              <a:rPr lang="en-US" sz="2099" spc="-69" dirty="0">
                <a:solidFill>
                  <a:srgbClr val="000000"/>
                </a:solidFill>
                <a:latin typeface="Open Sans"/>
              </a:rPr>
              <a:t>La </a:t>
            </a:r>
            <a:r>
              <a:rPr lang="en-US" sz="2099" spc="-69" dirty="0" err="1">
                <a:solidFill>
                  <a:srgbClr val="000000"/>
                </a:solidFill>
                <a:latin typeface="Open Sans"/>
              </a:rPr>
              <a:t>concrétisation</a:t>
            </a:r>
            <a:r>
              <a:rPr lang="en-US" sz="2099" spc="-69" dirty="0">
                <a:solidFill>
                  <a:srgbClr val="000000"/>
                </a:solidFill>
                <a:latin typeface="Open Sans"/>
              </a:rPr>
              <a:t> </a:t>
            </a:r>
            <a:r>
              <a:rPr lang="en-US" sz="2099" spc="-69" dirty="0" err="1">
                <a:solidFill>
                  <a:srgbClr val="000000"/>
                </a:solidFill>
                <a:latin typeface="Open Sans"/>
              </a:rPr>
              <a:t>est</a:t>
            </a:r>
            <a:r>
              <a:rPr lang="en-US" sz="2099" spc="-69" dirty="0">
                <a:solidFill>
                  <a:srgbClr val="000000"/>
                </a:solidFill>
                <a:latin typeface="Open Sans"/>
              </a:rPr>
              <a:t> </a:t>
            </a:r>
            <a:r>
              <a:rPr lang="en-US" sz="2099" spc="-69" dirty="0" err="1">
                <a:solidFill>
                  <a:srgbClr val="000000"/>
                </a:solidFill>
                <a:latin typeface="Open Sans"/>
              </a:rPr>
              <a:t>alors</a:t>
            </a:r>
            <a:r>
              <a:rPr lang="en-US" sz="2099" spc="-69" dirty="0">
                <a:solidFill>
                  <a:srgbClr val="000000"/>
                </a:solidFill>
                <a:latin typeface="Open Sans"/>
              </a:rPr>
              <a:t> le </a:t>
            </a:r>
            <a:r>
              <a:rPr lang="en-US" sz="2099" spc="-69" dirty="0" err="1">
                <a:solidFill>
                  <a:srgbClr val="000000"/>
                </a:solidFill>
                <a:latin typeface="Open Sans"/>
              </a:rPr>
              <a:t>principe</a:t>
            </a:r>
            <a:r>
              <a:rPr lang="en-US" sz="2099" spc="-69" dirty="0">
                <a:solidFill>
                  <a:srgbClr val="000000"/>
                </a:solidFill>
                <a:latin typeface="Open Sans"/>
              </a:rPr>
              <a:t> de </a:t>
            </a:r>
            <a:r>
              <a:rPr lang="en-US" sz="2099" spc="-69" dirty="0" err="1">
                <a:solidFill>
                  <a:srgbClr val="000000"/>
                </a:solidFill>
                <a:latin typeface="Open Sans"/>
              </a:rPr>
              <a:t>synergie</a:t>
            </a:r>
            <a:r>
              <a:rPr lang="en-US" sz="2099" spc="-69" dirty="0">
                <a:solidFill>
                  <a:srgbClr val="000000"/>
                </a:solidFill>
                <a:latin typeface="Open Sans"/>
              </a:rPr>
              <a:t> progressive des </a:t>
            </a:r>
            <a:r>
              <a:rPr lang="en-US" sz="2099" spc="-69" dirty="0" err="1">
                <a:solidFill>
                  <a:srgbClr val="000000"/>
                </a:solidFill>
                <a:latin typeface="Open Sans"/>
              </a:rPr>
              <a:t>composants</a:t>
            </a:r>
            <a:r>
              <a:rPr lang="en-US" sz="2099" spc="-69" dirty="0">
                <a:solidFill>
                  <a:srgbClr val="000000"/>
                </a:solidFill>
                <a:latin typeface="Open Sans"/>
              </a:rPr>
              <a:t> d’un </a:t>
            </a:r>
            <a:r>
              <a:rPr lang="en-US" sz="2099" spc="-69" dirty="0" err="1">
                <a:solidFill>
                  <a:srgbClr val="000000"/>
                </a:solidFill>
                <a:latin typeface="Open Sans"/>
              </a:rPr>
              <a:t>dispositif</a:t>
            </a:r>
            <a:r>
              <a:rPr lang="en-US" sz="2099" spc="-69" dirty="0">
                <a:solidFill>
                  <a:srgbClr val="000000"/>
                </a:solidFill>
                <a:latin typeface="Open Sans"/>
              </a:rPr>
              <a:t> </a:t>
            </a:r>
            <a:r>
              <a:rPr lang="en-US" sz="2099" spc="-69" dirty="0" err="1">
                <a:solidFill>
                  <a:srgbClr val="000000"/>
                </a:solidFill>
                <a:latin typeface="Open Sans"/>
              </a:rPr>
              <a:t>ou</a:t>
            </a:r>
            <a:r>
              <a:rPr lang="en-US" sz="2099" spc="-69" dirty="0">
                <a:solidFill>
                  <a:srgbClr val="000000"/>
                </a:solidFill>
                <a:latin typeface="Open Sans"/>
              </a:rPr>
              <a:t> d’un </a:t>
            </a:r>
            <a:r>
              <a:rPr lang="en-US" sz="2099" spc="-69" dirty="0" err="1">
                <a:solidFill>
                  <a:srgbClr val="000000"/>
                </a:solidFill>
                <a:latin typeface="Open Sans"/>
              </a:rPr>
              <a:t>objet</a:t>
            </a:r>
            <a:r>
              <a:rPr lang="en-US" sz="2099" spc="-69" dirty="0">
                <a:solidFill>
                  <a:srgbClr val="000000"/>
                </a:solidFill>
                <a:latin typeface="Open Sans"/>
              </a:rPr>
              <a:t> technique. Les relations de </a:t>
            </a:r>
            <a:r>
              <a:rPr lang="en-US" sz="2099" spc="-69" dirty="0" err="1">
                <a:solidFill>
                  <a:srgbClr val="000000"/>
                </a:solidFill>
                <a:latin typeface="Open Sans"/>
              </a:rPr>
              <a:t>synergie</a:t>
            </a:r>
            <a:r>
              <a:rPr lang="en-US" sz="2099" spc="-69" dirty="0">
                <a:solidFill>
                  <a:srgbClr val="000000"/>
                </a:solidFill>
                <a:latin typeface="Open Sans"/>
              </a:rPr>
              <a:t> entre </a:t>
            </a:r>
            <a:r>
              <a:rPr lang="en-US" sz="2099" spc="-69" dirty="0" err="1">
                <a:solidFill>
                  <a:srgbClr val="000000"/>
                </a:solidFill>
                <a:latin typeface="Open Sans"/>
              </a:rPr>
              <a:t>composants</a:t>
            </a:r>
            <a:r>
              <a:rPr lang="en-US" sz="2099" spc="-69" dirty="0">
                <a:solidFill>
                  <a:srgbClr val="000000"/>
                </a:solidFill>
                <a:latin typeface="Open Sans"/>
              </a:rPr>
              <a:t>, </a:t>
            </a:r>
            <a:r>
              <a:rPr lang="en-US" sz="2099" spc="-69" dirty="0" err="1">
                <a:solidFill>
                  <a:srgbClr val="000000"/>
                </a:solidFill>
                <a:latin typeface="Open Sans"/>
              </a:rPr>
              <a:t>permettraient</a:t>
            </a:r>
            <a:r>
              <a:rPr lang="en-US" sz="2099" spc="-69" dirty="0">
                <a:solidFill>
                  <a:srgbClr val="000000"/>
                </a:solidFill>
                <a:latin typeface="Open Sans"/>
              </a:rPr>
              <a:t> de pallier aux </a:t>
            </a:r>
            <a:r>
              <a:rPr lang="en-US" sz="2099" spc="-69" dirty="0" err="1">
                <a:solidFill>
                  <a:srgbClr val="000000"/>
                </a:solidFill>
                <a:latin typeface="Open Sans"/>
              </a:rPr>
              <a:t>défauts</a:t>
            </a:r>
            <a:r>
              <a:rPr lang="en-US" sz="2099" spc="-69" dirty="0">
                <a:solidFill>
                  <a:srgbClr val="000000"/>
                </a:solidFill>
                <a:latin typeface="Open Sans"/>
              </a:rPr>
              <a:t> </a:t>
            </a:r>
            <a:r>
              <a:rPr lang="en-US" sz="2099" spc="-69" dirty="0" err="1">
                <a:solidFill>
                  <a:srgbClr val="000000"/>
                </a:solidFill>
                <a:latin typeface="Open Sans"/>
              </a:rPr>
              <a:t>fonctionnels</a:t>
            </a:r>
            <a:r>
              <a:rPr lang="en-US" sz="2099" spc="-69" dirty="0">
                <a:solidFill>
                  <a:srgbClr val="000000"/>
                </a:solidFill>
                <a:latin typeface="Open Sans"/>
              </a:rPr>
              <a:t> de </a:t>
            </a:r>
            <a:r>
              <a:rPr lang="en-US" sz="2099" spc="-69" dirty="0" err="1">
                <a:solidFill>
                  <a:srgbClr val="000000"/>
                </a:solidFill>
                <a:latin typeface="Open Sans"/>
              </a:rPr>
              <a:t>chaque</a:t>
            </a:r>
            <a:r>
              <a:rPr lang="en-US" sz="2099" spc="-69" dirty="0">
                <a:solidFill>
                  <a:srgbClr val="000000"/>
                </a:solidFill>
                <a:latin typeface="Open Sans"/>
              </a:rPr>
              <a:t> </a:t>
            </a:r>
            <a:r>
              <a:rPr lang="en-US" sz="2099" spc="-69" dirty="0" err="1">
                <a:solidFill>
                  <a:srgbClr val="000000"/>
                </a:solidFill>
                <a:latin typeface="Open Sans"/>
              </a:rPr>
              <a:t>composant</a:t>
            </a:r>
            <a:r>
              <a:rPr lang="en-US" sz="2099" spc="-69" dirty="0">
                <a:solidFill>
                  <a:srgbClr val="000000"/>
                </a:solidFill>
                <a:latin typeface="Open Sans"/>
              </a:rPr>
              <a:t>, et </a:t>
            </a:r>
            <a:r>
              <a:rPr lang="en-US" sz="2099" spc="-69" dirty="0" err="1">
                <a:solidFill>
                  <a:srgbClr val="000000"/>
                </a:solidFill>
                <a:latin typeface="Open Sans"/>
              </a:rPr>
              <a:t>d’optimiser</a:t>
            </a:r>
            <a:r>
              <a:rPr lang="en-US" sz="2099" spc="-69" dirty="0">
                <a:solidFill>
                  <a:srgbClr val="000000"/>
                </a:solidFill>
                <a:latin typeface="Open Sans"/>
              </a:rPr>
              <a:t> le </a:t>
            </a:r>
            <a:r>
              <a:rPr lang="en-US" sz="2099" spc="-69" dirty="0" err="1">
                <a:solidFill>
                  <a:srgbClr val="000000"/>
                </a:solidFill>
                <a:latin typeface="Open Sans"/>
              </a:rPr>
              <a:t>fonctionnement</a:t>
            </a:r>
            <a:r>
              <a:rPr lang="en-US" sz="2099" spc="-69" dirty="0">
                <a:solidFill>
                  <a:srgbClr val="000000"/>
                </a:solidFill>
                <a:latin typeface="Open Sans"/>
              </a:rPr>
              <a:t> de </a:t>
            </a:r>
            <a:r>
              <a:rPr lang="en-US" sz="2099" spc="-69" dirty="0" err="1">
                <a:solidFill>
                  <a:srgbClr val="000000"/>
                </a:solidFill>
                <a:latin typeface="Open Sans"/>
              </a:rPr>
              <a:t>l’objet</a:t>
            </a:r>
            <a:r>
              <a:rPr lang="en-US" sz="2099" spc="-69" dirty="0">
                <a:solidFill>
                  <a:srgbClr val="000000"/>
                </a:solidFill>
                <a:latin typeface="Open Sans"/>
              </a:rPr>
              <a:t>. </a:t>
            </a:r>
            <a:r>
              <a:rPr lang="en-US" sz="2099" spc="-69" dirty="0" err="1">
                <a:solidFill>
                  <a:srgbClr val="000000"/>
                </a:solidFill>
                <a:latin typeface="Open Sans"/>
              </a:rPr>
              <a:t>L’objet</a:t>
            </a:r>
            <a:r>
              <a:rPr lang="en-US" sz="2099" spc="-69" dirty="0">
                <a:solidFill>
                  <a:srgbClr val="000000"/>
                </a:solidFill>
                <a:latin typeface="Open Sans"/>
              </a:rPr>
              <a:t> </a:t>
            </a:r>
            <a:r>
              <a:rPr lang="en-US" sz="2099" spc="-69" dirty="0" err="1">
                <a:solidFill>
                  <a:srgbClr val="000000"/>
                </a:solidFill>
                <a:latin typeface="Open Sans"/>
              </a:rPr>
              <a:t>est</a:t>
            </a:r>
            <a:r>
              <a:rPr lang="en-US" sz="2099" spc="-69" dirty="0">
                <a:solidFill>
                  <a:srgbClr val="000000"/>
                </a:solidFill>
                <a:latin typeface="Open Sans"/>
              </a:rPr>
              <a:t> </a:t>
            </a:r>
            <a:r>
              <a:rPr lang="en-US" sz="2099" spc="-69" dirty="0" err="1">
                <a:solidFill>
                  <a:srgbClr val="000000"/>
                </a:solidFill>
                <a:latin typeface="Open Sans"/>
              </a:rPr>
              <a:t>donc</a:t>
            </a:r>
            <a:r>
              <a:rPr lang="en-US" sz="2099" spc="-69" dirty="0">
                <a:solidFill>
                  <a:srgbClr val="000000"/>
                </a:solidFill>
                <a:latin typeface="Open Sans"/>
              </a:rPr>
              <a:t> de plus </a:t>
            </a:r>
            <a:r>
              <a:rPr lang="en-US" sz="2099" spc="-69" dirty="0" err="1">
                <a:solidFill>
                  <a:srgbClr val="000000"/>
                </a:solidFill>
                <a:latin typeface="Open Sans"/>
              </a:rPr>
              <a:t>en</a:t>
            </a:r>
            <a:r>
              <a:rPr lang="en-US" sz="2099" spc="-69" dirty="0">
                <a:solidFill>
                  <a:srgbClr val="000000"/>
                </a:solidFill>
                <a:latin typeface="Open Sans"/>
              </a:rPr>
              <a:t> plus </a:t>
            </a:r>
            <a:r>
              <a:rPr lang="en-US" sz="2099" spc="-69" dirty="0" err="1">
                <a:solidFill>
                  <a:srgbClr val="000000"/>
                </a:solidFill>
                <a:latin typeface="Open Sans"/>
              </a:rPr>
              <a:t>optimisé</a:t>
            </a:r>
            <a:r>
              <a:rPr lang="en-US" sz="2099" spc="-69" dirty="0">
                <a:solidFill>
                  <a:srgbClr val="000000"/>
                </a:solidFill>
                <a:latin typeface="Open Sans"/>
              </a:rPr>
              <a:t> et </a:t>
            </a:r>
            <a:r>
              <a:rPr lang="en-US" sz="2099" spc="-69" dirty="0" err="1">
                <a:solidFill>
                  <a:srgbClr val="000000"/>
                </a:solidFill>
                <a:latin typeface="Open Sans"/>
              </a:rPr>
              <a:t>fonctionnel</a:t>
            </a:r>
            <a:r>
              <a:rPr lang="en-US" sz="2099" spc="-69" dirty="0">
                <a:solidFill>
                  <a:srgbClr val="000000"/>
                </a:solidFill>
                <a:latin typeface="Open Sans"/>
              </a:rPr>
              <a:t> à </a:t>
            </a:r>
            <a:r>
              <a:rPr lang="en-US" sz="2099" spc="-69" dirty="0" err="1">
                <a:solidFill>
                  <a:srgbClr val="000000"/>
                </a:solidFill>
                <a:latin typeface="Open Sans"/>
              </a:rPr>
              <a:t>mesure</a:t>
            </a:r>
            <a:r>
              <a:rPr lang="en-US" sz="2099" spc="-69" dirty="0">
                <a:solidFill>
                  <a:srgbClr val="000000"/>
                </a:solidFill>
                <a:latin typeface="Open Sans"/>
              </a:rPr>
              <a:t> </a:t>
            </a:r>
            <a:r>
              <a:rPr lang="en-US" sz="2099" spc="-69" dirty="0" err="1">
                <a:solidFill>
                  <a:srgbClr val="000000"/>
                </a:solidFill>
                <a:latin typeface="Open Sans"/>
              </a:rPr>
              <a:t>qu’il</a:t>
            </a:r>
            <a:r>
              <a:rPr lang="en-US" sz="2099" spc="-69" dirty="0">
                <a:solidFill>
                  <a:srgbClr val="000000"/>
                </a:solidFill>
                <a:latin typeface="Open Sans"/>
              </a:rPr>
              <a:t> se </a:t>
            </a:r>
            <a:r>
              <a:rPr lang="en-US" sz="2099" spc="-69" dirty="0" err="1">
                <a:solidFill>
                  <a:srgbClr val="000000"/>
                </a:solidFill>
                <a:latin typeface="Open Sans"/>
              </a:rPr>
              <a:t>concrétise</a:t>
            </a:r>
            <a:r>
              <a:rPr lang="en-US" sz="2099" spc="-69" dirty="0">
                <a:solidFill>
                  <a:srgbClr val="000000"/>
                </a:solidFill>
                <a:latin typeface="Open Sans"/>
              </a:rPr>
              <a:t>. </a:t>
            </a:r>
          </a:p>
          <a:p>
            <a:pPr algn="just">
              <a:lnSpc>
                <a:spcPts val="2939"/>
              </a:lnSpc>
            </a:pPr>
            <a:r>
              <a:rPr lang="en-US" sz="2099" spc="-69" dirty="0">
                <a:solidFill>
                  <a:srgbClr val="000000"/>
                </a:solidFill>
                <a:latin typeface="Open Sans"/>
              </a:rPr>
              <a:t>Par </a:t>
            </a:r>
            <a:r>
              <a:rPr lang="en-US" sz="2099" spc="-69" dirty="0" err="1">
                <a:solidFill>
                  <a:srgbClr val="000000"/>
                </a:solidFill>
                <a:latin typeface="Open Sans"/>
              </a:rPr>
              <a:t>ailleurs</a:t>
            </a:r>
            <a:r>
              <a:rPr lang="en-US" sz="2099" spc="-69" dirty="0">
                <a:solidFill>
                  <a:srgbClr val="000000"/>
                </a:solidFill>
                <a:latin typeface="Open Sans"/>
              </a:rPr>
              <a:t>, la </a:t>
            </a:r>
            <a:r>
              <a:rPr lang="en-US" sz="2099" spc="-69" dirty="0" err="1">
                <a:solidFill>
                  <a:srgbClr val="000000"/>
                </a:solidFill>
                <a:latin typeface="Open Sans"/>
              </a:rPr>
              <a:t>concrétisation</a:t>
            </a:r>
            <a:r>
              <a:rPr lang="en-US" sz="2099" spc="-69" dirty="0">
                <a:solidFill>
                  <a:srgbClr val="000000"/>
                </a:solidFill>
                <a:latin typeface="Open Sans"/>
              </a:rPr>
              <a:t> maximum d’un </a:t>
            </a:r>
            <a:r>
              <a:rPr lang="en-US" sz="2099" spc="-69" dirty="0" err="1">
                <a:solidFill>
                  <a:srgbClr val="000000"/>
                </a:solidFill>
                <a:latin typeface="Open Sans"/>
              </a:rPr>
              <a:t>objet</a:t>
            </a:r>
            <a:r>
              <a:rPr lang="en-US" sz="2099" spc="-69" dirty="0">
                <a:solidFill>
                  <a:srgbClr val="000000"/>
                </a:solidFill>
                <a:latin typeface="Open Sans"/>
              </a:rPr>
              <a:t>, </a:t>
            </a:r>
            <a:r>
              <a:rPr lang="en-US" sz="2099" spc="-69" dirty="0" err="1">
                <a:solidFill>
                  <a:srgbClr val="000000"/>
                </a:solidFill>
                <a:latin typeface="Open Sans"/>
              </a:rPr>
              <a:t>appelé</a:t>
            </a:r>
            <a:r>
              <a:rPr lang="en-US" sz="2099" spc="-69" dirty="0">
                <a:solidFill>
                  <a:srgbClr val="000000"/>
                </a:solidFill>
                <a:latin typeface="Open Sans"/>
              </a:rPr>
              <a:t> saturation, </a:t>
            </a:r>
            <a:r>
              <a:rPr lang="en-US" sz="2099" spc="-69" dirty="0" err="1">
                <a:solidFill>
                  <a:srgbClr val="000000"/>
                </a:solidFill>
                <a:latin typeface="Open Sans"/>
              </a:rPr>
              <a:t>prendrait</a:t>
            </a:r>
            <a:r>
              <a:rPr lang="en-US" sz="2099" spc="-69" dirty="0">
                <a:solidFill>
                  <a:srgbClr val="000000"/>
                </a:solidFill>
                <a:latin typeface="Open Sans"/>
              </a:rPr>
              <a:t> place </a:t>
            </a:r>
            <a:r>
              <a:rPr lang="en-US" sz="2099" spc="-69" dirty="0" err="1">
                <a:solidFill>
                  <a:srgbClr val="000000"/>
                </a:solidFill>
                <a:latin typeface="Open Sans"/>
              </a:rPr>
              <a:t>lorsque</a:t>
            </a:r>
            <a:r>
              <a:rPr lang="en-US" sz="2099" spc="-69" dirty="0">
                <a:solidFill>
                  <a:srgbClr val="000000"/>
                </a:solidFill>
                <a:latin typeface="Open Sans"/>
              </a:rPr>
              <a:t> les </a:t>
            </a:r>
            <a:r>
              <a:rPr lang="en-US" sz="2099" spc="-69" dirty="0" err="1">
                <a:solidFill>
                  <a:srgbClr val="000000"/>
                </a:solidFill>
                <a:latin typeface="Open Sans"/>
              </a:rPr>
              <a:t>composants</a:t>
            </a:r>
            <a:r>
              <a:rPr lang="en-US" sz="2099" spc="-69" dirty="0">
                <a:solidFill>
                  <a:srgbClr val="000000"/>
                </a:solidFill>
                <a:latin typeface="Open Sans"/>
              </a:rPr>
              <a:t> </a:t>
            </a:r>
            <a:r>
              <a:rPr lang="en-US" sz="2099" spc="-69" dirty="0" err="1">
                <a:solidFill>
                  <a:srgbClr val="000000"/>
                </a:solidFill>
                <a:latin typeface="Open Sans"/>
              </a:rPr>
              <a:t>seraient</a:t>
            </a:r>
            <a:r>
              <a:rPr lang="en-US" sz="2099" spc="-69" dirty="0">
                <a:solidFill>
                  <a:srgbClr val="000000"/>
                </a:solidFill>
                <a:latin typeface="Open Sans"/>
              </a:rPr>
              <a:t> </a:t>
            </a:r>
            <a:r>
              <a:rPr lang="en-US" sz="2099" spc="-69" dirty="0" err="1">
                <a:solidFill>
                  <a:srgbClr val="000000"/>
                </a:solidFill>
                <a:latin typeface="Open Sans"/>
              </a:rPr>
              <a:t>fusionnés</a:t>
            </a:r>
            <a:r>
              <a:rPr lang="en-US" sz="2099" spc="-69" dirty="0">
                <a:solidFill>
                  <a:srgbClr val="000000"/>
                </a:solidFill>
                <a:latin typeface="Open Sans"/>
              </a:rPr>
              <a:t> au point de ne plus </a:t>
            </a:r>
            <a:r>
              <a:rPr lang="en-US" sz="2099" spc="-69" dirty="0" err="1">
                <a:solidFill>
                  <a:srgbClr val="000000"/>
                </a:solidFill>
                <a:latin typeface="Open Sans"/>
              </a:rPr>
              <a:t>pouvoir</a:t>
            </a:r>
            <a:r>
              <a:rPr lang="en-US" sz="2099" spc="-69" dirty="0">
                <a:solidFill>
                  <a:srgbClr val="000000"/>
                </a:solidFill>
                <a:latin typeface="Open Sans"/>
              </a:rPr>
              <a:t> changer </a:t>
            </a:r>
            <a:r>
              <a:rPr lang="en-US" sz="2099" spc="-69" dirty="0" err="1">
                <a:solidFill>
                  <a:srgbClr val="000000"/>
                </a:solidFill>
                <a:latin typeface="Open Sans"/>
              </a:rPr>
              <a:t>l’objet</a:t>
            </a:r>
            <a:r>
              <a:rPr lang="en-US" sz="2099" spc="-69" dirty="0">
                <a:solidFill>
                  <a:srgbClr val="000000"/>
                </a:solidFill>
                <a:latin typeface="Open Sans"/>
              </a:rPr>
              <a:t> sans </a:t>
            </a:r>
            <a:r>
              <a:rPr lang="en-US" sz="2099" spc="-69" dirty="0" err="1">
                <a:solidFill>
                  <a:srgbClr val="000000"/>
                </a:solidFill>
                <a:latin typeface="Open Sans"/>
              </a:rPr>
              <a:t>supprimer</a:t>
            </a:r>
            <a:r>
              <a:rPr lang="en-US" sz="2099" spc="-69" dirty="0">
                <a:solidFill>
                  <a:srgbClr val="000000"/>
                </a:solidFill>
                <a:latin typeface="Open Sans"/>
              </a:rPr>
              <a:t> des relations de synergies.</a:t>
            </a:r>
          </a:p>
          <a:p>
            <a:pPr algn="just">
              <a:lnSpc>
                <a:spcPts val="2939"/>
              </a:lnSpc>
            </a:pPr>
            <a:endParaRPr lang="en-US" sz="2099" spc="-69" dirty="0">
              <a:solidFill>
                <a:srgbClr val="000000"/>
              </a:solidFill>
              <a:latin typeface="Open Sans"/>
            </a:endParaRPr>
          </a:p>
          <a:p>
            <a:pPr algn="just">
              <a:lnSpc>
                <a:spcPts val="2939"/>
              </a:lnSpc>
            </a:pPr>
            <a:endParaRPr lang="en-US" sz="2099" spc="-69" dirty="0">
              <a:solidFill>
                <a:srgbClr val="000000"/>
              </a:solidFill>
              <a:latin typeface="Open Sans"/>
            </a:endParaRPr>
          </a:p>
          <a:p>
            <a:pPr algn="just">
              <a:lnSpc>
                <a:spcPts val="2939"/>
              </a:lnSpc>
            </a:pPr>
            <a:endParaRPr lang="en-US" sz="2099" spc="-69" dirty="0">
              <a:solidFill>
                <a:srgbClr val="000000"/>
              </a:solidFill>
              <a:latin typeface="Open Sans"/>
            </a:endParaRPr>
          </a:p>
        </p:txBody>
      </p:sp>
      <p:sp>
        <p:nvSpPr>
          <p:cNvPr id="4" name="Freeform 4"/>
          <p:cNvSpPr/>
          <p:nvPr/>
        </p:nvSpPr>
        <p:spPr>
          <a:xfrm>
            <a:off x="14306604" y="2696754"/>
            <a:ext cx="2587165" cy="3890182"/>
          </a:xfrm>
          <a:custGeom>
            <a:avLst/>
            <a:gdLst/>
            <a:ahLst/>
            <a:cxnLst/>
            <a:rect l="l" t="t" r="r" b="b"/>
            <a:pathLst>
              <a:path w="2587165" h="3890182">
                <a:moveTo>
                  <a:pt x="0" y="0"/>
                </a:moveTo>
                <a:lnTo>
                  <a:pt x="2587164" y="0"/>
                </a:lnTo>
                <a:lnTo>
                  <a:pt x="2587164" y="3890182"/>
                </a:lnTo>
                <a:lnTo>
                  <a:pt x="0" y="3890182"/>
                </a:lnTo>
                <a:lnTo>
                  <a:pt x="0" y="0"/>
                </a:lnTo>
                <a:close/>
              </a:path>
            </a:pathLst>
          </a:custGeom>
          <a:blipFill>
            <a:blip r:embed="rId2"/>
            <a:stretch>
              <a:fillRect b="-16675"/>
            </a:stretch>
          </a:blipFill>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817341" y="2903220"/>
            <a:ext cx="10653317" cy="4442460"/>
          </a:xfrm>
          <a:prstGeom prst="rect">
            <a:avLst/>
          </a:prstGeom>
        </p:spPr>
        <p:txBody>
          <a:bodyPr lIns="0" tIns="0" rIns="0" bIns="0" rtlCol="0" anchor="t">
            <a:spAutoFit/>
          </a:bodyPr>
          <a:lstStyle/>
          <a:p>
            <a:pPr algn="just">
              <a:lnSpc>
                <a:spcPts val="2939"/>
              </a:lnSpc>
            </a:pPr>
            <a:r>
              <a:rPr lang="en-US" sz="2099" spc="-69">
                <a:solidFill>
                  <a:srgbClr val="000000"/>
                </a:solidFill>
                <a:latin typeface="Open Sans"/>
              </a:rPr>
              <a:t>Nous nous détachons, au travers de ces outils, de la définition de la concrétisation de Gilbert Simondon. Le philosophe perçoit la concrétisation comme la logique derrière le progrès technique, qui serait alors ,pour lui, toujours souhaitable, ce que nous cherchons à remettre en question.</a:t>
            </a:r>
          </a:p>
          <a:p>
            <a:pPr algn="just">
              <a:lnSpc>
                <a:spcPts val="2939"/>
              </a:lnSpc>
            </a:pPr>
            <a:endParaRPr lang="en-US" sz="2099" spc="-69">
              <a:solidFill>
                <a:srgbClr val="000000"/>
              </a:solidFill>
              <a:latin typeface="Open Sans"/>
            </a:endParaRPr>
          </a:p>
          <a:p>
            <a:pPr algn="just">
              <a:lnSpc>
                <a:spcPts val="2939"/>
              </a:lnSpc>
            </a:pPr>
            <a:r>
              <a:rPr lang="en-US" sz="2099" spc="-69">
                <a:solidFill>
                  <a:srgbClr val="000000"/>
                </a:solidFill>
                <a:latin typeface="Open Sans"/>
              </a:rPr>
              <a:t> Nous nous détachons également des fiches précédentes, qui étudiaient un niveau de concrétisation souhaitable, via un curseur.</a:t>
            </a:r>
          </a:p>
          <a:p>
            <a:pPr algn="just">
              <a:lnSpc>
                <a:spcPts val="2939"/>
              </a:lnSpc>
            </a:pPr>
            <a:endParaRPr lang="en-US" sz="2099" spc="-69">
              <a:solidFill>
                <a:srgbClr val="000000"/>
              </a:solidFill>
              <a:latin typeface="Open Sans"/>
            </a:endParaRPr>
          </a:p>
          <a:p>
            <a:pPr algn="just">
              <a:lnSpc>
                <a:spcPts val="2939"/>
              </a:lnSpc>
            </a:pPr>
            <a:r>
              <a:rPr lang="en-US" sz="2099" spc="-69">
                <a:solidFill>
                  <a:srgbClr val="000000"/>
                </a:solidFill>
                <a:latin typeface="Open Sans"/>
              </a:rPr>
              <a:t> Dans cette fiche, nous nous attardons sur la tendance historique à  la concrétisation, pour en questionner les logiques propres ( leurs avantages et inconvénients).</a:t>
            </a:r>
          </a:p>
          <a:p>
            <a:pPr algn="just">
              <a:lnSpc>
                <a:spcPts val="2939"/>
              </a:lnSpc>
            </a:pPr>
            <a:r>
              <a:rPr lang="en-US" sz="2099" spc="-69">
                <a:solidFill>
                  <a:srgbClr val="000000"/>
                </a:solidFill>
                <a:latin typeface="Open Sans"/>
              </a:rPr>
              <a:t> Nous avons aussi  mis au point un outil d’évaluation au regard d’autres logiques. L’outil se dérive également pour s’utiliser avec des services, des processus ou des organisations.</a:t>
            </a:r>
          </a:p>
        </p:txBody>
      </p:sp>
      <p:sp>
        <p:nvSpPr>
          <p:cNvPr id="3" name="TextBox 3"/>
          <p:cNvSpPr txBox="1"/>
          <p:nvPr/>
        </p:nvSpPr>
        <p:spPr>
          <a:xfrm>
            <a:off x="514350" y="626164"/>
            <a:ext cx="8629650"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Extension du concept initial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7850451"/>
            <a:ext cx="2000767" cy="1912993"/>
          </a:xfrm>
          <a:custGeom>
            <a:avLst/>
            <a:gdLst/>
            <a:ahLst/>
            <a:cxnLst/>
            <a:rect l="l" t="t" r="r" b="b"/>
            <a:pathLst>
              <a:path w="2000767" h="1912993">
                <a:moveTo>
                  <a:pt x="0" y="0"/>
                </a:moveTo>
                <a:lnTo>
                  <a:pt x="2000767" y="0"/>
                </a:lnTo>
                <a:lnTo>
                  <a:pt x="2000767" y="1912992"/>
                </a:lnTo>
                <a:lnTo>
                  <a:pt x="0" y="191299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1028700" y="3002543"/>
            <a:ext cx="7531447" cy="4657089"/>
          </a:xfrm>
          <a:prstGeom prst="rect">
            <a:avLst/>
          </a:prstGeom>
        </p:spPr>
        <p:txBody>
          <a:bodyPr lIns="0" tIns="0" rIns="0" bIns="0" rtlCol="0" anchor="t">
            <a:spAutoFit/>
          </a:bodyPr>
          <a:lstStyle/>
          <a:p>
            <a:pPr algn="just">
              <a:lnSpc>
                <a:spcPts val="2660"/>
              </a:lnSpc>
            </a:pPr>
            <a:r>
              <a:rPr lang="en-US" sz="1900">
                <a:solidFill>
                  <a:srgbClr val="000000"/>
                </a:solidFill>
                <a:latin typeface="Open Sans"/>
              </a:rPr>
              <a:t>Pour respirer sous l’eau, l’être humain a utilisé différentes techniques avant d’arriver à la combinaison de plongée qu’on connait actuellement. Parmi elles, on retrouve le scaphandre.</a:t>
            </a:r>
          </a:p>
          <a:p>
            <a:pPr algn="just">
              <a:lnSpc>
                <a:spcPts val="2660"/>
              </a:lnSpc>
            </a:pPr>
            <a:endParaRPr lang="en-US" sz="1900">
              <a:solidFill>
                <a:srgbClr val="000000"/>
              </a:solidFill>
              <a:latin typeface="Open Sans"/>
            </a:endParaRPr>
          </a:p>
          <a:p>
            <a:pPr algn="just">
              <a:lnSpc>
                <a:spcPts val="2660"/>
              </a:lnSpc>
            </a:pPr>
            <a:r>
              <a:rPr lang="en-US" sz="1900">
                <a:solidFill>
                  <a:srgbClr val="000000"/>
                </a:solidFill>
                <a:latin typeface="Open Sans"/>
              </a:rPr>
              <a:t> Cependant le nombre important de composants rendait difficile de se mouvoir dans l’eau, et l’installation de l’équipement était  longue et fastidieuse. En effet, Le scaphandre était composé d’un réservoir permettant de stocker l’air et d’une pompe pour assurer son apport à l’utilisateur.</a:t>
            </a:r>
          </a:p>
          <a:p>
            <a:pPr algn="just">
              <a:lnSpc>
                <a:spcPts val="2660"/>
              </a:lnSpc>
            </a:pPr>
            <a:endParaRPr lang="en-US" sz="1900">
              <a:solidFill>
                <a:srgbClr val="000000"/>
              </a:solidFill>
              <a:latin typeface="Open Sans"/>
            </a:endParaRPr>
          </a:p>
          <a:p>
            <a:pPr algn="just">
              <a:lnSpc>
                <a:spcPts val="2660"/>
              </a:lnSpc>
            </a:pPr>
            <a:r>
              <a:rPr lang="en-US" sz="1900">
                <a:solidFill>
                  <a:srgbClr val="000000"/>
                </a:solidFill>
                <a:latin typeface="Open Sans"/>
              </a:rPr>
              <a:t> Dans les combinaisons actuelles ces fonctions sont toutes deux assurées par la bouteille d’air comprimé. Suivant cette même logique, le casque et le tuyau ont été combinés dans le détendeur, allégeant encore l’équipement, et facilitant le mouvement.</a:t>
            </a:r>
          </a:p>
        </p:txBody>
      </p:sp>
      <p:sp>
        <p:nvSpPr>
          <p:cNvPr id="4" name="TextBox 4"/>
          <p:cNvSpPr txBox="1"/>
          <p:nvPr/>
        </p:nvSpPr>
        <p:spPr>
          <a:xfrm>
            <a:off x="0" y="606688"/>
            <a:ext cx="18288000" cy="1390338"/>
          </a:xfrm>
          <a:prstGeom prst="rect">
            <a:avLst/>
          </a:prstGeom>
        </p:spPr>
        <p:txBody>
          <a:bodyPr lIns="0" tIns="0" rIns="0" bIns="0" rtlCol="0" anchor="t">
            <a:spAutoFit/>
          </a:bodyPr>
          <a:lstStyle/>
          <a:p>
            <a:pPr algn="ctr">
              <a:lnSpc>
                <a:spcPts val="10517"/>
              </a:lnSpc>
            </a:pPr>
            <a:r>
              <a:rPr lang="en-US" sz="7512" spc="-247">
                <a:solidFill>
                  <a:srgbClr val="000000"/>
                </a:solidFill>
                <a:latin typeface="Helvetica World Bold"/>
              </a:rPr>
              <a:t>Contexte historique</a:t>
            </a:r>
          </a:p>
        </p:txBody>
      </p:sp>
      <p:sp>
        <p:nvSpPr>
          <p:cNvPr id="5" name="TextBox 5"/>
          <p:cNvSpPr txBox="1"/>
          <p:nvPr/>
        </p:nvSpPr>
        <p:spPr>
          <a:xfrm>
            <a:off x="5567079" y="1958925"/>
            <a:ext cx="7153843" cy="815338"/>
          </a:xfrm>
          <a:prstGeom prst="rect">
            <a:avLst/>
          </a:prstGeom>
        </p:spPr>
        <p:txBody>
          <a:bodyPr lIns="0" tIns="0" rIns="0" bIns="0" rtlCol="0" anchor="t">
            <a:spAutoFit/>
          </a:bodyPr>
          <a:lstStyle/>
          <a:p>
            <a:pPr algn="just">
              <a:lnSpc>
                <a:spcPts val="3360"/>
              </a:lnSpc>
            </a:pPr>
            <a:r>
              <a:rPr lang="en-US" sz="2400">
                <a:solidFill>
                  <a:srgbClr val="000000"/>
                </a:solidFill>
                <a:latin typeface="Open Sans"/>
              </a:rPr>
              <a:t>IL ÉTAIT UNE FOIS... LA COMBINAISON DE PLONGÉE</a:t>
            </a:r>
          </a:p>
        </p:txBody>
      </p:sp>
      <p:sp>
        <p:nvSpPr>
          <p:cNvPr id="6" name="TextBox 6"/>
          <p:cNvSpPr txBox="1"/>
          <p:nvPr/>
        </p:nvSpPr>
        <p:spPr>
          <a:xfrm>
            <a:off x="9144000" y="2347545"/>
            <a:ext cx="8397777" cy="8657590"/>
          </a:xfrm>
          <a:prstGeom prst="rect">
            <a:avLst/>
          </a:prstGeom>
        </p:spPr>
        <p:txBody>
          <a:bodyPr lIns="0" tIns="0" rIns="0" bIns="0" rtlCol="0" anchor="t">
            <a:spAutoFit/>
          </a:bodyPr>
          <a:lstStyle/>
          <a:p>
            <a:pPr algn="just">
              <a:lnSpc>
                <a:spcPts val="2659"/>
              </a:lnSpc>
            </a:pPr>
            <a:endParaRPr/>
          </a:p>
          <a:p>
            <a:pPr algn="just">
              <a:lnSpc>
                <a:spcPts val="2659"/>
              </a:lnSpc>
            </a:pPr>
            <a:r>
              <a:rPr lang="en-US" sz="1899">
                <a:solidFill>
                  <a:srgbClr val="000000"/>
                </a:solidFill>
                <a:latin typeface="Open Sans"/>
              </a:rPr>
              <a:t> En réalité, il s’agit ici d’une stratégie historique d’amélioration/ d’optimisation d’objet technique, consistant à le “concrétiser”: </a:t>
            </a:r>
          </a:p>
          <a:p>
            <a:pPr algn="just">
              <a:lnSpc>
                <a:spcPts val="2659"/>
              </a:lnSpc>
            </a:pPr>
            <a:r>
              <a:rPr lang="en-US" sz="1899">
                <a:solidFill>
                  <a:srgbClr val="000000"/>
                </a:solidFill>
                <a:latin typeface="Open Sans"/>
              </a:rPr>
              <a:t>c’est-à-dire à minimiser ces  composants en les combinant en d’autres composants, qui rassemblent les anciennes fonctions ( on les appele les composants multifonctionnels). </a:t>
            </a:r>
          </a:p>
          <a:p>
            <a:pPr algn="just">
              <a:lnSpc>
                <a:spcPts val="2659"/>
              </a:lnSpc>
            </a:pPr>
            <a:endParaRPr lang="en-US" sz="1899">
              <a:solidFill>
                <a:srgbClr val="000000"/>
              </a:solidFill>
              <a:latin typeface="Open Sans"/>
            </a:endParaRPr>
          </a:p>
          <a:p>
            <a:pPr algn="just">
              <a:lnSpc>
                <a:spcPts val="2659"/>
              </a:lnSpc>
            </a:pPr>
            <a:endParaRPr lang="en-US" sz="1899">
              <a:solidFill>
                <a:srgbClr val="000000"/>
              </a:solidFill>
              <a:latin typeface="Open Sans"/>
            </a:endParaRPr>
          </a:p>
          <a:p>
            <a:pPr algn="just">
              <a:lnSpc>
                <a:spcPts val="2659"/>
              </a:lnSpc>
            </a:pPr>
            <a:r>
              <a:rPr lang="en-US" sz="1899">
                <a:solidFill>
                  <a:srgbClr val="000000"/>
                </a:solidFill>
                <a:latin typeface="Open Sans"/>
              </a:rPr>
              <a:t>Etudier ainsi les objets techniques au regard de ce phénomène</a:t>
            </a:r>
          </a:p>
          <a:p>
            <a:pPr algn="just">
              <a:lnSpc>
                <a:spcPts val="2659"/>
              </a:lnSpc>
            </a:pPr>
            <a:r>
              <a:rPr lang="en-US" sz="1899">
                <a:solidFill>
                  <a:srgbClr val="000000"/>
                </a:solidFill>
                <a:latin typeface="Open Sans"/>
              </a:rPr>
              <a:t> de “ concrétisation”, implique de se poser les questions :</a:t>
            </a:r>
          </a:p>
          <a:p>
            <a:pPr algn="just">
              <a:lnSpc>
                <a:spcPts val="2659"/>
              </a:lnSpc>
            </a:pPr>
            <a:endParaRPr lang="en-US" sz="1899">
              <a:solidFill>
                <a:srgbClr val="000000"/>
              </a:solidFill>
              <a:latin typeface="Open Sans"/>
            </a:endParaRPr>
          </a:p>
          <a:p>
            <a:pPr marL="410209" lvl="1" indent="-205105" algn="just">
              <a:lnSpc>
                <a:spcPts val="2659"/>
              </a:lnSpc>
              <a:buFont typeface="Arial"/>
              <a:buChar char="•"/>
            </a:pPr>
            <a:r>
              <a:rPr lang="en-US" sz="1899">
                <a:solidFill>
                  <a:srgbClr val="000000"/>
                </a:solidFill>
                <a:latin typeface="Open Sans"/>
              </a:rPr>
              <a:t>Peut-on, au travers de la concrétisation, recenser et expliquer les changements structurels des objets?</a:t>
            </a:r>
          </a:p>
          <a:p>
            <a:pPr marL="410209" lvl="1" indent="-205105" algn="just">
              <a:lnSpc>
                <a:spcPts val="2659"/>
              </a:lnSpc>
              <a:buFont typeface="Arial"/>
              <a:buChar char="•"/>
            </a:pPr>
            <a:r>
              <a:rPr lang="en-US" sz="1899">
                <a:solidFill>
                  <a:srgbClr val="000000"/>
                </a:solidFill>
                <a:latin typeface="Open Sans"/>
              </a:rPr>
              <a:t>Quelles sont les logiques qui guident vers cette concrétisation  des objets? Cette concrétisation est-elle toujours souhaitable?</a:t>
            </a:r>
          </a:p>
          <a:p>
            <a:pPr marL="410209" lvl="1" indent="-205105" algn="just">
              <a:lnSpc>
                <a:spcPts val="2659"/>
              </a:lnSpc>
              <a:buFont typeface="Arial"/>
              <a:buChar char="•"/>
            </a:pPr>
            <a:r>
              <a:rPr lang="en-US" sz="1899">
                <a:solidFill>
                  <a:srgbClr val="000000"/>
                </a:solidFill>
                <a:latin typeface="Open Sans"/>
              </a:rPr>
              <a:t>Peut-on se servir de la connaissance théorique de ce phénomène de concrétisation pour améliorer des objets?</a:t>
            </a:r>
          </a:p>
          <a:p>
            <a:pPr algn="just">
              <a:lnSpc>
                <a:spcPts val="2659"/>
              </a:lnSpc>
            </a:pPr>
            <a:endParaRPr lang="en-US" sz="1899">
              <a:solidFill>
                <a:srgbClr val="000000"/>
              </a:solidFill>
              <a:latin typeface="Open Sans"/>
            </a:endParaRPr>
          </a:p>
          <a:p>
            <a:pPr algn="just">
              <a:lnSpc>
                <a:spcPts val="2659"/>
              </a:lnSpc>
            </a:pPr>
            <a:endParaRPr lang="en-US" sz="1899">
              <a:solidFill>
                <a:srgbClr val="000000"/>
              </a:solidFill>
              <a:latin typeface="Open Sans"/>
            </a:endParaRPr>
          </a:p>
          <a:p>
            <a:pPr algn="just">
              <a:lnSpc>
                <a:spcPts val="2659"/>
              </a:lnSpc>
            </a:pPr>
            <a:r>
              <a:rPr lang="en-US" sz="1899">
                <a:solidFill>
                  <a:srgbClr val="000000"/>
                </a:solidFill>
                <a:latin typeface="Open Sans"/>
              </a:rPr>
              <a:t>Ces trois pistes de questionnements ont donnés lieu à la création ou l’amélioration d’outils théoriques de cette fiche, sous l’angle de l’analyse, de la problématisation et de l’invention d’objets techniques.</a:t>
            </a:r>
          </a:p>
          <a:p>
            <a:pPr algn="just">
              <a:lnSpc>
                <a:spcPts val="2659"/>
              </a:lnSpc>
            </a:pPr>
            <a:endParaRPr lang="en-US" sz="1899">
              <a:solidFill>
                <a:srgbClr val="000000"/>
              </a:solidFill>
              <a:latin typeface="Open Sans"/>
            </a:endParaRPr>
          </a:p>
          <a:p>
            <a:pPr algn="just">
              <a:lnSpc>
                <a:spcPts val="2659"/>
              </a:lnSpc>
            </a:pPr>
            <a:endParaRPr lang="en-US" sz="1899">
              <a:solidFill>
                <a:srgbClr val="000000"/>
              </a:solidFill>
              <a:latin typeface="Open Sans"/>
            </a:endParaRPr>
          </a:p>
          <a:p>
            <a:pPr algn="just">
              <a:lnSpc>
                <a:spcPts val="2659"/>
              </a:lnSpc>
            </a:pPr>
            <a:endParaRPr lang="en-US" sz="1899">
              <a:solidFill>
                <a:srgbClr val="000000"/>
              </a:solidFill>
              <a:latin typeface="Open Sans"/>
            </a:endParaRPr>
          </a:p>
          <a:p>
            <a:pPr algn="just">
              <a:lnSpc>
                <a:spcPts val="2659"/>
              </a:lnSpc>
              <a:spcBef>
                <a:spcPct val="0"/>
              </a:spcBef>
            </a:pPr>
            <a:endParaRPr lang="en-US" sz="1899">
              <a:solidFill>
                <a:srgbClr val="000000"/>
              </a:solidFill>
              <a:latin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911320" y="2489889"/>
            <a:ext cx="12465360" cy="6299835"/>
          </a:xfrm>
          <a:prstGeom prst="rect">
            <a:avLst/>
          </a:prstGeom>
        </p:spPr>
        <p:txBody>
          <a:bodyPr lIns="0" tIns="0" rIns="0" bIns="0" rtlCol="0" anchor="t">
            <a:spAutoFit/>
          </a:bodyPr>
          <a:lstStyle/>
          <a:p>
            <a:pPr algn="ctr">
              <a:lnSpc>
                <a:spcPts val="2940"/>
              </a:lnSpc>
            </a:pPr>
            <a:r>
              <a:rPr lang="en-US" sz="2100">
                <a:solidFill>
                  <a:srgbClr val="000000"/>
                </a:solidFill>
                <a:latin typeface="Open Sans"/>
              </a:rPr>
              <a:t>La V1 de la fiche outil fut réalisée par </a:t>
            </a:r>
            <a:r>
              <a:rPr lang="en-US" sz="2100">
                <a:solidFill>
                  <a:srgbClr val="000000"/>
                </a:solidFill>
                <a:latin typeface="Open Sans Bold"/>
              </a:rPr>
              <a:t>Monsieur Nicolas Salzmann et Monsieur Nicolas Ponchault</a:t>
            </a:r>
            <a:r>
              <a:rPr lang="en-US" sz="2100">
                <a:solidFill>
                  <a:srgbClr val="000000"/>
                </a:solidFill>
                <a:latin typeface="Open Sans"/>
              </a:rPr>
              <a:t>. Elle avait vocation à comprendre l’intelligence d’un objet au travers du degré d’imbrication de ses composants. Elle était composée d’un diagramme Fast qui liait composants et fonctions et permettait de comparer les différentes versions historiques d’un objet, précisant également leurs avantages et inconvénients. Elle comprenait également un tableau de croisements identique à ce qu’il se trouve dans cette fiche.</a:t>
            </a:r>
          </a:p>
          <a:p>
            <a:pPr algn="ctr">
              <a:lnSpc>
                <a:spcPts val="2940"/>
              </a:lnSpc>
            </a:pPr>
            <a:endParaRPr lang="en-US" sz="2100">
              <a:solidFill>
                <a:srgbClr val="000000"/>
              </a:solidFill>
              <a:latin typeface="Open Sans"/>
            </a:endParaRPr>
          </a:p>
          <a:p>
            <a:pPr algn="ctr">
              <a:lnSpc>
                <a:spcPts val="2940"/>
              </a:lnSpc>
            </a:pPr>
            <a:r>
              <a:rPr lang="en-US" sz="2100">
                <a:solidFill>
                  <a:srgbClr val="000000"/>
                </a:solidFill>
                <a:latin typeface="Open Sans"/>
              </a:rPr>
              <a:t>La V2 a été réalisée par</a:t>
            </a:r>
            <a:r>
              <a:rPr lang="en-US" sz="2100">
                <a:solidFill>
                  <a:srgbClr val="000000"/>
                </a:solidFill>
                <a:latin typeface="Open Sans Bold"/>
              </a:rPr>
              <a:t> Marine Maddens (promo 9 HuTech)</a:t>
            </a:r>
            <a:r>
              <a:rPr lang="en-US" sz="2100">
                <a:solidFill>
                  <a:srgbClr val="000000"/>
                </a:solidFill>
                <a:latin typeface="Open Sans"/>
              </a:rPr>
              <a:t>, qui y apporta un curseur de concrétisation et réinterpréta les outils V1, pour réinventer les dispositifs respiratoires de plongée sous-marine. En partant d’une pensée d’optimisation au juste nécessaire, sa fiche fit émerger un double concept, celui de concrétisation et d'abstraction technique.</a:t>
            </a:r>
          </a:p>
          <a:p>
            <a:pPr algn="ctr">
              <a:lnSpc>
                <a:spcPts val="2940"/>
              </a:lnSpc>
            </a:pPr>
            <a:endParaRPr lang="en-US" sz="2100">
              <a:solidFill>
                <a:srgbClr val="000000"/>
              </a:solidFill>
              <a:latin typeface="Open Sans"/>
            </a:endParaRPr>
          </a:p>
          <a:p>
            <a:pPr algn="ctr">
              <a:lnSpc>
                <a:spcPts val="2940"/>
              </a:lnSpc>
            </a:pPr>
            <a:endParaRPr lang="en-US" sz="2100">
              <a:solidFill>
                <a:srgbClr val="000000"/>
              </a:solidFill>
              <a:latin typeface="Open Sans"/>
            </a:endParaRPr>
          </a:p>
          <a:p>
            <a:pPr algn="ctr">
              <a:lnSpc>
                <a:spcPts val="2940"/>
              </a:lnSpc>
            </a:pPr>
            <a:r>
              <a:rPr lang="en-US" sz="2100">
                <a:solidFill>
                  <a:srgbClr val="000000"/>
                </a:solidFill>
                <a:latin typeface="Open Sans"/>
              </a:rPr>
              <a:t>La fiche actuelle V3, a été mis au point par </a:t>
            </a:r>
            <a:r>
              <a:rPr lang="en-US" sz="2100">
                <a:solidFill>
                  <a:srgbClr val="000000"/>
                </a:solidFill>
                <a:latin typeface="Open Sans Bold"/>
              </a:rPr>
              <a:t>Romane Pariente et Juliette Claude, (promo 11 HuTech )</a:t>
            </a:r>
            <a:r>
              <a:rPr lang="en-US" sz="2100">
                <a:solidFill>
                  <a:srgbClr val="000000"/>
                </a:solidFill>
                <a:latin typeface="Open Sans"/>
              </a:rPr>
              <a:t>, avec l’aide de Monsieur Nicolas Salzmann. Elle s’inscrit ainsi dans la lignée des fiches outil concrétisation.</a:t>
            </a:r>
          </a:p>
          <a:p>
            <a:pPr algn="ctr">
              <a:lnSpc>
                <a:spcPts val="2940"/>
              </a:lnSpc>
              <a:spcBef>
                <a:spcPct val="0"/>
              </a:spcBef>
            </a:pPr>
            <a:endParaRPr lang="en-US" sz="2100">
              <a:solidFill>
                <a:srgbClr val="000000"/>
              </a:solidFill>
              <a:latin typeface="Open Sans"/>
            </a:endParaRPr>
          </a:p>
        </p:txBody>
      </p:sp>
      <p:sp>
        <p:nvSpPr>
          <p:cNvPr id="3" name="TextBox 3"/>
          <p:cNvSpPr txBox="1"/>
          <p:nvPr/>
        </p:nvSpPr>
        <p:spPr>
          <a:xfrm>
            <a:off x="514350" y="626164"/>
            <a:ext cx="8629650" cy="1901825"/>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Journal de fabrication de l’outil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3450951"/>
            <a:ext cx="1805222" cy="633977"/>
          </a:xfrm>
          <a:custGeom>
            <a:avLst/>
            <a:gdLst/>
            <a:ahLst/>
            <a:cxnLst/>
            <a:rect l="l" t="t" r="r" b="b"/>
            <a:pathLst>
              <a:path w="1805222" h="633977">
                <a:moveTo>
                  <a:pt x="0" y="0"/>
                </a:moveTo>
                <a:lnTo>
                  <a:pt x="1805222" y="0"/>
                </a:lnTo>
                <a:lnTo>
                  <a:pt x="1805222" y="633977"/>
                </a:lnTo>
                <a:lnTo>
                  <a:pt x="0" y="633977"/>
                </a:lnTo>
                <a:lnTo>
                  <a:pt x="0" y="0"/>
                </a:lnTo>
                <a:close/>
              </a:path>
            </a:pathLst>
          </a:custGeom>
          <a:blipFill>
            <a:blip r:embed="rId2"/>
            <a:stretch>
              <a:fillRect/>
            </a:stretch>
          </a:blipFill>
        </p:spPr>
      </p:sp>
      <p:sp>
        <p:nvSpPr>
          <p:cNvPr id="3" name="TextBox 3"/>
          <p:cNvSpPr txBox="1"/>
          <p:nvPr/>
        </p:nvSpPr>
        <p:spPr>
          <a:xfrm>
            <a:off x="514350" y="626164"/>
            <a:ext cx="8629650"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Conditions d’utilisation</a:t>
            </a:r>
          </a:p>
        </p:txBody>
      </p:sp>
      <p:sp>
        <p:nvSpPr>
          <p:cNvPr id="4" name="TextBox 4"/>
          <p:cNvSpPr txBox="1"/>
          <p:nvPr/>
        </p:nvSpPr>
        <p:spPr>
          <a:xfrm>
            <a:off x="1116846" y="2215515"/>
            <a:ext cx="10258579" cy="7042785"/>
          </a:xfrm>
          <a:prstGeom prst="rect">
            <a:avLst/>
          </a:prstGeom>
        </p:spPr>
        <p:txBody>
          <a:bodyPr lIns="0" tIns="0" rIns="0" bIns="0" rtlCol="0" anchor="t">
            <a:spAutoFit/>
          </a:bodyPr>
          <a:lstStyle/>
          <a:p>
            <a:pPr algn="ctr">
              <a:lnSpc>
                <a:spcPts val="2940"/>
              </a:lnSpc>
              <a:spcBef>
                <a:spcPct val="0"/>
              </a:spcBef>
            </a:pPr>
            <a:endParaRPr/>
          </a:p>
          <a:p>
            <a:pPr algn="ctr">
              <a:lnSpc>
                <a:spcPts val="2940"/>
              </a:lnSpc>
              <a:spcBef>
                <a:spcPct val="0"/>
              </a:spcBef>
            </a:pPr>
            <a:r>
              <a:rPr lang="en-US" sz="2100">
                <a:solidFill>
                  <a:srgbClr val="000000"/>
                </a:solidFill>
                <a:latin typeface="Open Sans"/>
              </a:rPr>
              <a:t>Ce document est placé sous licence CC BY-SA : Nicolas Salzmann, Nicolas Ponchault, Marine Maddens,Romane Pariente,Juliette Claude </a:t>
            </a:r>
          </a:p>
          <a:p>
            <a:pPr algn="ctr">
              <a:lnSpc>
                <a:spcPts val="2940"/>
              </a:lnSpc>
              <a:spcBef>
                <a:spcPct val="0"/>
              </a:spcBef>
            </a:pPr>
            <a:endParaRPr lang="en-US" sz="2100">
              <a:solidFill>
                <a:srgbClr val="000000"/>
              </a:solidFill>
              <a:latin typeface="Open Sans"/>
            </a:endParaRPr>
          </a:p>
          <a:p>
            <a:pPr algn="ctr">
              <a:lnSpc>
                <a:spcPts val="2940"/>
              </a:lnSpc>
              <a:spcBef>
                <a:spcPct val="0"/>
              </a:spcBef>
            </a:pPr>
            <a:endParaRPr lang="en-US" sz="2100">
              <a:solidFill>
                <a:srgbClr val="000000"/>
              </a:solidFill>
              <a:latin typeface="Open Sans"/>
            </a:endParaRPr>
          </a:p>
          <a:p>
            <a:pPr algn="ctr">
              <a:lnSpc>
                <a:spcPts val="2940"/>
              </a:lnSpc>
              <a:spcBef>
                <a:spcPct val="0"/>
              </a:spcBef>
            </a:pPr>
            <a:r>
              <a:rPr lang="en-US" sz="2100">
                <a:solidFill>
                  <a:srgbClr val="000000"/>
                </a:solidFill>
                <a:latin typeface="Open Sans"/>
              </a:rPr>
              <a:t>Vous êtes autorisé à :</a:t>
            </a:r>
          </a:p>
          <a:p>
            <a:pPr algn="l">
              <a:lnSpc>
                <a:spcPts val="2940"/>
              </a:lnSpc>
              <a:spcBef>
                <a:spcPct val="0"/>
              </a:spcBef>
            </a:pPr>
            <a:r>
              <a:rPr lang="en-US" sz="2100">
                <a:solidFill>
                  <a:srgbClr val="000000"/>
                </a:solidFill>
                <a:latin typeface="Open Sans Bold"/>
                <a:sym typeface="Open Sans Bold"/>
              </a:rPr>
              <a:t> Partager —</a:t>
            </a:r>
            <a:r>
              <a:rPr lang="en-US" sz="2100">
                <a:solidFill>
                  <a:srgbClr val="000000"/>
                </a:solidFill>
                <a:latin typeface="Open Sans"/>
              </a:rPr>
              <a:t> copier, distribuer et communiquer le matériel par tous moyens et sous tous formats</a:t>
            </a:r>
          </a:p>
          <a:p>
            <a:pPr algn="l">
              <a:lnSpc>
                <a:spcPts val="2940"/>
              </a:lnSpc>
              <a:spcBef>
                <a:spcPct val="0"/>
              </a:spcBef>
            </a:pPr>
            <a:r>
              <a:rPr lang="en-US" sz="2100">
                <a:solidFill>
                  <a:srgbClr val="000000"/>
                </a:solidFill>
                <a:latin typeface="Open Sans Bold"/>
                <a:sym typeface="Open Sans Bold"/>
              </a:rPr>
              <a:t> Adapter — </a:t>
            </a:r>
            <a:r>
              <a:rPr lang="en-US" sz="2100">
                <a:solidFill>
                  <a:srgbClr val="000000"/>
                </a:solidFill>
                <a:latin typeface="Open Sans"/>
              </a:rPr>
              <a:t>remixer, transformer et créer à partir du matériel pour toute utilisation, y compris commerciale</a:t>
            </a:r>
          </a:p>
          <a:p>
            <a:pPr algn="ctr">
              <a:lnSpc>
                <a:spcPts val="2940"/>
              </a:lnSpc>
              <a:spcBef>
                <a:spcPct val="0"/>
              </a:spcBef>
            </a:pPr>
            <a:endParaRPr lang="en-US" sz="2100">
              <a:solidFill>
                <a:srgbClr val="000000"/>
              </a:solidFill>
              <a:latin typeface="Open Sans"/>
            </a:endParaRPr>
          </a:p>
          <a:p>
            <a:pPr algn="l">
              <a:lnSpc>
                <a:spcPts val="2940"/>
              </a:lnSpc>
              <a:spcBef>
                <a:spcPct val="0"/>
              </a:spcBef>
            </a:pPr>
            <a:r>
              <a:rPr lang="en-US" sz="2100">
                <a:solidFill>
                  <a:srgbClr val="000000"/>
                </a:solidFill>
                <a:latin typeface="Open Sans Bold"/>
              </a:rPr>
              <a:t>Attribution (BY) </a:t>
            </a:r>
            <a:r>
              <a:rPr lang="en-US" sz="2100">
                <a:solidFill>
                  <a:srgbClr val="000000"/>
                </a:solidFill>
                <a:latin typeface="Open Sans"/>
              </a:rPr>
              <a:t>— Vous devez créditer l'œuvre, intégrer un lien vers la licence et indiquer si des modifications ont été effectuées à l'œuvre. Vous devez indiquer ces informations par tous les moyens raisonnables, sans toutefois suggérer que l'offrant vous soutient ou soutient la façon dont vous avez utilisé son œuvre.</a:t>
            </a:r>
          </a:p>
          <a:p>
            <a:pPr algn="l">
              <a:lnSpc>
                <a:spcPts val="2940"/>
              </a:lnSpc>
              <a:spcBef>
                <a:spcPct val="0"/>
              </a:spcBef>
            </a:pPr>
            <a:r>
              <a:rPr lang="en-US" sz="2100">
                <a:solidFill>
                  <a:srgbClr val="000000"/>
                </a:solidFill>
                <a:latin typeface="Open Sans Bold"/>
              </a:rPr>
              <a:t>Partage dans les mêmes conditions </a:t>
            </a:r>
            <a:r>
              <a:rPr lang="en-US" sz="2100">
                <a:solidFill>
                  <a:srgbClr val="000000"/>
                </a:solidFill>
                <a:latin typeface="Open Sans"/>
              </a:rPr>
              <a:t>(SA) — Dans le cas où vous effectuez un remix, que vous transformez, ou créez à partir du matériel composant l'œuvre originale, vous devez diffuser l'œuvre modifiée dans les mêmes conditions, c'est à dire avec la même licence avec laquelle l'œuvre originale a été diffusée.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863883" y="4401185"/>
            <a:ext cx="8560235" cy="2006601"/>
          </a:xfrm>
          <a:prstGeom prst="rect">
            <a:avLst/>
          </a:prstGeom>
        </p:spPr>
        <p:txBody>
          <a:bodyPr lIns="0" tIns="0" rIns="0" bIns="0" rtlCol="0" anchor="t">
            <a:spAutoFit/>
          </a:bodyPr>
          <a:lstStyle/>
          <a:p>
            <a:pPr algn="ctr">
              <a:lnSpc>
                <a:spcPts val="4899"/>
              </a:lnSpc>
            </a:pPr>
            <a:r>
              <a:rPr lang="en-US" sz="3499" spc="-115">
                <a:solidFill>
                  <a:srgbClr val="000000"/>
                </a:solidFill>
                <a:latin typeface="Helvetica World Bold"/>
              </a:rPr>
              <a:t>Peut-on, au travers de la concrétisation, recenser et expliquer les changements structurels des objets? </a:t>
            </a:r>
          </a:p>
        </p:txBody>
      </p:sp>
      <p:sp>
        <p:nvSpPr>
          <p:cNvPr id="3" name="TextBox 3"/>
          <p:cNvSpPr txBox="1"/>
          <p:nvPr/>
        </p:nvSpPr>
        <p:spPr>
          <a:xfrm>
            <a:off x="6584544" y="3192961"/>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Partie 1: Analyse</a:t>
            </a:r>
          </a:p>
        </p:txBody>
      </p:sp>
      <p:sp>
        <p:nvSpPr>
          <p:cNvPr id="4" name="AutoShape 4"/>
          <p:cNvSpPr/>
          <p:nvPr/>
        </p:nvSpPr>
        <p:spPr>
          <a:xfrm flipV="1">
            <a:off x="6584544" y="4142286"/>
            <a:ext cx="4840839" cy="0"/>
          </a:xfrm>
          <a:prstGeom prst="line">
            <a:avLst/>
          </a:prstGeom>
          <a:ln w="19050" cap="flat">
            <a:solidFill>
              <a:srgbClr val="000000"/>
            </a:solidFill>
            <a:prstDash val="solid"/>
            <a:headEnd type="none" w="sm" len="sm"/>
            <a:tailEnd type="none" w="sm" len="sm"/>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830282"/>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Analyse</a:t>
            </a:r>
          </a:p>
        </p:txBody>
      </p:sp>
      <p:sp>
        <p:nvSpPr>
          <p:cNvPr id="3" name="TextBox 3"/>
          <p:cNvSpPr txBox="1"/>
          <p:nvPr/>
        </p:nvSpPr>
        <p:spPr>
          <a:xfrm>
            <a:off x="6615868" y="7754691"/>
            <a:ext cx="342305" cy="580390"/>
          </a:xfrm>
          <a:prstGeom prst="rect">
            <a:avLst/>
          </a:prstGeom>
        </p:spPr>
        <p:txBody>
          <a:bodyPr lIns="0" tIns="0" rIns="0" bIns="0" rtlCol="0" anchor="t">
            <a:spAutoFit/>
          </a:bodyPr>
          <a:lstStyle/>
          <a:p>
            <a:pPr algn="ctr">
              <a:lnSpc>
                <a:spcPts val="4759"/>
              </a:lnSpc>
            </a:pPr>
            <a:r>
              <a:rPr lang="en-US" sz="3399" dirty="0">
                <a:solidFill>
                  <a:srgbClr val="000000"/>
                </a:solidFill>
                <a:latin typeface="Open Sans"/>
              </a:rPr>
              <a:t>..</a:t>
            </a:r>
          </a:p>
        </p:txBody>
      </p:sp>
      <p:grpSp>
        <p:nvGrpSpPr>
          <p:cNvPr id="4" name="Group 4"/>
          <p:cNvGrpSpPr/>
          <p:nvPr/>
        </p:nvGrpSpPr>
        <p:grpSpPr>
          <a:xfrm>
            <a:off x="6383723" y="1616912"/>
            <a:ext cx="11904277" cy="6725180"/>
            <a:chOff x="-149772" y="0"/>
            <a:chExt cx="15872369" cy="8966908"/>
          </a:xfrm>
        </p:grpSpPr>
        <p:sp>
          <p:nvSpPr>
            <p:cNvPr id="5" name="AutoShape 5"/>
            <p:cNvSpPr/>
            <p:nvPr/>
          </p:nvSpPr>
          <p:spPr>
            <a:xfrm>
              <a:off x="7844498" y="0"/>
              <a:ext cx="0" cy="7847499"/>
            </a:xfrm>
            <a:prstGeom prst="line">
              <a:avLst/>
            </a:prstGeom>
            <a:ln w="50800" cap="flat">
              <a:solidFill>
                <a:srgbClr val="000000"/>
              </a:solidFill>
              <a:prstDash val="sysDot"/>
              <a:headEnd type="none" w="sm" len="sm"/>
              <a:tailEnd type="none" w="sm" len="sm"/>
            </a:ln>
          </p:spPr>
        </p:sp>
        <p:sp>
          <p:nvSpPr>
            <p:cNvPr id="6" name="AutoShape 6"/>
            <p:cNvSpPr/>
            <p:nvPr/>
          </p:nvSpPr>
          <p:spPr>
            <a:xfrm>
              <a:off x="3802424" y="928384"/>
              <a:ext cx="1335399" cy="0"/>
            </a:xfrm>
            <a:prstGeom prst="line">
              <a:avLst/>
            </a:prstGeom>
            <a:ln w="50800" cap="flat">
              <a:solidFill>
                <a:srgbClr val="000000"/>
              </a:solidFill>
              <a:prstDash val="solid"/>
              <a:headEnd type="none" w="sm" len="sm"/>
              <a:tailEnd type="arrow" w="med" len="sm"/>
            </a:ln>
          </p:spPr>
        </p:sp>
        <p:sp>
          <p:nvSpPr>
            <p:cNvPr id="7" name="AutoShape 7"/>
            <p:cNvSpPr/>
            <p:nvPr/>
          </p:nvSpPr>
          <p:spPr>
            <a:xfrm flipH="1">
              <a:off x="2217227" y="905357"/>
              <a:ext cx="1335399" cy="0"/>
            </a:xfrm>
            <a:prstGeom prst="line">
              <a:avLst/>
            </a:prstGeom>
            <a:ln w="50800" cap="flat">
              <a:solidFill>
                <a:srgbClr val="000000"/>
              </a:solidFill>
              <a:prstDash val="solid"/>
              <a:headEnd type="none" w="sm" len="sm"/>
              <a:tailEnd type="arrow" w="med" len="sm"/>
            </a:ln>
          </p:spPr>
        </p:sp>
        <p:sp>
          <p:nvSpPr>
            <p:cNvPr id="8" name="TextBox 8"/>
            <p:cNvSpPr txBox="1"/>
            <p:nvPr/>
          </p:nvSpPr>
          <p:spPr>
            <a:xfrm>
              <a:off x="2217227" y="189390"/>
              <a:ext cx="2897570" cy="515125"/>
            </a:xfrm>
            <a:prstGeom prst="rect">
              <a:avLst/>
            </a:prstGeom>
          </p:spPr>
          <p:txBody>
            <a:bodyPr lIns="0" tIns="0" rIns="0" bIns="0" rtlCol="0" anchor="t">
              <a:spAutoFit/>
            </a:bodyPr>
            <a:lstStyle/>
            <a:p>
              <a:pPr algn="ctr">
                <a:lnSpc>
                  <a:spcPts val="3268"/>
                </a:lnSpc>
                <a:spcBef>
                  <a:spcPct val="0"/>
                </a:spcBef>
              </a:pPr>
              <a:r>
                <a:rPr lang="en-US" sz="2334">
                  <a:solidFill>
                    <a:srgbClr val="000000"/>
                  </a:solidFill>
                  <a:latin typeface="Aileron"/>
                </a:rPr>
                <a:t>Macro     Micro</a:t>
              </a:r>
            </a:p>
          </p:txBody>
        </p:sp>
        <p:sp>
          <p:nvSpPr>
            <p:cNvPr id="9" name="AutoShape 9"/>
            <p:cNvSpPr/>
            <p:nvPr/>
          </p:nvSpPr>
          <p:spPr>
            <a:xfrm flipH="1">
              <a:off x="10089601" y="905357"/>
              <a:ext cx="1335399" cy="0"/>
            </a:xfrm>
            <a:prstGeom prst="line">
              <a:avLst/>
            </a:prstGeom>
            <a:ln w="50800" cap="flat">
              <a:solidFill>
                <a:srgbClr val="000000"/>
              </a:solidFill>
              <a:prstDash val="solid"/>
              <a:headEnd type="none" w="sm" len="sm"/>
              <a:tailEnd type="arrow" w="med" len="sm"/>
            </a:ln>
          </p:spPr>
        </p:sp>
        <p:sp>
          <p:nvSpPr>
            <p:cNvPr id="10" name="TextBox 10"/>
            <p:cNvSpPr txBox="1"/>
            <p:nvPr/>
          </p:nvSpPr>
          <p:spPr>
            <a:xfrm>
              <a:off x="10089601" y="189389"/>
              <a:ext cx="2897571" cy="515125"/>
            </a:xfrm>
            <a:prstGeom prst="rect">
              <a:avLst/>
            </a:prstGeom>
          </p:spPr>
          <p:txBody>
            <a:bodyPr lIns="0" tIns="0" rIns="0" bIns="0" rtlCol="0" anchor="t">
              <a:spAutoFit/>
            </a:bodyPr>
            <a:lstStyle/>
            <a:p>
              <a:pPr algn="ctr">
                <a:lnSpc>
                  <a:spcPts val="3268"/>
                </a:lnSpc>
                <a:spcBef>
                  <a:spcPct val="0"/>
                </a:spcBef>
              </a:pPr>
              <a:r>
                <a:rPr lang="en-US" sz="2334">
                  <a:solidFill>
                    <a:srgbClr val="000000"/>
                  </a:solidFill>
                  <a:latin typeface="Aileron"/>
                </a:rPr>
                <a:t>Macro    Micro</a:t>
              </a:r>
            </a:p>
          </p:txBody>
        </p:sp>
        <p:sp>
          <p:nvSpPr>
            <p:cNvPr id="11" name="AutoShape 11"/>
            <p:cNvSpPr/>
            <p:nvPr/>
          </p:nvSpPr>
          <p:spPr>
            <a:xfrm>
              <a:off x="11651772" y="905357"/>
              <a:ext cx="1335399" cy="0"/>
            </a:xfrm>
            <a:prstGeom prst="line">
              <a:avLst/>
            </a:prstGeom>
            <a:ln w="50800" cap="flat">
              <a:solidFill>
                <a:srgbClr val="000000"/>
              </a:solidFill>
              <a:prstDash val="solid"/>
              <a:headEnd type="none" w="sm" len="sm"/>
              <a:tailEnd type="arrow" w="med" len="sm"/>
            </a:ln>
          </p:spPr>
        </p:sp>
        <p:sp>
          <p:nvSpPr>
            <p:cNvPr id="12" name="TextBox 12"/>
            <p:cNvSpPr txBox="1"/>
            <p:nvPr/>
          </p:nvSpPr>
          <p:spPr>
            <a:xfrm>
              <a:off x="-101800" y="3375425"/>
              <a:ext cx="1652023" cy="446447"/>
            </a:xfrm>
            <a:prstGeom prst="rect">
              <a:avLst/>
            </a:prstGeom>
          </p:spPr>
          <p:txBody>
            <a:bodyPr wrap="square" lIns="0" tIns="0" rIns="0" bIns="0" rtlCol="0" anchor="t">
              <a:spAutoFit/>
            </a:bodyPr>
            <a:lstStyle/>
            <a:p>
              <a:pPr algn="ctr">
                <a:lnSpc>
                  <a:spcPts val="2770"/>
                </a:lnSpc>
              </a:pPr>
              <a:r>
                <a:rPr lang="en-US" sz="1979" dirty="0">
                  <a:solidFill>
                    <a:srgbClr val="000000"/>
                  </a:solidFill>
                  <a:latin typeface="Open Sans"/>
                </a:rPr>
                <a:t>Element 1</a:t>
              </a:r>
            </a:p>
          </p:txBody>
        </p:sp>
        <p:sp>
          <p:nvSpPr>
            <p:cNvPr id="13" name="TextBox 13"/>
            <p:cNvSpPr txBox="1"/>
            <p:nvPr/>
          </p:nvSpPr>
          <p:spPr>
            <a:xfrm>
              <a:off x="-149772" y="6814328"/>
              <a:ext cx="1617503" cy="441695"/>
            </a:xfrm>
            <a:prstGeom prst="rect">
              <a:avLst/>
            </a:prstGeom>
          </p:spPr>
          <p:txBody>
            <a:bodyPr lIns="0" tIns="0" rIns="0" bIns="0" rtlCol="0" anchor="t">
              <a:spAutoFit/>
            </a:bodyPr>
            <a:lstStyle/>
            <a:p>
              <a:pPr algn="ctr">
                <a:lnSpc>
                  <a:spcPts val="2738"/>
                </a:lnSpc>
              </a:pPr>
              <a:r>
                <a:rPr lang="en-US" sz="1956" dirty="0">
                  <a:solidFill>
                    <a:srgbClr val="000000"/>
                  </a:solidFill>
                  <a:latin typeface="Open Sans"/>
                </a:rPr>
                <a:t>Element 2 </a:t>
              </a:r>
            </a:p>
          </p:txBody>
        </p:sp>
        <p:sp>
          <p:nvSpPr>
            <p:cNvPr id="14" name="TextBox 14"/>
            <p:cNvSpPr txBox="1"/>
            <p:nvPr/>
          </p:nvSpPr>
          <p:spPr>
            <a:xfrm>
              <a:off x="2727116" y="2749243"/>
              <a:ext cx="1926233" cy="398912"/>
            </a:xfrm>
            <a:prstGeom prst="rect">
              <a:avLst/>
            </a:prstGeom>
          </p:spPr>
          <p:txBody>
            <a:bodyPr wrap="square" lIns="0" tIns="0" rIns="0" bIns="0" rtlCol="0" anchor="t">
              <a:spAutoFit/>
            </a:bodyPr>
            <a:lstStyle/>
            <a:p>
              <a:pPr algn="ctr">
                <a:lnSpc>
                  <a:spcPts val="2484"/>
                </a:lnSpc>
              </a:pPr>
              <a:r>
                <a:rPr lang="en-US" sz="1774" dirty="0" err="1">
                  <a:solidFill>
                    <a:srgbClr val="000000"/>
                  </a:solidFill>
                  <a:latin typeface="Open Sans"/>
                </a:rPr>
                <a:t>Composant</a:t>
              </a:r>
              <a:r>
                <a:rPr lang="en-US" sz="1774" dirty="0">
                  <a:solidFill>
                    <a:srgbClr val="000000"/>
                  </a:solidFill>
                  <a:latin typeface="Open Sans"/>
                </a:rPr>
                <a:t> 1</a:t>
              </a:r>
            </a:p>
          </p:txBody>
        </p:sp>
        <p:sp>
          <p:nvSpPr>
            <p:cNvPr id="15" name="TextBox 15"/>
            <p:cNvSpPr txBox="1"/>
            <p:nvPr/>
          </p:nvSpPr>
          <p:spPr>
            <a:xfrm>
              <a:off x="2727117" y="3719618"/>
              <a:ext cx="1896379"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Composant 2 </a:t>
              </a:r>
            </a:p>
          </p:txBody>
        </p:sp>
        <p:sp>
          <p:nvSpPr>
            <p:cNvPr id="16" name="TextBox 16"/>
            <p:cNvSpPr txBox="1"/>
            <p:nvPr/>
          </p:nvSpPr>
          <p:spPr>
            <a:xfrm>
              <a:off x="3558328" y="4680939"/>
              <a:ext cx="233958"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a:t>
              </a:r>
            </a:p>
          </p:txBody>
        </p:sp>
        <p:sp>
          <p:nvSpPr>
            <p:cNvPr id="17" name="TextBox 17"/>
            <p:cNvSpPr txBox="1"/>
            <p:nvPr/>
          </p:nvSpPr>
          <p:spPr>
            <a:xfrm>
              <a:off x="2671716" y="5837986"/>
              <a:ext cx="2100265" cy="398912"/>
            </a:xfrm>
            <a:prstGeom prst="rect">
              <a:avLst/>
            </a:prstGeom>
          </p:spPr>
          <p:txBody>
            <a:bodyPr wrap="square" lIns="0" tIns="0" rIns="0" bIns="0" rtlCol="0" anchor="t">
              <a:spAutoFit/>
            </a:bodyPr>
            <a:lstStyle/>
            <a:p>
              <a:pPr algn="ctr">
                <a:lnSpc>
                  <a:spcPts val="2484"/>
                </a:lnSpc>
              </a:pPr>
              <a:r>
                <a:rPr lang="en-US" sz="1774" dirty="0" err="1">
                  <a:solidFill>
                    <a:srgbClr val="000000"/>
                  </a:solidFill>
                  <a:latin typeface="Open Sans"/>
                </a:rPr>
                <a:t>Composant</a:t>
              </a:r>
              <a:r>
                <a:rPr lang="en-US" sz="1774" dirty="0">
                  <a:solidFill>
                    <a:srgbClr val="000000"/>
                  </a:solidFill>
                  <a:latin typeface="Open Sans"/>
                </a:rPr>
                <a:t> 1</a:t>
              </a:r>
            </a:p>
          </p:txBody>
        </p:sp>
        <p:sp>
          <p:nvSpPr>
            <p:cNvPr id="18" name="TextBox 18"/>
            <p:cNvSpPr txBox="1"/>
            <p:nvPr/>
          </p:nvSpPr>
          <p:spPr>
            <a:xfrm>
              <a:off x="2671717" y="6808361"/>
              <a:ext cx="1896379"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Composant 2 </a:t>
              </a:r>
            </a:p>
          </p:txBody>
        </p:sp>
        <p:sp>
          <p:nvSpPr>
            <p:cNvPr id="19" name="TextBox 19"/>
            <p:cNvSpPr txBox="1"/>
            <p:nvPr/>
          </p:nvSpPr>
          <p:spPr>
            <a:xfrm>
              <a:off x="3502928" y="7769681"/>
              <a:ext cx="233959" cy="379688"/>
            </a:xfrm>
            <a:prstGeom prst="rect">
              <a:avLst/>
            </a:prstGeom>
          </p:spPr>
          <p:txBody>
            <a:bodyPr lIns="0" tIns="0" rIns="0" bIns="0" rtlCol="0" anchor="t">
              <a:spAutoFit/>
            </a:bodyPr>
            <a:lstStyle/>
            <a:p>
              <a:pPr algn="ctr">
                <a:lnSpc>
                  <a:spcPts val="2440"/>
                </a:lnSpc>
              </a:pPr>
              <a:r>
                <a:rPr lang="en-US" sz="1742" dirty="0">
                  <a:solidFill>
                    <a:srgbClr val="000000"/>
                  </a:solidFill>
                  <a:latin typeface="Open Sans"/>
                </a:rPr>
                <a:t>...</a:t>
              </a:r>
            </a:p>
          </p:txBody>
        </p:sp>
        <p:sp>
          <p:nvSpPr>
            <p:cNvPr id="20" name="TextBox 20"/>
            <p:cNvSpPr txBox="1"/>
            <p:nvPr/>
          </p:nvSpPr>
          <p:spPr>
            <a:xfrm>
              <a:off x="5694832" y="2406454"/>
              <a:ext cx="1837866" cy="283983"/>
            </a:xfrm>
            <a:prstGeom prst="rect">
              <a:avLst/>
            </a:prstGeom>
          </p:spPr>
          <p:txBody>
            <a:bodyPr lIns="0" tIns="0" rIns="0" bIns="0" rtlCol="0" anchor="t">
              <a:spAutoFit/>
            </a:bodyPr>
            <a:lstStyle/>
            <a:p>
              <a:pPr algn="ctr">
                <a:lnSpc>
                  <a:spcPts val="1774"/>
                </a:lnSpc>
              </a:pPr>
              <a:r>
                <a:rPr lang="en-US" sz="1267">
                  <a:solidFill>
                    <a:srgbClr val="000000"/>
                  </a:solidFill>
                  <a:latin typeface="Open Sans"/>
                </a:rPr>
                <a:t>Sous-composant 1</a:t>
              </a:r>
            </a:p>
          </p:txBody>
        </p:sp>
        <p:sp>
          <p:nvSpPr>
            <p:cNvPr id="21" name="TextBox 21"/>
            <p:cNvSpPr txBox="1"/>
            <p:nvPr/>
          </p:nvSpPr>
          <p:spPr>
            <a:xfrm>
              <a:off x="6032791" y="3149391"/>
              <a:ext cx="225544" cy="376586"/>
            </a:xfrm>
            <a:prstGeom prst="rect">
              <a:avLst/>
            </a:prstGeom>
          </p:spPr>
          <p:txBody>
            <a:bodyPr lIns="0" tIns="0" rIns="0" bIns="0" rtlCol="0" anchor="t">
              <a:spAutoFit/>
            </a:bodyPr>
            <a:lstStyle/>
            <a:p>
              <a:pPr algn="ctr">
                <a:lnSpc>
                  <a:spcPts val="2352"/>
                </a:lnSpc>
              </a:pPr>
              <a:r>
                <a:rPr lang="en-US" sz="1680">
                  <a:solidFill>
                    <a:srgbClr val="000000"/>
                  </a:solidFill>
                  <a:latin typeface="Open Sans"/>
                </a:rPr>
                <a:t>...</a:t>
              </a:r>
            </a:p>
          </p:txBody>
        </p:sp>
        <p:sp>
          <p:nvSpPr>
            <p:cNvPr id="22" name="AutoShape 22"/>
            <p:cNvSpPr/>
            <p:nvPr/>
          </p:nvSpPr>
          <p:spPr>
            <a:xfrm flipH="1">
              <a:off x="1617503" y="3002012"/>
              <a:ext cx="18501" cy="2058614"/>
            </a:xfrm>
            <a:prstGeom prst="line">
              <a:avLst/>
            </a:prstGeom>
            <a:ln w="38100" cap="flat">
              <a:solidFill>
                <a:srgbClr val="000000"/>
              </a:solidFill>
              <a:prstDash val="solid"/>
              <a:headEnd type="none" w="sm" len="sm"/>
              <a:tailEnd type="none" w="sm" len="sm"/>
            </a:ln>
          </p:spPr>
        </p:sp>
        <p:sp>
          <p:nvSpPr>
            <p:cNvPr id="23" name="AutoShape 23"/>
            <p:cNvSpPr/>
            <p:nvPr/>
          </p:nvSpPr>
          <p:spPr>
            <a:xfrm>
              <a:off x="1617503" y="3005422"/>
              <a:ext cx="1072945" cy="0"/>
            </a:xfrm>
            <a:prstGeom prst="line">
              <a:avLst/>
            </a:prstGeom>
            <a:ln w="38100" cap="flat">
              <a:solidFill>
                <a:srgbClr val="000000"/>
              </a:solidFill>
              <a:prstDash val="solid"/>
              <a:headEnd type="none" w="sm" len="sm"/>
              <a:tailEnd type="arrow" w="med" len="sm"/>
            </a:ln>
          </p:spPr>
        </p:sp>
        <p:sp>
          <p:nvSpPr>
            <p:cNvPr id="24" name="AutoShape 24"/>
            <p:cNvSpPr/>
            <p:nvPr/>
          </p:nvSpPr>
          <p:spPr>
            <a:xfrm>
              <a:off x="1654505" y="4040266"/>
              <a:ext cx="1072945" cy="0"/>
            </a:xfrm>
            <a:prstGeom prst="line">
              <a:avLst/>
            </a:prstGeom>
            <a:ln w="38100" cap="flat">
              <a:solidFill>
                <a:srgbClr val="000000"/>
              </a:solidFill>
              <a:prstDash val="solid"/>
              <a:headEnd type="none" w="sm" len="sm"/>
              <a:tailEnd type="arrow" w="med" len="sm"/>
            </a:ln>
          </p:spPr>
        </p:sp>
        <p:sp>
          <p:nvSpPr>
            <p:cNvPr id="25" name="AutoShape 25"/>
            <p:cNvSpPr/>
            <p:nvPr/>
          </p:nvSpPr>
          <p:spPr>
            <a:xfrm>
              <a:off x="1636004" y="5077896"/>
              <a:ext cx="1072945" cy="0"/>
            </a:xfrm>
            <a:prstGeom prst="line">
              <a:avLst/>
            </a:prstGeom>
            <a:ln w="38100" cap="flat">
              <a:solidFill>
                <a:srgbClr val="000000"/>
              </a:solidFill>
              <a:prstDash val="solid"/>
              <a:headEnd type="none" w="sm" len="sm"/>
              <a:tailEnd type="arrow" w="med" len="sm"/>
            </a:ln>
          </p:spPr>
        </p:sp>
        <p:sp>
          <p:nvSpPr>
            <p:cNvPr id="26" name="AutoShape 26"/>
            <p:cNvSpPr/>
            <p:nvPr/>
          </p:nvSpPr>
          <p:spPr>
            <a:xfrm flipH="1">
              <a:off x="1561770" y="5972845"/>
              <a:ext cx="18501" cy="2058614"/>
            </a:xfrm>
            <a:prstGeom prst="line">
              <a:avLst/>
            </a:prstGeom>
            <a:ln w="38100" cap="flat">
              <a:solidFill>
                <a:srgbClr val="000000"/>
              </a:solidFill>
              <a:prstDash val="solid"/>
              <a:headEnd type="none" w="sm" len="sm"/>
              <a:tailEnd type="none" w="sm" len="sm"/>
            </a:ln>
          </p:spPr>
        </p:sp>
        <p:sp>
          <p:nvSpPr>
            <p:cNvPr id="27" name="AutoShape 27"/>
            <p:cNvSpPr/>
            <p:nvPr/>
          </p:nvSpPr>
          <p:spPr>
            <a:xfrm>
              <a:off x="1561770" y="5976255"/>
              <a:ext cx="1072945" cy="0"/>
            </a:xfrm>
            <a:prstGeom prst="line">
              <a:avLst/>
            </a:prstGeom>
            <a:ln w="38100" cap="flat">
              <a:solidFill>
                <a:srgbClr val="000000"/>
              </a:solidFill>
              <a:prstDash val="solid"/>
              <a:headEnd type="none" w="sm" len="sm"/>
              <a:tailEnd type="arrow" w="med" len="sm"/>
            </a:ln>
          </p:spPr>
        </p:sp>
        <p:sp>
          <p:nvSpPr>
            <p:cNvPr id="28" name="AutoShape 28"/>
            <p:cNvSpPr/>
            <p:nvPr/>
          </p:nvSpPr>
          <p:spPr>
            <a:xfrm>
              <a:off x="1598772" y="7011099"/>
              <a:ext cx="1072945" cy="0"/>
            </a:xfrm>
            <a:prstGeom prst="line">
              <a:avLst/>
            </a:prstGeom>
            <a:ln w="38100" cap="flat">
              <a:solidFill>
                <a:srgbClr val="000000"/>
              </a:solidFill>
              <a:prstDash val="solid"/>
              <a:headEnd type="none" w="sm" len="sm"/>
              <a:tailEnd type="arrow" w="med" len="sm"/>
            </a:ln>
          </p:spPr>
        </p:sp>
        <p:sp>
          <p:nvSpPr>
            <p:cNvPr id="29" name="AutoShape 29"/>
            <p:cNvSpPr/>
            <p:nvPr/>
          </p:nvSpPr>
          <p:spPr>
            <a:xfrm>
              <a:off x="1580271" y="8048730"/>
              <a:ext cx="1072945" cy="0"/>
            </a:xfrm>
            <a:prstGeom prst="line">
              <a:avLst/>
            </a:prstGeom>
            <a:ln w="38100" cap="flat">
              <a:solidFill>
                <a:srgbClr val="000000"/>
              </a:solidFill>
              <a:prstDash val="solid"/>
              <a:headEnd type="none" w="sm" len="sm"/>
              <a:tailEnd type="arrow" w="med" len="sm"/>
            </a:ln>
          </p:spPr>
        </p:sp>
        <p:sp>
          <p:nvSpPr>
            <p:cNvPr id="30" name="AutoShape 30"/>
            <p:cNvSpPr/>
            <p:nvPr/>
          </p:nvSpPr>
          <p:spPr>
            <a:xfrm>
              <a:off x="4887105" y="2539088"/>
              <a:ext cx="0" cy="834916"/>
            </a:xfrm>
            <a:prstGeom prst="line">
              <a:avLst/>
            </a:prstGeom>
            <a:ln w="38100" cap="flat">
              <a:solidFill>
                <a:srgbClr val="000000"/>
              </a:solidFill>
              <a:prstDash val="solid"/>
              <a:headEnd type="none" w="sm" len="sm"/>
              <a:tailEnd type="none" w="sm" len="sm"/>
            </a:ln>
          </p:spPr>
        </p:sp>
        <p:sp>
          <p:nvSpPr>
            <p:cNvPr id="31" name="AutoShape 31"/>
            <p:cNvSpPr/>
            <p:nvPr/>
          </p:nvSpPr>
          <p:spPr>
            <a:xfrm>
              <a:off x="4869587" y="2556358"/>
              <a:ext cx="536472" cy="0"/>
            </a:xfrm>
            <a:prstGeom prst="line">
              <a:avLst/>
            </a:prstGeom>
            <a:ln w="38100" cap="flat">
              <a:solidFill>
                <a:srgbClr val="000000"/>
              </a:solidFill>
              <a:prstDash val="solid"/>
              <a:headEnd type="none" w="sm" len="sm"/>
              <a:tailEnd type="arrow" w="med" len="sm"/>
            </a:ln>
          </p:spPr>
        </p:sp>
        <p:sp>
          <p:nvSpPr>
            <p:cNvPr id="32" name="AutoShape 32"/>
            <p:cNvSpPr/>
            <p:nvPr/>
          </p:nvSpPr>
          <p:spPr>
            <a:xfrm>
              <a:off x="4887105" y="3356734"/>
              <a:ext cx="536472" cy="0"/>
            </a:xfrm>
            <a:prstGeom prst="line">
              <a:avLst/>
            </a:prstGeom>
            <a:ln w="38100" cap="flat">
              <a:solidFill>
                <a:srgbClr val="000000"/>
              </a:solidFill>
              <a:prstDash val="solid"/>
              <a:headEnd type="none" w="sm" len="sm"/>
              <a:tailEnd type="arrow" w="med" len="sm"/>
            </a:ln>
          </p:spPr>
        </p:sp>
        <p:sp>
          <p:nvSpPr>
            <p:cNvPr id="33" name="TextBox 33"/>
            <p:cNvSpPr txBox="1"/>
            <p:nvPr/>
          </p:nvSpPr>
          <p:spPr>
            <a:xfrm>
              <a:off x="8060090" y="3375425"/>
              <a:ext cx="1680032" cy="446447"/>
            </a:xfrm>
            <a:prstGeom prst="rect">
              <a:avLst/>
            </a:prstGeom>
          </p:spPr>
          <p:txBody>
            <a:bodyPr wrap="square" lIns="0" tIns="0" rIns="0" bIns="0" rtlCol="0" anchor="t">
              <a:spAutoFit/>
            </a:bodyPr>
            <a:lstStyle/>
            <a:p>
              <a:pPr algn="ctr">
                <a:lnSpc>
                  <a:spcPts val="2770"/>
                </a:lnSpc>
              </a:pPr>
              <a:r>
                <a:rPr lang="en-US" sz="1979" dirty="0">
                  <a:solidFill>
                    <a:srgbClr val="000000"/>
                  </a:solidFill>
                  <a:latin typeface="Open Sans"/>
                </a:rPr>
                <a:t>Element 1</a:t>
              </a:r>
            </a:p>
          </p:txBody>
        </p:sp>
        <p:sp>
          <p:nvSpPr>
            <p:cNvPr id="34" name="TextBox 34"/>
            <p:cNvSpPr txBox="1"/>
            <p:nvPr/>
          </p:nvSpPr>
          <p:spPr>
            <a:xfrm>
              <a:off x="8108693" y="6752670"/>
              <a:ext cx="1617503" cy="441695"/>
            </a:xfrm>
            <a:prstGeom prst="rect">
              <a:avLst/>
            </a:prstGeom>
          </p:spPr>
          <p:txBody>
            <a:bodyPr lIns="0" tIns="0" rIns="0" bIns="0" rtlCol="0" anchor="t">
              <a:spAutoFit/>
            </a:bodyPr>
            <a:lstStyle/>
            <a:p>
              <a:pPr algn="ctr">
                <a:lnSpc>
                  <a:spcPts val="2738"/>
                </a:lnSpc>
              </a:pPr>
              <a:r>
                <a:rPr lang="en-US" sz="1956" dirty="0">
                  <a:solidFill>
                    <a:srgbClr val="000000"/>
                  </a:solidFill>
                  <a:latin typeface="Open Sans"/>
                </a:rPr>
                <a:t>Element 2 </a:t>
              </a:r>
            </a:p>
          </p:txBody>
        </p:sp>
        <p:sp>
          <p:nvSpPr>
            <p:cNvPr id="35" name="TextBox 35"/>
            <p:cNvSpPr txBox="1"/>
            <p:nvPr/>
          </p:nvSpPr>
          <p:spPr>
            <a:xfrm>
              <a:off x="10917016" y="2749244"/>
              <a:ext cx="1896379" cy="398912"/>
            </a:xfrm>
            <a:prstGeom prst="rect">
              <a:avLst/>
            </a:prstGeom>
          </p:spPr>
          <p:txBody>
            <a:bodyPr wrap="square" lIns="0" tIns="0" rIns="0" bIns="0" rtlCol="0" anchor="t">
              <a:spAutoFit/>
            </a:bodyPr>
            <a:lstStyle/>
            <a:p>
              <a:pPr algn="ctr">
                <a:lnSpc>
                  <a:spcPts val="2484"/>
                </a:lnSpc>
              </a:pPr>
              <a:r>
                <a:rPr lang="en-US" sz="1774" dirty="0" err="1">
                  <a:solidFill>
                    <a:srgbClr val="000000"/>
                  </a:solidFill>
                  <a:latin typeface="Open Sans"/>
                </a:rPr>
                <a:t>Composant</a:t>
              </a:r>
              <a:r>
                <a:rPr lang="en-US" sz="1774" dirty="0">
                  <a:solidFill>
                    <a:srgbClr val="000000"/>
                  </a:solidFill>
                  <a:latin typeface="Open Sans"/>
                </a:rPr>
                <a:t> 1</a:t>
              </a:r>
            </a:p>
          </p:txBody>
        </p:sp>
        <p:sp>
          <p:nvSpPr>
            <p:cNvPr id="36" name="TextBox 36"/>
            <p:cNvSpPr txBox="1"/>
            <p:nvPr/>
          </p:nvSpPr>
          <p:spPr>
            <a:xfrm>
              <a:off x="10917016" y="3719618"/>
              <a:ext cx="1896379"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Composant 2 </a:t>
              </a:r>
            </a:p>
          </p:txBody>
        </p:sp>
        <p:sp>
          <p:nvSpPr>
            <p:cNvPr id="37" name="TextBox 37"/>
            <p:cNvSpPr txBox="1"/>
            <p:nvPr/>
          </p:nvSpPr>
          <p:spPr>
            <a:xfrm>
              <a:off x="11748227" y="4680939"/>
              <a:ext cx="233958"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a:t>
              </a:r>
            </a:p>
          </p:txBody>
        </p:sp>
        <p:sp>
          <p:nvSpPr>
            <p:cNvPr id="38" name="TextBox 38"/>
            <p:cNvSpPr txBox="1"/>
            <p:nvPr/>
          </p:nvSpPr>
          <p:spPr>
            <a:xfrm>
              <a:off x="10861616" y="5837988"/>
              <a:ext cx="1896379" cy="398912"/>
            </a:xfrm>
            <a:prstGeom prst="rect">
              <a:avLst/>
            </a:prstGeom>
          </p:spPr>
          <p:txBody>
            <a:bodyPr wrap="square" lIns="0" tIns="0" rIns="0" bIns="0" rtlCol="0" anchor="t">
              <a:spAutoFit/>
            </a:bodyPr>
            <a:lstStyle/>
            <a:p>
              <a:pPr algn="ctr">
                <a:lnSpc>
                  <a:spcPts val="2484"/>
                </a:lnSpc>
              </a:pPr>
              <a:r>
                <a:rPr lang="en-US" sz="1774" dirty="0" err="1">
                  <a:solidFill>
                    <a:srgbClr val="000000"/>
                  </a:solidFill>
                  <a:latin typeface="Open Sans"/>
                </a:rPr>
                <a:t>Composant</a:t>
              </a:r>
              <a:r>
                <a:rPr lang="en-US" sz="1774" dirty="0">
                  <a:solidFill>
                    <a:srgbClr val="000000"/>
                  </a:solidFill>
                  <a:latin typeface="Open Sans"/>
                </a:rPr>
                <a:t> 1</a:t>
              </a:r>
            </a:p>
          </p:txBody>
        </p:sp>
        <p:sp>
          <p:nvSpPr>
            <p:cNvPr id="39" name="TextBox 39"/>
            <p:cNvSpPr txBox="1"/>
            <p:nvPr/>
          </p:nvSpPr>
          <p:spPr>
            <a:xfrm>
              <a:off x="10861616" y="6808361"/>
              <a:ext cx="1896379"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Composant 2 </a:t>
              </a:r>
            </a:p>
          </p:txBody>
        </p:sp>
        <p:sp>
          <p:nvSpPr>
            <p:cNvPr id="40" name="TextBox 40"/>
            <p:cNvSpPr txBox="1"/>
            <p:nvPr/>
          </p:nvSpPr>
          <p:spPr>
            <a:xfrm>
              <a:off x="11692827" y="7769681"/>
              <a:ext cx="233958" cy="379688"/>
            </a:xfrm>
            <a:prstGeom prst="rect">
              <a:avLst/>
            </a:prstGeom>
          </p:spPr>
          <p:txBody>
            <a:bodyPr lIns="0" tIns="0" rIns="0" bIns="0" rtlCol="0" anchor="t">
              <a:spAutoFit/>
            </a:bodyPr>
            <a:lstStyle/>
            <a:p>
              <a:pPr algn="ctr">
                <a:lnSpc>
                  <a:spcPts val="2440"/>
                </a:lnSpc>
              </a:pPr>
              <a:r>
                <a:rPr lang="en-US" sz="1742">
                  <a:solidFill>
                    <a:srgbClr val="000000"/>
                  </a:solidFill>
                  <a:latin typeface="Open Sans"/>
                </a:rPr>
                <a:t>...</a:t>
              </a:r>
            </a:p>
          </p:txBody>
        </p:sp>
        <p:sp>
          <p:nvSpPr>
            <p:cNvPr id="41" name="TextBox 41"/>
            <p:cNvSpPr txBox="1"/>
            <p:nvPr/>
          </p:nvSpPr>
          <p:spPr>
            <a:xfrm>
              <a:off x="8551249" y="8279455"/>
              <a:ext cx="413761" cy="687453"/>
            </a:xfrm>
            <a:prstGeom prst="rect">
              <a:avLst/>
            </a:prstGeom>
          </p:spPr>
          <p:txBody>
            <a:bodyPr lIns="0" tIns="0" rIns="0" bIns="0" rtlCol="0" anchor="t">
              <a:spAutoFit/>
            </a:bodyPr>
            <a:lstStyle/>
            <a:p>
              <a:pPr algn="ctr">
                <a:lnSpc>
                  <a:spcPts val="4315"/>
                </a:lnSpc>
              </a:pPr>
              <a:r>
                <a:rPr lang="en-US" sz="3082" dirty="0">
                  <a:solidFill>
                    <a:srgbClr val="000000"/>
                  </a:solidFill>
                  <a:latin typeface="Open Sans"/>
                </a:rPr>
                <a:t>..</a:t>
              </a:r>
            </a:p>
          </p:txBody>
        </p:sp>
        <p:sp>
          <p:nvSpPr>
            <p:cNvPr id="42" name="TextBox 42"/>
            <p:cNvSpPr txBox="1"/>
            <p:nvPr/>
          </p:nvSpPr>
          <p:spPr>
            <a:xfrm>
              <a:off x="13884731" y="2406454"/>
              <a:ext cx="1837866" cy="283983"/>
            </a:xfrm>
            <a:prstGeom prst="rect">
              <a:avLst/>
            </a:prstGeom>
          </p:spPr>
          <p:txBody>
            <a:bodyPr lIns="0" tIns="0" rIns="0" bIns="0" rtlCol="0" anchor="t">
              <a:spAutoFit/>
            </a:bodyPr>
            <a:lstStyle/>
            <a:p>
              <a:pPr algn="ctr">
                <a:lnSpc>
                  <a:spcPts val="1774"/>
                </a:lnSpc>
              </a:pPr>
              <a:r>
                <a:rPr lang="en-US" sz="1267">
                  <a:solidFill>
                    <a:srgbClr val="000000"/>
                  </a:solidFill>
                  <a:latin typeface="Open Sans"/>
                </a:rPr>
                <a:t>Sous-composant 1</a:t>
              </a:r>
            </a:p>
          </p:txBody>
        </p:sp>
        <p:sp>
          <p:nvSpPr>
            <p:cNvPr id="43" name="TextBox 43"/>
            <p:cNvSpPr txBox="1"/>
            <p:nvPr/>
          </p:nvSpPr>
          <p:spPr>
            <a:xfrm>
              <a:off x="14222690" y="3149391"/>
              <a:ext cx="225544" cy="376586"/>
            </a:xfrm>
            <a:prstGeom prst="rect">
              <a:avLst/>
            </a:prstGeom>
          </p:spPr>
          <p:txBody>
            <a:bodyPr lIns="0" tIns="0" rIns="0" bIns="0" rtlCol="0" anchor="t">
              <a:spAutoFit/>
            </a:bodyPr>
            <a:lstStyle/>
            <a:p>
              <a:pPr algn="ctr">
                <a:lnSpc>
                  <a:spcPts val="2352"/>
                </a:lnSpc>
              </a:pPr>
              <a:r>
                <a:rPr lang="en-US" sz="1680">
                  <a:solidFill>
                    <a:srgbClr val="000000"/>
                  </a:solidFill>
                  <a:latin typeface="Open Sans"/>
                </a:rPr>
                <a:t>...</a:t>
              </a:r>
            </a:p>
          </p:txBody>
        </p:sp>
        <p:sp>
          <p:nvSpPr>
            <p:cNvPr id="44" name="AutoShape 44"/>
            <p:cNvSpPr/>
            <p:nvPr/>
          </p:nvSpPr>
          <p:spPr>
            <a:xfrm flipH="1">
              <a:off x="9807402" y="3002012"/>
              <a:ext cx="18501" cy="2058614"/>
            </a:xfrm>
            <a:prstGeom prst="line">
              <a:avLst/>
            </a:prstGeom>
            <a:ln w="38100" cap="flat">
              <a:solidFill>
                <a:srgbClr val="000000"/>
              </a:solidFill>
              <a:prstDash val="solid"/>
              <a:headEnd type="none" w="sm" len="sm"/>
              <a:tailEnd type="none" w="sm" len="sm"/>
            </a:ln>
          </p:spPr>
        </p:sp>
        <p:sp>
          <p:nvSpPr>
            <p:cNvPr id="45" name="AutoShape 45"/>
            <p:cNvSpPr/>
            <p:nvPr/>
          </p:nvSpPr>
          <p:spPr>
            <a:xfrm>
              <a:off x="9807402" y="3005422"/>
              <a:ext cx="1072945" cy="0"/>
            </a:xfrm>
            <a:prstGeom prst="line">
              <a:avLst/>
            </a:prstGeom>
            <a:ln w="38100" cap="flat">
              <a:solidFill>
                <a:srgbClr val="000000"/>
              </a:solidFill>
              <a:prstDash val="solid"/>
              <a:headEnd type="none" w="sm" len="sm"/>
              <a:tailEnd type="arrow" w="med" len="sm"/>
            </a:ln>
          </p:spPr>
        </p:sp>
        <p:sp>
          <p:nvSpPr>
            <p:cNvPr id="46" name="AutoShape 46"/>
            <p:cNvSpPr/>
            <p:nvPr/>
          </p:nvSpPr>
          <p:spPr>
            <a:xfrm>
              <a:off x="9844404" y="4040266"/>
              <a:ext cx="1072945" cy="0"/>
            </a:xfrm>
            <a:prstGeom prst="line">
              <a:avLst/>
            </a:prstGeom>
            <a:ln w="38100" cap="flat">
              <a:solidFill>
                <a:srgbClr val="000000"/>
              </a:solidFill>
              <a:prstDash val="solid"/>
              <a:headEnd type="none" w="sm" len="sm"/>
              <a:tailEnd type="arrow" w="med" len="sm"/>
            </a:ln>
          </p:spPr>
        </p:sp>
        <p:sp>
          <p:nvSpPr>
            <p:cNvPr id="47" name="AutoShape 47"/>
            <p:cNvSpPr/>
            <p:nvPr/>
          </p:nvSpPr>
          <p:spPr>
            <a:xfrm>
              <a:off x="9825903" y="5077896"/>
              <a:ext cx="1072945" cy="0"/>
            </a:xfrm>
            <a:prstGeom prst="line">
              <a:avLst/>
            </a:prstGeom>
            <a:ln w="38100" cap="flat">
              <a:solidFill>
                <a:srgbClr val="000000"/>
              </a:solidFill>
              <a:prstDash val="solid"/>
              <a:headEnd type="none" w="sm" len="sm"/>
              <a:tailEnd type="arrow" w="med" len="sm"/>
            </a:ln>
          </p:spPr>
        </p:sp>
        <p:sp>
          <p:nvSpPr>
            <p:cNvPr id="48" name="AutoShape 48"/>
            <p:cNvSpPr/>
            <p:nvPr/>
          </p:nvSpPr>
          <p:spPr>
            <a:xfrm flipH="1">
              <a:off x="9751669" y="5972845"/>
              <a:ext cx="18501" cy="2058614"/>
            </a:xfrm>
            <a:prstGeom prst="line">
              <a:avLst/>
            </a:prstGeom>
            <a:ln w="38100" cap="flat">
              <a:solidFill>
                <a:srgbClr val="000000"/>
              </a:solidFill>
              <a:prstDash val="solid"/>
              <a:headEnd type="none" w="sm" len="sm"/>
              <a:tailEnd type="none" w="sm" len="sm"/>
            </a:ln>
          </p:spPr>
        </p:sp>
        <p:sp>
          <p:nvSpPr>
            <p:cNvPr id="49" name="AutoShape 49"/>
            <p:cNvSpPr/>
            <p:nvPr/>
          </p:nvSpPr>
          <p:spPr>
            <a:xfrm>
              <a:off x="9751669" y="5976255"/>
              <a:ext cx="1072945" cy="0"/>
            </a:xfrm>
            <a:prstGeom prst="line">
              <a:avLst/>
            </a:prstGeom>
            <a:ln w="38100" cap="flat">
              <a:solidFill>
                <a:srgbClr val="000000"/>
              </a:solidFill>
              <a:prstDash val="solid"/>
              <a:headEnd type="none" w="sm" len="sm"/>
              <a:tailEnd type="arrow" w="med" len="sm"/>
            </a:ln>
          </p:spPr>
        </p:sp>
        <p:sp>
          <p:nvSpPr>
            <p:cNvPr id="50" name="AutoShape 50"/>
            <p:cNvSpPr/>
            <p:nvPr/>
          </p:nvSpPr>
          <p:spPr>
            <a:xfrm>
              <a:off x="9788671" y="7011099"/>
              <a:ext cx="1072945" cy="0"/>
            </a:xfrm>
            <a:prstGeom prst="line">
              <a:avLst/>
            </a:prstGeom>
            <a:ln w="38100" cap="flat">
              <a:solidFill>
                <a:srgbClr val="000000"/>
              </a:solidFill>
              <a:prstDash val="solid"/>
              <a:headEnd type="none" w="sm" len="sm"/>
              <a:tailEnd type="arrow" w="med" len="sm"/>
            </a:ln>
          </p:spPr>
        </p:sp>
        <p:sp>
          <p:nvSpPr>
            <p:cNvPr id="51" name="AutoShape 51"/>
            <p:cNvSpPr/>
            <p:nvPr/>
          </p:nvSpPr>
          <p:spPr>
            <a:xfrm>
              <a:off x="9770170" y="8048730"/>
              <a:ext cx="1072945" cy="0"/>
            </a:xfrm>
            <a:prstGeom prst="line">
              <a:avLst/>
            </a:prstGeom>
            <a:ln w="38100" cap="flat">
              <a:solidFill>
                <a:srgbClr val="000000"/>
              </a:solidFill>
              <a:prstDash val="solid"/>
              <a:headEnd type="none" w="sm" len="sm"/>
              <a:tailEnd type="arrow" w="med" len="sm"/>
            </a:ln>
          </p:spPr>
        </p:sp>
        <p:sp>
          <p:nvSpPr>
            <p:cNvPr id="52" name="AutoShape 52"/>
            <p:cNvSpPr/>
            <p:nvPr/>
          </p:nvSpPr>
          <p:spPr>
            <a:xfrm>
              <a:off x="13077004" y="2539088"/>
              <a:ext cx="0" cy="834916"/>
            </a:xfrm>
            <a:prstGeom prst="line">
              <a:avLst/>
            </a:prstGeom>
            <a:ln w="38100" cap="flat">
              <a:solidFill>
                <a:srgbClr val="000000"/>
              </a:solidFill>
              <a:prstDash val="solid"/>
              <a:headEnd type="none" w="sm" len="sm"/>
              <a:tailEnd type="none" w="sm" len="sm"/>
            </a:ln>
          </p:spPr>
        </p:sp>
        <p:sp>
          <p:nvSpPr>
            <p:cNvPr id="53" name="AutoShape 53"/>
            <p:cNvSpPr/>
            <p:nvPr/>
          </p:nvSpPr>
          <p:spPr>
            <a:xfrm>
              <a:off x="13059485" y="2556358"/>
              <a:ext cx="536472" cy="0"/>
            </a:xfrm>
            <a:prstGeom prst="line">
              <a:avLst/>
            </a:prstGeom>
            <a:ln w="38100" cap="flat">
              <a:solidFill>
                <a:srgbClr val="000000"/>
              </a:solidFill>
              <a:prstDash val="solid"/>
              <a:headEnd type="none" w="sm" len="sm"/>
              <a:tailEnd type="arrow" w="med" len="sm"/>
            </a:ln>
          </p:spPr>
        </p:sp>
        <p:sp>
          <p:nvSpPr>
            <p:cNvPr id="54" name="AutoShape 54"/>
            <p:cNvSpPr/>
            <p:nvPr/>
          </p:nvSpPr>
          <p:spPr>
            <a:xfrm>
              <a:off x="13077004" y="3356734"/>
              <a:ext cx="536472" cy="0"/>
            </a:xfrm>
            <a:prstGeom prst="line">
              <a:avLst/>
            </a:prstGeom>
            <a:ln w="38100" cap="flat">
              <a:solidFill>
                <a:srgbClr val="000000"/>
              </a:solidFill>
              <a:prstDash val="solid"/>
              <a:headEnd type="none" w="sm" len="sm"/>
              <a:tailEnd type="arrow" w="med" len="sm"/>
            </a:ln>
          </p:spPr>
        </p:sp>
      </p:grpSp>
      <p:sp>
        <p:nvSpPr>
          <p:cNvPr id="55" name="TextBox 55"/>
          <p:cNvSpPr txBox="1"/>
          <p:nvPr/>
        </p:nvSpPr>
        <p:spPr>
          <a:xfrm>
            <a:off x="88718" y="1665307"/>
            <a:ext cx="4636355" cy="905254"/>
          </a:xfrm>
          <a:prstGeom prst="rect">
            <a:avLst/>
          </a:prstGeom>
        </p:spPr>
        <p:txBody>
          <a:bodyPr lIns="0" tIns="0" rIns="0" bIns="0" rtlCol="0" anchor="t">
            <a:spAutoFit/>
          </a:bodyPr>
          <a:lstStyle/>
          <a:p>
            <a:pPr algn="r">
              <a:lnSpc>
                <a:spcPts val="6804"/>
              </a:lnSpc>
            </a:pPr>
            <a:r>
              <a:rPr lang="en-US" sz="4860" spc="-160">
                <a:solidFill>
                  <a:srgbClr val="000000"/>
                </a:solidFill>
                <a:latin typeface="Helvetica World Bold"/>
              </a:rPr>
              <a:t>formalisme 1</a:t>
            </a:r>
          </a:p>
        </p:txBody>
      </p:sp>
      <p:sp>
        <p:nvSpPr>
          <p:cNvPr id="56" name="TextBox 56"/>
          <p:cNvSpPr txBox="1"/>
          <p:nvPr/>
        </p:nvSpPr>
        <p:spPr>
          <a:xfrm>
            <a:off x="957169" y="3659728"/>
            <a:ext cx="4070003" cy="323215"/>
          </a:xfrm>
          <a:prstGeom prst="rect">
            <a:avLst/>
          </a:prstGeom>
        </p:spPr>
        <p:txBody>
          <a:bodyPr lIns="0" tIns="0" rIns="0" bIns="0" rtlCol="0" anchor="t">
            <a:spAutoFit/>
          </a:bodyPr>
          <a:lstStyle/>
          <a:p>
            <a:pPr marL="410209" lvl="1" indent="-205105" algn="ctr">
              <a:lnSpc>
                <a:spcPts val="2659"/>
              </a:lnSpc>
              <a:buFont typeface="Arial"/>
              <a:buChar char="•"/>
            </a:pPr>
            <a:r>
              <a:rPr lang="en-US" sz="1899">
                <a:solidFill>
                  <a:srgbClr val="000000"/>
                </a:solidFill>
                <a:latin typeface="Open Sans Bold"/>
              </a:rPr>
              <a:t>Comparaison des composants </a:t>
            </a:r>
          </a:p>
        </p:txBody>
      </p:sp>
      <p:sp>
        <p:nvSpPr>
          <p:cNvPr id="57" name="TextBox 57"/>
          <p:cNvSpPr txBox="1"/>
          <p:nvPr/>
        </p:nvSpPr>
        <p:spPr>
          <a:xfrm>
            <a:off x="1028700" y="4324193"/>
            <a:ext cx="4790259" cy="6323965"/>
          </a:xfrm>
          <a:prstGeom prst="rect">
            <a:avLst/>
          </a:prstGeom>
        </p:spPr>
        <p:txBody>
          <a:bodyPr lIns="0" tIns="0" rIns="0" bIns="0" rtlCol="0" anchor="t">
            <a:spAutoFit/>
          </a:bodyPr>
          <a:lstStyle/>
          <a:p>
            <a:pPr algn="just">
              <a:lnSpc>
                <a:spcPts val="2660"/>
              </a:lnSpc>
            </a:pPr>
            <a:r>
              <a:rPr lang="en-US" sz="1900" dirty="0">
                <a:solidFill>
                  <a:srgbClr val="000000"/>
                </a:solidFill>
                <a:latin typeface="Open Sans"/>
              </a:rPr>
              <a:t>Mode </a:t>
            </a:r>
            <a:r>
              <a:rPr lang="en-US" sz="1900" dirty="0" err="1">
                <a:solidFill>
                  <a:srgbClr val="000000"/>
                </a:solidFill>
                <a:latin typeface="Open Sans"/>
              </a:rPr>
              <a:t>d’emploi</a:t>
            </a:r>
            <a:r>
              <a:rPr lang="en-US" sz="1900" dirty="0">
                <a:solidFill>
                  <a:srgbClr val="000000"/>
                </a:solidFill>
                <a:latin typeface="Open Sans"/>
              </a:rPr>
              <a:t>: Dans </a:t>
            </a:r>
            <a:r>
              <a:rPr lang="en-US" sz="1900" dirty="0" err="1">
                <a:solidFill>
                  <a:srgbClr val="000000"/>
                </a:solidFill>
                <a:latin typeface="Open Sans"/>
              </a:rPr>
              <a:t>cet</a:t>
            </a:r>
            <a:r>
              <a:rPr lang="en-US" sz="1900" dirty="0">
                <a:solidFill>
                  <a:srgbClr val="000000"/>
                </a:solidFill>
                <a:latin typeface="Open Sans"/>
              </a:rPr>
              <a:t> </a:t>
            </a:r>
            <a:r>
              <a:rPr lang="en-US" sz="1900" dirty="0" err="1">
                <a:solidFill>
                  <a:srgbClr val="000000"/>
                </a:solidFill>
                <a:latin typeface="Open Sans"/>
              </a:rPr>
              <a:t>outil</a:t>
            </a:r>
            <a:r>
              <a:rPr lang="en-US" sz="1900" dirty="0">
                <a:solidFill>
                  <a:srgbClr val="000000"/>
                </a:solidFill>
                <a:latin typeface="Open Sans"/>
              </a:rPr>
              <a:t>, on compare deux </a:t>
            </a:r>
            <a:r>
              <a:rPr lang="en-US" sz="1900" dirty="0" err="1">
                <a:solidFill>
                  <a:srgbClr val="000000"/>
                </a:solidFill>
                <a:latin typeface="Open Sans"/>
              </a:rPr>
              <a:t>évolutions</a:t>
            </a:r>
            <a:r>
              <a:rPr lang="en-US" sz="1900" dirty="0">
                <a:solidFill>
                  <a:srgbClr val="000000"/>
                </a:solidFill>
                <a:latin typeface="Open Sans"/>
              </a:rPr>
              <a:t> d’un </a:t>
            </a:r>
            <a:r>
              <a:rPr lang="en-US" sz="1900" dirty="0" err="1">
                <a:solidFill>
                  <a:srgbClr val="000000"/>
                </a:solidFill>
                <a:latin typeface="Open Sans"/>
              </a:rPr>
              <a:t>même</a:t>
            </a:r>
            <a:r>
              <a:rPr lang="en-US" sz="1900" dirty="0">
                <a:solidFill>
                  <a:srgbClr val="000000"/>
                </a:solidFill>
                <a:latin typeface="Open Sans"/>
              </a:rPr>
              <a:t> </a:t>
            </a:r>
            <a:r>
              <a:rPr lang="en-US" sz="1900" dirty="0" err="1">
                <a:solidFill>
                  <a:srgbClr val="000000"/>
                </a:solidFill>
                <a:latin typeface="Open Sans"/>
              </a:rPr>
              <a:t>objet</a:t>
            </a:r>
            <a:r>
              <a:rPr lang="en-US" sz="1900" dirty="0">
                <a:solidFill>
                  <a:srgbClr val="000000"/>
                </a:solidFill>
                <a:latin typeface="Open Sans"/>
              </a:rPr>
              <a:t> </a:t>
            </a:r>
            <a:r>
              <a:rPr lang="en-US" sz="1900" dirty="0" err="1">
                <a:solidFill>
                  <a:srgbClr val="000000"/>
                </a:solidFill>
                <a:latin typeface="Open Sans"/>
              </a:rPr>
              <a:t>ou</a:t>
            </a:r>
            <a:r>
              <a:rPr lang="en-US" sz="1900" dirty="0">
                <a:solidFill>
                  <a:srgbClr val="000000"/>
                </a:solidFill>
                <a:latin typeface="Open Sans"/>
              </a:rPr>
              <a:t> </a:t>
            </a:r>
            <a:r>
              <a:rPr lang="en-US" sz="1900" dirty="0" err="1">
                <a:solidFill>
                  <a:srgbClr val="000000"/>
                </a:solidFill>
                <a:latin typeface="Open Sans"/>
              </a:rPr>
              <a:t>goupe</a:t>
            </a:r>
            <a:r>
              <a:rPr lang="en-US" sz="1900" dirty="0">
                <a:solidFill>
                  <a:srgbClr val="000000"/>
                </a:solidFill>
                <a:latin typeface="Open Sans"/>
              </a:rPr>
              <a:t> </a:t>
            </a:r>
            <a:r>
              <a:rPr lang="en-US" sz="1900" dirty="0" err="1">
                <a:solidFill>
                  <a:srgbClr val="000000"/>
                </a:solidFill>
                <a:latin typeface="Open Sans"/>
              </a:rPr>
              <a:t>fonctionnel</a:t>
            </a:r>
            <a:r>
              <a:rPr lang="en-US" sz="1900" dirty="0">
                <a:solidFill>
                  <a:srgbClr val="000000"/>
                </a:solidFill>
                <a:latin typeface="Open Sans"/>
              </a:rPr>
              <a:t> </a:t>
            </a:r>
            <a:r>
              <a:rPr lang="en-US" sz="1900" dirty="0" err="1">
                <a:solidFill>
                  <a:srgbClr val="000000"/>
                </a:solidFill>
                <a:latin typeface="Open Sans"/>
              </a:rPr>
              <a:t>d’objets</a:t>
            </a:r>
            <a:r>
              <a:rPr lang="en-US" sz="1900" dirty="0">
                <a:solidFill>
                  <a:srgbClr val="000000"/>
                </a:solidFill>
                <a:latin typeface="Open Sans"/>
              </a:rPr>
              <a:t> (</a:t>
            </a:r>
            <a:r>
              <a:rPr lang="en-US" sz="1900" dirty="0" err="1">
                <a:solidFill>
                  <a:srgbClr val="000000"/>
                </a:solidFill>
                <a:latin typeface="Open Sans"/>
              </a:rPr>
              <a:t>objets</a:t>
            </a:r>
            <a:r>
              <a:rPr lang="en-US" sz="1900" dirty="0">
                <a:solidFill>
                  <a:srgbClr val="000000"/>
                </a:solidFill>
                <a:latin typeface="Open Sans"/>
              </a:rPr>
              <a:t> qui </a:t>
            </a:r>
            <a:r>
              <a:rPr lang="en-US" sz="1900" dirty="0" err="1">
                <a:solidFill>
                  <a:srgbClr val="000000"/>
                </a:solidFill>
                <a:latin typeface="Open Sans"/>
              </a:rPr>
              <a:t>fonctionnent</a:t>
            </a:r>
            <a:r>
              <a:rPr lang="en-US" sz="1900" dirty="0">
                <a:solidFill>
                  <a:srgbClr val="000000"/>
                </a:solidFill>
                <a:latin typeface="Open Sans"/>
              </a:rPr>
              <a:t> </a:t>
            </a:r>
            <a:r>
              <a:rPr lang="en-US" sz="1900" dirty="0" err="1">
                <a:solidFill>
                  <a:srgbClr val="000000"/>
                </a:solidFill>
                <a:latin typeface="Open Sans"/>
              </a:rPr>
              <a:t>obligatoirement</a:t>
            </a:r>
            <a:r>
              <a:rPr lang="en-US" sz="1900" dirty="0">
                <a:solidFill>
                  <a:srgbClr val="000000"/>
                </a:solidFill>
                <a:latin typeface="Open Sans"/>
              </a:rPr>
              <a:t> ensemble), </a:t>
            </a:r>
            <a:r>
              <a:rPr lang="en-US" sz="1900" dirty="0" err="1">
                <a:solidFill>
                  <a:srgbClr val="000000"/>
                </a:solidFill>
                <a:latin typeface="Open Sans"/>
              </a:rPr>
              <a:t>en</a:t>
            </a:r>
            <a:r>
              <a:rPr lang="en-US" sz="1900" dirty="0">
                <a:solidFill>
                  <a:srgbClr val="000000"/>
                </a:solidFill>
                <a:latin typeface="Open Sans"/>
              </a:rPr>
              <a:t> les </a:t>
            </a:r>
            <a:r>
              <a:rPr lang="en-US" sz="1900" dirty="0" err="1">
                <a:solidFill>
                  <a:srgbClr val="000000"/>
                </a:solidFill>
                <a:latin typeface="Open Sans"/>
              </a:rPr>
              <a:t>scindant</a:t>
            </a:r>
            <a:r>
              <a:rPr lang="en-US" sz="1900" dirty="0">
                <a:solidFill>
                  <a:srgbClr val="000000"/>
                </a:solidFill>
                <a:latin typeface="Open Sans"/>
              </a:rPr>
              <a:t> </a:t>
            </a:r>
            <a:r>
              <a:rPr lang="en-US" sz="1900" dirty="0" err="1">
                <a:solidFill>
                  <a:srgbClr val="000000"/>
                </a:solidFill>
                <a:latin typeface="Open Sans"/>
              </a:rPr>
              <a:t>en</a:t>
            </a:r>
            <a:r>
              <a:rPr lang="en-US" sz="1900" dirty="0">
                <a:solidFill>
                  <a:srgbClr val="000000"/>
                </a:solidFill>
                <a:latin typeface="Open Sans"/>
              </a:rPr>
              <a:t> </a:t>
            </a:r>
            <a:r>
              <a:rPr lang="en-US" sz="1900" dirty="0" err="1">
                <a:solidFill>
                  <a:srgbClr val="000000"/>
                </a:solidFill>
                <a:latin typeface="Open Sans"/>
              </a:rPr>
              <a:t>composants</a:t>
            </a:r>
            <a:r>
              <a:rPr lang="en-US" sz="1900" dirty="0">
                <a:solidFill>
                  <a:srgbClr val="000000"/>
                </a:solidFill>
                <a:latin typeface="Open Sans"/>
              </a:rPr>
              <a:t>. </a:t>
            </a:r>
          </a:p>
          <a:p>
            <a:pPr algn="just">
              <a:lnSpc>
                <a:spcPts val="2660"/>
              </a:lnSpc>
            </a:pPr>
            <a:endParaRPr lang="en-US" sz="1900" dirty="0">
              <a:solidFill>
                <a:srgbClr val="000000"/>
              </a:solidFill>
              <a:latin typeface="Open Sans"/>
            </a:endParaRPr>
          </a:p>
          <a:p>
            <a:pPr algn="l">
              <a:lnSpc>
                <a:spcPts val="2660"/>
              </a:lnSpc>
            </a:pPr>
            <a:r>
              <a:rPr lang="en-US" sz="1900" dirty="0">
                <a:solidFill>
                  <a:srgbClr val="000000"/>
                </a:solidFill>
                <a:latin typeface="Open Sans"/>
              </a:rPr>
              <a:t>Objectif: Ce </a:t>
            </a:r>
            <a:r>
              <a:rPr lang="en-US" sz="1900" dirty="0" err="1">
                <a:solidFill>
                  <a:srgbClr val="000000"/>
                </a:solidFill>
                <a:latin typeface="Open Sans"/>
              </a:rPr>
              <a:t>formalisme</a:t>
            </a:r>
            <a:r>
              <a:rPr lang="en-US" sz="1900" dirty="0">
                <a:solidFill>
                  <a:srgbClr val="000000"/>
                </a:solidFill>
                <a:latin typeface="Open Sans"/>
              </a:rPr>
              <a:t> </a:t>
            </a:r>
            <a:r>
              <a:rPr lang="en-US" sz="1900" dirty="0" err="1">
                <a:solidFill>
                  <a:srgbClr val="000000"/>
                </a:solidFill>
                <a:latin typeface="Open Sans"/>
              </a:rPr>
              <a:t>permet</a:t>
            </a:r>
            <a:r>
              <a:rPr lang="en-US" sz="1900" dirty="0">
                <a:solidFill>
                  <a:srgbClr val="000000"/>
                </a:solidFill>
                <a:latin typeface="Open Sans"/>
              </a:rPr>
              <a:t> de se </a:t>
            </a:r>
            <a:r>
              <a:rPr lang="en-US" sz="1900" dirty="0" err="1">
                <a:solidFill>
                  <a:srgbClr val="000000"/>
                </a:solidFill>
                <a:latin typeface="Open Sans"/>
              </a:rPr>
              <a:t>représenter</a:t>
            </a:r>
            <a:r>
              <a:rPr lang="en-US" sz="1900" dirty="0">
                <a:solidFill>
                  <a:srgbClr val="000000"/>
                </a:solidFill>
                <a:latin typeface="Open Sans"/>
              </a:rPr>
              <a:t> </a:t>
            </a:r>
            <a:r>
              <a:rPr lang="en-US" sz="1900" dirty="0" err="1">
                <a:solidFill>
                  <a:srgbClr val="000000"/>
                </a:solidFill>
                <a:latin typeface="Open Sans"/>
              </a:rPr>
              <a:t>l’objet</a:t>
            </a:r>
            <a:r>
              <a:rPr lang="en-US" sz="1900" dirty="0">
                <a:solidFill>
                  <a:srgbClr val="000000"/>
                </a:solidFill>
                <a:latin typeface="Open Sans"/>
              </a:rPr>
              <a:t> </a:t>
            </a:r>
            <a:r>
              <a:rPr lang="en-US" sz="1900" dirty="0" err="1">
                <a:solidFill>
                  <a:srgbClr val="000000"/>
                </a:solidFill>
                <a:latin typeface="Open Sans"/>
              </a:rPr>
              <a:t>comme</a:t>
            </a:r>
            <a:r>
              <a:rPr lang="en-US" sz="1900" dirty="0">
                <a:solidFill>
                  <a:srgbClr val="000000"/>
                </a:solidFill>
                <a:latin typeface="Open Sans"/>
              </a:rPr>
              <a:t> un assemblage de </a:t>
            </a:r>
            <a:r>
              <a:rPr lang="en-US" sz="1900" dirty="0" err="1">
                <a:solidFill>
                  <a:srgbClr val="000000"/>
                </a:solidFill>
                <a:latin typeface="Open Sans"/>
              </a:rPr>
              <a:t>composants</a:t>
            </a:r>
            <a:r>
              <a:rPr lang="en-US" sz="1900" dirty="0">
                <a:solidFill>
                  <a:srgbClr val="000000"/>
                </a:solidFill>
                <a:latin typeface="Open Sans"/>
              </a:rPr>
              <a:t> physiques. </a:t>
            </a:r>
          </a:p>
          <a:p>
            <a:pPr algn="just">
              <a:lnSpc>
                <a:spcPts val="2660"/>
              </a:lnSpc>
            </a:pPr>
            <a:endParaRPr lang="en-US" sz="1900" dirty="0">
              <a:solidFill>
                <a:srgbClr val="000000"/>
              </a:solidFill>
              <a:latin typeface="Open Sans"/>
            </a:endParaRPr>
          </a:p>
          <a:p>
            <a:pPr algn="just">
              <a:lnSpc>
                <a:spcPts val="2660"/>
              </a:lnSpc>
            </a:pPr>
            <a:r>
              <a:rPr lang="en-US" sz="1900" dirty="0" err="1">
                <a:solidFill>
                  <a:srgbClr val="000000"/>
                </a:solidFill>
                <a:latin typeface="Open Sans"/>
              </a:rPr>
              <a:t>Précisions</a:t>
            </a:r>
            <a:r>
              <a:rPr lang="en-US" sz="1900" dirty="0">
                <a:solidFill>
                  <a:srgbClr val="000000"/>
                </a:solidFill>
                <a:latin typeface="Open Sans"/>
              </a:rPr>
              <a:t>: Les </a:t>
            </a:r>
            <a:r>
              <a:rPr lang="en-US" sz="1900" dirty="0" err="1">
                <a:solidFill>
                  <a:srgbClr val="000000"/>
                </a:solidFill>
                <a:latin typeface="Open Sans"/>
              </a:rPr>
              <a:t>éléments</a:t>
            </a:r>
            <a:r>
              <a:rPr lang="en-US" sz="1900" dirty="0">
                <a:solidFill>
                  <a:srgbClr val="000000"/>
                </a:solidFill>
                <a:latin typeface="Open Sans"/>
              </a:rPr>
              <a:t> </a:t>
            </a:r>
            <a:r>
              <a:rPr lang="en-US" sz="1900" dirty="0" err="1">
                <a:solidFill>
                  <a:srgbClr val="000000"/>
                </a:solidFill>
                <a:latin typeface="Open Sans"/>
              </a:rPr>
              <a:t>sont</a:t>
            </a:r>
            <a:r>
              <a:rPr lang="en-US" sz="1900" dirty="0">
                <a:solidFill>
                  <a:srgbClr val="000000"/>
                </a:solidFill>
                <a:latin typeface="Open Sans"/>
              </a:rPr>
              <a:t> les </a:t>
            </a:r>
            <a:r>
              <a:rPr lang="en-US" sz="1900" dirty="0" err="1">
                <a:solidFill>
                  <a:srgbClr val="000000"/>
                </a:solidFill>
                <a:latin typeface="Open Sans"/>
              </a:rPr>
              <a:t>différents</a:t>
            </a:r>
            <a:r>
              <a:rPr lang="en-US" sz="1900" dirty="0">
                <a:solidFill>
                  <a:srgbClr val="000000"/>
                </a:solidFill>
                <a:latin typeface="Open Sans"/>
              </a:rPr>
              <a:t> </a:t>
            </a:r>
            <a:r>
              <a:rPr lang="en-US" sz="1900" dirty="0" err="1">
                <a:solidFill>
                  <a:srgbClr val="000000"/>
                </a:solidFill>
                <a:latin typeface="Open Sans"/>
              </a:rPr>
              <a:t>objets</a:t>
            </a:r>
            <a:r>
              <a:rPr lang="en-US" sz="1900" dirty="0">
                <a:solidFill>
                  <a:srgbClr val="000000"/>
                </a:solidFill>
                <a:latin typeface="Open Sans"/>
              </a:rPr>
              <a:t> d’un </a:t>
            </a:r>
            <a:r>
              <a:rPr lang="en-US" sz="1900" dirty="0" err="1">
                <a:solidFill>
                  <a:srgbClr val="000000"/>
                </a:solidFill>
                <a:latin typeface="Open Sans"/>
              </a:rPr>
              <a:t>groupe</a:t>
            </a:r>
            <a:r>
              <a:rPr lang="en-US" sz="1900" dirty="0">
                <a:solidFill>
                  <a:srgbClr val="000000"/>
                </a:solidFill>
                <a:latin typeface="Open Sans"/>
              </a:rPr>
              <a:t> </a:t>
            </a:r>
            <a:r>
              <a:rPr lang="en-US" sz="1900" dirty="0" err="1">
                <a:solidFill>
                  <a:srgbClr val="000000"/>
                </a:solidFill>
                <a:latin typeface="Open Sans"/>
              </a:rPr>
              <a:t>fonctionnel</a:t>
            </a:r>
            <a:r>
              <a:rPr lang="en-US" sz="1900" dirty="0">
                <a:solidFill>
                  <a:srgbClr val="000000"/>
                </a:solidFill>
                <a:latin typeface="Open Sans"/>
              </a:rPr>
              <a:t> </a:t>
            </a:r>
            <a:r>
              <a:rPr lang="en-US" sz="1900" dirty="0" err="1">
                <a:solidFill>
                  <a:srgbClr val="000000"/>
                </a:solidFill>
                <a:latin typeface="Open Sans"/>
              </a:rPr>
              <a:t>objet</a:t>
            </a:r>
            <a:r>
              <a:rPr lang="en-US" sz="1900" dirty="0">
                <a:solidFill>
                  <a:srgbClr val="000000"/>
                </a:solidFill>
                <a:latin typeface="Open Sans"/>
              </a:rPr>
              <a:t>, on les </a:t>
            </a:r>
            <a:r>
              <a:rPr lang="en-US" sz="1900" dirty="0" err="1">
                <a:solidFill>
                  <a:srgbClr val="000000"/>
                </a:solidFill>
                <a:latin typeface="Open Sans"/>
              </a:rPr>
              <a:t>scinde</a:t>
            </a:r>
            <a:r>
              <a:rPr lang="en-US" sz="1900" dirty="0">
                <a:solidFill>
                  <a:srgbClr val="000000"/>
                </a:solidFill>
                <a:latin typeface="Open Sans"/>
              </a:rPr>
              <a:t> ensuite </a:t>
            </a:r>
            <a:r>
              <a:rPr lang="en-US" sz="1900" dirty="0" err="1">
                <a:solidFill>
                  <a:srgbClr val="000000"/>
                </a:solidFill>
                <a:latin typeface="Open Sans"/>
              </a:rPr>
              <a:t>en</a:t>
            </a:r>
            <a:r>
              <a:rPr lang="en-US" sz="1900" dirty="0">
                <a:solidFill>
                  <a:srgbClr val="000000"/>
                </a:solidFill>
                <a:latin typeface="Open Sans"/>
              </a:rPr>
              <a:t> </a:t>
            </a:r>
            <a:r>
              <a:rPr lang="en-US" sz="1900" dirty="0" err="1">
                <a:solidFill>
                  <a:srgbClr val="000000"/>
                </a:solidFill>
                <a:latin typeface="Open Sans"/>
              </a:rPr>
              <a:t>composants</a:t>
            </a:r>
            <a:r>
              <a:rPr lang="en-US" sz="1900" dirty="0">
                <a:solidFill>
                  <a:srgbClr val="000000"/>
                </a:solidFill>
                <a:latin typeface="Open Sans"/>
              </a:rPr>
              <a:t>, </a:t>
            </a:r>
            <a:r>
              <a:rPr lang="en-US" sz="1900" dirty="0" err="1">
                <a:solidFill>
                  <a:srgbClr val="000000"/>
                </a:solidFill>
                <a:latin typeface="Open Sans"/>
              </a:rPr>
              <a:t>si</a:t>
            </a:r>
            <a:r>
              <a:rPr lang="en-US" sz="1900" dirty="0">
                <a:solidFill>
                  <a:srgbClr val="000000"/>
                </a:solidFill>
                <a:latin typeface="Open Sans"/>
              </a:rPr>
              <a:t> </a:t>
            </a:r>
            <a:r>
              <a:rPr lang="en-US" sz="1900" dirty="0" err="1">
                <a:solidFill>
                  <a:srgbClr val="000000"/>
                </a:solidFill>
                <a:latin typeface="Open Sans"/>
              </a:rPr>
              <a:t>besoin</a:t>
            </a:r>
            <a:r>
              <a:rPr lang="en-US" sz="1900" dirty="0">
                <a:solidFill>
                  <a:srgbClr val="000000"/>
                </a:solidFill>
                <a:latin typeface="Open Sans"/>
              </a:rPr>
              <a:t> on </a:t>
            </a:r>
            <a:r>
              <a:rPr lang="en-US" sz="1900" dirty="0" err="1">
                <a:solidFill>
                  <a:srgbClr val="000000"/>
                </a:solidFill>
                <a:latin typeface="Open Sans"/>
              </a:rPr>
              <a:t>peut</a:t>
            </a:r>
            <a:r>
              <a:rPr lang="en-US" sz="1900" dirty="0">
                <a:solidFill>
                  <a:srgbClr val="000000"/>
                </a:solidFill>
                <a:latin typeface="Open Sans"/>
              </a:rPr>
              <a:t> </a:t>
            </a:r>
            <a:r>
              <a:rPr lang="en-US" sz="1900" dirty="0" err="1">
                <a:solidFill>
                  <a:srgbClr val="000000"/>
                </a:solidFill>
                <a:latin typeface="Open Sans"/>
              </a:rPr>
              <a:t>rajouter</a:t>
            </a:r>
            <a:r>
              <a:rPr lang="en-US" sz="1900" dirty="0">
                <a:solidFill>
                  <a:srgbClr val="000000"/>
                </a:solidFill>
                <a:latin typeface="Open Sans"/>
              </a:rPr>
              <a:t> </a:t>
            </a:r>
            <a:r>
              <a:rPr lang="en-US" sz="1900" dirty="0" err="1">
                <a:solidFill>
                  <a:srgbClr val="000000"/>
                </a:solidFill>
                <a:latin typeface="Open Sans"/>
              </a:rPr>
              <a:t>une</a:t>
            </a:r>
            <a:r>
              <a:rPr lang="en-US" sz="1900" dirty="0">
                <a:solidFill>
                  <a:srgbClr val="000000"/>
                </a:solidFill>
                <a:latin typeface="Open Sans"/>
              </a:rPr>
              <a:t> étape, </a:t>
            </a:r>
            <a:r>
              <a:rPr lang="en-US" sz="1900" dirty="0" err="1">
                <a:solidFill>
                  <a:srgbClr val="000000"/>
                </a:solidFill>
                <a:latin typeface="Open Sans"/>
              </a:rPr>
              <a:t>afin</a:t>
            </a:r>
            <a:r>
              <a:rPr lang="en-US" sz="1900" dirty="0">
                <a:solidFill>
                  <a:srgbClr val="000000"/>
                </a:solidFill>
                <a:latin typeface="Open Sans"/>
              </a:rPr>
              <a:t> de </a:t>
            </a:r>
            <a:r>
              <a:rPr lang="en-US" sz="1900" dirty="0" err="1">
                <a:solidFill>
                  <a:srgbClr val="000000"/>
                </a:solidFill>
                <a:latin typeface="Open Sans"/>
              </a:rPr>
              <a:t>dissocier</a:t>
            </a:r>
            <a:r>
              <a:rPr lang="en-US" sz="1900" dirty="0">
                <a:solidFill>
                  <a:srgbClr val="000000"/>
                </a:solidFill>
                <a:latin typeface="Open Sans"/>
              </a:rPr>
              <a:t> les </a:t>
            </a:r>
            <a:r>
              <a:rPr lang="en-US" sz="1900" dirty="0" err="1">
                <a:solidFill>
                  <a:srgbClr val="000000"/>
                </a:solidFill>
                <a:latin typeface="Open Sans"/>
              </a:rPr>
              <a:t>composants</a:t>
            </a:r>
            <a:r>
              <a:rPr lang="en-US" sz="1900" dirty="0">
                <a:solidFill>
                  <a:srgbClr val="000000"/>
                </a:solidFill>
                <a:latin typeface="Open Sans"/>
              </a:rPr>
              <a:t> </a:t>
            </a:r>
            <a:r>
              <a:rPr lang="en-US" sz="1900" dirty="0" err="1">
                <a:solidFill>
                  <a:srgbClr val="000000"/>
                </a:solidFill>
                <a:latin typeface="Open Sans"/>
              </a:rPr>
              <a:t>en</a:t>
            </a:r>
            <a:r>
              <a:rPr lang="en-US" sz="1900" dirty="0">
                <a:solidFill>
                  <a:srgbClr val="000000"/>
                </a:solidFill>
                <a:latin typeface="Open Sans"/>
              </a:rPr>
              <a:t> sous-</a:t>
            </a:r>
            <a:r>
              <a:rPr lang="en-US" sz="1900" dirty="0" err="1">
                <a:solidFill>
                  <a:srgbClr val="000000"/>
                </a:solidFill>
                <a:latin typeface="Open Sans"/>
              </a:rPr>
              <a:t>composants</a:t>
            </a:r>
            <a:endParaRPr lang="en-US" sz="1900" dirty="0">
              <a:solidFill>
                <a:srgbClr val="000000"/>
              </a:solidFill>
              <a:latin typeface="Open Sans"/>
            </a:endParaRPr>
          </a:p>
          <a:p>
            <a:pPr algn="just">
              <a:lnSpc>
                <a:spcPts val="2660"/>
              </a:lnSpc>
            </a:pPr>
            <a:endParaRPr lang="en-US" sz="1900" dirty="0">
              <a:solidFill>
                <a:srgbClr val="000000"/>
              </a:solidFill>
              <a:latin typeface="Open Sans"/>
            </a:endParaRPr>
          </a:p>
          <a:p>
            <a:pPr algn="just">
              <a:lnSpc>
                <a:spcPts val="2660"/>
              </a:lnSpc>
            </a:pPr>
            <a:endParaRPr lang="en-US" sz="1900" dirty="0">
              <a:solidFill>
                <a:srgbClr val="000000"/>
              </a:solidFill>
              <a:latin typeface="Open Sans"/>
            </a:endParaRPr>
          </a:p>
        </p:txBody>
      </p:sp>
      <p:sp>
        <p:nvSpPr>
          <p:cNvPr id="58" name="TextBox 58"/>
          <p:cNvSpPr txBox="1"/>
          <p:nvPr/>
        </p:nvSpPr>
        <p:spPr>
          <a:xfrm>
            <a:off x="9685553" y="793750"/>
            <a:ext cx="4765774" cy="422275"/>
          </a:xfrm>
          <a:prstGeom prst="rect">
            <a:avLst/>
          </a:prstGeom>
        </p:spPr>
        <p:txBody>
          <a:bodyPr lIns="0" tIns="0" rIns="0" bIns="0" rtlCol="0" anchor="t">
            <a:spAutoFit/>
          </a:bodyPr>
          <a:lstStyle/>
          <a:p>
            <a:pPr algn="ctr">
              <a:lnSpc>
                <a:spcPts val="3499"/>
              </a:lnSpc>
            </a:pPr>
            <a:r>
              <a:rPr lang="en-US" sz="2499">
                <a:solidFill>
                  <a:srgbClr val="000000"/>
                </a:solidFill>
                <a:latin typeface="Open Sans Bold"/>
              </a:rPr>
              <a:t>Objets : </a:t>
            </a:r>
            <a:r>
              <a:rPr lang="en-US" sz="2499">
                <a:solidFill>
                  <a:srgbClr val="000000"/>
                </a:solidFill>
                <a:latin typeface="Open Sans"/>
              </a:rPr>
              <a:t>de</a:t>
            </a:r>
            <a:r>
              <a:rPr lang="en-US" sz="2499">
                <a:solidFill>
                  <a:srgbClr val="000000"/>
                </a:solidFill>
                <a:latin typeface="Open Sans Bold"/>
              </a:rPr>
              <a:t> (objet 1) </a:t>
            </a:r>
            <a:r>
              <a:rPr lang="en-US" sz="2499">
                <a:solidFill>
                  <a:srgbClr val="000000"/>
                </a:solidFill>
                <a:latin typeface="Open Sans"/>
              </a:rPr>
              <a:t>à</a:t>
            </a:r>
            <a:r>
              <a:rPr lang="en-US" sz="2499">
                <a:solidFill>
                  <a:srgbClr val="000000"/>
                </a:solidFill>
                <a:latin typeface="Open Sans Bold"/>
              </a:rPr>
              <a:t> (objet 2)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387753"/>
            <a:ext cx="5118912" cy="905254"/>
          </a:xfrm>
          <a:prstGeom prst="rect">
            <a:avLst/>
          </a:prstGeom>
        </p:spPr>
        <p:txBody>
          <a:bodyPr lIns="0" tIns="0" rIns="0" bIns="0" rtlCol="0" anchor="t">
            <a:spAutoFit/>
          </a:bodyPr>
          <a:lstStyle/>
          <a:p>
            <a:pPr algn="l">
              <a:lnSpc>
                <a:spcPts val="6804"/>
              </a:lnSpc>
            </a:pPr>
            <a:r>
              <a:rPr lang="en-US" sz="4860" spc="-160">
                <a:solidFill>
                  <a:srgbClr val="000000"/>
                </a:solidFill>
                <a:latin typeface="Helvetica World Bold"/>
              </a:rPr>
              <a:t>exemples utilisés</a:t>
            </a:r>
          </a:p>
        </p:txBody>
      </p:sp>
      <p:sp>
        <p:nvSpPr>
          <p:cNvPr id="3" name="TextBox 3"/>
          <p:cNvSpPr txBox="1"/>
          <p:nvPr/>
        </p:nvSpPr>
        <p:spPr>
          <a:xfrm>
            <a:off x="1028700" y="3178832"/>
            <a:ext cx="11450581" cy="656590"/>
          </a:xfrm>
          <a:prstGeom prst="rect">
            <a:avLst/>
          </a:prstGeom>
        </p:spPr>
        <p:txBody>
          <a:bodyPr lIns="0" tIns="0" rIns="0" bIns="0" rtlCol="0" anchor="t">
            <a:spAutoFit/>
          </a:bodyPr>
          <a:lstStyle/>
          <a:p>
            <a:pPr algn="just">
              <a:lnSpc>
                <a:spcPts val="2659"/>
              </a:lnSpc>
            </a:pPr>
            <a:r>
              <a:rPr lang="en-US" sz="1899">
                <a:solidFill>
                  <a:srgbClr val="000000"/>
                </a:solidFill>
                <a:latin typeface="Open Sans"/>
              </a:rPr>
              <a:t>Tout au long de la présentation de nos outils d’analyse et de problématisation, nous prendrons l’exemple de deux versions du tampon encreur  </a:t>
            </a:r>
          </a:p>
        </p:txBody>
      </p:sp>
      <p:sp>
        <p:nvSpPr>
          <p:cNvPr id="4" name="Freeform 4"/>
          <p:cNvSpPr/>
          <p:nvPr/>
        </p:nvSpPr>
        <p:spPr>
          <a:xfrm>
            <a:off x="654739" y="4493268"/>
            <a:ext cx="4778622" cy="3660031"/>
          </a:xfrm>
          <a:custGeom>
            <a:avLst/>
            <a:gdLst/>
            <a:ahLst/>
            <a:cxnLst/>
            <a:rect l="l" t="t" r="r" b="b"/>
            <a:pathLst>
              <a:path w="4778622" h="3660031">
                <a:moveTo>
                  <a:pt x="0" y="0"/>
                </a:moveTo>
                <a:lnTo>
                  <a:pt x="4778622" y="0"/>
                </a:lnTo>
                <a:lnTo>
                  <a:pt x="4778622" y="3660031"/>
                </a:lnTo>
                <a:lnTo>
                  <a:pt x="0" y="3660031"/>
                </a:lnTo>
                <a:lnTo>
                  <a:pt x="0" y="0"/>
                </a:lnTo>
                <a:close/>
              </a:path>
            </a:pathLst>
          </a:custGeom>
          <a:blipFill>
            <a:blip r:embed="rId2"/>
            <a:stretch>
              <a:fillRect/>
            </a:stretch>
          </a:blipFill>
          <a:ln w="38100" cap="sq">
            <a:solidFill>
              <a:srgbClr val="000000"/>
            </a:solidFill>
            <a:prstDash val="solid"/>
            <a:miter/>
          </a:ln>
        </p:spPr>
      </p:sp>
      <p:sp>
        <p:nvSpPr>
          <p:cNvPr id="5" name="Freeform 5"/>
          <p:cNvSpPr/>
          <p:nvPr/>
        </p:nvSpPr>
        <p:spPr>
          <a:xfrm>
            <a:off x="10178388" y="4162198"/>
            <a:ext cx="3668618" cy="3634332"/>
          </a:xfrm>
          <a:custGeom>
            <a:avLst/>
            <a:gdLst/>
            <a:ahLst/>
            <a:cxnLst/>
            <a:rect l="l" t="t" r="r" b="b"/>
            <a:pathLst>
              <a:path w="3668618" h="3634332">
                <a:moveTo>
                  <a:pt x="0" y="0"/>
                </a:moveTo>
                <a:lnTo>
                  <a:pt x="3668618" y="0"/>
                </a:lnTo>
                <a:lnTo>
                  <a:pt x="3668618" y="3634332"/>
                </a:lnTo>
                <a:lnTo>
                  <a:pt x="0" y="3634332"/>
                </a:lnTo>
                <a:lnTo>
                  <a:pt x="0" y="0"/>
                </a:lnTo>
                <a:close/>
              </a:path>
            </a:pathLst>
          </a:custGeom>
          <a:blipFill>
            <a:blip r:embed="rId3"/>
            <a:stretch>
              <a:fillRect/>
            </a:stretch>
          </a:blipFill>
          <a:ln w="38100" cap="sq">
            <a:solidFill>
              <a:srgbClr val="000000"/>
            </a:solidFill>
            <a:prstDash val="solid"/>
            <a:miter/>
          </a:ln>
        </p:spPr>
      </p:sp>
      <p:sp>
        <p:nvSpPr>
          <p:cNvPr id="6" name="Freeform 6"/>
          <p:cNvSpPr/>
          <p:nvPr/>
        </p:nvSpPr>
        <p:spPr>
          <a:xfrm>
            <a:off x="252660" y="7796530"/>
            <a:ext cx="1552079" cy="1552079"/>
          </a:xfrm>
          <a:custGeom>
            <a:avLst/>
            <a:gdLst/>
            <a:ahLst/>
            <a:cxnLst/>
            <a:rect l="l" t="t" r="r" b="b"/>
            <a:pathLst>
              <a:path w="1552079" h="1552079">
                <a:moveTo>
                  <a:pt x="0" y="0"/>
                </a:moveTo>
                <a:lnTo>
                  <a:pt x="1552080" y="0"/>
                </a:lnTo>
                <a:lnTo>
                  <a:pt x="1552080" y="1552079"/>
                </a:lnTo>
                <a:lnTo>
                  <a:pt x="0" y="1552079"/>
                </a:lnTo>
                <a:lnTo>
                  <a:pt x="0" y="0"/>
                </a:lnTo>
                <a:close/>
              </a:path>
            </a:pathLst>
          </a:custGeom>
          <a:blipFill>
            <a:blip r:embed="rId4"/>
            <a:stretch>
              <a:fillRect/>
            </a:stretch>
          </a:blipFill>
          <a:ln w="38100" cap="sq">
            <a:solidFill>
              <a:srgbClr val="000000"/>
            </a:solidFill>
            <a:prstDash val="solid"/>
            <a:miter/>
          </a:ln>
        </p:spPr>
      </p:sp>
      <p:sp>
        <p:nvSpPr>
          <p:cNvPr id="7" name="TextBox 7"/>
          <p:cNvSpPr txBox="1"/>
          <p:nvPr/>
        </p:nvSpPr>
        <p:spPr>
          <a:xfrm>
            <a:off x="1028700" y="506413"/>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Analyse</a:t>
            </a:r>
          </a:p>
        </p:txBody>
      </p:sp>
      <p:sp>
        <p:nvSpPr>
          <p:cNvPr id="8" name="TextBox 8"/>
          <p:cNvSpPr txBox="1"/>
          <p:nvPr/>
        </p:nvSpPr>
        <p:spPr>
          <a:xfrm>
            <a:off x="14204641" y="4631894"/>
            <a:ext cx="3962765" cy="2656840"/>
          </a:xfrm>
          <a:prstGeom prst="rect">
            <a:avLst/>
          </a:prstGeom>
        </p:spPr>
        <p:txBody>
          <a:bodyPr lIns="0" tIns="0" rIns="0" bIns="0" rtlCol="0" anchor="t">
            <a:spAutoFit/>
          </a:bodyPr>
          <a:lstStyle/>
          <a:p>
            <a:pPr algn="ctr">
              <a:lnSpc>
                <a:spcPts val="2659"/>
              </a:lnSpc>
            </a:pPr>
            <a:r>
              <a:rPr lang="en-US" sz="1899">
                <a:solidFill>
                  <a:srgbClr val="000000"/>
                </a:solidFill>
                <a:latin typeface="Open Sans Bold"/>
              </a:rPr>
              <a:t>Tampon à encrage automatique:</a:t>
            </a:r>
            <a:r>
              <a:rPr lang="en-US" sz="1899">
                <a:solidFill>
                  <a:srgbClr val="000000"/>
                </a:solidFill>
                <a:latin typeface="Open Sans"/>
              </a:rPr>
              <a:t> inventé en 1976 par l’entreprise allemande Trodat ( création du  tampon Printy, qui se popularisera au point d’abandonner le tampon encreur traditionnel. </a:t>
            </a:r>
          </a:p>
          <a:p>
            <a:pPr algn="ctr">
              <a:lnSpc>
                <a:spcPts val="2659"/>
              </a:lnSpc>
              <a:spcBef>
                <a:spcPct val="0"/>
              </a:spcBef>
            </a:pPr>
            <a:r>
              <a:rPr lang="en-US" sz="1899">
                <a:solidFill>
                  <a:srgbClr val="000000"/>
                </a:solidFill>
                <a:latin typeface="Open Sans"/>
              </a:rPr>
              <a:t>Ce Tampon est sous forme de </a:t>
            </a:r>
            <a:r>
              <a:rPr lang="en-US" sz="1899">
                <a:solidFill>
                  <a:srgbClr val="000000"/>
                </a:solidFill>
                <a:latin typeface="Open Sans Bold"/>
              </a:rPr>
              <a:t>boîtier</a:t>
            </a:r>
          </a:p>
        </p:txBody>
      </p:sp>
      <p:sp>
        <p:nvSpPr>
          <p:cNvPr id="9" name="TextBox 9"/>
          <p:cNvSpPr txBox="1"/>
          <p:nvPr/>
        </p:nvSpPr>
        <p:spPr>
          <a:xfrm>
            <a:off x="5790996" y="4775652"/>
            <a:ext cx="4025442" cy="4657090"/>
          </a:xfrm>
          <a:prstGeom prst="rect">
            <a:avLst/>
          </a:prstGeom>
        </p:spPr>
        <p:txBody>
          <a:bodyPr lIns="0" tIns="0" rIns="0" bIns="0" rtlCol="0" anchor="t">
            <a:spAutoFit/>
          </a:bodyPr>
          <a:lstStyle/>
          <a:p>
            <a:pPr algn="ctr">
              <a:lnSpc>
                <a:spcPts val="2659"/>
              </a:lnSpc>
            </a:pPr>
            <a:r>
              <a:rPr lang="en-US" sz="1899">
                <a:solidFill>
                  <a:srgbClr val="000000"/>
                </a:solidFill>
                <a:latin typeface="Open Sans Bold"/>
              </a:rPr>
              <a:t>Tampon encreur traditionnel:</a:t>
            </a:r>
            <a:r>
              <a:rPr lang="en-US" sz="1899">
                <a:solidFill>
                  <a:srgbClr val="000000"/>
                </a:solidFill>
                <a:latin typeface="Open Sans"/>
              </a:rPr>
              <a:t> </a:t>
            </a:r>
          </a:p>
          <a:p>
            <a:pPr algn="l">
              <a:lnSpc>
                <a:spcPts val="2659"/>
              </a:lnSpc>
            </a:pPr>
            <a:r>
              <a:rPr lang="en-US" sz="1899">
                <a:solidFill>
                  <a:srgbClr val="000000"/>
                </a:solidFill>
                <a:latin typeface="Open Sans"/>
              </a:rPr>
              <a:t>Dérive du sceau utilisé depuis l’Antiquité, le tampon encreur s’articule autour de différentes parties: </a:t>
            </a:r>
          </a:p>
          <a:p>
            <a:pPr marL="410209" lvl="1" indent="-205105" algn="l">
              <a:lnSpc>
                <a:spcPts val="2659"/>
              </a:lnSpc>
              <a:buFont typeface="Arial"/>
              <a:buChar char="•"/>
            </a:pPr>
            <a:r>
              <a:rPr lang="en-US" sz="1899">
                <a:solidFill>
                  <a:srgbClr val="000000"/>
                </a:solidFill>
                <a:latin typeface="Open Sans Bold"/>
              </a:rPr>
              <a:t>la monture</a:t>
            </a:r>
            <a:r>
              <a:rPr lang="en-US" sz="1899">
                <a:solidFill>
                  <a:srgbClr val="000000"/>
                </a:solidFill>
                <a:latin typeface="Open Sans"/>
              </a:rPr>
              <a:t> ( le manche) </a:t>
            </a:r>
          </a:p>
          <a:p>
            <a:pPr marL="410209" lvl="1" indent="-205105" algn="l">
              <a:lnSpc>
                <a:spcPts val="2659"/>
              </a:lnSpc>
              <a:buFont typeface="Arial"/>
              <a:buChar char="•"/>
            </a:pPr>
            <a:r>
              <a:rPr lang="en-US" sz="1899">
                <a:solidFill>
                  <a:srgbClr val="000000"/>
                </a:solidFill>
                <a:latin typeface="Open Sans Bold"/>
              </a:rPr>
              <a:t>le timbre</a:t>
            </a:r>
            <a:r>
              <a:rPr lang="en-US" sz="1899">
                <a:solidFill>
                  <a:srgbClr val="000000"/>
                </a:solidFill>
                <a:latin typeface="Open Sans"/>
              </a:rPr>
              <a:t> ( soit le corps du tampon: constitué du </a:t>
            </a:r>
            <a:r>
              <a:rPr lang="en-US" sz="1899">
                <a:solidFill>
                  <a:srgbClr val="000000"/>
                </a:solidFill>
                <a:latin typeface="Open Sans Bold"/>
              </a:rPr>
              <a:t>support d’empreinte</a:t>
            </a:r>
            <a:r>
              <a:rPr lang="en-US" sz="1899">
                <a:solidFill>
                  <a:srgbClr val="000000"/>
                </a:solidFill>
                <a:latin typeface="Open Sans"/>
              </a:rPr>
              <a:t> qui est gravée d’une </a:t>
            </a:r>
            <a:r>
              <a:rPr lang="en-US" sz="1899">
                <a:solidFill>
                  <a:srgbClr val="000000"/>
                </a:solidFill>
                <a:latin typeface="Open Sans Bold"/>
              </a:rPr>
              <a:t>empreinte</a:t>
            </a:r>
            <a:r>
              <a:rPr lang="en-US" sz="1899">
                <a:solidFill>
                  <a:srgbClr val="000000"/>
                </a:solidFill>
                <a:latin typeface="Open Sans"/>
              </a:rPr>
              <a:t>), qui constituent le tampon</a:t>
            </a:r>
          </a:p>
          <a:p>
            <a:pPr marL="410209" lvl="1" indent="-205105" algn="l">
              <a:lnSpc>
                <a:spcPts val="2659"/>
              </a:lnSpc>
              <a:buFont typeface="Arial"/>
              <a:buChar char="•"/>
            </a:pPr>
            <a:r>
              <a:rPr lang="en-US" sz="1899">
                <a:solidFill>
                  <a:srgbClr val="000000"/>
                </a:solidFill>
                <a:latin typeface="Open Sans"/>
              </a:rPr>
              <a:t> </a:t>
            </a:r>
            <a:r>
              <a:rPr lang="en-US" sz="1899">
                <a:solidFill>
                  <a:srgbClr val="000000"/>
                </a:solidFill>
                <a:latin typeface="Open Sans Bold"/>
              </a:rPr>
              <a:t>l’encreur </a:t>
            </a:r>
            <a:r>
              <a:rPr lang="en-US" sz="1899">
                <a:solidFill>
                  <a:srgbClr val="000000"/>
                </a:solidFill>
                <a:latin typeface="Open Sans"/>
              </a:rPr>
              <a:t>( coussinet imbibé d’encre). On lui ajoute aussi un </a:t>
            </a:r>
            <a:r>
              <a:rPr lang="en-US" sz="1899">
                <a:solidFill>
                  <a:srgbClr val="000000"/>
                </a:solidFill>
                <a:latin typeface="Open Sans Bold"/>
              </a:rPr>
              <a:t>porte-tampon.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634290" y="7543252"/>
            <a:ext cx="2395592" cy="1586270"/>
          </a:xfrm>
          <a:custGeom>
            <a:avLst/>
            <a:gdLst/>
            <a:ahLst/>
            <a:cxnLst/>
            <a:rect l="l" t="t" r="r" b="b"/>
            <a:pathLst>
              <a:path w="2395592" h="1586270">
                <a:moveTo>
                  <a:pt x="0" y="0"/>
                </a:moveTo>
                <a:lnTo>
                  <a:pt x="2395592" y="0"/>
                </a:lnTo>
                <a:lnTo>
                  <a:pt x="2395592" y="1586270"/>
                </a:lnTo>
                <a:lnTo>
                  <a:pt x="0" y="1586270"/>
                </a:lnTo>
                <a:lnTo>
                  <a:pt x="0" y="0"/>
                </a:lnTo>
                <a:close/>
              </a:path>
            </a:pathLst>
          </a:custGeom>
          <a:blipFill>
            <a:blip r:embed="rId2"/>
            <a:stretch>
              <a:fillRect/>
            </a:stretch>
          </a:blipFill>
          <a:ln w="19050" cap="sq">
            <a:solidFill>
              <a:srgbClr val="000000"/>
            </a:solidFill>
            <a:prstDash val="solid"/>
            <a:miter/>
          </a:ln>
        </p:spPr>
      </p:sp>
      <p:sp>
        <p:nvSpPr>
          <p:cNvPr id="3" name="Freeform 3"/>
          <p:cNvSpPr/>
          <p:nvPr/>
        </p:nvSpPr>
        <p:spPr>
          <a:xfrm>
            <a:off x="9144000" y="6822806"/>
            <a:ext cx="1104555" cy="1104555"/>
          </a:xfrm>
          <a:custGeom>
            <a:avLst/>
            <a:gdLst/>
            <a:ahLst/>
            <a:cxnLst/>
            <a:rect l="l" t="t" r="r" b="b"/>
            <a:pathLst>
              <a:path w="1104555" h="1104555">
                <a:moveTo>
                  <a:pt x="0" y="0"/>
                </a:moveTo>
                <a:lnTo>
                  <a:pt x="1104555" y="0"/>
                </a:lnTo>
                <a:lnTo>
                  <a:pt x="1104555" y="1104555"/>
                </a:lnTo>
                <a:lnTo>
                  <a:pt x="0" y="1104555"/>
                </a:lnTo>
                <a:lnTo>
                  <a:pt x="0" y="0"/>
                </a:lnTo>
                <a:close/>
              </a:path>
            </a:pathLst>
          </a:custGeom>
          <a:blipFill>
            <a:blip r:embed="rId3"/>
            <a:stretch>
              <a:fillRect/>
            </a:stretch>
          </a:blipFill>
          <a:ln w="19050" cap="sq">
            <a:solidFill>
              <a:srgbClr val="000000"/>
            </a:solidFill>
            <a:prstDash val="solid"/>
            <a:miter/>
          </a:ln>
        </p:spPr>
      </p:sp>
      <p:sp>
        <p:nvSpPr>
          <p:cNvPr id="4" name="AutoShape 4"/>
          <p:cNvSpPr/>
          <p:nvPr/>
        </p:nvSpPr>
        <p:spPr>
          <a:xfrm>
            <a:off x="10576240" y="2733328"/>
            <a:ext cx="0" cy="6492240"/>
          </a:xfrm>
          <a:prstGeom prst="line">
            <a:avLst/>
          </a:prstGeom>
          <a:ln w="38100" cap="flat">
            <a:solidFill>
              <a:srgbClr val="000000"/>
            </a:solidFill>
            <a:prstDash val="sysDot"/>
            <a:headEnd type="none" w="sm" len="sm"/>
            <a:tailEnd type="none" w="sm" len="sm"/>
          </a:ln>
        </p:spPr>
      </p:sp>
      <p:sp>
        <p:nvSpPr>
          <p:cNvPr id="5" name="AutoShape 5"/>
          <p:cNvSpPr/>
          <p:nvPr/>
        </p:nvSpPr>
        <p:spPr>
          <a:xfrm>
            <a:off x="7232230" y="3501380"/>
            <a:ext cx="1104776" cy="0"/>
          </a:xfrm>
          <a:prstGeom prst="line">
            <a:avLst/>
          </a:prstGeom>
          <a:ln w="38100" cap="flat">
            <a:solidFill>
              <a:srgbClr val="000000"/>
            </a:solidFill>
            <a:prstDash val="solid"/>
            <a:headEnd type="none" w="sm" len="sm"/>
            <a:tailEnd type="arrow" w="med" len="sm"/>
          </a:ln>
        </p:spPr>
      </p:sp>
      <p:sp>
        <p:nvSpPr>
          <p:cNvPr id="6" name="AutoShape 6"/>
          <p:cNvSpPr/>
          <p:nvPr/>
        </p:nvSpPr>
        <p:spPr>
          <a:xfrm flipH="1">
            <a:off x="5920796" y="3482330"/>
            <a:ext cx="1104776" cy="0"/>
          </a:xfrm>
          <a:prstGeom prst="line">
            <a:avLst/>
          </a:prstGeom>
          <a:ln w="38100" cap="flat">
            <a:solidFill>
              <a:srgbClr val="000000"/>
            </a:solidFill>
            <a:prstDash val="solid"/>
            <a:headEnd type="none" w="sm" len="sm"/>
            <a:tailEnd type="arrow" w="med" len="sm"/>
          </a:ln>
        </p:spPr>
      </p:sp>
      <p:sp>
        <p:nvSpPr>
          <p:cNvPr id="7" name="AutoShape 7"/>
          <p:cNvSpPr/>
          <p:nvPr/>
        </p:nvSpPr>
        <p:spPr>
          <a:xfrm flipH="1">
            <a:off x="12700315" y="3482330"/>
            <a:ext cx="1104776" cy="0"/>
          </a:xfrm>
          <a:prstGeom prst="line">
            <a:avLst/>
          </a:prstGeom>
          <a:ln w="38100" cap="flat">
            <a:solidFill>
              <a:srgbClr val="000000"/>
            </a:solidFill>
            <a:prstDash val="solid"/>
            <a:headEnd type="none" w="sm" len="sm"/>
            <a:tailEnd type="arrow" w="med" len="sm"/>
          </a:ln>
        </p:spPr>
      </p:sp>
      <p:sp>
        <p:nvSpPr>
          <p:cNvPr id="8" name="AutoShape 8"/>
          <p:cNvSpPr/>
          <p:nvPr/>
        </p:nvSpPr>
        <p:spPr>
          <a:xfrm>
            <a:off x="13992699" y="3482330"/>
            <a:ext cx="1104776" cy="0"/>
          </a:xfrm>
          <a:prstGeom prst="line">
            <a:avLst/>
          </a:prstGeom>
          <a:ln w="38100" cap="flat">
            <a:solidFill>
              <a:srgbClr val="000000"/>
            </a:solidFill>
            <a:prstDash val="solid"/>
            <a:headEnd type="none" w="sm" len="sm"/>
            <a:tailEnd type="arrow" w="med" len="sm"/>
          </a:ln>
        </p:spPr>
      </p:sp>
      <p:sp>
        <p:nvSpPr>
          <p:cNvPr id="9" name="AutoShape 9"/>
          <p:cNvSpPr/>
          <p:nvPr/>
        </p:nvSpPr>
        <p:spPr>
          <a:xfrm>
            <a:off x="3979838" y="4570933"/>
            <a:ext cx="0" cy="1005809"/>
          </a:xfrm>
          <a:prstGeom prst="line">
            <a:avLst/>
          </a:prstGeom>
          <a:ln w="28575" cap="flat">
            <a:solidFill>
              <a:srgbClr val="000000"/>
            </a:solidFill>
            <a:prstDash val="solid"/>
            <a:headEnd type="none" w="sm" len="sm"/>
            <a:tailEnd type="none" w="sm" len="sm"/>
          </a:ln>
        </p:spPr>
      </p:sp>
      <p:sp>
        <p:nvSpPr>
          <p:cNvPr id="10" name="AutoShape 10"/>
          <p:cNvSpPr/>
          <p:nvPr/>
        </p:nvSpPr>
        <p:spPr>
          <a:xfrm>
            <a:off x="3996043" y="6238388"/>
            <a:ext cx="0" cy="967841"/>
          </a:xfrm>
          <a:prstGeom prst="line">
            <a:avLst/>
          </a:prstGeom>
          <a:ln w="28575" cap="flat">
            <a:solidFill>
              <a:srgbClr val="000000"/>
            </a:solidFill>
            <a:prstDash val="solid"/>
            <a:headEnd type="none" w="sm" len="sm"/>
            <a:tailEnd type="none" w="sm" len="sm"/>
          </a:ln>
        </p:spPr>
      </p:sp>
      <p:sp>
        <p:nvSpPr>
          <p:cNvPr id="11" name="AutoShape 11"/>
          <p:cNvSpPr/>
          <p:nvPr/>
        </p:nvSpPr>
        <p:spPr>
          <a:xfrm>
            <a:off x="3963633" y="4582136"/>
            <a:ext cx="939797" cy="0"/>
          </a:xfrm>
          <a:prstGeom prst="line">
            <a:avLst/>
          </a:prstGeom>
          <a:ln w="28575" cap="flat">
            <a:solidFill>
              <a:srgbClr val="000000"/>
            </a:solidFill>
            <a:prstDash val="solid"/>
            <a:headEnd type="none" w="sm" len="sm"/>
            <a:tailEnd type="arrow" w="med" len="sm"/>
          </a:ln>
        </p:spPr>
      </p:sp>
      <p:sp>
        <p:nvSpPr>
          <p:cNvPr id="12" name="AutoShape 12"/>
          <p:cNvSpPr/>
          <p:nvPr/>
        </p:nvSpPr>
        <p:spPr>
          <a:xfrm>
            <a:off x="3996043" y="5082261"/>
            <a:ext cx="939797" cy="0"/>
          </a:xfrm>
          <a:prstGeom prst="line">
            <a:avLst/>
          </a:prstGeom>
          <a:ln w="28575" cap="flat">
            <a:solidFill>
              <a:srgbClr val="000000"/>
            </a:solidFill>
            <a:prstDash val="solid"/>
            <a:headEnd type="none" w="sm" len="sm"/>
            <a:tailEnd type="arrow" w="med" len="sm"/>
          </a:ln>
        </p:spPr>
      </p:sp>
      <p:sp>
        <p:nvSpPr>
          <p:cNvPr id="13" name="AutoShape 13"/>
          <p:cNvSpPr/>
          <p:nvPr/>
        </p:nvSpPr>
        <p:spPr>
          <a:xfrm>
            <a:off x="3963633" y="5566182"/>
            <a:ext cx="972207" cy="0"/>
          </a:xfrm>
          <a:prstGeom prst="line">
            <a:avLst/>
          </a:prstGeom>
          <a:ln w="28575" cap="flat">
            <a:solidFill>
              <a:srgbClr val="000000"/>
            </a:solidFill>
            <a:prstDash val="solid"/>
            <a:headEnd type="none" w="sm" len="sm"/>
            <a:tailEnd type="arrow" w="med" len="sm"/>
          </a:ln>
        </p:spPr>
      </p:sp>
      <p:sp>
        <p:nvSpPr>
          <p:cNvPr id="14" name="AutoShape 14"/>
          <p:cNvSpPr/>
          <p:nvPr/>
        </p:nvSpPr>
        <p:spPr>
          <a:xfrm>
            <a:off x="4018135" y="6254593"/>
            <a:ext cx="939797" cy="0"/>
          </a:xfrm>
          <a:prstGeom prst="line">
            <a:avLst/>
          </a:prstGeom>
          <a:ln w="28575" cap="flat">
            <a:solidFill>
              <a:srgbClr val="000000"/>
            </a:solidFill>
            <a:prstDash val="solid"/>
            <a:headEnd type="none" w="sm" len="sm"/>
            <a:tailEnd type="arrow" w="med" len="sm"/>
          </a:ln>
        </p:spPr>
      </p:sp>
      <p:sp>
        <p:nvSpPr>
          <p:cNvPr id="15" name="AutoShape 15"/>
          <p:cNvSpPr/>
          <p:nvPr/>
        </p:nvSpPr>
        <p:spPr>
          <a:xfrm>
            <a:off x="3979838" y="7206229"/>
            <a:ext cx="939797" cy="0"/>
          </a:xfrm>
          <a:prstGeom prst="line">
            <a:avLst/>
          </a:prstGeom>
          <a:ln w="28575" cap="flat">
            <a:solidFill>
              <a:srgbClr val="000000"/>
            </a:solidFill>
            <a:prstDash val="solid"/>
            <a:headEnd type="none" w="sm" len="sm"/>
            <a:tailEnd type="arrow" w="med" len="sm"/>
          </a:ln>
        </p:spPr>
      </p:sp>
      <p:sp>
        <p:nvSpPr>
          <p:cNvPr id="16" name="AutoShape 16"/>
          <p:cNvSpPr/>
          <p:nvPr/>
        </p:nvSpPr>
        <p:spPr>
          <a:xfrm>
            <a:off x="3996043" y="7927361"/>
            <a:ext cx="939797" cy="0"/>
          </a:xfrm>
          <a:prstGeom prst="line">
            <a:avLst/>
          </a:prstGeom>
          <a:ln w="28575" cap="flat">
            <a:solidFill>
              <a:srgbClr val="000000"/>
            </a:solidFill>
            <a:prstDash val="solid"/>
            <a:headEnd type="none" w="sm" len="sm"/>
            <a:tailEnd type="arrow" w="med" len="sm"/>
          </a:ln>
        </p:spPr>
      </p:sp>
      <p:sp>
        <p:nvSpPr>
          <p:cNvPr id="17" name="AutoShape 17"/>
          <p:cNvSpPr/>
          <p:nvPr/>
        </p:nvSpPr>
        <p:spPr>
          <a:xfrm>
            <a:off x="3979838" y="8441774"/>
            <a:ext cx="939797" cy="0"/>
          </a:xfrm>
          <a:prstGeom prst="line">
            <a:avLst/>
          </a:prstGeom>
          <a:ln w="28575" cap="flat">
            <a:solidFill>
              <a:srgbClr val="000000"/>
            </a:solidFill>
            <a:prstDash val="solid"/>
            <a:headEnd type="none" w="sm" len="sm"/>
            <a:tailEnd type="arrow" w="med" len="sm"/>
          </a:ln>
        </p:spPr>
      </p:sp>
      <p:sp>
        <p:nvSpPr>
          <p:cNvPr id="18" name="AutoShape 18"/>
          <p:cNvSpPr/>
          <p:nvPr/>
        </p:nvSpPr>
        <p:spPr>
          <a:xfrm>
            <a:off x="4012248" y="7932364"/>
            <a:ext cx="0" cy="495123"/>
          </a:xfrm>
          <a:prstGeom prst="line">
            <a:avLst/>
          </a:prstGeom>
          <a:ln w="28575" cap="flat">
            <a:solidFill>
              <a:srgbClr val="000000"/>
            </a:solidFill>
            <a:prstDash val="solid"/>
            <a:headEnd type="none" w="sm" len="sm"/>
            <a:tailEnd type="none" w="sm" len="sm"/>
          </a:ln>
        </p:spPr>
      </p:sp>
      <p:sp>
        <p:nvSpPr>
          <p:cNvPr id="19" name="AutoShape 19"/>
          <p:cNvSpPr/>
          <p:nvPr/>
        </p:nvSpPr>
        <p:spPr>
          <a:xfrm>
            <a:off x="12755230" y="4721087"/>
            <a:ext cx="0" cy="974923"/>
          </a:xfrm>
          <a:prstGeom prst="line">
            <a:avLst/>
          </a:prstGeom>
          <a:ln w="28575" cap="flat">
            <a:solidFill>
              <a:srgbClr val="000000"/>
            </a:solidFill>
            <a:prstDash val="solid"/>
            <a:headEnd type="none" w="sm" len="sm"/>
            <a:tailEnd type="none" w="sm" len="sm"/>
          </a:ln>
        </p:spPr>
      </p:sp>
      <p:sp>
        <p:nvSpPr>
          <p:cNvPr id="20" name="AutoShape 20"/>
          <p:cNvSpPr/>
          <p:nvPr/>
        </p:nvSpPr>
        <p:spPr>
          <a:xfrm>
            <a:off x="12738906" y="4721087"/>
            <a:ext cx="946673" cy="0"/>
          </a:xfrm>
          <a:prstGeom prst="line">
            <a:avLst/>
          </a:prstGeom>
          <a:ln w="28575" cap="flat">
            <a:solidFill>
              <a:srgbClr val="000000"/>
            </a:solidFill>
            <a:prstDash val="solid"/>
            <a:headEnd type="none" w="sm" len="sm"/>
            <a:tailEnd type="arrow" w="med" len="sm"/>
          </a:ln>
        </p:spPr>
      </p:sp>
      <p:sp>
        <p:nvSpPr>
          <p:cNvPr id="21" name="AutoShape 21"/>
          <p:cNvSpPr/>
          <p:nvPr/>
        </p:nvSpPr>
        <p:spPr>
          <a:xfrm>
            <a:off x="12771554" y="5224872"/>
            <a:ext cx="946673" cy="0"/>
          </a:xfrm>
          <a:prstGeom prst="line">
            <a:avLst/>
          </a:prstGeom>
          <a:ln w="28575" cap="flat">
            <a:solidFill>
              <a:srgbClr val="000000"/>
            </a:solidFill>
            <a:prstDash val="solid"/>
            <a:headEnd type="none" w="sm" len="sm"/>
            <a:tailEnd type="arrow" w="med" len="sm"/>
          </a:ln>
        </p:spPr>
      </p:sp>
      <p:sp>
        <p:nvSpPr>
          <p:cNvPr id="22" name="AutoShape 22"/>
          <p:cNvSpPr/>
          <p:nvPr/>
        </p:nvSpPr>
        <p:spPr>
          <a:xfrm>
            <a:off x="12771554" y="5712334"/>
            <a:ext cx="946673" cy="0"/>
          </a:xfrm>
          <a:prstGeom prst="line">
            <a:avLst/>
          </a:prstGeom>
          <a:ln w="28575" cap="flat">
            <a:solidFill>
              <a:srgbClr val="000000"/>
            </a:solidFill>
            <a:prstDash val="solid"/>
            <a:headEnd type="none" w="sm" len="sm"/>
            <a:tailEnd type="arrow" w="med" len="sm"/>
          </a:ln>
        </p:spPr>
      </p:sp>
      <p:sp>
        <p:nvSpPr>
          <p:cNvPr id="23" name="TextBox 23"/>
          <p:cNvSpPr txBox="1"/>
          <p:nvPr/>
        </p:nvSpPr>
        <p:spPr>
          <a:xfrm>
            <a:off x="955638" y="1691251"/>
            <a:ext cx="3768753" cy="2686429"/>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exemple: formalisme 1</a:t>
            </a:r>
          </a:p>
          <a:p>
            <a:pPr algn="r">
              <a:lnSpc>
                <a:spcPts val="6804"/>
              </a:lnSpc>
            </a:pPr>
            <a:endParaRPr lang="en-US" sz="4860" spc="-160">
              <a:solidFill>
                <a:srgbClr val="000000"/>
              </a:solidFill>
              <a:latin typeface="Helvetica World Bold"/>
            </a:endParaRPr>
          </a:p>
        </p:txBody>
      </p:sp>
      <p:sp>
        <p:nvSpPr>
          <p:cNvPr id="24" name="TextBox 24"/>
          <p:cNvSpPr txBox="1"/>
          <p:nvPr/>
        </p:nvSpPr>
        <p:spPr>
          <a:xfrm>
            <a:off x="5920796" y="2862735"/>
            <a:ext cx="2397161" cy="453438"/>
          </a:xfrm>
          <a:prstGeom prst="rect">
            <a:avLst/>
          </a:prstGeom>
        </p:spPr>
        <p:txBody>
          <a:bodyPr lIns="0" tIns="0" rIns="0" bIns="0" rtlCol="0" anchor="t">
            <a:spAutoFit/>
          </a:bodyPr>
          <a:lstStyle/>
          <a:p>
            <a:pPr algn="ctr">
              <a:lnSpc>
                <a:spcPts val="3605"/>
              </a:lnSpc>
              <a:spcBef>
                <a:spcPct val="0"/>
              </a:spcBef>
            </a:pPr>
            <a:r>
              <a:rPr lang="en-US" sz="2575">
                <a:solidFill>
                  <a:srgbClr val="000000"/>
                </a:solidFill>
                <a:latin typeface="Aileron"/>
              </a:rPr>
              <a:t>Macro     Micro</a:t>
            </a:r>
          </a:p>
        </p:txBody>
      </p:sp>
      <p:sp>
        <p:nvSpPr>
          <p:cNvPr id="25" name="TextBox 25"/>
          <p:cNvSpPr txBox="1"/>
          <p:nvPr/>
        </p:nvSpPr>
        <p:spPr>
          <a:xfrm>
            <a:off x="12700315" y="2862735"/>
            <a:ext cx="2397161" cy="453438"/>
          </a:xfrm>
          <a:prstGeom prst="rect">
            <a:avLst/>
          </a:prstGeom>
        </p:spPr>
        <p:txBody>
          <a:bodyPr lIns="0" tIns="0" rIns="0" bIns="0" rtlCol="0" anchor="t">
            <a:spAutoFit/>
          </a:bodyPr>
          <a:lstStyle/>
          <a:p>
            <a:pPr algn="ctr">
              <a:lnSpc>
                <a:spcPts val="3605"/>
              </a:lnSpc>
              <a:spcBef>
                <a:spcPct val="0"/>
              </a:spcBef>
            </a:pPr>
            <a:r>
              <a:rPr lang="en-US" sz="2575">
                <a:solidFill>
                  <a:srgbClr val="000000"/>
                </a:solidFill>
                <a:latin typeface="Aileron"/>
              </a:rPr>
              <a:t>Macro    Micro</a:t>
            </a:r>
          </a:p>
        </p:txBody>
      </p:sp>
      <p:sp>
        <p:nvSpPr>
          <p:cNvPr id="26" name="TextBox 26"/>
          <p:cNvSpPr txBox="1"/>
          <p:nvPr/>
        </p:nvSpPr>
        <p:spPr>
          <a:xfrm>
            <a:off x="2377523" y="4804451"/>
            <a:ext cx="1319838"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Tampon</a:t>
            </a:r>
          </a:p>
        </p:txBody>
      </p:sp>
      <p:sp>
        <p:nvSpPr>
          <p:cNvPr id="27" name="TextBox 27"/>
          <p:cNvSpPr txBox="1"/>
          <p:nvPr/>
        </p:nvSpPr>
        <p:spPr>
          <a:xfrm>
            <a:off x="2377523" y="6441664"/>
            <a:ext cx="1344853"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Encreur</a:t>
            </a:r>
          </a:p>
        </p:txBody>
      </p:sp>
      <p:sp>
        <p:nvSpPr>
          <p:cNvPr id="28" name="TextBox 28"/>
          <p:cNvSpPr txBox="1"/>
          <p:nvPr/>
        </p:nvSpPr>
        <p:spPr>
          <a:xfrm>
            <a:off x="4933941" y="4320530"/>
            <a:ext cx="1323636"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Monture</a:t>
            </a:r>
          </a:p>
        </p:txBody>
      </p:sp>
      <p:sp>
        <p:nvSpPr>
          <p:cNvPr id="29" name="TextBox 29"/>
          <p:cNvSpPr txBox="1"/>
          <p:nvPr/>
        </p:nvSpPr>
        <p:spPr>
          <a:xfrm>
            <a:off x="4964262" y="4804451"/>
            <a:ext cx="1598744"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Empreinte</a:t>
            </a:r>
          </a:p>
        </p:txBody>
      </p:sp>
      <p:sp>
        <p:nvSpPr>
          <p:cNvPr id="30" name="TextBox 30"/>
          <p:cNvSpPr txBox="1"/>
          <p:nvPr/>
        </p:nvSpPr>
        <p:spPr>
          <a:xfrm>
            <a:off x="4935840" y="5304576"/>
            <a:ext cx="3382117" cy="466061"/>
          </a:xfrm>
          <a:prstGeom prst="rect">
            <a:avLst/>
          </a:prstGeom>
        </p:spPr>
        <p:txBody>
          <a:bodyPr lIns="0" tIns="0" rIns="0" bIns="0" rtlCol="0" anchor="t">
            <a:spAutoFit/>
          </a:bodyPr>
          <a:lstStyle/>
          <a:p>
            <a:pPr algn="l">
              <a:lnSpc>
                <a:spcPts val="3810"/>
              </a:lnSpc>
              <a:spcBef>
                <a:spcPct val="0"/>
              </a:spcBef>
            </a:pPr>
            <a:r>
              <a:rPr lang="en-US" sz="2722">
                <a:solidFill>
                  <a:srgbClr val="000000"/>
                </a:solidFill>
                <a:latin typeface="Aileron"/>
              </a:rPr>
              <a:t>Support d’empreinte</a:t>
            </a:r>
          </a:p>
        </p:txBody>
      </p:sp>
      <p:sp>
        <p:nvSpPr>
          <p:cNvPr id="31" name="TextBox 31"/>
          <p:cNvSpPr txBox="1"/>
          <p:nvPr/>
        </p:nvSpPr>
        <p:spPr>
          <a:xfrm>
            <a:off x="4957932" y="5976782"/>
            <a:ext cx="1072972"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Encre</a:t>
            </a:r>
          </a:p>
        </p:txBody>
      </p:sp>
      <p:sp>
        <p:nvSpPr>
          <p:cNvPr id="32" name="TextBox 32"/>
          <p:cNvSpPr txBox="1"/>
          <p:nvPr/>
        </p:nvSpPr>
        <p:spPr>
          <a:xfrm>
            <a:off x="4957932" y="6944624"/>
            <a:ext cx="1072972"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Capot</a:t>
            </a:r>
          </a:p>
        </p:txBody>
      </p:sp>
      <p:sp>
        <p:nvSpPr>
          <p:cNvPr id="33" name="TextBox 33"/>
          <p:cNvSpPr txBox="1"/>
          <p:nvPr/>
        </p:nvSpPr>
        <p:spPr>
          <a:xfrm>
            <a:off x="2439158" y="7771365"/>
            <a:ext cx="1344853" cy="944115"/>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Porte- tampon</a:t>
            </a:r>
          </a:p>
        </p:txBody>
      </p:sp>
      <p:sp>
        <p:nvSpPr>
          <p:cNvPr id="34" name="TextBox 34"/>
          <p:cNvSpPr txBox="1"/>
          <p:nvPr/>
        </p:nvSpPr>
        <p:spPr>
          <a:xfrm>
            <a:off x="5316630" y="7612818"/>
            <a:ext cx="935597" cy="466061"/>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Corps</a:t>
            </a:r>
          </a:p>
        </p:txBody>
      </p:sp>
      <p:sp>
        <p:nvSpPr>
          <p:cNvPr id="35" name="TextBox 35"/>
          <p:cNvSpPr txBox="1"/>
          <p:nvPr/>
        </p:nvSpPr>
        <p:spPr>
          <a:xfrm>
            <a:off x="5129184" y="8116979"/>
            <a:ext cx="2124106" cy="944115"/>
          </a:xfrm>
          <a:prstGeom prst="rect">
            <a:avLst/>
          </a:prstGeom>
        </p:spPr>
        <p:txBody>
          <a:bodyPr lIns="0" tIns="0" rIns="0" bIns="0" rtlCol="0" anchor="t">
            <a:spAutoFit/>
          </a:bodyPr>
          <a:lstStyle/>
          <a:p>
            <a:pPr algn="ctr">
              <a:lnSpc>
                <a:spcPts val="3810"/>
              </a:lnSpc>
              <a:spcBef>
                <a:spcPct val="0"/>
              </a:spcBef>
            </a:pPr>
            <a:r>
              <a:rPr lang="en-US" sz="2722">
                <a:solidFill>
                  <a:srgbClr val="000000"/>
                </a:solidFill>
                <a:latin typeface="Aileron"/>
              </a:rPr>
              <a:t>Mécanisme de fixation</a:t>
            </a:r>
          </a:p>
        </p:txBody>
      </p:sp>
      <p:sp>
        <p:nvSpPr>
          <p:cNvPr id="36" name="TextBox 36"/>
          <p:cNvSpPr txBox="1"/>
          <p:nvPr/>
        </p:nvSpPr>
        <p:spPr>
          <a:xfrm>
            <a:off x="11300348" y="4945447"/>
            <a:ext cx="1011181" cy="469053"/>
          </a:xfrm>
          <a:prstGeom prst="rect">
            <a:avLst/>
          </a:prstGeom>
        </p:spPr>
        <p:txBody>
          <a:bodyPr lIns="0" tIns="0" rIns="0" bIns="0" rtlCol="0" anchor="t">
            <a:spAutoFit/>
          </a:bodyPr>
          <a:lstStyle/>
          <a:p>
            <a:pPr algn="ctr">
              <a:lnSpc>
                <a:spcPts val="3838"/>
              </a:lnSpc>
              <a:spcBef>
                <a:spcPct val="0"/>
              </a:spcBef>
            </a:pPr>
            <a:r>
              <a:rPr lang="en-US" sz="2742">
                <a:solidFill>
                  <a:srgbClr val="000000"/>
                </a:solidFill>
                <a:latin typeface="Aileron"/>
              </a:rPr>
              <a:t>Boitier</a:t>
            </a:r>
          </a:p>
        </p:txBody>
      </p:sp>
      <p:sp>
        <p:nvSpPr>
          <p:cNvPr id="37" name="TextBox 37"/>
          <p:cNvSpPr txBox="1"/>
          <p:nvPr/>
        </p:nvSpPr>
        <p:spPr>
          <a:xfrm>
            <a:off x="13718226" y="4457986"/>
            <a:ext cx="1623195" cy="469053"/>
          </a:xfrm>
          <a:prstGeom prst="rect">
            <a:avLst/>
          </a:prstGeom>
        </p:spPr>
        <p:txBody>
          <a:bodyPr lIns="0" tIns="0" rIns="0" bIns="0" rtlCol="0" anchor="t">
            <a:spAutoFit/>
          </a:bodyPr>
          <a:lstStyle/>
          <a:p>
            <a:pPr algn="ctr">
              <a:lnSpc>
                <a:spcPts val="3838"/>
              </a:lnSpc>
              <a:spcBef>
                <a:spcPct val="0"/>
              </a:spcBef>
            </a:pPr>
            <a:r>
              <a:rPr lang="en-US" sz="2742">
                <a:solidFill>
                  <a:srgbClr val="000000"/>
                </a:solidFill>
                <a:latin typeface="Aileron"/>
              </a:rPr>
              <a:t>Empreinte</a:t>
            </a:r>
          </a:p>
        </p:txBody>
      </p:sp>
      <p:sp>
        <p:nvSpPr>
          <p:cNvPr id="38" name="TextBox 38"/>
          <p:cNvSpPr txBox="1"/>
          <p:nvPr/>
        </p:nvSpPr>
        <p:spPr>
          <a:xfrm>
            <a:off x="13726388" y="4945447"/>
            <a:ext cx="908392" cy="469053"/>
          </a:xfrm>
          <a:prstGeom prst="rect">
            <a:avLst/>
          </a:prstGeom>
        </p:spPr>
        <p:txBody>
          <a:bodyPr lIns="0" tIns="0" rIns="0" bIns="0" rtlCol="0" anchor="t">
            <a:spAutoFit/>
          </a:bodyPr>
          <a:lstStyle/>
          <a:p>
            <a:pPr algn="ctr">
              <a:lnSpc>
                <a:spcPts val="3838"/>
              </a:lnSpc>
              <a:spcBef>
                <a:spcPct val="0"/>
              </a:spcBef>
            </a:pPr>
            <a:r>
              <a:rPr lang="en-US" sz="2742">
                <a:solidFill>
                  <a:srgbClr val="000000"/>
                </a:solidFill>
                <a:latin typeface="Aileron"/>
              </a:rPr>
              <a:t>Encre</a:t>
            </a:r>
          </a:p>
        </p:txBody>
      </p:sp>
      <p:sp>
        <p:nvSpPr>
          <p:cNvPr id="39" name="TextBox 39"/>
          <p:cNvSpPr txBox="1"/>
          <p:nvPr/>
        </p:nvSpPr>
        <p:spPr>
          <a:xfrm>
            <a:off x="13685579" y="5421892"/>
            <a:ext cx="3840421" cy="469053"/>
          </a:xfrm>
          <a:prstGeom prst="rect">
            <a:avLst/>
          </a:prstGeom>
        </p:spPr>
        <p:txBody>
          <a:bodyPr lIns="0" tIns="0" rIns="0" bIns="0" rtlCol="0" anchor="t">
            <a:spAutoFit/>
          </a:bodyPr>
          <a:lstStyle/>
          <a:p>
            <a:pPr algn="ctr">
              <a:lnSpc>
                <a:spcPts val="3838"/>
              </a:lnSpc>
              <a:spcBef>
                <a:spcPct val="0"/>
              </a:spcBef>
            </a:pPr>
            <a:r>
              <a:rPr lang="en-US" sz="2742">
                <a:solidFill>
                  <a:srgbClr val="000000"/>
                </a:solidFill>
                <a:latin typeface="Aileron"/>
              </a:rPr>
              <a:t>Mécanisme de bascule</a:t>
            </a:r>
          </a:p>
        </p:txBody>
      </p:sp>
      <p:sp>
        <p:nvSpPr>
          <p:cNvPr id="40" name="Freeform 40"/>
          <p:cNvSpPr/>
          <p:nvPr/>
        </p:nvSpPr>
        <p:spPr>
          <a:xfrm>
            <a:off x="11262040" y="7543252"/>
            <a:ext cx="1731228" cy="1715048"/>
          </a:xfrm>
          <a:custGeom>
            <a:avLst/>
            <a:gdLst/>
            <a:ahLst/>
            <a:cxnLst/>
            <a:rect l="l" t="t" r="r" b="b"/>
            <a:pathLst>
              <a:path w="1731228" h="1715048">
                <a:moveTo>
                  <a:pt x="0" y="0"/>
                </a:moveTo>
                <a:lnTo>
                  <a:pt x="1731228" y="0"/>
                </a:lnTo>
                <a:lnTo>
                  <a:pt x="1731228" y="1715048"/>
                </a:lnTo>
                <a:lnTo>
                  <a:pt x="0" y="1715048"/>
                </a:lnTo>
                <a:lnTo>
                  <a:pt x="0" y="0"/>
                </a:lnTo>
                <a:close/>
              </a:path>
            </a:pathLst>
          </a:custGeom>
          <a:blipFill>
            <a:blip r:embed="rId4"/>
            <a:stretch>
              <a:fillRect/>
            </a:stretch>
          </a:blipFill>
          <a:ln w="19050" cap="sq">
            <a:solidFill>
              <a:srgbClr val="000000"/>
            </a:solidFill>
            <a:prstDash val="solid"/>
            <a:miter/>
          </a:ln>
        </p:spPr>
      </p:sp>
      <p:sp>
        <p:nvSpPr>
          <p:cNvPr id="41" name="TextBox 41"/>
          <p:cNvSpPr txBox="1"/>
          <p:nvPr/>
        </p:nvSpPr>
        <p:spPr>
          <a:xfrm>
            <a:off x="1028700" y="830282"/>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Analyse</a:t>
            </a:r>
          </a:p>
        </p:txBody>
      </p:sp>
      <p:sp>
        <p:nvSpPr>
          <p:cNvPr id="42" name="TextBox 42"/>
          <p:cNvSpPr txBox="1"/>
          <p:nvPr/>
        </p:nvSpPr>
        <p:spPr>
          <a:xfrm>
            <a:off x="4904289" y="1151255"/>
            <a:ext cx="12004923" cy="422275"/>
          </a:xfrm>
          <a:prstGeom prst="rect">
            <a:avLst/>
          </a:prstGeom>
        </p:spPr>
        <p:txBody>
          <a:bodyPr lIns="0" tIns="0" rIns="0" bIns="0" rtlCol="0" anchor="t">
            <a:spAutoFit/>
          </a:bodyPr>
          <a:lstStyle/>
          <a:p>
            <a:pPr algn="ctr">
              <a:lnSpc>
                <a:spcPts val="3499"/>
              </a:lnSpc>
            </a:pPr>
            <a:r>
              <a:rPr lang="en-US" sz="2499">
                <a:solidFill>
                  <a:srgbClr val="000000"/>
                </a:solidFill>
                <a:latin typeface="Open Sans Bold"/>
              </a:rPr>
              <a:t>Objets : </a:t>
            </a:r>
            <a:r>
              <a:rPr lang="en-US" sz="2499">
                <a:solidFill>
                  <a:srgbClr val="000000"/>
                </a:solidFill>
                <a:latin typeface="Open Sans"/>
              </a:rPr>
              <a:t>Du</a:t>
            </a:r>
            <a:r>
              <a:rPr lang="en-US" sz="2499">
                <a:solidFill>
                  <a:srgbClr val="000000"/>
                </a:solidFill>
                <a:latin typeface="Open Sans Bold"/>
              </a:rPr>
              <a:t> tampon encreur traditionnel </a:t>
            </a:r>
            <a:r>
              <a:rPr lang="en-US" sz="2499">
                <a:solidFill>
                  <a:srgbClr val="000000"/>
                </a:solidFill>
                <a:latin typeface="Open Sans"/>
              </a:rPr>
              <a:t>au</a:t>
            </a:r>
            <a:r>
              <a:rPr lang="en-US" sz="2499">
                <a:solidFill>
                  <a:srgbClr val="000000"/>
                </a:solidFill>
                <a:latin typeface="Open Sans Bold"/>
              </a:rPr>
              <a:t> tampon à encrage automatique.</a:t>
            </a:r>
          </a:p>
        </p:txBody>
      </p:sp>
      <p:sp>
        <p:nvSpPr>
          <p:cNvPr id="43" name="TextBox 43"/>
          <p:cNvSpPr txBox="1"/>
          <p:nvPr/>
        </p:nvSpPr>
        <p:spPr>
          <a:xfrm>
            <a:off x="654388" y="3635033"/>
            <a:ext cx="4070003" cy="323215"/>
          </a:xfrm>
          <a:prstGeom prst="rect">
            <a:avLst/>
          </a:prstGeom>
        </p:spPr>
        <p:txBody>
          <a:bodyPr lIns="0" tIns="0" rIns="0" bIns="0" rtlCol="0" anchor="t">
            <a:spAutoFit/>
          </a:bodyPr>
          <a:lstStyle/>
          <a:p>
            <a:pPr marL="410209" lvl="1" indent="-205105" algn="ctr">
              <a:lnSpc>
                <a:spcPts val="2659"/>
              </a:lnSpc>
              <a:buFont typeface="Arial"/>
              <a:buChar char="•"/>
            </a:pPr>
            <a:r>
              <a:rPr lang="en-US" sz="1899">
                <a:solidFill>
                  <a:srgbClr val="000000"/>
                </a:solidFill>
                <a:latin typeface="Open Sans Bold"/>
              </a:rPr>
              <a:t>Comparaison des composants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120044" y="2428407"/>
            <a:ext cx="3471209" cy="745528"/>
            <a:chOff x="0" y="0"/>
            <a:chExt cx="8637063" cy="1855023"/>
          </a:xfrm>
        </p:grpSpPr>
        <p:sp>
          <p:nvSpPr>
            <p:cNvPr id="3" name="Freeform 3"/>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486A7B"/>
            </a:solidFill>
          </p:spPr>
        </p:sp>
        <p:sp>
          <p:nvSpPr>
            <p:cNvPr id="4" name="Freeform 4"/>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5" name="Group 5"/>
          <p:cNvGrpSpPr/>
          <p:nvPr/>
        </p:nvGrpSpPr>
        <p:grpSpPr>
          <a:xfrm>
            <a:off x="10207380" y="2637957"/>
            <a:ext cx="3471209" cy="745528"/>
            <a:chOff x="0" y="0"/>
            <a:chExt cx="8637063" cy="1855023"/>
          </a:xfrm>
        </p:grpSpPr>
        <p:sp>
          <p:nvSpPr>
            <p:cNvPr id="6" name="Freeform 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486A7B"/>
            </a:solidFill>
          </p:spPr>
        </p:sp>
        <p:sp>
          <p:nvSpPr>
            <p:cNvPr id="7" name="Freeform 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8" name="Group 8"/>
          <p:cNvGrpSpPr/>
          <p:nvPr/>
        </p:nvGrpSpPr>
        <p:grpSpPr>
          <a:xfrm>
            <a:off x="14294715" y="2428407"/>
            <a:ext cx="3471209" cy="745528"/>
            <a:chOff x="0" y="0"/>
            <a:chExt cx="8637063" cy="1855023"/>
          </a:xfrm>
        </p:grpSpPr>
        <p:sp>
          <p:nvSpPr>
            <p:cNvPr id="9" name="Freeform 9"/>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486A7B"/>
            </a:solidFill>
          </p:spPr>
        </p:sp>
        <p:sp>
          <p:nvSpPr>
            <p:cNvPr id="10" name="Freeform 10"/>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11" name="Group 11"/>
          <p:cNvGrpSpPr/>
          <p:nvPr/>
        </p:nvGrpSpPr>
        <p:grpSpPr>
          <a:xfrm>
            <a:off x="6120044" y="3554935"/>
            <a:ext cx="3471209" cy="745528"/>
            <a:chOff x="0" y="0"/>
            <a:chExt cx="8637063" cy="1855023"/>
          </a:xfrm>
        </p:grpSpPr>
        <p:sp>
          <p:nvSpPr>
            <p:cNvPr id="12" name="Freeform 12"/>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3" name="Freeform 13"/>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14" name="AutoShape 14"/>
          <p:cNvSpPr/>
          <p:nvPr/>
        </p:nvSpPr>
        <p:spPr>
          <a:xfrm flipV="1">
            <a:off x="13678589" y="3749619"/>
            <a:ext cx="1065123" cy="392440"/>
          </a:xfrm>
          <a:prstGeom prst="line">
            <a:avLst/>
          </a:prstGeom>
          <a:ln w="38100" cap="flat">
            <a:solidFill>
              <a:srgbClr val="231F20"/>
            </a:solidFill>
            <a:prstDash val="solid"/>
            <a:headEnd type="none" w="sm" len="sm"/>
            <a:tailEnd type="none" w="sm" len="sm"/>
          </a:ln>
        </p:spPr>
      </p:sp>
      <p:grpSp>
        <p:nvGrpSpPr>
          <p:cNvPr id="15" name="Group 15"/>
          <p:cNvGrpSpPr/>
          <p:nvPr/>
        </p:nvGrpSpPr>
        <p:grpSpPr>
          <a:xfrm>
            <a:off x="10207380" y="3769295"/>
            <a:ext cx="3471209" cy="745528"/>
            <a:chOff x="0" y="0"/>
            <a:chExt cx="8637063" cy="1855023"/>
          </a:xfrm>
        </p:grpSpPr>
        <p:sp>
          <p:nvSpPr>
            <p:cNvPr id="16" name="Freeform 1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7" name="Freeform 1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18" name="Group 18"/>
          <p:cNvGrpSpPr/>
          <p:nvPr/>
        </p:nvGrpSpPr>
        <p:grpSpPr>
          <a:xfrm>
            <a:off x="14294715" y="3554935"/>
            <a:ext cx="3471209" cy="745528"/>
            <a:chOff x="0" y="0"/>
            <a:chExt cx="8637063" cy="1855023"/>
          </a:xfrm>
        </p:grpSpPr>
        <p:sp>
          <p:nvSpPr>
            <p:cNvPr id="19" name="Freeform 19"/>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0" name="Freeform 20"/>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21" name="Group 21"/>
          <p:cNvGrpSpPr/>
          <p:nvPr/>
        </p:nvGrpSpPr>
        <p:grpSpPr>
          <a:xfrm>
            <a:off x="6120044" y="4743260"/>
            <a:ext cx="3471209" cy="745528"/>
            <a:chOff x="0" y="0"/>
            <a:chExt cx="8637063" cy="1855023"/>
          </a:xfrm>
        </p:grpSpPr>
        <p:sp>
          <p:nvSpPr>
            <p:cNvPr id="22" name="Freeform 22"/>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3" name="Freeform 23"/>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24" name="AutoShape 24"/>
          <p:cNvSpPr/>
          <p:nvPr/>
        </p:nvSpPr>
        <p:spPr>
          <a:xfrm flipV="1">
            <a:off x="13589176" y="4973384"/>
            <a:ext cx="1411079" cy="392440"/>
          </a:xfrm>
          <a:prstGeom prst="line">
            <a:avLst/>
          </a:prstGeom>
          <a:ln w="38100" cap="flat">
            <a:solidFill>
              <a:srgbClr val="231F20"/>
            </a:solidFill>
            <a:prstDash val="solid"/>
            <a:headEnd type="none" w="sm" len="sm"/>
            <a:tailEnd type="none" w="sm" len="sm"/>
          </a:ln>
        </p:spPr>
      </p:sp>
      <p:grpSp>
        <p:nvGrpSpPr>
          <p:cNvPr id="25" name="Group 25"/>
          <p:cNvGrpSpPr/>
          <p:nvPr/>
        </p:nvGrpSpPr>
        <p:grpSpPr>
          <a:xfrm>
            <a:off x="10207380" y="4924790"/>
            <a:ext cx="3471209" cy="745528"/>
            <a:chOff x="0" y="0"/>
            <a:chExt cx="8637063" cy="1855023"/>
          </a:xfrm>
        </p:grpSpPr>
        <p:sp>
          <p:nvSpPr>
            <p:cNvPr id="26" name="Freeform 2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7" name="Freeform 2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28" name="Group 28"/>
          <p:cNvGrpSpPr/>
          <p:nvPr/>
        </p:nvGrpSpPr>
        <p:grpSpPr>
          <a:xfrm>
            <a:off x="14294715" y="4743260"/>
            <a:ext cx="3471209" cy="745528"/>
            <a:chOff x="0" y="0"/>
            <a:chExt cx="8637063" cy="1855023"/>
          </a:xfrm>
        </p:grpSpPr>
        <p:sp>
          <p:nvSpPr>
            <p:cNvPr id="29" name="Freeform 29"/>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0" name="Freeform 30"/>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31" name="Group 31"/>
          <p:cNvGrpSpPr/>
          <p:nvPr/>
        </p:nvGrpSpPr>
        <p:grpSpPr>
          <a:xfrm>
            <a:off x="6120044" y="5734034"/>
            <a:ext cx="3471209" cy="745528"/>
            <a:chOff x="0" y="0"/>
            <a:chExt cx="8637063" cy="1855023"/>
          </a:xfrm>
        </p:grpSpPr>
        <p:sp>
          <p:nvSpPr>
            <p:cNvPr id="32" name="Freeform 32"/>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3" name="Freeform 33"/>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34" name="AutoShape 34"/>
          <p:cNvSpPr/>
          <p:nvPr/>
        </p:nvSpPr>
        <p:spPr>
          <a:xfrm flipV="1">
            <a:off x="13683693" y="5933917"/>
            <a:ext cx="1411079" cy="392440"/>
          </a:xfrm>
          <a:prstGeom prst="line">
            <a:avLst/>
          </a:prstGeom>
          <a:ln w="38100" cap="flat">
            <a:solidFill>
              <a:srgbClr val="231F20"/>
            </a:solidFill>
            <a:prstDash val="solid"/>
            <a:headEnd type="none" w="sm" len="sm"/>
            <a:tailEnd type="none" w="sm" len="sm"/>
          </a:ln>
        </p:spPr>
      </p:sp>
      <p:grpSp>
        <p:nvGrpSpPr>
          <p:cNvPr id="35" name="Group 35"/>
          <p:cNvGrpSpPr/>
          <p:nvPr/>
        </p:nvGrpSpPr>
        <p:grpSpPr>
          <a:xfrm>
            <a:off x="10207380" y="5915564"/>
            <a:ext cx="3471209" cy="745528"/>
            <a:chOff x="0" y="0"/>
            <a:chExt cx="8637063" cy="1855023"/>
          </a:xfrm>
        </p:grpSpPr>
        <p:sp>
          <p:nvSpPr>
            <p:cNvPr id="36" name="Freeform 3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7" name="Freeform 3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38" name="Group 38"/>
          <p:cNvGrpSpPr/>
          <p:nvPr/>
        </p:nvGrpSpPr>
        <p:grpSpPr>
          <a:xfrm>
            <a:off x="14294715" y="5734034"/>
            <a:ext cx="3471209" cy="745528"/>
            <a:chOff x="0" y="0"/>
            <a:chExt cx="8637063" cy="1855023"/>
          </a:xfrm>
        </p:grpSpPr>
        <p:sp>
          <p:nvSpPr>
            <p:cNvPr id="39" name="Freeform 39"/>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0" name="Freeform 40"/>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41" name="Group 41"/>
          <p:cNvGrpSpPr/>
          <p:nvPr/>
        </p:nvGrpSpPr>
        <p:grpSpPr>
          <a:xfrm>
            <a:off x="6120044" y="6807169"/>
            <a:ext cx="3471209" cy="745528"/>
            <a:chOff x="0" y="0"/>
            <a:chExt cx="8637063" cy="1855023"/>
          </a:xfrm>
        </p:grpSpPr>
        <p:sp>
          <p:nvSpPr>
            <p:cNvPr id="42" name="Freeform 42"/>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3" name="Freeform 43"/>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44" name="AutoShape 44"/>
          <p:cNvSpPr/>
          <p:nvPr/>
        </p:nvSpPr>
        <p:spPr>
          <a:xfrm flipV="1">
            <a:off x="13594280" y="6950669"/>
            <a:ext cx="1411079" cy="392440"/>
          </a:xfrm>
          <a:prstGeom prst="line">
            <a:avLst/>
          </a:prstGeom>
          <a:ln w="38100" cap="flat">
            <a:solidFill>
              <a:srgbClr val="231F20"/>
            </a:solidFill>
            <a:prstDash val="solid"/>
            <a:headEnd type="none" w="sm" len="sm"/>
            <a:tailEnd type="none" w="sm" len="sm"/>
          </a:ln>
        </p:spPr>
      </p:sp>
      <p:grpSp>
        <p:nvGrpSpPr>
          <p:cNvPr id="45" name="Group 45"/>
          <p:cNvGrpSpPr/>
          <p:nvPr/>
        </p:nvGrpSpPr>
        <p:grpSpPr>
          <a:xfrm>
            <a:off x="10207380" y="6988698"/>
            <a:ext cx="3471209" cy="745528"/>
            <a:chOff x="0" y="0"/>
            <a:chExt cx="8637063" cy="1855023"/>
          </a:xfrm>
        </p:grpSpPr>
        <p:sp>
          <p:nvSpPr>
            <p:cNvPr id="46" name="Freeform 46"/>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7" name="Freeform 47"/>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48" name="Group 48"/>
          <p:cNvGrpSpPr/>
          <p:nvPr/>
        </p:nvGrpSpPr>
        <p:grpSpPr>
          <a:xfrm>
            <a:off x="14294715" y="6807169"/>
            <a:ext cx="3471209" cy="745528"/>
            <a:chOff x="0" y="0"/>
            <a:chExt cx="8637063" cy="1855023"/>
          </a:xfrm>
        </p:grpSpPr>
        <p:sp>
          <p:nvSpPr>
            <p:cNvPr id="49" name="Freeform 49"/>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50" name="Freeform 50"/>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51" name="TextBox 51"/>
          <p:cNvSpPr txBox="1"/>
          <p:nvPr/>
        </p:nvSpPr>
        <p:spPr>
          <a:xfrm>
            <a:off x="0" y="1923392"/>
            <a:ext cx="4636355" cy="905254"/>
          </a:xfrm>
          <a:prstGeom prst="rect">
            <a:avLst/>
          </a:prstGeom>
        </p:spPr>
        <p:txBody>
          <a:bodyPr lIns="0" tIns="0" rIns="0" bIns="0" rtlCol="0" anchor="t">
            <a:spAutoFit/>
          </a:bodyPr>
          <a:lstStyle/>
          <a:p>
            <a:pPr algn="r">
              <a:lnSpc>
                <a:spcPts val="6804"/>
              </a:lnSpc>
            </a:pPr>
            <a:r>
              <a:rPr lang="en-US" sz="4860" spc="-160">
                <a:solidFill>
                  <a:srgbClr val="000000"/>
                </a:solidFill>
                <a:latin typeface="Helvetica World Bold"/>
              </a:rPr>
              <a:t>formalisme 2</a:t>
            </a:r>
          </a:p>
        </p:txBody>
      </p:sp>
      <p:sp>
        <p:nvSpPr>
          <p:cNvPr id="52" name="TextBox 52"/>
          <p:cNvSpPr txBox="1"/>
          <p:nvPr/>
        </p:nvSpPr>
        <p:spPr>
          <a:xfrm>
            <a:off x="683116" y="3732600"/>
            <a:ext cx="4602291" cy="5323840"/>
          </a:xfrm>
          <a:prstGeom prst="rect">
            <a:avLst/>
          </a:prstGeom>
        </p:spPr>
        <p:txBody>
          <a:bodyPr lIns="0" tIns="0" rIns="0" bIns="0" rtlCol="0" anchor="t">
            <a:spAutoFit/>
          </a:bodyPr>
          <a:lstStyle/>
          <a:p>
            <a:pPr algn="l">
              <a:lnSpc>
                <a:spcPts val="2659"/>
              </a:lnSpc>
            </a:pPr>
            <a:r>
              <a:rPr lang="en-US" sz="1899">
                <a:solidFill>
                  <a:srgbClr val="000000"/>
                </a:solidFill>
                <a:latin typeface="Open Sans"/>
              </a:rPr>
              <a:t>Mode d’emploi: une fois les composants disparus repérés, on commence par les insèrer dans ce deuxième outil. Ensuite, on pratique une analyse fonctionnelle: c’est-à-dire qu’on inscrit à quelles fonctions répondaient ces composants. </a:t>
            </a:r>
          </a:p>
          <a:p>
            <a:pPr algn="l">
              <a:lnSpc>
                <a:spcPts val="2659"/>
              </a:lnSpc>
            </a:pPr>
            <a:r>
              <a:rPr lang="en-US" sz="1899">
                <a:solidFill>
                  <a:srgbClr val="000000"/>
                </a:solidFill>
                <a:latin typeface="Open Sans"/>
              </a:rPr>
              <a:t>Pour finir, on déduit par quel composant cette fonction est désormais remplie. </a:t>
            </a:r>
          </a:p>
          <a:p>
            <a:pPr algn="just">
              <a:lnSpc>
                <a:spcPts val="2659"/>
              </a:lnSpc>
            </a:pPr>
            <a:endParaRPr lang="en-US" sz="1899">
              <a:solidFill>
                <a:srgbClr val="000000"/>
              </a:solidFill>
              <a:latin typeface="Open Sans"/>
            </a:endParaRPr>
          </a:p>
          <a:p>
            <a:pPr algn="l">
              <a:lnSpc>
                <a:spcPts val="2659"/>
              </a:lnSpc>
            </a:pPr>
            <a:r>
              <a:rPr lang="en-US" sz="1899">
                <a:solidFill>
                  <a:srgbClr val="000000"/>
                </a:solidFill>
                <a:latin typeface="Open Sans"/>
              </a:rPr>
              <a:t>Objectif: Ce formalisme permet de mettre en évidence le phénomène de concrétisation.</a:t>
            </a:r>
          </a:p>
          <a:p>
            <a:pPr algn="l">
              <a:lnSpc>
                <a:spcPts val="2659"/>
              </a:lnSpc>
            </a:pPr>
            <a:r>
              <a:rPr lang="en-US" sz="1899">
                <a:solidFill>
                  <a:srgbClr val="000000"/>
                </a:solidFill>
                <a:latin typeface="Open Sans"/>
              </a:rPr>
              <a:t>Il permet également de débuter la réflexion au sujet des autres effets que peut avoir ce remplacement de composants</a:t>
            </a:r>
          </a:p>
        </p:txBody>
      </p:sp>
      <p:sp>
        <p:nvSpPr>
          <p:cNvPr id="53" name="TextBox 53"/>
          <p:cNvSpPr txBox="1"/>
          <p:nvPr/>
        </p:nvSpPr>
        <p:spPr>
          <a:xfrm>
            <a:off x="663148" y="3255983"/>
            <a:ext cx="3193256" cy="323215"/>
          </a:xfrm>
          <a:prstGeom prst="rect">
            <a:avLst/>
          </a:prstGeom>
        </p:spPr>
        <p:txBody>
          <a:bodyPr lIns="0" tIns="0" rIns="0" bIns="0" rtlCol="0" anchor="t">
            <a:spAutoFit/>
          </a:bodyPr>
          <a:lstStyle/>
          <a:p>
            <a:pPr marL="410209" lvl="1" indent="-205105" algn="ctr">
              <a:lnSpc>
                <a:spcPts val="2659"/>
              </a:lnSpc>
              <a:buFont typeface="Arial"/>
              <a:buChar char="•"/>
            </a:pPr>
            <a:r>
              <a:rPr lang="en-US" sz="1899">
                <a:solidFill>
                  <a:srgbClr val="000000"/>
                </a:solidFill>
                <a:latin typeface="Open Sans Bold"/>
              </a:rPr>
              <a:t>Etude de l’optimisation</a:t>
            </a:r>
          </a:p>
        </p:txBody>
      </p:sp>
      <p:sp>
        <p:nvSpPr>
          <p:cNvPr id="54" name="TextBox 54"/>
          <p:cNvSpPr txBox="1"/>
          <p:nvPr/>
        </p:nvSpPr>
        <p:spPr>
          <a:xfrm>
            <a:off x="5906331" y="2552786"/>
            <a:ext cx="3898635" cy="439619"/>
          </a:xfrm>
          <a:prstGeom prst="rect">
            <a:avLst/>
          </a:prstGeom>
        </p:spPr>
        <p:txBody>
          <a:bodyPr lIns="0" tIns="0" rIns="0" bIns="0" rtlCol="0" anchor="t">
            <a:spAutoFit/>
          </a:bodyPr>
          <a:lstStyle/>
          <a:p>
            <a:pPr algn="ctr">
              <a:lnSpc>
                <a:spcPts val="3516"/>
              </a:lnSpc>
            </a:pPr>
            <a:r>
              <a:rPr lang="en-US" sz="2511">
                <a:solidFill>
                  <a:srgbClr val="FFFFFF"/>
                </a:solidFill>
                <a:latin typeface="Open Sans Bold"/>
              </a:rPr>
              <a:t>Composants disparus</a:t>
            </a:r>
          </a:p>
        </p:txBody>
      </p:sp>
      <p:sp>
        <p:nvSpPr>
          <p:cNvPr id="55" name="TextBox 55"/>
          <p:cNvSpPr txBox="1"/>
          <p:nvPr/>
        </p:nvSpPr>
        <p:spPr>
          <a:xfrm>
            <a:off x="9993667" y="2762336"/>
            <a:ext cx="3898635" cy="439619"/>
          </a:xfrm>
          <a:prstGeom prst="rect">
            <a:avLst/>
          </a:prstGeom>
        </p:spPr>
        <p:txBody>
          <a:bodyPr lIns="0" tIns="0" rIns="0" bIns="0" rtlCol="0" anchor="t">
            <a:spAutoFit/>
          </a:bodyPr>
          <a:lstStyle/>
          <a:p>
            <a:pPr algn="ctr">
              <a:lnSpc>
                <a:spcPts val="3516"/>
              </a:lnSpc>
            </a:pPr>
            <a:r>
              <a:rPr lang="en-US" sz="2511">
                <a:solidFill>
                  <a:srgbClr val="FFFFFF"/>
                </a:solidFill>
                <a:latin typeface="Open Sans Bold"/>
              </a:rPr>
              <a:t>Fonction</a:t>
            </a:r>
          </a:p>
        </p:txBody>
      </p:sp>
      <p:sp>
        <p:nvSpPr>
          <p:cNvPr id="56" name="TextBox 56"/>
          <p:cNvSpPr txBox="1"/>
          <p:nvPr/>
        </p:nvSpPr>
        <p:spPr>
          <a:xfrm>
            <a:off x="14081002" y="2552786"/>
            <a:ext cx="3898635" cy="439619"/>
          </a:xfrm>
          <a:prstGeom prst="rect">
            <a:avLst/>
          </a:prstGeom>
        </p:spPr>
        <p:txBody>
          <a:bodyPr lIns="0" tIns="0" rIns="0" bIns="0" rtlCol="0" anchor="t">
            <a:spAutoFit/>
          </a:bodyPr>
          <a:lstStyle/>
          <a:p>
            <a:pPr algn="ctr">
              <a:lnSpc>
                <a:spcPts val="3516"/>
              </a:lnSpc>
            </a:pPr>
            <a:r>
              <a:rPr lang="en-US" sz="2511">
                <a:solidFill>
                  <a:srgbClr val="FFFFFF"/>
                </a:solidFill>
                <a:latin typeface="Open Sans Bold"/>
              </a:rPr>
              <a:t>Remplacement</a:t>
            </a:r>
          </a:p>
        </p:txBody>
      </p:sp>
      <p:sp>
        <p:nvSpPr>
          <p:cNvPr id="57" name="TextBox 57"/>
          <p:cNvSpPr txBox="1"/>
          <p:nvPr/>
        </p:nvSpPr>
        <p:spPr>
          <a:xfrm>
            <a:off x="9993667" y="3922249"/>
            <a:ext cx="3898635" cy="27343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Fonction</a:t>
            </a:r>
          </a:p>
        </p:txBody>
      </p:sp>
      <p:sp>
        <p:nvSpPr>
          <p:cNvPr id="58" name="TextBox 58"/>
          <p:cNvSpPr txBox="1"/>
          <p:nvPr/>
        </p:nvSpPr>
        <p:spPr>
          <a:xfrm>
            <a:off x="14081002" y="3707890"/>
            <a:ext cx="3898635" cy="27343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Remplacement</a:t>
            </a:r>
          </a:p>
        </p:txBody>
      </p:sp>
      <p:sp>
        <p:nvSpPr>
          <p:cNvPr id="59" name="TextBox 59"/>
          <p:cNvSpPr txBox="1"/>
          <p:nvPr/>
        </p:nvSpPr>
        <p:spPr>
          <a:xfrm>
            <a:off x="5906331" y="4896215"/>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Composant disparu 2</a:t>
            </a:r>
          </a:p>
        </p:txBody>
      </p:sp>
      <p:sp>
        <p:nvSpPr>
          <p:cNvPr id="60" name="TextBox 60"/>
          <p:cNvSpPr txBox="1"/>
          <p:nvPr/>
        </p:nvSpPr>
        <p:spPr>
          <a:xfrm>
            <a:off x="9993667" y="5077745"/>
            <a:ext cx="3898635" cy="27343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Fonction</a:t>
            </a:r>
          </a:p>
        </p:txBody>
      </p:sp>
      <p:sp>
        <p:nvSpPr>
          <p:cNvPr id="61" name="TextBox 61"/>
          <p:cNvSpPr txBox="1"/>
          <p:nvPr/>
        </p:nvSpPr>
        <p:spPr>
          <a:xfrm>
            <a:off x="14081002" y="4955317"/>
            <a:ext cx="3898635" cy="27343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Remplacement</a:t>
            </a:r>
          </a:p>
        </p:txBody>
      </p:sp>
      <p:sp>
        <p:nvSpPr>
          <p:cNvPr id="62" name="TextBox 62"/>
          <p:cNvSpPr txBox="1"/>
          <p:nvPr/>
        </p:nvSpPr>
        <p:spPr>
          <a:xfrm>
            <a:off x="5906331" y="5886989"/>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Composant disparu 3</a:t>
            </a:r>
          </a:p>
        </p:txBody>
      </p:sp>
      <p:sp>
        <p:nvSpPr>
          <p:cNvPr id="63" name="TextBox 63"/>
          <p:cNvSpPr txBox="1"/>
          <p:nvPr/>
        </p:nvSpPr>
        <p:spPr>
          <a:xfrm>
            <a:off x="9993667" y="6068518"/>
            <a:ext cx="3898635" cy="27343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Fonction</a:t>
            </a:r>
          </a:p>
        </p:txBody>
      </p:sp>
      <p:sp>
        <p:nvSpPr>
          <p:cNvPr id="64" name="TextBox 64"/>
          <p:cNvSpPr txBox="1"/>
          <p:nvPr/>
        </p:nvSpPr>
        <p:spPr>
          <a:xfrm>
            <a:off x="14081002" y="5946090"/>
            <a:ext cx="3898635" cy="27343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Remplacement</a:t>
            </a:r>
          </a:p>
        </p:txBody>
      </p:sp>
      <p:sp>
        <p:nvSpPr>
          <p:cNvPr id="65" name="TextBox 65"/>
          <p:cNvSpPr txBox="1"/>
          <p:nvPr/>
        </p:nvSpPr>
        <p:spPr>
          <a:xfrm>
            <a:off x="5906331" y="6960123"/>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Composant disparu 4</a:t>
            </a:r>
          </a:p>
        </p:txBody>
      </p:sp>
      <p:sp>
        <p:nvSpPr>
          <p:cNvPr id="66" name="TextBox 66"/>
          <p:cNvSpPr txBox="1"/>
          <p:nvPr/>
        </p:nvSpPr>
        <p:spPr>
          <a:xfrm>
            <a:off x="9993667" y="7141653"/>
            <a:ext cx="3898635" cy="27343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Fonction</a:t>
            </a:r>
          </a:p>
        </p:txBody>
      </p:sp>
      <p:sp>
        <p:nvSpPr>
          <p:cNvPr id="67" name="TextBox 67"/>
          <p:cNvSpPr txBox="1"/>
          <p:nvPr/>
        </p:nvSpPr>
        <p:spPr>
          <a:xfrm>
            <a:off x="14081002" y="7019225"/>
            <a:ext cx="3898635" cy="27343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Remplacement</a:t>
            </a:r>
          </a:p>
        </p:txBody>
      </p:sp>
      <p:sp>
        <p:nvSpPr>
          <p:cNvPr id="68" name="AutoShape 68"/>
          <p:cNvSpPr/>
          <p:nvPr/>
        </p:nvSpPr>
        <p:spPr>
          <a:xfrm>
            <a:off x="9591253" y="3927699"/>
            <a:ext cx="616126" cy="214360"/>
          </a:xfrm>
          <a:prstGeom prst="line">
            <a:avLst/>
          </a:prstGeom>
          <a:ln w="38100" cap="flat">
            <a:solidFill>
              <a:srgbClr val="231F20"/>
            </a:solidFill>
            <a:prstDash val="solid"/>
            <a:headEnd type="none" w="sm" len="sm"/>
            <a:tailEnd type="none" w="sm" len="sm"/>
          </a:ln>
        </p:spPr>
      </p:sp>
      <p:sp>
        <p:nvSpPr>
          <p:cNvPr id="69" name="AutoShape 69"/>
          <p:cNvSpPr/>
          <p:nvPr/>
        </p:nvSpPr>
        <p:spPr>
          <a:xfrm>
            <a:off x="9597513" y="5121568"/>
            <a:ext cx="616126" cy="214360"/>
          </a:xfrm>
          <a:prstGeom prst="line">
            <a:avLst/>
          </a:prstGeom>
          <a:ln w="38100" cap="flat">
            <a:solidFill>
              <a:srgbClr val="231F20"/>
            </a:solidFill>
            <a:prstDash val="solid"/>
            <a:headEnd type="none" w="sm" len="sm"/>
            <a:tailEnd type="none" w="sm" len="sm"/>
          </a:ln>
        </p:spPr>
      </p:sp>
      <p:sp>
        <p:nvSpPr>
          <p:cNvPr id="70" name="AutoShape 70"/>
          <p:cNvSpPr/>
          <p:nvPr/>
        </p:nvSpPr>
        <p:spPr>
          <a:xfrm>
            <a:off x="9603773" y="6094005"/>
            <a:ext cx="616126" cy="214360"/>
          </a:xfrm>
          <a:prstGeom prst="line">
            <a:avLst/>
          </a:prstGeom>
          <a:ln w="38100" cap="flat">
            <a:solidFill>
              <a:srgbClr val="231F20"/>
            </a:solidFill>
            <a:prstDash val="solid"/>
            <a:headEnd type="none" w="sm" len="sm"/>
            <a:tailEnd type="none" w="sm" len="sm"/>
          </a:ln>
        </p:spPr>
      </p:sp>
      <p:sp>
        <p:nvSpPr>
          <p:cNvPr id="71" name="AutoShape 71"/>
          <p:cNvSpPr/>
          <p:nvPr/>
        </p:nvSpPr>
        <p:spPr>
          <a:xfrm>
            <a:off x="9603773" y="7072753"/>
            <a:ext cx="616126" cy="214360"/>
          </a:xfrm>
          <a:prstGeom prst="line">
            <a:avLst/>
          </a:prstGeom>
          <a:ln w="38100" cap="flat">
            <a:solidFill>
              <a:srgbClr val="231F20"/>
            </a:solidFill>
            <a:prstDash val="solid"/>
            <a:headEnd type="none" w="sm" len="sm"/>
            <a:tailEnd type="none" w="sm" len="sm"/>
          </a:ln>
        </p:spPr>
      </p:sp>
      <p:sp>
        <p:nvSpPr>
          <p:cNvPr id="72" name="TextBox 72"/>
          <p:cNvSpPr txBox="1"/>
          <p:nvPr/>
        </p:nvSpPr>
        <p:spPr>
          <a:xfrm>
            <a:off x="5904531" y="3764510"/>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Composant disparu 1</a:t>
            </a:r>
          </a:p>
        </p:txBody>
      </p:sp>
      <p:sp>
        <p:nvSpPr>
          <p:cNvPr id="73" name="TextBox 73"/>
          <p:cNvSpPr txBox="1"/>
          <p:nvPr/>
        </p:nvSpPr>
        <p:spPr>
          <a:xfrm>
            <a:off x="1028700" y="830282"/>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Analyse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914056" y="2828646"/>
            <a:ext cx="3471209" cy="745528"/>
            <a:chOff x="0" y="0"/>
            <a:chExt cx="8637063" cy="1855023"/>
          </a:xfrm>
        </p:grpSpPr>
        <p:sp>
          <p:nvSpPr>
            <p:cNvPr id="3" name="Freeform 3"/>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587989"/>
            </a:solidFill>
          </p:spPr>
        </p:sp>
        <p:sp>
          <p:nvSpPr>
            <p:cNvPr id="4" name="Freeform 4"/>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5" name="AutoShape 5"/>
          <p:cNvSpPr/>
          <p:nvPr/>
        </p:nvSpPr>
        <p:spPr>
          <a:xfrm flipV="1">
            <a:off x="13472601" y="3107347"/>
            <a:ext cx="1411079" cy="392440"/>
          </a:xfrm>
          <a:prstGeom prst="line">
            <a:avLst/>
          </a:prstGeom>
          <a:ln w="38100" cap="flat">
            <a:solidFill>
              <a:srgbClr val="231F20"/>
            </a:solidFill>
            <a:prstDash val="solid"/>
            <a:headEnd type="none" w="sm" len="sm"/>
            <a:tailEnd type="none" w="sm" len="sm"/>
          </a:ln>
        </p:spPr>
      </p:sp>
      <p:grpSp>
        <p:nvGrpSpPr>
          <p:cNvPr id="6" name="Group 6"/>
          <p:cNvGrpSpPr/>
          <p:nvPr/>
        </p:nvGrpSpPr>
        <p:grpSpPr>
          <a:xfrm>
            <a:off x="10001392" y="3038196"/>
            <a:ext cx="3471209" cy="745528"/>
            <a:chOff x="0" y="0"/>
            <a:chExt cx="8637063" cy="1855023"/>
          </a:xfrm>
        </p:grpSpPr>
        <p:sp>
          <p:nvSpPr>
            <p:cNvPr id="7" name="Freeform 7"/>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587989"/>
            </a:solidFill>
          </p:spPr>
        </p:sp>
        <p:sp>
          <p:nvSpPr>
            <p:cNvPr id="8" name="Freeform 8"/>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9" name="Group 9"/>
          <p:cNvGrpSpPr/>
          <p:nvPr/>
        </p:nvGrpSpPr>
        <p:grpSpPr>
          <a:xfrm>
            <a:off x="14088728" y="2828646"/>
            <a:ext cx="3471209" cy="745528"/>
            <a:chOff x="0" y="0"/>
            <a:chExt cx="8637063" cy="1855023"/>
          </a:xfrm>
        </p:grpSpPr>
        <p:sp>
          <p:nvSpPr>
            <p:cNvPr id="10" name="Freeform 10"/>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587989"/>
            </a:solidFill>
          </p:spPr>
        </p:sp>
        <p:sp>
          <p:nvSpPr>
            <p:cNvPr id="11" name="Freeform 11"/>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12" name="Group 12"/>
          <p:cNvGrpSpPr/>
          <p:nvPr/>
        </p:nvGrpSpPr>
        <p:grpSpPr>
          <a:xfrm>
            <a:off x="5914056" y="3955174"/>
            <a:ext cx="3471209" cy="745528"/>
            <a:chOff x="0" y="0"/>
            <a:chExt cx="8637063" cy="1855023"/>
          </a:xfrm>
        </p:grpSpPr>
        <p:sp>
          <p:nvSpPr>
            <p:cNvPr id="13" name="Freeform 13"/>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4" name="Freeform 14"/>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15" name="AutoShape 15"/>
          <p:cNvSpPr/>
          <p:nvPr/>
        </p:nvSpPr>
        <p:spPr>
          <a:xfrm flipV="1">
            <a:off x="13126646" y="4149858"/>
            <a:ext cx="1411079" cy="392440"/>
          </a:xfrm>
          <a:prstGeom prst="line">
            <a:avLst/>
          </a:prstGeom>
          <a:ln w="38100" cap="flat">
            <a:solidFill>
              <a:srgbClr val="231F20"/>
            </a:solidFill>
            <a:prstDash val="solid"/>
            <a:headEnd type="none" w="sm" len="sm"/>
            <a:tailEnd type="none" w="sm" len="sm"/>
          </a:ln>
        </p:spPr>
      </p:sp>
      <p:grpSp>
        <p:nvGrpSpPr>
          <p:cNvPr id="16" name="Group 16"/>
          <p:cNvGrpSpPr/>
          <p:nvPr/>
        </p:nvGrpSpPr>
        <p:grpSpPr>
          <a:xfrm>
            <a:off x="10001392" y="4169534"/>
            <a:ext cx="3471209" cy="745528"/>
            <a:chOff x="0" y="0"/>
            <a:chExt cx="8637063" cy="1855023"/>
          </a:xfrm>
        </p:grpSpPr>
        <p:sp>
          <p:nvSpPr>
            <p:cNvPr id="17" name="Freeform 17"/>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18" name="Freeform 18"/>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19" name="Group 19"/>
          <p:cNvGrpSpPr/>
          <p:nvPr/>
        </p:nvGrpSpPr>
        <p:grpSpPr>
          <a:xfrm>
            <a:off x="14088728" y="3955174"/>
            <a:ext cx="3471209" cy="745528"/>
            <a:chOff x="0" y="0"/>
            <a:chExt cx="8637063" cy="1855023"/>
          </a:xfrm>
        </p:grpSpPr>
        <p:sp>
          <p:nvSpPr>
            <p:cNvPr id="20" name="Freeform 20"/>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1" name="Freeform 21"/>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22" name="Group 22"/>
          <p:cNvGrpSpPr/>
          <p:nvPr/>
        </p:nvGrpSpPr>
        <p:grpSpPr>
          <a:xfrm>
            <a:off x="5914056" y="5143500"/>
            <a:ext cx="3471209" cy="745528"/>
            <a:chOff x="0" y="0"/>
            <a:chExt cx="8637063" cy="1855023"/>
          </a:xfrm>
        </p:grpSpPr>
        <p:sp>
          <p:nvSpPr>
            <p:cNvPr id="23" name="Freeform 23"/>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4" name="Freeform 24"/>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25" name="AutoShape 25"/>
          <p:cNvSpPr/>
          <p:nvPr/>
        </p:nvSpPr>
        <p:spPr>
          <a:xfrm flipV="1">
            <a:off x="13383188" y="5373623"/>
            <a:ext cx="1411079" cy="392440"/>
          </a:xfrm>
          <a:prstGeom prst="line">
            <a:avLst/>
          </a:prstGeom>
          <a:ln w="38100" cap="flat">
            <a:solidFill>
              <a:srgbClr val="231F20"/>
            </a:solidFill>
            <a:prstDash val="solid"/>
            <a:headEnd type="none" w="sm" len="sm"/>
            <a:tailEnd type="none" w="sm" len="sm"/>
          </a:ln>
        </p:spPr>
      </p:sp>
      <p:grpSp>
        <p:nvGrpSpPr>
          <p:cNvPr id="26" name="Group 26"/>
          <p:cNvGrpSpPr/>
          <p:nvPr/>
        </p:nvGrpSpPr>
        <p:grpSpPr>
          <a:xfrm>
            <a:off x="10001392" y="5325030"/>
            <a:ext cx="3471209" cy="745528"/>
            <a:chOff x="0" y="0"/>
            <a:chExt cx="8637063" cy="1855023"/>
          </a:xfrm>
        </p:grpSpPr>
        <p:sp>
          <p:nvSpPr>
            <p:cNvPr id="27" name="Freeform 27"/>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28" name="Freeform 28"/>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29" name="Group 29"/>
          <p:cNvGrpSpPr/>
          <p:nvPr/>
        </p:nvGrpSpPr>
        <p:grpSpPr>
          <a:xfrm>
            <a:off x="14088728" y="5143500"/>
            <a:ext cx="3471209" cy="745528"/>
            <a:chOff x="0" y="0"/>
            <a:chExt cx="8637063" cy="1855023"/>
          </a:xfrm>
        </p:grpSpPr>
        <p:sp>
          <p:nvSpPr>
            <p:cNvPr id="30" name="Freeform 30"/>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1" name="Freeform 31"/>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32" name="Group 32"/>
          <p:cNvGrpSpPr/>
          <p:nvPr/>
        </p:nvGrpSpPr>
        <p:grpSpPr>
          <a:xfrm>
            <a:off x="5914056" y="6134274"/>
            <a:ext cx="3471209" cy="745528"/>
            <a:chOff x="0" y="0"/>
            <a:chExt cx="8637063" cy="1855023"/>
          </a:xfrm>
        </p:grpSpPr>
        <p:sp>
          <p:nvSpPr>
            <p:cNvPr id="33" name="Freeform 33"/>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4" name="Freeform 34"/>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35" name="AutoShape 35"/>
          <p:cNvSpPr/>
          <p:nvPr/>
        </p:nvSpPr>
        <p:spPr>
          <a:xfrm flipV="1">
            <a:off x="13477706" y="6334157"/>
            <a:ext cx="1411079" cy="392440"/>
          </a:xfrm>
          <a:prstGeom prst="line">
            <a:avLst/>
          </a:prstGeom>
          <a:ln w="38100" cap="flat">
            <a:solidFill>
              <a:srgbClr val="231F20"/>
            </a:solidFill>
            <a:prstDash val="solid"/>
            <a:headEnd type="none" w="sm" len="sm"/>
            <a:tailEnd type="none" w="sm" len="sm"/>
          </a:ln>
        </p:spPr>
      </p:sp>
      <p:sp>
        <p:nvSpPr>
          <p:cNvPr id="36" name="AutoShape 36"/>
          <p:cNvSpPr/>
          <p:nvPr/>
        </p:nvSpPr>
        <p:spPr>
          <a:xfrm>
            <a:off x="9397785" y="6494245"/>
            <a:ext cx="616126" cy="214360"/>
          </a:xfrm>
          <a:prstGeom prst="line">
            <a:avLst/>
          </a:prstGeom>
          <a:ln w="38100" cap="flat">
            <a:solidFill>
              <a:srgbClr val="231F20"/>
            </a:solidFill>
            <a:prstDash val="solid"/>
            <a:headEnd type="none" w="sm" len="sm"/>
            <a:tailEnd type="none" w="sm" len="sm"/>
          </a:ln>
        </p:spPr>
      </p:sp>
      <p:grpSp>
        <p:nvGrpSpPr>
          <p:cNvPr id="37" name="Group 37"/>
          <p:cNvGrpSpPr/>
          <p:nvPr/>
        </p:nvGrpSpPr>
        <p:grpSpPr>
          <a:xfrm>
            <a:off x="9901157" y="6376627"/>
            <a:ext cx="3684922" cy="791428"/>
            <a:chOff x="0" y="0"/>
            <a:chExt cx="8637063" cy="1855023"/>
          </a:xfrm>
        </p:grpSpPr>
        <p:sp>
          <p:nvSpPr>
            <p:cNvPr id="38" name="Freeform 38"/>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39" name="Freeform 39"/>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40" name="Group 40"/>
          <p:cNvGrpSpPr/>
          <p:nvPr/>
        </p:nvGrpSpPr>
        <p:grpSpPr>
          <a:xfrm>
            <a:off x="14088728" y="6134274"/>
            <a:ext cx="3471209" cy="745528"/>
            <a:chOff x="0" y="0"/>
            <a:chExt cx="8637063" cy="1855023"/>
          </a:xfrm>
        </p:grpSpPr>
        <p:sp>
          <p:nvSpPr>
            <p:cNvPr id="41" name="Freeform 4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2" name="Freeform 4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43" name="Group 43"/>
          <p:cNvGrpSpPr/>
          <p:nvPr/>
        </p:nvGrpSpPr>
        <p:grpSpPr>
          <a:xfrm>
            <a:off x="5914056" y="7207408"/>
            <a:ext cx="3471209" cy="745528"/>
            <a:chOff x="0" y="0"/>
            <a:chExt cx="8637063" cy="1855023"/>
          </a:xfrm>
        </p:grpSpPr>
        <p:sp>
          <p:nvSpPr>
            <p:cNvPr id="44" name="Freeform 44"/>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5" name="Freeform 45"/>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46" name="AutoShape 46"/>
          <p:cNvSpPr/>
          <p:nvPr/>
        </p:nvSpPr>
        <p:spPr>
          <a:xfrm flipV="1">
            <a:off x="13388293" y="7350908"/>
            <a:ext cx="1411079" cy="392440"/>
          </a:xfrm>
          <a:prstGeom prst="line">
            <a:avLst/>
          </a:prstGeom>
          <a:ln w="38100" cap="flat">
            <a:solidFill>
              <a:srgbClr val="231F20"/>
            </a:solidFill>
            <a:prstDash val="solid"/>
            <a:headEnd type="none" w="sm" len="sm"/>
            <a:tailEnd type="none" w="sm" len="sm"/>
          </a:ln>
        </p:spPr>
      </p:sp>
      <p:grpSp>
        <p:nvGrpSpPr>
          <p:cNvPr id="47" name="Group 47"/>
          <p:cNvGrpSpPr/>
          <p:nvPr/>
        </p:nvGrpSpPr>
        <p:grpSpPr>
          <a:xfrm>
            <a:off x="10001392" y="7388938"/>
            <a:ext cx="3471209" cy="745528"/>
            <a:chOff x="0" y="0"/>
            <a:chExt cx="8637063" cy="1855023"/>
          </a:xfrm>
        </p:grpSpPr>
        <p:sp>
          <p:nvSpPr>
            <p:cNvPr id="48" name="Freeform 48"/>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49" name="Freeform 49"/>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grpSp>
        <p:nvGrpSpPr>
          <p:cNvPr id="50" name="Group 50"/>
          <p:cNvGrpSpPr/>
          <p:nvPr/>
        </p:nvGrpSpPr>
        <p:grpSpPr>
          <a:xfrm>
            <a:off x="14088728" y="7207408"/>
            <a:ext cx="3471209" cy="745528"/>
            <a:chOff x="0" y="0"/>
            <a:chExt cx="8637063" cy="1855023"/>
          </a:xfrm>
        </p:grpSpPr>
        <p:sp>
          <p:nvSpPr>
            <p:cNvPr id="51" name="Freeform 51"/>
            <p:cNvSpPr/>
            <p:nvPr/>
          </p:nvSpPr>
          <p:spPr>
            <a:xfrm>
              <a:off x="31750" y="31750"/>
              <a:ext cx="8573563" cy="1791523"/>
            </a:xfrm>
            <a:custGeom>
              <a:avLst/>
              <a:gdLst/>
              <a:ahLst/>
              <a:cxnLst/>
              <a:rect l="l" t="t" r="r" b="b"/>
              <a:pathLst>
                <a:path w="8573563" h="1791523">
                  <a:moveTo>
                    <a:pt x="8480853" y="1791523"/>
                  </a:moveTo>
                  <a:lnTo>
                    <a:pt x="92710" y="1791523"/>
                  </a:lnTo>
                  <a:cubicBezTo>
                    <a:pt x="41910" y="1791523"/>
                    <a:pt x="0" y="1749613"/>
                    <a:pt x="0" y="1698813"/>
                  </a:cubicBezTo>
                  <a:lnTo>
                    <a:pt x="0" y="92710"/>
                  </a:lnTo>
                  <a:cubicBezTo>
                    <a:pt x="0" y="41910"/>
                    <a:pt x="41910" y="0"/>
                    <a:pt x="92710" y="0"/>
                  </a:cubicBezTo>
                  <a:lnTo>
                    <a:pt x="8479582" y="0"/>
                  </a:lnTo>
                  <a:cubicBezTo>
                    <a:pt x="8530382" y="0"/>
                    <a:pt x="8572293" y="41910"/>
                    <a:pt x="8572293" y="92710"/>
                  </a:cubicBezTo>
                  <a:lnTo>
                    <a:pt x="8572293" y="1697543"/>
                  </a:lnTo>
                  <a:cubicBezTo>
                    <a:pt x="8573563" y="1749613"/>
                    <a:pt x="8531653" y="1791523"/>
                    <a:pt x="8480853" y="1791523"/>
                  </a:cubicBezTo>
                  <a:close/>
                </a:path>
              </a:pathLst>
            </a:custGeom>
            <a:solidFill>
              <a:srgbClr val="FFFEF7"/>
            </a:solidFill>
          </p:spPr>
        </p:sp>
        <p:sp>
          <p:nvSpPr>
            <p:cNvPr id="52" name="Freeform 52"/>
            <p:cNvSpPr/>
            <p:nvPr/>
          </p:nvSpPr>
          <p:spPr>
            <a:xfrm>
              <a:off x="0" y="0"/>
              <a:ext cx="8637063" cy="1855023"/>
            </a:xfrm>
            <a:custGeom>
              <a:avLst/>
              <a:gdLst/>
              <a:ahLst/>
              <a:cxnLst/>
              <a:rect l="l" t="t" r="r" b="b"/>
              <a:pathLst>
                <a:path w="8637063" h="1855023">
                  <a:moveTo>
                    <a:pt x="8512603" y="59690"/>
                  </a:moveTo>
                  <a:cubicBezTo>
                    <a:pt x="8548163" y="59690"/>
                    <a:pt x="8577373" y="88900"/>
                    <a:pt x="8577373" y="124460"/>
                  </a:cubicBezTo>
                  <a:lnTo>
                    <a:pt x="8577373" y="1730563"/>
                  </a:lnTo>
                  <a:cubicBezTo>
                    <a:pt x="8577373" y="1766123"/>
                    <a:pt x="8548163" y="1795333"/>
                    <a:pt x="8512603" y="1795333"/>
                  </a:cubicBezTo>
                  <a:lnTo>
                    <a:pt x="124460" y="1795333"/>
                  </a:lnTo>
                  <a:cubicBezTo>
                    <a:pt x="88900" y="1795333"/>
                    <a:pt x="59690" y="1766123"/>
                    <a:pt x="59690" y="1730563"/>
                  </a:cubicBezTo>
                  <a:lnTo>
                    <a:pt x="59690" y="124460"/>
                  </a:lnTo>
                  <a:cubicBezTo>
                    <a:pt x="59690" y="88900"/>
                    <a:pt x="88900" y="59690"/>
                    <a:pt x="124460" y="59690"/>
                  </a:cubicBezTo>
                  <a:lnTo>
                    <a:pt x="8512603" y="59690"/>
                  </a:lnTo>
                  <a:moveTo>
                    <a:pt x="8512603" y="0"/>
                  </a:moveTo>
                  <a:lnTo>
                    <a:pt x="124460" y="0"/>
                  </a:lnTo>
                  <a:cubicBezTo>
                    <a:pt x="55880" y="0"/>
                    <a:pt x="0" y="55880"/>
                    <a:pt x="0" y="124460"/>
                  </a:cubicBezTo>
                  <a:lnTo>
                    <a:pt x="0" y="1730563"/>
                  </a:lnTo>
                  <a:cubicBezTo>
                    <a:pt x="0" y="1799143"/>
                    <a:pt x="55880" y="1855023"/>
                    <a:pt x="124460" y="1855023"/>
                  </a:cubicBezTo>
                  <a:lnTo>
                    <a:pt x="8512603" y="1855023"/>
                  </a:lnTo>
                  <a:cubicBezTo>
                    <a:pt x="8581182" y="1855023"/>
                    <a:pt x="8637063" y="1799143"/>
                    <a:pt x="8637063" y="1730563"/>
                  </a:cubicBezTo>
                  <a:lnTo>
                    <a:pt x="8637063" y="124460"/>
                  </a:lnTo>
                  <a:cubicBezTo>
                    <a:pt x="8637063" y="55880"/>
                    <a:pt x="8581182" y="0"/>
                    <a:pt x="8512603" y="0"/>
                  </a:cubicBezTo>
                  <a:close/>
                </a:path>
              </a:pathLst>
            </a:custGeom>
            <a:solidFill>
              <a:srgbClr val="486A7B"/>
            </a:solidFill>
          </p:spPr>
        </p:sp>
      </p:grpSp>
      <p:sp>
        <p:nvSpPr>
          <p:cNvPr id="53" name="TextBox 53"/>
          <p:cNvSpPr txBox="1"/>
          <p:nvPr/>
        </p:nvSpPr>
        <p:spPr>
          <a:xfrm>
            <a:off x="5700343" y="2953026"/>
            <a:ext cx="3898635" cy="439619"/>
          </a:xfrm>
          <a:prstGeom prst="rect">
            <a:avLst/>
          </a:prstGeom>
        </p:spPr>
        <p:txBody>
          <a:bodyPr lIns="0" tIns="0" rIns="0" bIns="0" rtlCol="0" anchor="t">
            <a:spAutoFit/>
          </a:bodyPr>
          <a:lstStyle/>
          <a:p>
            <a:pPr algn="ctr">
              <a:lnSpc>
                <a:spcPts val="3516"/>
              </a:lnSpc>
            </a:pPr>
            <a:r>
              <a:rPr lang="en-US" sz="2511">
                <a:solidFill>
                  <a:srgbClr val="000000"/>
                </a:solidFill>
                <a:latin typeface="Open Sans Bold"/>
              </a:rPr>
              <a:t>Composants disparus</a:t>
            </a:r>
          </a:p>
        </p:txBody>
      </p:sp>
      <p:sp>
        <p:nvSpPr>
          <p:cNvPr id="54" name="TextBox 54"/>
          <p:cNvSpPr txBox="1"/>
          <p:nvPr/>
        </p:nvSpPr>
        <p:spPr>
          <a:xfrm>
            <a:off x="9787679" y="3162576"/>
            <a:ext cx="3898635" cy="439619"/>
          </a:xfrm>
          <a:prstGeom prst="rect">
            <a:avLst/>
          </a:prstGeom>
        </p:spPr>
        <p:txBody>
          <a:bodyPr lIns="0" tIns="0" rIns="0" bIns="0" rtlCol="0" anchor="t">
            <a:spAutoFit/>
          </a:bodyPr>
          <a:lstStyle/>
          <a:p>
            <a:pPr algn="ctr">
              <a:lnSpc>
                <a:spcPts val="3516"/>
              </a:lnSpc>
            </a:pPr>
            <a:r>
              <a:rPr lang="en-US" sz="2511">
                <a:solidFill>
                  <a:srgbClr val="000000"/>
                </a:solidFill>
                <a:latin typeface="Open Sans Bold"/>
              </a:rPr>
              <a:t>Fonction</a:t>
            </a:r>
          </a:p>
        </p:txBody>
      </p:sp>
      <p:sp>
        <p:nvSpPr>
          <p:cNvPr id="55" name="TextBox 55"/>
          <p:cNvSpPr txBox="1"/>
          <p:nvPr/>
        </p:nvSpPr>
        <p:spPr>
          <a:xfrm>
            <a:off x="13875015" y="2953026"/>
            <a:ext cx="3898635" cy="439619"/>
          </a:xfrm>
          <a:prstGeom prst="rect">
            <a:avLst/>
          </a:prstGeom>
        </p:spPr>
        <p:txBody>
          <a:bodyPr lIns="0" tIns="0" rIns="0" bIns="0" rtlCol="0" anchor="t">
            <a:spAutoFit/>
          </a:bodyPr>
          <a:lstStyle/>
          <a:p>
            <a:pPr algn="ctr">
              <a:lnSpc>
                <a:spcPts val="3516"/>
              </a:lnSpc>
            </a:pPr>
            <a:r>
              <a:rPr lang="en-US" sz="2511">
                <a:solidFill>
                  <a:srgbClr val="000000"/>
                </a:solidFill>
                <a:latin typeface="Open Sans Bold"/>
              </a:rPr>
              <a:t>Remplacement</a:t>
            </a:r>
          </a:p>
        </p:txBody>
      </p:sp>
      <p:sp>
        <p:nvSpPr>
          <p:cNvPr id="56" name="TextBox 56"/>
          <p:cNvSpPr txBox="1"/>
          <p:nvPr/>
        </p:nvSpPr>
        <p:spPr>
          <a:xfrm>
            <a:off x="5954129" y="4034103"/>
            <a:ext cx="3443657" cy="55913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Capot de l’encreur ( et donc l’encreur tout entier)</a:t>
            </a:r>
          </a:p>
        </p:txBody>
      </p:sp>
      <p:sp>
        <p:nvSpPr>
          <p:cNvPr id="57" name="TextBox 57"/>
          <p:cNvSpPr txBox="1"/>
          <p:nvPr/>
        </p:nvSpPr>
        <p:spPr>
          <a:xfrm>
            <a:off x="10098944" y="4261024"/>
            <a:ext cx="3289348" cy="55918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Le composant permet à l’encre de ne pas sécher </a:t>
            </a:r>
          </a:p>
        </p:txBody>
      </p:sp>
      <p:sp>
        <p:nvSpPr>
          <p:cNvPr id="58" name="TextBox 58"/>
          <p:cNvSpPr txBox="1"/>
          <p:nvPr/>
        </p:nvSpPr>
        <p:spPr>
          <a:xfrm>
            <a:off x="14086998" y="4034060"/>
            <a:ext cx="3472939" cy="55918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Empreinte étanche collée à l’encre en position de repos </a:t>
            </a:r>
          </a:p>
        </p:txBody>
      </p:sp>
      <p:sp>
        <p:nvSpPr>
          <p:cNvPr id="59" name="TextBox 59"/>
          <p:cNvSpPr txBox="1"/>
          <p:nvPr/>
        </p:nvSpPr>
        <p:spPr>
          <a:xfrm>
            <a:off x="5700343" y="5296455"/>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Monture</a:t>
            </a:r>
          </a:p>
        </p:txBody>
      </p:sp>
      <p:sp>
        <p:nvSpPr>
          <p:cNvPr id="60" name="TextBox 60"/>
          <p:cNvSpPr txBox="1"/>
          <p:nvPr/>
        </p:nvSpPr>
        <p:spPr>
          <a:xfrm>
            <a:off x="10048517" y="5418861"/>
            <a:ext cx="3429189" cy="55918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Le composant permet à l’utilisateur de manipuler le tampon</a:t>
            </a:r>
          </a:p>
        </p:txBody>
      </p:sp>
      <p:sp>
        <p:nvSpPr>
          <p:cNvPr id="61" name="TextBox 61"/>
          <p:cNvSpPr txBox="1"/>
          <p:nvPr/>
        </p:nvSpPr>
        <p:spPr>
          <a:xfrm>
            <a:off x="14096831" y="5251243"/>
            <a:ext cx="3474669" cy="55918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Boitier attrapable par la main humaine </a:t>
            </a:r>
          </a:p>
        </p:txBody>
      </p:sp>
      <p:sp>
        <p:nvSpPr>
          <p:cNvPr id="62" name="TextBox 62"/>
          <p:cNvSpPr txBox="1"/>
          <p:nvPr/>
        </p:nvSpPr>
        <p:spPr>
          <a:xfrm>
            <a:off x="5700343" y="6287228"/>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Support d’empreinte</a:t>
            </a:r>
          </a:p>
        </p:txBody>
      </p:sp>
      <p:sp>
        <p:nvSpPr>
          <p:cNvPr id="63" name="TextBox 63"/>
          <p:cNvSpPr txBox="1"/>
          <p:nvPr/>
        </p:nvSpPr>
        <p:spPr>
          <a:xfrm>
            <a:off x="9901157" y="6349367"/>
            <a:ext cx="3663296" cy="817372"/>
          </a:xfrm>
          <a:prstGeom prst="rect">
            <a:avLst/>
          </a:prstGeom>
        </p:spPr>
        <p:txBody>
          <a:bodyPr lIns="0" tIns="0" rIns="0" bIns="0" rtlCol="0" anchor="t">
            <a:spAutoFit/>
          </a:bodyPr>
          <a:lstStyle/>
          <a:p>
            <a:pPr algn="ctr">
              <a:lnSpc>
                <a:spcPts val="2197"/>
              </a:lnSpc>
            </a:pPr>
            <a:r>
              <a:rPr lang="en-US" sz="1569">
                <a:solidFill>
                  <a:srgbClr val="000000"/>
                </a:solidFill>
                <a:latin typeface="Open Sans"/>
              </a:rPr>
              <a:t>Le composant est la partie préhensible, il guide l‘utilisateur vers une approche parrallèle </a:t>
            </a:r>
          </a:p>
        </p:txBody>
      </p:sp>
      <p:sp>
        <p:nvSpPr>
          <p:cNvPr id="64" name="TextBox 64"/>
          <p:cNvSpPr txBox="1"/>
          <p:nvPr/>
        </p:nvSpPr>
        <p:spPr>
          <a:xfrm>
            <a:off x="14096831" y="6213160"/>
            <a:ext cx="3474669" cy="55918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Boitier droit et perpendiculaire à la feuille</a:t>
            </a:r>
          </a:p>
        </p:txBody>
      </p:sp>
      <p:sp>
        <p:nvSpPr>
          <p:cNvPr id="65" name="TextBox 65"/>
          <p:cNvSpPr txBox="1"/>
          <p:nvPr/>
        </p:nvSpPr>
        <p:spPr>
          <a:xfrm>
            <a:off x="5700343" y="7360363"/>
            <a:ext cx="3898635" cy="273389"/>
          </a:xfrm>
          <a:prstGeom prst="rect">
            <a:avLst/>
          </a:prstGeom>
        </p:spPr>
        <p:txBody>
          <a:bodyPr lIns="0" tIns="0" rIns="0" bIns="0" rtlCol="0" anchor="t">
            <a:spAutoFit/>
          </a:bodyPr>
          <a:lstStyle/>
          <a:p>
            <a:pPr algn="ctr">
              <a:lnSpc>
                <a:spcPts val="2256"/>
              </a:lnSpc>
            </a:pPr>
            <a:r>
              <a:rPr lang="en-US" sz="1611">
                <a:solidFill>
                  <a:srgbClr val="000000"/>
                </a:solidFill>
                <a:latin typeface="Open Sans"/>
              </a:rPr>
              <a:t>Porte tampon ( corps et mécanisme)</a:t>
            </a:r>
          </a:p>
        </p:txBody>
      </p:sp>
      <p:sp>
        <p:nvSpPr>
          <p:cNvPr id="66" name="TextBox 66"/>
          <p:cNvSpPr txBox="1"/>
          <p:nvPr/>
        </p:nvSpPr>
        <p:spPr>
          <a:xfrm>
            <a:off x="9787679" y="7467824"/>
            <a:ext cx="3898635" cy="559181"/>
          </a:xfrm>
          <a:prstGeom prst="rect">
            <a:avLst/>
          </a:prstGeom>
        </p:spPr>
        <p:txBody>
          <a:bodyPr lIns="0" tIns="0" rIns="0" bIns="0" rtlCol="0" anchor="t">
            <a:spAutoFit/>
          </a:bodyPr>
          <a:lstStyle/>
          <a:p>
            <a:pPr algn="ctr">
              <a:lnSpc>
                <a:spcPts val="2254"/>
              </a:lnSpc>
            </a:pPr>
            <a:r>
              <a:rPr lang="en-US" sz="1610">
                <a:solidFill>
                  <a:srgbClr val="000000"/>
                </a:solidFill>
                <a:latin typeface="Open Sans"/>
              </a:rPr>
              <a:t>Le composant permet à l’utilisateur d’isoler l’empreinte après utilisation</a:t>
            </a:r>
          </a:p>
        </p:txBody>
      </p:sp>
      <p:sp>
        <p:nvSpPr>
          <p:cNvPr id="67" name="TextBox 67"/>
          <p:cNvSpPr txBox="1"/>
          <p:nvPr/>
        </p:nvSpPr>
        <p:spPr>
          <a:xfrm>
            <a:off x="13884847" y="7279852"/>
            <a:ext cx="3898635" cy="559181"/>
          </a:xfrm>
          <a:prstGeom prst="rect">
            <a:avLst/>
          </a:prstGeom>
        </p:spPr>
        <p:txBody>
          <a:bodyPr lIns="0" tIns="0" rIns="0" bIns="0" rtlCol="0" anchor="t">
            <a:spAutoFit/>
          </a:bodyPr>
          <a:lstStyle/>
          <a:p>
            <a:pPr algn="ctr">
              <a:lnSpc>
                <a:spcPts val="2253"/>
              </a:lnSpc>
            </a:pPr>
            <a:r>
              <a:rPr lang="en-US" sz="1609">
                <a:solidFill>
                  <a:srgbClr val="000000"/>
                </a:solidFill>
                <a:latin typeface="Open Sans"/>
              </a:rPr>
              <a:t>Mécanisme de bascule qui colle l’empreinte à l’encre</a:t>
            </a:r>
          </a:p>
        </p:txBody>
      </p:sp>
      <p:sp>
        <p:nvSpPr>
          <p:cNvPr id="68" name="AutoShape 68"/>
          <p:cNvSpPr/>
          <p:nvPr/>
        </p:nvSpPr>
        <p:spPr>
          <a:xfrm>
            <a:off x="9385266" y="4327939"/>
            <a:ext cx="616126" cy="214360"/>
          </a:xfrm>
          <a:prstGeom prst="line">
            <a:avLst/>
          </a:prstGeom>
          <a:ln w="38100" cap="flat">
            <a:solidFill>
              <a:srgbClr val="231F20"/>
            </a:solidFill>
            <a:prstDash val="solid"/>
            <a:headEnd type="none" w="sm" len="sm"/>
            <a:tailEnd type="none" w="sm" len="sm"/>
          </a:ln>
        </p:spPr>
      </p:sp>
      <p:sp>
        <p:nvSpPr>
          <p:cNvPr id="69" name="AutoShape 69"/>
          <p:cNvSpPr/>
          <p:nvPr/>
        </p:nvSpPr>
        <p:spPr>
          <a:xfrm>
            <a:off x="9391525" y="5521807"/>
            <a:ext cx="616126" cy="214360"/>
          </a:xfrm>
          <a:prstGeom prst="line">
            <a:avLst/>
          </a:prstGeom>
          <a:ln w="38100" cap="flat">
            <a:solidFill>
              <a:srgbClr val="231F20"/>
            </a:solidFill>
            <a:prstDash val="solid"/>
            <a:headEnd type="none" w="sm" len="sm"/>
            <a:tailEnd type="none" w="sm" len="sm"/>
          </a:ln>
        </p:spPr>
      </p:sp>
      <p:sp>
        <p:nvSpPr>
          <p:cNvPr id="70" name="AutoShape 70"/>
          <p:cNvSpPr/>
          <p:nvPr/>
        </p:nvSpPr>
        <p:spPr>
          <a:xfrm>
            <a:off x="9397785" y="7472992"/>
            <a:ext cx="616126" cy="214360"/>
          </a:xfrm>
          <a:prstGeom prst="line">
            <a:avLst/>
          </a:prstGeom>
          <a:ln w="38100" cap="flat">
            <a:solidFill>
              <a:srgbClr val="231F20"/>
            </a:solidFill>
            <a:prstDash val="solid"/>
            <a:headEnd type="none" w="sm" len="sm"/>
            <a:tailEnd type="none" w="sm" len="sm"/>
          </a:ln>
        </p:spPr>
      </p:sp>
      <p:sp>
        <p:nvSpPr>
          <p:cNvPr id="71" name="AutoShape 71"/>
          <p:cNvSpPr/>
          <p:nvPr/>
        </p:nvSpPr>
        <p:spPr>
          <a:xfrm>
            <a:off x="9397785" y="3303780"/>
            <a:ext cx="616126" cy="214360"/>
          </a:xfrm>
          <a:prstGeom prst="line">
            <a:avLst/>
          </a:prstGeom>
          <a:ln w="38100" cap="flat">
            <a:solidFill>
              <a:srgbClr val="231F20"/>
            </a:solidFill>
            <a:prstDash val="solid"/>
            <a:headEnd type="none" w="sm" len="sm"/>
            <a:tailEnd type="none" w="sm" len="sm"/>
          </a:ln>
        </p:spPr>
      </p:sp>
      <p:sp>
        <p:nvSpPr>
          <p:cNvPr id="72" name="TextBox 72"/>
          <p:cNvSpPr txBox="1"/>
          <p:nvPr/>
        </p:nvSpPr>
        <p:spPr>
          <a:xfrm>
            <a:off x="514350" y="2388122"/>
            <a:ext cx="3768753" cy="2686429"/>
          </a:xfrm>
          <a:prstGeom prst="rect">
            <a:avLst/>
          </a:prstGeom>
        </p:spPr>
        <p:txBody>
          <a:bodyPr lIns="0" tIns="0" rIns="0" bIns="0" rtlCol="0" anchor="t">
            <a:spAutoFit/>
          </a:bodyPr>
          <a:lstStyle/>
          <a:p>
            <a:pPr algn="just">
              <a:lnSpc>
                <a:spcPts val="6804"/>
              </a:lnSpc>
            </a:pPr>
            <a:r>
              <a:rPr lang="en-US" sz="4860" spc="-160">
                <a:solidFill>
                  <a:srgbClr val="000000"/>
                </a:solidFill>
                <a:latin typeface="Helvetica World Bold"/>
              </a:rPr>
              <a:t>exemple: formalisme 2</a:t>
            </a:r>
          </a:p>
          <a:p>
            <a:pPr algn="r">
              <a:lnSpc>
                <a:spcPts val="6804"/>
              </a:lnSpc>
            </a:pPr>
            <a:endParaRPr lang="en-US" sz="4860" spc="-160">
              <a:solidFill>
                <a:srgbClr val="000000"/>
              </a:solidFill>
              <a:latin typeface="Helvetica World Bold"/>
            </a:endParaRPr>
          </a:p>
        </p:txBody>
      </p:sp>
      <p:sp>
        <p:nvSpPr>
          <p:cNvPr id="73" name="TextBox 73"/>
          <p:cNvSpPr txBox="1"/>
          <p:nvPr/>
        </p:nvSpPr>
        <p:spPr>
          <a:xfrm>
            <a:off x="514350" y="1306161"/>
            <a:ext cx="5118912" cy="939800"/>
          </a:xfrm>
          <a:prstGeom prst="rect">
            <a:avLst/>
          </a:prstGeom>
        </p:spPr>
        <p:txBody>
          <a:bodyPr lIns="0" tIns="0" rIns="0" bIns="0" rtlCol="0" anchor="t">
            <a:spAutoFit/>
          </a:bodyPr>
          <a:lstStyle/>
          <a:p>
            <a:pPr algn="l">
              <a:lnSpc>
                <a:spcPts val="7000"/>
              </a:lnSpc>
            </a:pPr>
            <a:r>
              <a:rPr lang="en-US" sz="5000" spc="-165">
                <a:solidFill>
                  <a:srgbClr val="000000"/>
                </a:solidFill>
                <a:latin typeface="Helvetica World Bold"/>
              </a:rPr>
              <a:t>Analyse</a:t>
            </a:r>
          </a:p>
        </p:txBody>
      </p:sp>
      <p:sp>
        <p:nvSpPr>
          <p:cNvPr id="74" name="TextBox 74"/>
          <p:cNvSpPr txBox="1"/>
          <p:nvPr/>
        </p:nvSpPr>
        <p:spPr>
          <a:xfrm>
            <a:off x="353551" y="4496990"/>
            <a:ext cx="3193256" cy="323215"/>
          </a:xfrm>
          <a:prstGeom prst="rect">
            <a:avLst/>
          </a:prstGeom>
        </p:spPr>
        <p:txBody>
          <a:bodyPr lIns="0" tIns="0" rIns="0" bIns="0" rtlCol="0" anchor="t">
            <a:spAutoFit/>
          </a:bodyPr>
          <a:lstStyle/>
          <a:p>
            <a:pPr marL="410209" lvl="1" indent="-205105" algn="ctr">
              <a:lnSpc>
                <a:spcPts val="2659"/>
              </a:lnSpc>
              <a:buFont typeface="Arial"/>
              <a:buChar char="•"/>
            </a:pPr>
            <a:r>
              <a:rPr lang="en-US" sz="1899">
                <a:solidFill>
                  <a:srgbClr val="000000"/>
                </a:solidFill>
                <a:latin typeface="Open Sans Bold"/>
              </a:rPr>
              <a:t>Etude de l’optimisation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863883" y="4401185"/>
            <a:ext cx="8560235" cy="2682876"/>
          </a:xfrm>
          <a:prstGeom prst="rect">
            <a:avLst/>
          </a:prstGeom>
        </p:spPr>
        <p:txBody>
          <a:bodyPr lIns="0" tIns="0" rIns="0" bIns="0" rtlCol="0" anchor="t">
            <a:spAutoFit/>
          </a:bodyPr>
          <a:lstStyle/>
          <a:p>
            <a:pPr algn="ctr">
              <a:lnSpc>
                <a:spcPts val="4899"/>
              </a:lnSpc>
            </a:pPr>
            <a:r>
              <a:rPr lang="en-US" sz="3499" spc="-115">
                <a:solidFill>
                  <a:srgbClr val="000000"/>
                </a:solidFill>
                <a:latin typeface="Helvetica World Bold"/>
              </a:rPr>
              <a:t>Quelles sont les logiques qui guident vers cette concrétisation des objets?</a:t>
            </a:r>
          </a:p>
          <a:p>
            <a:pPr algn="ctr">
              <a:lnSpc>
                <a:spcPts val="4899"/>
              </a:lnSpc>
            </a:pPr>
            <a:r>
              <a:rPr lang="en-US" sz="3499" spc="-115">
                <a:solidFill>
                  <a:srgbClr val="000000"/>
                </a:solidFill>
                <a:latin typeface="Helvetica World Bold"/>
              </a:rPr>
              <a:t> Cette concrétisation est-elle toujours souhaitable ?</a:t>
            </a:r>
          </a:p>
        </p:txBody>
      </p:sp>
      <p:sp>
        <p:nvSpPr>
          <p:cNvPr id="3" name="TextBox 3"/>
          <p:cNvSpPr txBox="1"/>
          <p:nvPr/>
        </p:nvSpPr>
        <p:spPr>
          <a:xfrm>
            <a:off x="6584544" y="2064705"/>
            <a:ext cx="5118912" cy="1901825"/>
          </a:xfrm>
          <a:prstGeom prst="rect">
            <a:avLst/>
          </a:prstGeom>
        </p:spPr>
        <p:txBody>
          <a:bodyPr lIns="0" tIns="0" rIns="0" bIns="0" rtlCol="0" anchor="t">
            <a:spAutoFit/>
          </a:bodyPr>
          <a:lstStyle/>
          <a:p>
            <a:pPr algn="ctr">
              <a:lnSpc>
                <a:spcPts val="7000"/>
              </a:lnSpc>
            </a:pPr>
            <a:r>
              <a:rPr lang="en-US" sz="5000" spc="-165">
                <a:solidFill>
                  <a:srgbClr val="000000"/>
                </a:solidFill>
                <a:latin typeface="Helvetica World Bold"/>
              </a:rPr>
              <a:t>Partie 2: Problématisation</a:t>
            </a:r>
          </a:p>
        </p:txBody>
      </p:sp>
      <p:sp>
        <p:nvSpPr>
          <p:cNvPr id="4" name="AutoShape 4"/>
          <p:cNvSpPr/>
          <p:nvPr/>
        </p:nvSpPr>
        <p:spPr>
          <a:xfrm flipV="1">
            <a:off x="6584544" y="4142286"/>
            <a:ext cx="4840839" cy="0"/>
          </a:xfrm>
          <a:prstGeom prst="line">
            <a:avLst/>
          </a:prstGeom>
          <a:ln w="19050" cap="flat">
            <a:solidFill>
              <a:srgbClr val="000000"/>
            </a:solidFill>
            <a:prstDash val="solid"/>
            <a:headEnd type="none" w="sm" len="sm"/>
            <a:tailEnd type="none" w="sm" len="sm"/>
          </a:ln>
        </p:spPr>
      </p:sp>
      <p:sp>
        <p:nvSpPr>
          <p:cNvPr id="5" name="TextBox 5"/>
          <p:cNvSpPr txBox="1"/>
          <p:nvPr/>
        </p:nvSpPr>
        <p:spPr>
          <a:xfrm>
            <a:off x="3692960" y="7360286"/>
            <a:ext cx="10902080" cy="1323340"/>
          </a:xfrm>
          <a:prstGeom prst="rect">
            <a:avLst/>
          </a:prstGeom>
        </p:spPr>
        <p:txBody>
          <a:bodyPr lIns="0" tIns="0" rIns="0" bIns="0" rtlCol="0" anchor="t">
            <a:spAutoFit/>
          </a:bodyPr>
          <a:lstStyle/>
          <a:p>
            <a:pPr algn="ctr">
              <a:lnSpc>
                <a:spcPts val="2659"/>
              </a:lnSpc>
            </a:pPr>
            <a:r>
              <a:rPr lang="en-US" sz="1899">
                <a:solidFill>
                  <a:srgbClr val="000000"/>
                </a:solidFill>
                <a:latin typeface="Open Sans"/>
              </a:rPr>
              <a:t> Maintenant que nous avons constaté que la version 2 de l’objet était bien sa forme concrétisée, on oppose cette forme concrétisée, avec sa première, qu’on appelle sa forme abstraite. </a:t>
            </a:r>
          </a:p>
          <a:p>
            <a:pPr algn="ctr">
              <a:lnSpc>
                <a:spcPts val="2659"/>
              </a:lnSpc>
            </a:pPr>
            <a:r>
              <a:rPr lang="en-US" sz="1899">
                <a:solidFill>
                  <a:srgbClr val="000000"/>
                </a:solidFill>
                <a:latin typeface="Open Sans"/>
              </a:rPr>
              <a:t>On cherchera alors à expliquer le succès de la version concrétisée.</a:t>
            </a:r>
          </a:p>
          <a:p>
            <a:pPr algn="ctr">
              <a:lnSpc>
                <a:spcPts val="2659"/>
              </a:lnSpc>
              <a:spcBef>
                <a:spcPct val="0"/>
              </a:spcBef>
            </a:pPr>
            <a:endParaRPr lang="en-US" sz="1899">
              <a:solidFill>
                <a:srgbClr val="000000"/>
              </a:solidFill>
              <a:latin typeface="Open San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2516</Words>
  <Application>Microsoft Office PowerPoint</Application>
  <PresentationFormat>Personnalisé</PresentationFormat>
  <Paragraphs>355</Paragraphs>
  <Slides>21</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21</vt:i4>
      </vt:variant>
    </vt:vector>
  </HeadingPairs>
  <TitlesOfParts>
    <vt:vector size="31" baseType="lpstr">
      <vt:lpstr>Helvetica World Bold</vt:lpstr>
      <vt:lpstr>Krabuler</vt:lpstr>
      <vt:lpstr>Aileron</vt:lpstr>
      <vt:lpstr>Arial</vt:lpstr>
      <vt:lpstr>Calibri</vt:lpstr>
      <vt:lpstr>Handy Casual</vt:lpstr>
      <vt:lpstr>Open Sans</vt:lpstr>
      <vt:lpstr>Open Sans Bold</vt:lpstr>
      <vt:lpstr>Aileron Bold</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Fiche outil concrétisation</dc:title>
  <cp:lastModifiedBy>Romane Pariente</cp:lastModifiedBy>
  <cp:revision>2</cp:revision>
  <dcterms:created xsi:type="dcterms:W3CDTF">2006-08-16T00:00:00Z</dcterms:created>
  <dcterms:modified xsi:type="dcterms:W3CDTF">2024-06-25T15:55:48Z</dcterms:modified>
  <dc:identifier>DAGGVooyJAs</dc:identifier>
</cp:coreProperties>
</file>