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8288000" cy="10287000"/>
  <p:notesSz cx="6858000" cy="9144000"/>
  <p:embeddedFontLst>
    <p:embeddedFont>
      <p:font typeface="Garamond" panose="02020404030301010803" pitchFamily="18" charset="0"/>
      <p:regular r:id="rId25"/>
      <p:bold r:id="rId26"/>
      <p:italic r:id="rId27"/>
    </p:embeddedFont>
    <p:embeddedFont>
      <p:font typeface="Garamond Bold" panose="020B0604020202020204" charset="0"/>
      <p:regular r:id="rId28"/>
    </p:embeddedFont>
    <p:embeddedFont>
      <p:font typeface="Garamond Bold Italics" panose="020B0604020202020204" charset="0"/>
      <p:regular r:id="rId29"/>
    </p:embeddedFont>
    <p:embeddedFont>
      <p:font typeface="Garamond Italics" panose="020B0604020202020204" charset="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8" d="100"/>
          <a:sy n="58" d="100"/>
        </p:scale>
        <p:origin x="400" y="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6/30/2024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7.sv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7.sv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456036" y="4264978"/>
            <a:ext cx="13375928" cy="1576069"/>
          </a:xfrm>
          <a:prstGeom prst="rect">
            <a:avLst/>
          </a:prstGeom>
        </p:spPr>
        <p:txBody>
          <a:bodyPr lIns="0" tIns="0" rIns="0" bIns="0" rtlCol="0" anchor="t">
            <a:spAutoFit/>
          </a:bodyPr>
          <a:lstStyle/>
          <a:p>
            <a:pPr algn="ctr">
              <a:lnSpc>
                <a:spcPts val="12880"/>
              </a:lnSpc>
            </a:pPr>
            <a:r>
              <a:rPr lang="en-US" sz="9200">
                <a:solidFill>
                  <a:srgbClr val="000000"/>
                </a:solidFill>
                <a:latin typeface="Garamond Bold"/>
              </a:rPr>
              <a:t>Désajustement Technique </a:t>
            </a:r>
          </a:p>
        </p:txBody>
      </p:sp>
      <p:sp>
        <p:nvSpPr>
          <p:cNvPr id="3" name="TextBox 3"/>
          <p:cNvSpPr txBox="1"/>
          <p:nvPr/>
        </p:nvSpPr>
        <p:spPr>
          <a:xfrm>
            <a:off x="1383043" y="3330258"/>
            <a:ext cx="15521914" cy="906145"/>
          </a:xfrm>
          <a:prstGeom prst="rect">
            <a:avLst/>
          </a:prstGeom>
        </p:spPr>
        <p:txBody>
          <a:bodyPr lIns="0" tIns="0" rIns="0" bIns="0" rtlCol="0" anchor="t">
            <a:spAutoFit/>
          </a:bodyPr>
          <a:lstStyle/>
          <a:p>
            <a:pPr algn="ctr">
              <a:lnSpc>
                <a:spcPts val="7279"/>
              </a:lnSpc>
            </a:pPr>
            <a:r>
              <a:rPr lang="en-US" sz="5199">
                <a:solidFill>
                  <a:srgbClr val="000000"/>
                </a:solidFill>
                <a:latin typeface="Garamond Bold"/>
              </a:rPr>
              <a:t>Fiche outil v2</a:t>
            </a:r>
          </a:p>
        </p:txBody>
      </p:sp>
      <p:sp>
        <p:nvSpPr>
          <p:cNvPr id="4" name="TextBox 4"/>
          <p:cNvSpPr txBox="1"/>
          <p:nvPr/>
        </p:nvSpPr>
        <p:spPr>
          <a:xfrm>
            <a:off x="8219777" y="5973441"/>
            <a:ext cx="2143423" cy="584006"/>
          </a:xfrm>
          <a:prstGeom prst="rect">
            <a:avLst/>
          </a:prstGeom>
        </p:spPr>
        <p:txBody>
          <a:bodyPr wrap="square" lIns="0" tIns="0" rIns="0" bIns="0" rtlCol="0" anchor="t">
            <a:spAutoFit/>
          </a:bodyPr>
          <a:lstStyle/>
          <a:p>
            <a:pPr algn="ctr">
              <a:lnSpc>
                <a:spcPts val="4759"/>
              </a:lnSpc>
            </a:pPr>
            <a:r>
              <a:rPr lang="en-US" sz="3399" dirty="0">
                <a:solidFill>
                  <a:srgbClr val="000000"/>
                </a:solidFill>
                <a:latin typeface="Garamond"/>
              </a:rPr>
              <a:t>HT06_P24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graphicFrame>
        <p:nvGraphicFramePr>
          <p:cNvPr id="3" name="Table 3"/>
          <p:cNvGraphicFramePr>
            <a:graphicFrameLocks noGrp="1"/>
          </p:cNvGraphicFramePr>
          <p:nvPr/>
        </p:nvGraphicFramePr>
        <p:xfrm>
          <a:off x="718733" y="1028700"/>
          <a:ext cx="16850534" cy="8953500"/>
        </p:xfrm>
        <a:graphic>
          <a:graphicData uri="http://schemas.openxmlformats.org/drawingml/2006/table">
            <a:tbl>
              <a:tblPr/>
              <a:tblGrid>
                <a:gridCol w="2357937">
                  <a:extLst>
                    <a:ext uri="{9D8B030D-6E8A-4147-A177-3AD203B41FA5}">
                      <a16:colId xmlns:a16="http://schemas.microsoft.com/office/drawing/2014/main" val="20000"/>
                    </a:ext>
                  </a:extLst>
                </a:gridCol>
                <a:gridCol w="2704592">
                  <a:extLst>
                    <a:ext uri="{9D8B030D-6E8A-4147-A177-3AD203B41FA5}">
                      <a16:colId xmlns:a16="http://schemas.microsoft.com/office/drawing/2014/main" val="20001"/>
                    </a:ext>
                  </a:extLst>
                </a:gridCol>
                <a:gridCol w="2820893">
                  <a:extLst>
                    <a:ext uri="{9D8B030D-6E8A-4147-A177-3AD203B41FA5}">
                      <a16:colId xmlns:a16="http://schemas.microsoft.com/office/drawing/2014/main" val="20002"/>
                    </a:ext>
                  </a:extLst>
                </a:gridCol>
                <a:gridCol w="2582486">
                  <a:extLst>
                    <a:ext uri="{9D8B030D-6E8A-4147-A177-3AD203B41FA5}">
                      <a16:colId xmlns:a16="http://schemas.microsoft.com/office/drawing/2014/main" val="20003"/>
                    </a:ext>
                  </a:extLst>
                </a:gridCol>
                <a:gridCol w="1878686">
                  <a:extLst>
                    <a:ext uri="{9D8B030D-6E8A-4147-A177-3AD203B41FA5}">
                      <a16:colId xmlns:a16="http://schemas.microsoft.com/office/drawing/2014/main" val="20004"/>
                    </a:ext>
                  </a:extLst>
                </a:gridCol>
                <a:gridCol w="4505939">
                  <a:extLst>
                    <a:ext uri="{9D8B030D-6E8A-4147-A177-3AD203B41FA5}">
                      <a16:colId xmlns:a16="http://schemas.microsoft.com/office/drawing/2014/main" val="20005"/>
                    </a:ext>
                  </a:extLst>
                </a:gridCol>
              </a:tblGrid>
              <a:tr h="1568776">
                <a:tc>
                  <a:txBody>
                    <a:bodyPr/>
                    <a:lstStyle/>
                    <a:p>
                      <a:pPr algn="ctr">
                        <a:lnSpc>
                          <a:spcPts val="2240"/>
                        </a:lnSpc>
                        <a:defRPr/>
                      </a:pPr>
                      <a:r>
                        <a:rPr lang="en-US" sz="1600">
                          <a:solidFill>
                            <a:srgbClr val="000000"/>
                          </a:solidFill>
                          <a:latin typeface="Garamond Bold"/>
                        </a:rPr>
                        <a:t>Problème identifié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Indicateur d’harmonie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AVANT: comment était l’indicateur avant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APRES: comment est l’indicateur après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Le pb résulte-il d’un désajustement technique ?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Quel système est désajusté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1846181">
                <a:tc rowSpan="4">
                  <a:txBody>
                    <a:bodyPr/>
                    <a:lstStyle/>
                    <a:p>
                      <a:pPr algn="ctr">
                        <a:lnSpc>
                          <a:spcPts val="2240"/>
                        </a:lnSpc>
                        <a:defRPr/>
                      </a:pPr>
                      <a:r>
                        <a:rPr lang="en-US" sz="1600">
                          <a:solidFill>
                            <a:srgbClr val="000000"/>
                          </a:solidFill>
                          <a:latin typeface="Garamond Bold"/>
                          <a:ea typeface="Garamond Bold"/>
                        </a:rPr>
                        <a:t>Pb n°1 : </a:t>
                      </a:r>
                      <a:r>
                        <a:rPr lang="en-US" sz="1600">
                          <a:solidFill>
                            <a:srgbClr val="000000"/>
                          </a:solidFill>
                          <a:latin typeface="Garamond"/>
                        </a:rPr>
                        <a:t>L’enseignant est en inconfort car il doit apprendre à utiliser l’iPad, l’inclure dans ses cours, le surveiller lors de l’utilisation, etc.</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Pas de perte d’énergie.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 professeur perdait moins d’énergie à conserver l’attention des élèves et à les surveiller.</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 prof doit mettre beaucoup d’énergie à surveiller et à capter l’attention (distraction plus facile).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4">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4">
                  <a:txBody>
                    <a:bodyPr/>
                    <a:lstStyle/>
                    <a:p>
                      <a:pPr algn="ctr">
                        <a:lnSpc>
                          <a:spcPts val="2240"/>
                        </a:lnSpc>
                        <a:defRPr/>
                      </a:pPr>
                      <a:r>
                        <a:rPr lang="en-US" sz="1600">
                          <a:solidFill>
                            <a:srgbClr val="000000"/>
                          </a:solidFill>
                          <a:latin typeface="Garamond"/>
                        </a:rPr>
                        <a:t>“chorégraphie” autour du prof comme seul enseignant, où il sait exactement quoi faire pour suivre son programme et où il maîtrise les outils qu’il propose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846181">
                <a:tc vMerge="1">
                  <a:txBody>
                    <a:bodyPr/>
                    <a:lstStyle/>
                    <a:p>
                      <a:pPr algn="ctr">
                        <a:lnSpc>
                          <a:spcPts val="2240"/>
                        </a:lnSpc>
                        <a:defRPr/>
                      </a:pPr>
                      <a:r>
                        <a:rPr lang="en-US" sz="1600">
                          <a:solidFill>
                            <a:srgbClr val="000000"/>
                          </a:solidFill>
                          <a:latin typeface="Garamond Bold"/>
                          <a:ea typeface="Garamond Bold"/>
                        </a:rPr>
                        <a:t>Pb n°1 : </a:t>
                      </a:r>
                      <a:r>
                        <a:rPr lang="en-US" sz="1600">
                          <a:solidFill>
                            <a:srgbClr val="000000"/>
                          </a:solidFill>
                          <a:latin typeface="Garamond"/>
                        </a:rPr>
                        <a:t>L’enseignant est en inconfort car il doit apprendre à utiliser l’iPad, l’inclure dans ses cours, le surveiller lors de l’utilisation, etc.</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Chacun sait quoi faire.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 professeur savait exactement quoi faire, car il était formé pour.</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 prof doit gérer un cours organisé avec l’iPad qu’il ne connait pas bien etdonc ne sait plus exactement quoi faire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“chorégraphie” autour du prof comme seul enseignant, où il sait exactement quoi faire pour suivre son programme et où il maîtrise les outils qu’il propose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400992">
                <a:tc vMerge="1">
                  <a:txBody>
                    <a:bodyPr/>
                    <a:lstStyle/>
                    <a:p>
                      <a:pPr algn="ctr">
                        <a:lnSpc>
                          <a:spcPts val="2240"/>
                        </a:lnSpc>
                        <a:defRPr/>
                      </a:pPr>
                      <a:r>
                        <a:rPr lang="en-US" sz="1600">
                          <a:solidFill>
                            <a:srgbClr val="000000"/>
                          </a:solidFill>
                          <a:latin typeface="Garamond Bold"/>
                          <a:ea typeface="Garamond Bold"/>
                        </a:rPr>
                        <a:t>Pb n°1 : </a:t>
                      </a:r>
                      <a:r>
                        <a:rPr lang="en-US" sz="1600">
                          <a:solidFill>
                            <a:srgbClr val="000000"/>
                          </a:solidFill>
                          <a:latin typeface="Garamond"/>
                        </a:rPr>
                        <a:t>L’enseignant est en inconfort car il doit apprendre à utiliser l’iPad, l’inclure dans ses cours, le surveiller lors de l’utilisation, etc.</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Fluidité du lien.</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Les actions entre le prof et la classe sont fluides car la “chorégraphie” est identique depuis toujours (tous les élèves font les  activités en même temps avec une attention tournée vers le prof</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Lien coupé entre le prof et l’élève car les activités sont séparées, chacun est sur son propre iPad.</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“chorégraphie” autour du prof comme seul enseignant, où il sait exactement quoi faire pour suivre son programme et où il maîtrise les outils qu’il propose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291370">
                <a:tc vMerge="1">
                  <a:txBody>
                    <a:bodyPr/>
                    <a:lstStyle/>
                    <a:p>
                      <a:pPr algn="ctr">
                        <a:lnSpc>
                          <a:spcPts val="2240"/>
                        </a:lnSpc>
                        <a:defRPr/>
                      </a:pPr>
                      <a:r>
                        <a:rPr lang="en-US" sz="1600">
                          <a:solidFill>
                            <a:srgbClr val="000000"/>
                          </a:solidFill>
                          <a:latin typeface="Garamond Bold"/>
                          <a:ea typeface="Garamond Bold"/>
                        </a:rPr>
                        <a:t>Pb n°1 : </a:t>
                      </a:r>
                      <a:r>
                        <a:rPr lang="en-US" sz="1600">
                          <a:solidFill>
                            <a:srgbClr val="000000"/>
                          </a:solidFill>
                          <a:latin typeface="Garamond"/>
                        </a:rPr>
                        <a:t>L’enseignant est en inconfort car il doit apprendre à utiliser l’iPad, l’inclure dans ses cours, le surveiller lors de l’utilisation, etc.</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Adéquation entre actions à faire et compétences de l’acteur.</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 prof réalise une activité pour laquelle il a été formé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 prof n’a pas été formé à l’utilisation des iPads et doit s’adapter sur le tas.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“chorégraphie” autour du prof comme seul enseignant, où il sait exactement quoi faire pour suivre son programme et où il maîtrise les outils qu’il propose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4" name="TextBox 4"/>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graphicFrame>
        <p:nvGraphicFramePr>
          <p:cNvPr id="3" name="Table 3"/>
          <p:cNvGraphicFramePr>
            <a:graphicFrameLocks noGrp="1"/>
          </p:cNvGraphicFramePr>
          <p:nvPr/>
        </p:nvGraphicFramePr>
        <p:xfrm>
          <a:off x="718733" y="1447800"/>
          <a:ext cx="16850534" cy="7391400"/>
        </p:xfrm>
        <a:graphic>
          <a:graphicData uri="http://schemas.openxmlformats.org/drawingml/2006/table">
            <a:tbl>
              <a:tblPr/>
              <a:tblGrid>
                <a:gridCol w="2357937">
                  <a:extLst>
                    <a:ext uri="{9D8B030D-6E8A-4147-A177-3AD203B41FA5}">
                      <a16:colId xmlns:a16="http://schemas.microsoft.com/office/drawing/2014/main" val="20000"/>
                    </a:ext>
                  </a:extLst>
                </a:gridCol>
                <a:gridCol w="2704592">
                  <a:extLst>
                    <a:ext uri="{9D8B030D-6E8A-4147-A177-3AD203B41FA5}">
                      <a16:colId xmlns:a16="http://schemas.microsoft.com/office/drawing/2014/main" val="20001"/>
                    </a:ext>
                  </a:extLst>
                </a:gridCol>
                <a:gridCol w="2820893">
                  <a:extLst>
                    <a:ext uri="{9D8B030D-6E8A-4147-A177-3AD203B41FA5}">
                      <a16:colId xmlns:a16="http://schemas.microsoft.com/office/drawing/2014/main" val="20002"/>
                    </a:ext>
                  </a:extLst>
                </a:gridCol>
                <a:gridCol w="2582486">
                  <a:extLst>
                    <a:ext uri="{9D8B030D-6E8A-4147-A177-3AD203B41FA5}">
                      <a16:colId xmlns:a16="http://schemas.microsoft.com/office/drawing/2014/main" val="20003"/>
                    </a:ext>
                  </a:extLst>
                </a:gridCol>
                <a:gridCol w="1878686">
                  <a:extLst>
                    <a:ext uri="{9D8B030D-6E8A-4147-A177-3AD203B41FA5}">
                      <a16:colId xmlns:a16="http://schemas.microsoft.com/office/drawing/2014/main" val="20004"/>
                    </a:ext>
                  </a:extLst>
                </a:gridCol>
                <a:gridCol w="4505939">
                  <a:extLst>
                    <a:ext uri="{9D8B030D-6E8A-4147-A177-3AD203B41FA5}">
                      <a16:colId xmlns:a16="http://schemas.microsoft.com/office/drawing/2014/main" val="20005"/>
                    </a:ext>
                  </a:extLst>
                </a:gridCol>
              </a:tblGrid>
              <a:tr h="1570194">
                <a:tc>
                  <a:txBody>
                    <a:bodyPr/>
                    <a:lstStyle/>
                    <a:p>
                      <a:pPr algn="ctr">
                        <a:lnSpc>
                          <a:spcPts val="2240"/>
                        </a:lnSpc>
                        <a:defRPr/>
                      </a:pPr>
                      <a:r>
                        <a:rPr lang="en-US" sz="1600">
                          <a:solidFill>
                            <a:srgbClr val="000000"/>
                          </a:solidFill>
                          <a:latin typeface="Garamond Bold"/>
                        </a:rPr>
                        <a:t>Problème identifié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Indicateur d’harmonie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AVANT: comment était l’indicateur avant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APRES: comment est l’indicateur après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Le pb résulte-il d’un désajustement technique ?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Bold"/>
                        </a:rPr>
                        <a:t>Quel système est désajusté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680819">
                <a:tc rowSpan="4">
                  <a:txBody>
                    <a:bodyPr/>
                    <a:lstStyle/>
                    <a:p>
                      <a:pPr algn="ctr">
                        <a:lnSpc>
                          <a:spcPts val="2240"/>
                        </a:lnSpc>
                        <a:defRPr/>
                      </a:pPr>
                      <a:r>
                        <a:rPr lang="en-US" sz="1600">
                          <a:solidFill>
                            <a:srgbClr val="000000"/>
                          </a:solidFill>
                          <a:latin typeface="Garamond Bold"/>
                          <a:ea typeface="Garamond Bold"/>
                        </a:rPr>
                        <a:t>Pb n°2 :</a:t>
                      </a:r>
                      <a:r>
                        <a:rPr lang="en-US" sz="1600">
                          <a:solidFill>
                            <a:srgbClr val="000000"/>
                          </a:solidFill>
                          <a:latin typeface="Garamond"/>
                        </a:rPr>
                        <a:t> Perte de compétences chez les élèves (écritures manuscrite, calcul mental, etc.)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Adéquation entre travaux effectués et objectifs pédagogiques.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Les élèves ont à leur disposition des documents pensés entièrement pour l’enseignement qui favorisent le développement d’un ensemble de compétences.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Les élèves ont à la dispositions l’iPad regroupant une infinité d’outils qui font certaines tâches annexes, mais cruciales pédagogiquement, à leur place.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4">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4">
                  <a:txBody>
                    <a:bodyPr/>
                    <a:lstStyle/>
                    <a:p>
                      <a:pPr algn="ctr">
                        <a:lnSpc>
                          <a:spcPts val="2240"/>
                        </a:lnSpc>
                        <a:defRPr/>
                      </a:pPr>
                      <a:r>
                        <a:rPr lang="en-US" sz="1600">
                          <a:solidFill>
                            <a:srgbClr val="000000"/>
                          </a:solidFill>
                          <a:latin typeface="Garamond"/>
                        </a:rPr>
                        <a:t>Activités/travaux menés dans un environnement technique favorable à la concentration et au développement de compétences, répondant à un projet pédagogique visé.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570194">
                <a:tc vMerge="1">
                  <a:txBody>
                    <a:bodyPr/>
                    <a:lstStyle/>
                    <a:p>
                      <a:pPr algn="ctr">
                        <a:lnSpc>
                          <a:spcPts val="2240"/>
                        </a:lnSpc>
                        <a:defRPr/>
                      </a:pPr>
                      <a:r>
                        <a:rPr lang="en-US" sz="1600">
                          <a:solidFill>
                            <a:srgbClr val="000000"/>
                          </a:solidFill>
                          <a:latin typeface="Garamond Bold"/>
                          <a:ea typeface="Garamond Bold"/>
                        </a:rPr>
                        <a:t>Pb n°2 :</a:t>
                      </a:r>
                      <a:r>
                        <a:rPr lang="en-US" sz="1600">
                          <a:solidFill>
                            <a:srgbClr val="000000"/>
                          </a:solidFill>
                          <a:latin typeface="Garamond"/>
                        </a:rPr>
                        <a:t> Perte de compétences chez les élèves (écritures manuscrite, calcul mental, etc.)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Pas de perte de temps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L’ensemble du temps scolaire est dédié à l’apprentissage de compétences/connaissances pédagogiques précises.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240"/>
                        </a:lnSpc>
                        <a:defRPr/>
                      </a:pPr>
                      <a:r>
                        <a:rPr lang="en-US" sz="1600">
                          <a:solidFill>
                            <a:srgbClr val="000000"/>
                          </a:solidFill>
                          <a:latin typeface="Garamond"/>
                        </a:rPr>
                        <a:t>Une partie du temps est consacrée au bon maniement et à la gestion technique de l’iPad.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Activités/travaux menés dans un environnement technique favorable à la concentration et au développement de compétences, répondant à un projet pédagogique visé.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019470">
                <a:tc vMerge="1">
                  <a:txBody>
                    <a:bodyPr/>
                    <a:lstStyle/>
                    <a:p>
                      <a:pPr algn="ctr">
                        <a:lnSpc>
                          <a:spcPts val="2240"/>
                        </a:lnSpc>
                        <a:defRPr/>
                      </a:pPr>
                      <a:r>
                        <a:rPr lang="en-US" sz="1600">
                          <a:solidFill>
                            <a:srgbClr val="000000"/>
                          </a:solidFill>
                          <a:latin typeface="Garamond Bold"/>
                          <a:ea typeface="Garamond Bold"/>
                        </a:rPr>
                        <a:t>Pb n°2 :</a:t>
                      </a:r>
                      <a:r>
                        <a:rPr lang="en-US" sz="1600">
                          <a:solidFill>
                            <a:srgbClr val="000000"/>
                          </a:solidFill>
                          <a:latin typeface="Garamond"/>
                        </a:rPr>
                        <a:t> Perte de compétences chez les élèves (écritures manuscrite, calcul mental, etc.)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2">
                  <a:txBody>
                    <a:bodyPr/>
                    <a:lstStyle/>
                    <a:p>
                      <a:pPr algn="ctr">
                        <a:lnSpc>
                          <a:spcPts val="2240"/>
                        </a:lnSpc>
                        <a:defRPr/>
                      </a:pPr>
                      <a:r>
                        <a:rPr lang="en-US" sz="1600">
                          <a:solidFill>
                            <a:srgbClr val="000000"/>
                          </a:solidFill>
                          <a:latin typeface="Garamond"/>
                        </a:rPr>
                        <a:t>Efficacité du travail.</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2">
                  <a:txBody>
                    <a:bodyPr/>
                    <a:lstStyle/>
                    <a:p>
                      <a:pPr algn="ctr">
                        <a:lnSpc>
                          <a:spcPts val="2240"/>
                        </a:lnSpc>
                        <a:defRPr/>
                      </a:pPr>
                      <a:r>
                        <a:rPr lang="en-US" sz="1600">
                          <a:solidFill>
                            <a:srgbClr val="000000"/>
                          </a:solidFill>
                          <a:latin typeface="Garamond"/>
                        </a:rPr>
                        <a:t>Travail relativement efficace, peu de distractions possibles donc compétences acquises. </a:t>
                      </a:r>
                      <a:endParaRPr lang="en-US" sz="1100"/>
                    </a:p>
                    <a:p>
                      <a:pPr algn="ctr">
                        <a:lnSpc>
                          <a:spcPts val="2240"/>
                        </a:lnSpc>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rowSpan="2">
                  <a:txBody>
                    <a:bodyPr/>
                    <a:lstStyle/>
                    <a:p>
                      <a:pPr algn="ctr">
                        <a:lnSpc>
                          <a:spcPts val="2240"/>
                        </a:lnSpc>
                        <a:defRPr/>
                      </a:pPr>
                      <a:r>
                        <a:rPr lang="en-US" sz="1600">
                          <a:solidFill>
                            <a:srgbClr val="000000"/>
                          </a:solidFill>
                          <a:latin typeface="Garamond"/>
                        </a:rPr>
                        <a:t>Travail ralenti et moins efficace car distraction accrue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Activités/travaux menés dans un environnement technique favorable à la concentration et au développement de compétences, répondant à un projet pédagogique visé.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550724">
                <a:tc vMerge="1">
                  <a:txBody>
                    <a:bodyPr/>
                    <a:lstStyle/>
                    <a:p>
                      <a:pPr algn="ctr">
                        <a:lnSpc>
                          <a:spcPts val="2240"/>
                        </a:lnSpc>
                        <a:defRPr/>
                      </a:pPr>
                      <a:r>
                        <a:rPr lang="en-US" sz="1600">
                          <a:solidFill>
                            <a:srgbClr val="000000"/>
                          </a:solidFill>
                          <a:latin typeface="Garamond Bold"/>
                          <a:ea typeface="Garamond Bold"/>
                        </a:rPr>
                        <a:t>Pb n°2 :</a:t>
                      </a:r>
                      <a:r>
                        <a:rPr lang="en-US" sz="1600">
                          <a:solidFill>
                            <a:srgbClr val="000000"/>
                          </a:solidFill>
                          <a:latin typeface="Garamond"/>
                        </a:rPr>
                        <a:t> Perte de compétences chez les élèves (écritures manuscrite, calcul mental, etc.)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Efficacité du travail.</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Travail relativement efficace, peu de distractions possibles donc compétences acquises. </a:t>
                      </a:r>
                      <a:endParaRPr lang="en-US" sz="1100"/>
                    </a:p>
                    <a:p>
                      <a:pPr algn="ctr">
                        <a:lnSpc>
                          <a:spcPts val="2240"/>
                        </a:lnSpc>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Travail ralenti et moins efficace car distraction accrue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OUI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vMerge="1">
                  <a:txBody>
                    <a:bodyPr/>
                    <a:lstStyle/>
                    <a:p>
                      <a:pPr algn="ctr">
                        <a:lnSpc>
                          <a:spcPts val="2240"/>
                        </a:lnSpc>
                        <a:defRPr/>
                      </a:pPr>
                      <a:r>
                        <a:rPr lang="en-US" sz="1600">
                          <a:solidFill>
                            <a:srgbClr val="000000"/>
                          </a:solidFill>
                          <a:latin typeface="Garamond"/>
                        </a:rPr>
                        <a:t>Activités/travaux menés dans un environnement technique favorable à la concentration et au développement de compétences, répondant à un projet pédagogique visé.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4" name="TextBox 4"/>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994445" y="2697426"/>
            <a:ext cx="8482012" cy="1576069"/>
          </a:xfrm>
          <a:prstGeom prst="rect">
            <a:avLst/>
          </a:prstGeom>
        </p:spPr>
        <p:txBody>
          <a:bodyPr lIns="0" tIns="0" rIns="0" bIns="0" rtlCol="0" anchor="t">
            <a:spAutoFit/>
          </a:bodyPr>
          <a:lstStyle/>
          <a:p>
            <a:pPr algn="ctr">
              <a:lnSpc>
                <a:spcPts val="12880"/>
              </a:lnSpc>
            </a:pPr>
            <a:r>
              <a:rPr lang="en-US" sz="9200">
                <a:solidFill>
                  <a:srgbClr val="000000"/>
                </a:solidFill>
                <a:latin typeface="Garamond Bold"/>
              </a:rPr>
              <a:t>Problématisation</a:t>
            </a:r>
          </a:p>
        </p:txBody>
      </p:sp>
      <p:sp>
        <p:nvSpPr>
          <p:cNvPr id="3" name="TextBox 3"/>
          <p:cNvSpPr txBox="1"/>
          <p:nvPr/>
        </p:nvSpPr>
        <p:spPr>
          <a:xfrm>
            <a:off x="1028700" y="5234846"/>
            <a:ext cx="16772690" cy="3357245"/>
          </a:xfrm>
          <a:prstGeom prst="rect">
            <a:avLst/>
          </a:prstGeom>
        </p:spPr>
        <p:txBody>
          <a:bodyPr lIns="0" tIns="0" rIns="0" bIns="0" rtlCol="0" anchor="t">
            <a:spAutoFit/>
          </a:bodyPr>
          <a:lstStyle/>
          <a:p>
            <a:pPr algn="l">
              <a:lnSpc>
                <a:spcPts val="4480"/>
              </a:lnSpc>
            </a:pPr>
            <a:r>
              <a:rPr lang="en-US" sz="3200">
                <a:solidFill>
                  <a:srgbClr val="000000"/>
                </a:solidFill>
                <a:latin typeface="Garamond"/>
              </a:rPr>
              <a:t>Une fois qu’on a identifié les désajustements, on peut se demander à quel point ils sont impactants ?  </a:t>
            </a:r>
          </a:p>
          <a:p>
            <a:pPr algn="l">
              <a:lnSpc>
                <a:spcPts val="4480"/>
              </a:lnSpc>
            </a:pPr>
            <a:endParaRPr lang="en-US" sz="3200">
              <a:solidFill>
                <a:srgbClr val="000000"/>
              </a:solidFill>
              <a:latin typeface="Garamond"/>
            </a:endParaRPr>
          </a:p>
          <a:p>
            <a:pPr algn="l">
              <a:lnSpc>
                <a:spcPts val="4480"/>
              </a:lnSpc>
            </a:pPr>
            <a:r>
              <a:rPr lang="en-US" sz="3200">
                <a:solidFill>
                  <a:srgbClr val="000000"/>
                </a:solidFill>
                <a:latin typeface="Garamond"/>
              </a:rPr>
              <a:t>Nous tâcherons donc, dans cette partie </a:t>
            </a:r>
            <a:r>
              <a:rPr lang="en-US" sz="3200">
                <a:solidFill>
                  <a:srgbClr val="000000"/>
                </a:solidFill>
                <a:latin typeface="Garamond Italics"/>
              </a:rPr>
              <a:t>problématisation,</a:t>
            </a:r>
            <a:r>
              <a:rPr lang="en-US" sz="3200">
                <a:solidFill>
                  <a:srgbClr val="000000"/>
                </a:solidFill>
                <a:latin typeface="Garamond"/>
              </a:rPr>
              <a:t> de mesurer la gravité des impacts des désajustements mis en lumière, mais aussi de réfléchir à ce qui nous bloque pour réajuster correctement.  </a:t>
            </a:r>
          </a:p>
          <a:p>
            <a:pPr algn="l">
              <a:lnSpc>
                <a:spcPts val="4480"/>
              </a:lnSpc>
            </a:pPr>
            <a:endParaRPr lang="en-US" sz="3200">
              <a:solidFill>
                <a:srgbClr val="000000"/>
              </a:solidFill>
              <a:latin typeface="Garamond"/>
            </a:endParaRPr>
          </a:p>
          <a:p>
            <a:pPr algn="l">
              <a:lnSpc>
                <a:spcPts val="4480"/>
              </a:lnSpc>
              <a:spcBef>
                <a:spcPct val="0"/>
              </a:spcBef>
            </a:pPr>
            <a:endParaRPr lang="en-US" sz="3200">
              <a:solidFill>
                <a:srgbClr val="000000"/>
              </a:solidFill>
              <a:latin typeface="Garamond"/>
            </a:endParaRPr>
          </a:p>
        </p:txBody>
      </p:sp>
      <p:sp>
        <p:nvSpPr>
          <p:cNvPr id="4" name="TextBox 4"/>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p:cNvGraphicFramePr>
            <a:graphicFrameLocks noGrp="1"/>
          </p:cNvGraphicFramePr>
          <p:nvPr/>
        </p:nvGraphicFramePr>
        <p:xfrm>
          <a:off x="8588829" y="1712062"/>
          <a:ext cx="8478611" cy="6916587"/>
        </p:xfrm>
        <a:graphic>
          <a:graphicData uri="http://schemas.openxmlformats.org/drawingml/2006/table">
            <a:tbl>
              <a:tblPr/>
              <a:tblGrid>
                <a:gridCol w="4239305">
                  <a:extLst>
                    <a:ext uri="{9D8B030D-6E8A-4147-A177-3AD203B41FA5}">
                      <a16:colId xmlns:a16="http://schemas.microsoft.com/office/drawing/2014/main" val="20000"/>
                    </a:ext>
                  </a:extLst>
                </a:gridCol>
                <a:gridCol w="4239305">
                  <a:extLst>
                    <a:ext uri="{9D8B030D-6E8A-4147-A177-3AD203B41FA5}">
                      <a16:colId xmlns:a16="http://schemas.microsoft.com/office/drawing/2014/main" val="20001"/>
                    </a:ext>
                  </a:extLst>
                </a:gridCol>
              </a:tblGrid>
              <a:tr h="1505038">
                <a:tc>
                  <a:txBody>
                    <a:bodyPr/>
                    <a:lstStyle/>
                    <a:p>
                      <a:pPr algn="ctr">
                        <a:lnSpc>
                          <a:spcPts val="3640"/>
                        </a:lnSpc>
                        <a:defRPr/>
                      </a:pPr>
                      <a:r>
                        <a:rPr lang="en-US" sz="2600">
                          <a:solidFill>
                            <a:srgbClr val="000000"/>
                          </a:solidFill>
                          <a:latin typeface="Garamond"/>
                        </a:rPr>
                        <a:t>Désajustements identifiés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3640"/>
                        </a:lnSpc>
                        <a:defRPr/>
                      </a:pPr>
                      <a:r>
                        <a:rPr lang="en-US" sz="2600">
                          <a:solidFill>
                            <a:srgbClr val="000000"/>
                          </a:solidFill>
                          <a:latin typeface="Garamond"/>
                        </a:rPr>
                        <a:t>Quelle est la performance visée dans ce domaine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11549">
                <a:tc>
                  <a:txBody>
                    <a:bodyPr/>
                    <a:lstStyle/>
                    <a:p>
                      <a:pPr algn="ctr">
                        <a:lnSpc>
                          <a:spcPts val="3640"/>
                        </a:lnSpc>
                        <a:defRPr/>
                      </a:pPr>
                      <a:r>
                        <a:rPr lang="en-US" sz="2600">
                          <a:solidFill>
                            <a:srgbClr val="000000"/>
                          </a:solidFill>
                          <a:latin typeface="Garamond"/>
                          <a:ea typeface="Garamond"/>
                        </a:rPr>
                        <a:t>Désajustement n° ...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476"/>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TextBox 3"/>
          <p:cNvSpPr txBox="1"/>
          <p:nvPr/>
        </p:nvSpPr>
        <p:spPr>
          <a:xfrm>
            <a:off x="725240" y="2802606"/>
            <a:ext cx="7364338" cy="3919307"/>
          </a:xfrm>
          <a:prstGeom prst="rect">
            <a:avLst/>
          </a:prstGeom>
        </p:spPr>
        <p:txBody>
          <a:bodyPr lIns="0" tIns="0" rIns="0" bIns="0" rtlCol="0" anchor="t">
            <a:spAutoFit/>
          </a:bodyPr>
          <a:lstStyle/>
          <a:p>
            <a:pPr algn="l">
              <a:lnSpc>
                <a:spcPts val="4475"/>
              </a:lnSpc>
            </a:pPr>
            <a:r>
              <a:rPr lang="en-US" sz="3196">
                <a:solidFill>
                  <a:srgbClr val="000000"/>
                </a:solidFill>
                <a:latin typeface="Garamond"/>
              </a:rPr>
              <a:t>Le désajustement va venir désharmoniser un système qui, grâce à son ordre bien établi, se rapprochait d’une performance visée.   </a:t>
            </a:r>
          </a:p>
          <a:p>
            <a:pPr algn="l">
              <a:lnSpc>
                <a:spcPts val="4475"/>
              </a:lnSpc>
            </a:pPr>
            <a:endParaRPr lang="en-US" sz="3196">
              <a:solidFill>
                <a:srgbClr val="000000"/>
              </a:solidFill>
              <a:latin typeface="Garamond"/>
            </a:endParaRPr>
          </a:p>
          <a:p>
            <a:pPr algn="l">
              <a:lnSpc>
                <a:spcPts val="4475"/>
              </a:lnSpc>
            </a:pPr>
            <a:endParaRPr lang="en-US" sz="3196">
              <a:solidFill>
                <a:srgbClr val="000000"/>
              </a:solidFill>
              <a:latin typeface="Garamond"/>
            </a:endParaRPr>
          </a:p>
          <a:p>
            <a:pPr algn="l">
              <a:lnSpc>
                <a:spcPts val="4475"/>
              </a:lnSpc>
              <a:spcBef>
                <a:spcPct val="0"/>
              </a:spcBef>
            </a:pPr>
            <a:r>
              <a:rPr lang="en-US" sz="3196">
                <a:solidFill>
                  <a:srgbClr val="000000"/>
                </a:solidFill>
                <a:latin typeface="Garamond"/>
              </a:rPr>
              <a:t>Le but de cette étape sera donc d’identifier cette performance qu’on cherche à atteindre.</a:t>
            </a:r>
          </a:p>
        </p:txBody>
      </p:sp>
      <p:sp>
        <p:nvSpPr>
          <p:cNvPr id="4" name="TextBox 4"/>
          <p:cNvSpPr txBox="1"/>
          <p:nvPr/>
        </p:nvSpPr>
        <p:spPr>
          <a:xfrm>
            <a:off x="137161" y="4136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1ère étape</a:t>
            </a:r>
          </a:p>
        </p:txBody>
      </p:sp>
      <p:sp>
        <p:nvSpPr>
          <p:cNvPr id="5" name="TextBox 5"/>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graphicFrame>
        <p:nvGraphicFramePr>
          <p:cNvPr id="3" name="Table 3"/>
          <p:cNvGraphicFramePr>
            <a:graphicFrameLocks noGrp="1"/>
          </p:cNvGraphicFramePr>
          <p:nvPr/>
        </p:nvGraphicFramePr>
        <p:xfrm>
          <a:off x="2346091" y="1417134"/>
          <a:ext cx="13595817" cy="7452733"/>
        </p:xfrm>
        <a:graphic>
          <a:graphicData uri="http://schemas.openxmlformats.org/drawingml/2006/table">
            <a:tbl>
              <a:tblPr/>
              <a:tblGrid>
                <a:gridCol w="6797909">
                  <a:extLst>
                    <a:ext uri="{9D8B030D-6E8A-4147-A177-3AD203B41FA5}">
                      <a16:colId xmlns:a16="http://schemas.microsoft.com/office/drawing/2014/main" val="20000"/>
                    </a:ext>
                  </a:extLst>
                </a:gridCol>
                <a:gridCol w="6797909">
                  <a:extLst>
                    <a:ext uri="{9D8B030D-6E8A-4147-A177-3AD203B41FA5}">
                      <a16:colId xmlns:a16="http://schemas.microsoft.com/office/drawing/2014/main" val="20001"/>
                    </a:ext>
                  </a:extLst>
                </a:gridCol>
              </a:tblGrid>
              <a:tr h="1407370">
                <a:tc>
                  <a:txBody>
                    <a:bodyPr/>
                    <a:lstStyle/>
                    <a:p>
                      <a:pPr algn="ctr">
                        <a:lnSpc>
                          <a:spcPts val="3640"/>
                        </a:lnSpc>
                        <a:defRPr/>
                      </a:pPr>
                      <a:r>
                        <a:rPr lang="en-US" sz="2600">
                          <a:solidFill>
                            <a:srgbClr val="000000"/>
                          </a:solidFill>
                          <a:latin typeface="Garamond"/>
                        </a:rPr>
                        <a:t>Désajustements identifiés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3640"/>
                        </a:lnSpc>
                        <a:defRPr/>
                      </a:pPr>
                      <a:r>
                        <a:rPr lang="en-US" sz="2600">
                          <a:solidFill>
                            <a:srgbClr val="000000"/>
                          </a:solidFill>
                          <a:latin typeface="Garamond"/>
                        </a:rPr>
                        <a:t>Quelle est la performance visée dans ce domaine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255412">
                <a:tc>
                  <a:txBody>
                    <a:bodyPr/>
                    <a:lstStyle/>
                    <a:p>
                      <a:pPr algn="ctr">
                        <a:lnSpc>
                          <a:spcPts val="3640"/>
                        </a:lnSpc>
                        <a:defRPr/>
                      </a:pPr>
                      <a:r>
                        <a:rPr lang="en-US" sz="2600">
                          <a:solidFill>
                            <a:srgbClr val="000000"/>
                          </a:solidFill>
                          <a:latin typeface="Garamond"/>
                          <a:ea typeface="Garamond"/>
                        </a:rPr>
                        <a:t>Désajustement n° 1 :</a:t>
                      </a:r>
                      <a:endParaRPr lang="en-US" sz="1100"/>
                    </a:p>
                    <a:p>
                      <a:pPr algn="ctr">
                        <a:lnSpc>
                          <a:spcPts val="3640"/>
                        </a:lnSpc>
                      </a:pPr>
                      <a:r>
                        <a:rPr lang="en-US" sz="2600">
                          <a:solidFill>
                            <a:srgbClr val="000000"/>
                          </a:solidFill>
                          <a:latin typeface="Garamond"/>
                        </a:rPr>
                        <a:t>“Chorégraphie” autour du prof comme seul enseignant, où il sait exactement quoi faire pour suivre son programme et où il maîtrise les outils qu’il propose.</a:t>
                      </a:r>
                    </a:p>
                    <a:p>
                      <a:pPr algn="ctr">
                        <a:lnSpc>
                          <a:spcPts val="3640"/>
                        </a:lnSpc>
                      </a:pPr>
                      <a:endParaRPr lang="en-US" sz="2600">
                        <a:solidFill>
                          <a:srgbClr val="000000"/>
                        </a:solidFill>
                        <a:latin typeface="Garamond"/>
                      </a:endParaRPr>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3640"/>
                        </a:lnSpc>
                        <a:defRPr/>
                      </a:pPr>
                      <a:r>
                        <a:rPr lang="en-US" sz="2600">
                          <a:solidFill>
                            <a:srgbClr val="000000"/>
                          </a:solidFill>
                          <a:latin typeface="Garamond"/>
                        </a:rPr>
                        <a:t>Un professeur entièrement capable d’accomplir sa mission pédagogique.</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789951">
                <a:tc>
                  <a:txBody>
                    <a:bodyPr/>
                    <a:lstStyle/>
                    <a:p>
                      <a:pPr algn="ctr">
                        <a:lnSpc>
                          <a:spcPts val="3640"/>
                        </a:lnSpc>
                        <a:defRPr/>
                      </a:pPr>
                      <a:r>
                        <a:rPr lang="en-US" sz="2600">
                          <a:solidFill>
                            <a:srgbClr val="000000"/>
                          </a:solidFill>
                          <a:latin typeface="Garamond"/>
                          <a:ea typeface="Garamond"/>
                        </a:rPr>
                        <a:t>Désajustement n° ... : Activités/travaux menés dans un environnement technique favorable à la concentration et au développement de compétences et qui répondaient à un projet pédagogique visé.</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3640"/>
                        </a:lnSpc>
                        <a:defRPr/>
                      </a:pPr>
                      <a:r>
                        <a:rPr lang="en-US" sz="2600">
                          <a:solidFill>
                            <a:srgbClr val="000000"/>
                          </a:solidFill>
                          <a:latin typeface="Garamond"/>
                        </a:rPr>
                        <a:t>L’élève a acquis toutes les compétences jugées nécessaires pour la suite de sa formation.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
        <p:nvSpPr>
          <p:cNvPr id="4" name="TextBox 4"/>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602946" y="1825846"/>
            <a:ext cx="12428527" cy="6099674"/>
            <a:chOff x="0" y="0"/>
            <a:chExt cx="16571369" cy="8132899"/>
          </a:xfrm>
        </p:grpSpPr>
        <p:sp>
          <p:nvSpPr>
            <p:cNvPr id="3" name="Freeform 3"/>
            <p:cNvSpPr/>
            <p:nvPr/>
          </p:nvSpPr>
          <p:spPr>
            <a:xfrm>
              <a:off x="4011249" y="0"/>
              <a:ext cx="12560120" cy="8108903"/>
            </a:xfrm>
            <a:custGeom>
              <a:avLst/>
              <a:gdLst/>
              <a:ahLst/>
              <a:cxnLst/>
              <a:rect l="l" t="t" r="r" b="b"/>
              <a:pathLst>
                <a:path w="12560120" h="8108903">
                  <a:moveTo>
                    <a:pt x="0" y="0"/>
                  </a:moveTo>
                  <a:lnTo>
                    <a:pt x="12560120" y="0"/>
                  </a:lnTo>
                  <a:lnTo>
                    <a:pt x="12560120" y="8108903"/>
                  </a:lnTo>
                  <a:lnTo>
                    <a:pt x="0" y="8108903"/>
                  </a:lnTo>
                  <a:lnTo>
                    <a:pt x="0" y="0"/>
                  </a:lnTo>
                  <a:close/>
                </a:path>
              </a:pathLst>
            </a:custGeom>
            <a:blipFill>
              <a:blip r:embed="rId2"/>
              <a:stretch>
                <a:fillRect/>
              </a:stretch>
            </a:blipFill>
          </p:spPr>
        </p:sp>
        <p:sp>
          <p:nvSpPr>
            <p:cNvPr id="4" name="Freeform 4"/>
            <p:cNvSpPr/>
            <p:nvPr/>
          </p:nvSpPr>
          <p:spPr>
            <a:xfrm>
              <a:off x="0" y="0"/>
              <a:ext cx="4011249" cy="8132899"/>
            </a:xfrm>
            <a:custGeom>
              <a:avLst/>
              <a:gdLst/>
              <a:ahLst/>
              <a:cxnLst/>
              <a:rect l="l" t="t" r="r" b="b"/>
              <a:pathLst>
                <a:path w="4011249" h="8132899">
                  <a:moveTo>
                    <a:pt x="0" y="0"/>
                  </a:moveTo>
                  <a:lnTo>
                    <a:pt x="4011249" y="0"/>
                  </a:lnTo>
                  <a:lnTo>
                    <a:pt x="4011249" y="8132899"/>
                  </a:lnTo>
                  <a:lnTo>
                    <a:pt x="0" y="8132899"/>
                  </a:lnTo>
                  <a:lnTo>
                    <a:pt x="0" y="0"/>
                  </a:lnTo>
                  <a:close/>
                </a:path>
              </a:pathLst>
            </a:custGeom>
            <a:blipFill>
              <a:blip r:embed="rId3"/>
              <a:stretch>
                <a:fillRect/>
              </a:stretch>
            </a:blipFill>
          </p:spPr>
        </p:sp>
      </p:grpSp>
      <p:sp>
        <p:nvSpPr>
          <p:cNvPr id="5" name="TextBox 5"/>
          <p:cNvSpPr txBox="1"/>
          <p:nvPr/>
        </p:nvSpPr>
        <p:spPr>
          <a:xfrm>
            <a:off x="342777" y="1610356"/>
            <a:ext cx="4904484" cy="7647944"/>
          </a:xfrm>
          <a:prstGeom prst="rect">
            <a:avLst/>
          </a:prstGeom>
        </p:spPr>
        <p:txBody>
          <a:bodyPr lIns="0" tIns="0" rIns="0" bIns="0" rtlCol="0" anchor="t">
            <a:spAutoFit/>
          </a:bodyPr>
          <a:lstStyle/>
          <a:p>
            <a:pPr algn="l">
              <a:lnSpc>
                <a:spcPts val="3404"/>
              </a:lnSpc>
            </a:pPr>
            <a:r>
              <a:rPr lang="en-US" sz="2431">
                <a:solidFill>
                  <a:srgbClr val="000000"/>
                </a:solidFill>
                <a:latin typeface="Garamond"/>
              </a:rPr>
              <a:t>Une fois la performance visée bien identifiée, on va s’atteler à mesurer la gravité du désajustement.  </a:t>
            </a:r>
          </a:p>
          <a:p>
            <a:pPr algn="l">
              <a:lnSpc>
                <a:spcPts val="3404"/>
              </a:lnSpc>
            </a:pPr>
            <a:endParaRPr lang="en-US" sz="2431">
              <a:solidFill>
                <a:srgbClr val="000000"/>
              </a:solidFill>
              <a:latin typeface="Garamond"/>
            </a:endParaRPr>
          </a:p>
          <a:p>
            <a:pPr algn="l">
              <a:lnSpc>
                <a:spcPts val="3404"/>
              </a:lnSpc>
            </a:pPr>
            <a:r>
              <a:rPr lang="en-US" sz="2431">
                <a:solidFill>
                  <a:srgbClr val="000000"/>
                </a:solidFill>
                <a:latin typeface="Garamond"/>
              </a:rPr>
              <a:t>Cela se fait en trois temps : </a:t>
            </a:r>
          </a:p>
          <a:p>
            <a:pPr marL="524976" lvl="1" indent="-262488" algn="l">
              <a:lnSpc>
                <a:spcPts val="3404"/>
              </a:lnSpc>
              <a:buFont typeface="Arial"/>
              <a:buChar char="•"/>
            </a:pPr>
            <a:r>
              <a:rPr lang="en-US" sz="2431">
                <a:solidFill>
                  <a:srgbClr val="000000"/>
                </a:solidFill>
                <a:latin typeface="Garamond"/>
              </a:rPr>
              <a:t>Pour chaque indicateur d’harmonie identifié dans la partie Analyse, on va noter dans quelle mesure il est respecté depuis le désajustement. </a:t>
            </a:r>
          </a:p>
          <a:p>
            <a:pPr marL="524976" lvl="1" indent="-262488" algn="l">
              <a:lnSpc>
                <a:spcPts val="3404"/>
              </a:lnSpc>
              <a:buFont typeface="Arial"/>
              <a:buChar char="•"/>
            </a:pPr>
            <a:r>
              <a:rPr lang="en-US" sz="2431">
                <a:solidFill>
                  <a:srgbClr val="000000"/>
                </a:solidFill>
                <a:latin typeface="Garamond"/>
              </a:rPr>
              <a:t> De même, on regardera à quel point la performance visée est atteinte ou non. </a:t>
            </a:r>
          </a:p>
          <a:p>
            <a:pPr marL="524976" lvl="1" indent="-262488" algn="l">
              <a:lnSpc>
                <a:spcPts val="3404"/>
              </a:lnSpc>
              <a:buFont typeface="Arial"/>
              <a:buChar char="•"/>
            </a:pPr>
            <a:r>
              <a:rPr lang="en-US" sz="2431">
                <a:solidFill>
                  <a:srgbClr val="000000"/>
                </a:solidFill>
                <a:latin typeface="Garamond"/>
              </a:rPr>
              <a:t>Finalement, il s’agit de se demander à quel point atteindre cette performance est pénible pour les acteurs.</a:t>
            </a:r>
          </a:p>
          <a:p>
            <a:pPr algn="l">
              <a:lnSpc>
                <a:spcPts val="3404"/>
              </a:lnSpc>
            </a:pPr>
            <a:endParaRPr lang="en-US" sz="2431">
              <a:solidFill>
                <a:srgbClr val="000000"/>
              </a:solidFill>
              <a:latin typeface="Garamond"/>
            </a:endParaRPr>
          </a:p>
          <a:p>
            <a:pPr algn="l">
              <a:lnSpc>
                <a:spcPts val="3404"/>
              </a:lnSpc>
              <a:spcBef>
                <a:spcPct val="0"/>
              </a:spcBef>
            </a:pPr>
            <a:endParaRPr lang="en-US" sz="2431">
              <a:solidFill>
                <a:srgbClr val="000000"/>
              </a:solidFill>
              <a:latin typeface="Garamond"/>
            </a:endParaRPr>
          </a:p>
        </p:txBody>
      </p:sp>
      <p:sp>
        <p:nvSpPr>
          <p:cNvPr id="6" name="TextBox 6"/>
          <p:cNvSpPr txBox="1"/>
          <p:nvPr/>
        </p:nvSpPr>
        <p:spPr>
          <a:xfrm>
            <a:off x="137161" y="41366"/>
            <a:ext cx="3006451"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2ème étape</a:t>
            </a:r>
          </a:p>
        </p:txBody>
      </p:sp>
      <p:sp>
        <p:nvSpPr>
          <p:cNvPr id="7" name="TextBox 7"/>
          <p:cNvSpPr txBox="1"/>
          <p:nvPr/>
        </p:nvSpPr>
        <p:spPr>
          <a:xfrm>
            <a:off x="504065" y="8573999"/>
            <a:ext cx="13633996" cy="887242"/>
          </a:xfrm>
          <a:prstGeom prst="rect">
            <a:avLst/>
          </a:prstGeom>
        </p:spPr>
        <p:txBody>
          <a:bodyPr lIns="0" tIns="0" rIns="0" bIns="0" rtlCol="0" anchor="t">
            <a:spAutoFit/>
          </a:bodyPr>
          <a:lstStyle/>
          <a:p>
            <a:pPr algn="ctr">
              <a:lnSpc>
                <a:spcPts val="3596"/>
              </a:lnSpc>
              <a:spcBef>
                <a:spcPct val="0"/>
              </a:spcBef>
            </a:pPr>
            <a:endParaRPr/>
          </a:p>
          <a:p>
            <a:pPr algn="ctr">
              <a:lnSpc>
                <a:spcPts val="3596"/>
              </a:lnSpc>
              <a:spcBef>
                <a:spcPct val="0"/>
              </a:spcBef>
            </a:pPr>
            <a:r>
              <a:rPr lang="en-US" sz="2569">
                <a:solidFill>
                  <a:srgbClr val="000000"/>
                </a:solidFill>
                <a:latin typeface="Garamond"/>
              </a:rPr>
              <a:t>Pour cela, sur les échelles présentes dans le tableau, on mettra une croix à la valeur qu’on considère correcte. </a:t>
            </a:r>
          </a:p>
        </p:txBody>
      </p:sp>
      <p:sp>
        <p:nvSpPr>
          <p:cNvPr id="8" name="TextBox 8"/>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grpSp>
        <p:nvGrpSpPr>
          <p:cNvPr id="2" name="Group 2"/>
          <p:cNvGrpSpPr/>
          <p:nvPr/>
        </p:nvGrpSpPr>
        <p:grpSpPr>
          <a:xfrm>
            <a:off x="1604708" y="1770004"/>
            <a:ext cx="14634447" cy="7171845"/>
            <a:chOff x="0" y="0"/>
            <a:chExt cx="19512595" cy="9562460"/>
          </a:xfrm>
        </p:grpSpPr>
        <p:sp>
          <p:nvSpPr>
            <p:cNvPr id="3" name="Freeform 3"/>
            <p:cNvSpPr/>
            <p:nvPr/>
          </p:nvSpPr>
          <p:spPr>
            <a:xfrm>
              <a:off x="0" y="0"/>
              <a:ext cx="4701018" cy="9562460"/>
            </a:xfrm>
            <a:custGeom>
              <a:avLst/>
              <a:gdLst/>
              <a:ahLst/>
              <a:cxnLst/>
              <a:rect l="l" t="t" r="r" b="b"/>
              <a:pathLst>
                <a:path w="4701018" h="9562460">
                  <a:moveTo>
                    <a:pt x="0" y="0"/>
                  </a:moveTo>
                  <a:lnTo>
                    <a:pt x="4701018" y="0"/>
                  </a:lnTo>
                  <a:lnTo>
                    <a:pt x="4701018" y="9562460"/>
                  </a:lnTo>
                  <a:lnTo>
                    <a:pt x="0" y="9562460"/>
                  </a:lnTo>
                  <a:lnTo>
                    <a:pt x="0" y="0"/>
                  </a:lnTo>
                  <a:close/>
                </a:path>
              </a:pathLst>
            </a:custGeom>
            <a:blipFill>
              <a:blip r:embed="rId2"/>
              <a:stretch>
                <a:fillRect r="-888" b="-257"/>
              </a:stretch>
            </a:blipFill>
          </p:spPr>
        </p:sp>
        <p:sp>
          <p:nvSpPr>
            <p:cNvPr id="4" name="Freeform 4"/>
            <p:cNvSpPr/>
            <p:nvPr/>
          </p:nvSpPr>
          <p:spPr>
            <a:xfrm>
              <a:off x="4701018" y="0"/>
              <a:ext cx="14811578" cy="9562460"/>
            </a:xfrm>
            <a:custGeom>
              <a:avLst/>
              <a:gdLst/>
              <a:ahLst/>
              <a:cxnLst/>
              <a:rect l="l" t="t" r="r" b="b"/>
              <a:pathLst>
                <a:path w="14811578" h="9562460">
                  <a:moveTo>
                    <a:pt x="0" y="0"/>
                  </a:moveTo>
                  <a:lnTo>
                    <a:pt x="14811577" y="0"/>
                  </a:lnTo>
                  <a:lnTo>
                    <a:pt x="14811577" y="9562460"/>
                  </a:lnTo>
                  <a:lnTo>
                    <a:pt x="0" y="9562460"/>
                  </a:lnTo>
                  <a:lnTo>
                    <a:pt x="0" y="0"/>
                  </a:lnTo>
                  <a:close/>
                </a:path>
              </a:pathLst>
            </a:custGeom>
            <a:blipFill>
              <a:blip r:embed="rId3"/>
              <a:stretch>
                <a:fillRect/>
              </a:stretch>
            </a:blipFill>
          </p:spPr>
        </p:sp>
      </p:grpSp>
      <p:sp>
        <p:nvSpPr>
          <p:cNvPr id="5" name="Freeform 5"/>
          <p:cNvSpPr/>
          <p:nvPr/>
        </p:nvSpPr>
        <p:spPr>
          <a:xfrm>
            <a:off x="5382227" y="4607823"/>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TextBox 6"/>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sp>
        <p:nvSpPr>
          <p:cNvPr id="7" name="TextBox 7"/>
          <p:cNvSpPr txBox="1"/>
          <p:nvPr/>
        </p:nvSpPr>
        <p:spPr>
          <a:xfrm>
            <a:off x="1604708" y="1288001"/>
            <a:ext cx="10220325" cy="399562"/>
          </a:xfrm>
          <a:prstGeom prst="rect">
            <a:avLst/>
          </a:prstGeom>
        </p:spPr>
        <p:txBody>
          <a:bodyPr lIns="0" tIns="0" rIns="0" bIns="0" rtlCol="0" anchor="t">
            <a:spAutoFit/>
          </a:bodyPr>
          <a:lstStyle/>
          <a:p>
            <a:pPr algn="ctr">
              <a:lnSpc>
                <a:spcPts val="3176"/>
              </a:lnSpc>
              <a:spcBef>
                <a:spcPct val="0"/>
              </a:spcBef>
            </a:pPr>
            <a:r>
              <a:rPr lang="en-US" sz="2269">
                <a:solidFill>
                  <a:srgbClr val="000000"/>
                </a:solidFill>
                <a:latin typeface="Garamond"/>
              </a:rPr>
              <a:t>Performance visée : Un professeur entièrement capable d’accomplir sa mission pédagogique.</a:t>
            </a:r>
          </a:p>
        </p:txBody>
      </p:sp>
      <p:sp>
        <p:nvSpPr>
          <p:cNvPr id="8" name="TextBox 8"/>
          <p:cNvSpPr txBox="1"/>
          <p:nvPr/>
        </p:nvSpPr>
        <p:spPr>
          <a:xfrm>
            <a:off x="1810287" y="3959879"/>
            <a:ext cx="2952580" cy="2734945"/>
          </a:xfrm>
          <a:prstGeom prst="rect">
            <a:avLst/>
          </a:prstGeom>
        </p:spPr>
        <p:txBody>
          <a:bodyPr lIns="0" tIns="0" rIns="0" bIns="0" rtlCol="0" anchor="t">
            <a:spAutoFit/>
          </a:bodyPr>
          <a:lstStyle/>
          <a:p>
            <a:pPr algn="l">
              <a:lnSpc>
                <a:spcPts val="3079"/>
              </a:lnSpc>
              <a:spcBef>
                <a:spcPct val="0"/>
              </a:spcBef>
            </a:pPr>
            <a:r>
              <a:rPr lang="en-US" sz="2199">
                <a:solidFill>
                  <a:srgbClr val="000000"/>
                </a:solidFill>
                <a:latin typeface="Garamond"/>
              </a:rPr>
              <a:t>“Chorégraphie” autour du prof comme seul enseignant, où il sait exactement quoi faire pour suivre son programme et où il maîtrise les outils qu’il propose.</a:t>
            </a:r>
          </a:p>
        </p:txBody>
      </p:sp>
      <p:sp>
        <p:nvSpPr>
          <p:cNvPr id="9" name="Freeform 9"/>
          <p:cNvSpPr/>
          <p:nvPr/>
        </p:nvSpPr>
        <p:spPr>
          <a:xfrm>
            <a:off x="6270826" y="6117889"/>
            <a:ext cx="218876" cy="231503"/>
          </a:xfrm>
          <a:custGeom>
            <a:avLst/>
            <a:gdLst/>
            <a:ahLst/>
            <a:cxnLst/>
            <a:rect l="l" t="t" r="r" b="b"/>
            <a:pathLst>
              <a:path w="218876" h="231503">
                <a:moveTo>
                  <a:pt x="0" y="0"/>
                </a:moveTo>
                <a:lnTo>
                  <a:pt x="218876" y="0"/>
                </a:lnTo>
                <a:lnTo>
                  <a:pt x="218876" y="231503"/>
                </a:lnTo>
                <a:lnTo>
                  <a:pt x="0" y="23150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0" name="Freeform 10"/>
          <p:cNvSpPr/>
          <p:nvPr/>
        </p:nvSpPr>
        <p:spPr>
          <a:xfrm>
            <a:off x="7092498" y="5355926"/>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1" name="Freeform 11"/>
          <p:cNvSpPr/>
          <p:nvPr/>
        </p:nvSpPr>
        <p:spPr>
          <a:xfrm>
            <a:off x="7857380" y="4607823"/>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2" name="Freeform 12"/>
          <p:cNvSpPr/>
          <p:nvPr/>
        </p:nvSpPr>
        <p:spPr>
          <a:xfrm>
            <a:off x="10706565" y="6117889"/>
            <a:ext cx="218876" cy="231503"/>
          </a:xfrm>
          <a:custGeom>
            <a:avLst/>
            <a:gdLst/>
            <a:ahLst/>
            <a:cxnLst/>
            <a:rect l="l" t="t" r="r" b="b"/>
            <a:pathLst>
              <a:path w="218876" h="231503">
                <a:moveTo>
                  <a:pt x="0" y="0"/>
                </a:moveTo>
                <a:lnTo>
                  <a:pt x="218876" y="0"/>
                </a:lnTo>
                <a:lnTo>
                  <a:pt x="218876" y="231503"/>
                </a:lnTo>
                <a:lnTo>
                  <a:pt x="0" y="23150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3" name="Freeform 13"/>
          <p:cNvSpPr/>
          <p:nvPr/>
        </p:nvSpPr>
        <p:spPr>
          <a:xfrm>
            <a:off x="13144627" y="4969989"/>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4" name="Freeform 14"/>
          <p:cNvSpPr/>
          <p:nvPr/>
        </p:nvSpPr>
        <p:spPr>
          <a:xfrm>
            <a:off x="15056832" y="6117889"/>
            <a:ext cx="218876" cy="231503"/>
          </a:xfrm>
          <a:custGeom>
            <a:avLst/>
            <a:gdLst/>
            <a:ahLst/>
            <a:cxnLst/>
            <a:rect l="l" t="t" r="r" b="b"/>
            <a:pathLst>
              <a:path w="218876" h="231503">
                <a:moveTo>
                  <a:pt x="0" y="0"/>
                </a:moveTo>
                <a:lnTo>
                  <a:pt x="218876" y="0"/>
                </a:lnTo>
                <a:lnTo>
                  <a:pt x="218876" y="231503"/>
                </a:lnTo>
                <a:lnTo>
                  <a:pt x="0" y="23150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5" name="TextBox 15"/>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grpSp>
        <p:nvGrpSpPr>
          <p:cNvPr id="2" name="Group 2"/>
          <p:cNvGrpSpPr/>
          <p:nvPr/>
        </p:nvGrpSpPr>
        <p:grpSpPr>
          <a:xfrm>
            <a:off x="1604708" y="1770004"/>
            <a:ext cx="14634447" cy="7171845"/>
            <a:chOff x="0" y="0"/>
            <a:chExt cx="19512595" cy="9562460"/>
          </a:xfrm>
        </p:grpSpPr>
        <p:sp>
          <p:nvSpPr>
            <p:cNvPr id="3" name="Freeform 3"/>
            <p:cNvSpPr/>
            <p:nvPr/>
          </p:nvSpPr>
          <p:spPr>
            <a:xfrm>
              <a:off x="0" y="0"/>
              <a:ext cx="4701018" cy="9562460"/>
            </a:xfrm>
            <a:custGeom>
              <a:avLst/>
              <a:gdLst/>
              <a:ahLst/>
              <a:cxnLst/>
              <a:rect l="l" t="t" r="r" b="b"/>
              <a:pathLst>
                <a:path w="4701018" h="9562460">
                  <a:moveTo>
                    <a:pt x="0" y="0"/>
                  </a:moveTo>
                  <a:lnTo>
                    <a:pt x="4701018" y="0"/>
                  </a:lnTo>
                  <a:lnTo>
                    <a:pt x="4701018" y="9562460"/>
                  </a:lnTo>
                  <a:lnTo>
                    <a:pt x="0" y="9562460"/>
                  </a:lnTo>
                  <a:lnTo>
                    <a:pt x="0" y="0"/>
                  </a:lnTo>
                  <a:close/>
                </a:path>
              </a:pathLst>
            </a:custGeom>
            <a:blipFill>
              <a:blip r:embed="rId2"/>
              <a:stretch>
                <a:fillRect r="-888" b="-257"/>
              </a:stretch>
            </a:blipFill>
          </p:spPr>
        </p:sp>
        <p:sp>
          <p:nvSpPr>
            <p:cNvPr id="4" name="Freeform 4"/>
            <p:cNvSpPr/>
            <p:nvPr/>
          </p:nvSpPr>
          <p:spPr>
            <a:xfrm>
              <a:off x="4701018" y="0"/>
              <a:ext cx="14811578" cy="9562460"/>
            </a:xfrm>
            <a:custGeom>
              <a:avLst/>
              <a:gdLst/>
              <a:ahLst/>
              <a:cxnLst/>
              <a:rect l="l" t="t" r="r" b="b"/>
              <a:pathLst>
                <a:path w="14811578" h="9562460">
                  <a:moveTo>
                    <a:pt x="0" y="0"/>
                  </a:moveTo>
                  <a:lnTo>
                    <a:pt x="14811577" y="0"/>
                  </a:lnTo>
                  <a:lnTo>
                    <a:pt x="14811577" y="9562460"/>
                  </a:lnTo>
                  <a:lnTo>
                    <a:pt x="0" y="9562460"/>
                  </a:lnTo>
                  <a:lnTo>
                    <a:pt x="0" y="0"/>
                  </a:lnTo>
                  <a:close/>
                </a:path>
              </a:pathLst>
            </a:custGeom>
            <a:blipFill>
              <a:blip r:embed="rId3"/>
              <a:stretch>
                <a:fillRect/>
              </a:stretch>
            </a:blipFill>
          </p:spPr>
        </p:sp>
      </p:grpSp>
      <p:sp>
        <p:nvSpPr>
          <p:cNvPr id="5" name="Freeform 5"/>
          <p:cNvSpPr/>
          <p:nvPr/>
        </p:nvSpPr>
        <p:spPr>
          <a:xfrm>
            <a:off x="5382227" y="4969989"/>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TextBox 6"/>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sp>
        <p:nvSpPr>
          <p:cNvPr id="7" name="TextBox 7"/>
          <p:cNvSpPr txBox="1"/>
          <p:nvPr/>
        </p:nvSpPr>
        <p:spPr>
          <a:xfrm>
            <a:off x="1604708" y="1237092"/>
            <a:ext cx="12059692" cy="399562"/>
          </a:xfrm>
          <a:prstGeom prst="rect">
            <a:avLst/>
          </a:prstGeom>
        </p:spPr>
        <p:txBody>
          <a:bodyPr lIns="0" tIns="0" rIns="0" bIns="0" rtlCol="0" anchor="t">
            <a:spAutoFit/>
          </a:bodyPr>
          <a:lstStyle/>
          <a:p>
            <a:pPr algn="ctr">
              <a:lnSpc>
                <a:spcPts val="3176"/>
              </a:lnSpc>
              <a:spcBef>
                <a:spcPct val="0"/>
              </a:spcBef>
            </a:pPr>
            <a:r>
              <a:rPr lang="en-US" sz="2269">
                <a:solidFill>
                  <a:srgbClr val="000000"/>
                </a:solidFill>
                <a:latin typeface="Garamond"/>
              </a:rPr>
              <a:t>Performance visée : L’élève a acquis toutes les compétences jugées nécessaires pour la suite de sa formation. .</a:t>
            </a:r>
          </a:p>
        </p:txBody>
      </p:sp>
      <p:sp>
        <p:nvSpPr>
          <p:cNvPr id="8" name="TextBox 8"/>
          <p:cNvSpPr txBox="1"/>
          <p:nvPr/>
        </p:nvSpPr>
        <p:spPr>
          <a:xfrm>
            <a:off x="1810287" y="3959879"/>
            <a:ext cx="3211836" cy="2734945"/>
          </a:xfrm>
          <a:prstGeom prst="rect">
            <a:avLst/>
          </a:prstGeom>
        </p:spPr>
        <p:txBody>
          <a:bodyPr lIns="0" tIns="0" rIns="0" bIns="0" rtlCol="0" anchor="t">
            <a:spAutoFit/>
          </a:bodyPr>
          <a:lstStyle/>
          <a:p>
            <a:pPr algn="l">
              <a:lnSpc>
                <a:spcPts val="3079"/>
              </a:lnSpc>
              <a:spcBef>
                <a:spcPct val="0"/>
              </a:spcBef>
            </a:pPr>
            <a:r>
              <a:rPr lang="en-US" sz="2199">
                <a:solidFill>
                  <a:srgbClr val="000000"/>
                </a:solidFill>
                <a:latin typeface="Garamond"/>
              </a:rPr>
              <a:t>Activités/travaux menés dans un environnement technique favorable à la concentration et au développement de compétences et qui répondaient à un projet pédagogique visé.</a:t>
            </a:r>
          </a:p>
        </p:txBody>
      </p:sp>
      <p:sp>
        <p:nvSpPr>
          <p:cNvPr id="9" name="Freeform 9"/>
          <p:cNvSpPr/>
          <p:nvPr/>
        </p:nvSpPr>
        <p:spPr>
          <a:xfrm>
            <a:off x="6260203" y="5767323"/>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0" name="Freeform 10"/>
          <p:cNvSpPr/>
          <p:nvPr/>
        </p:nvSpPr>
        <p:spPr>
          <a:xfrm>
            <a:off x="7092498" y="4607823"/>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1" name="Freeform 11"/>
          <p:cNvSpPr/>
          <p:nvPr/>
        </p:nvSpPr>
        <p:spPr>
          <a:xfrm>
            <a:off x="10706565" y="6117889"/>
            <a:ext cx="218876" cy="231503"/>
          </a:xfrm>
          <a:custGeom>
            <a:avLst/>
            <a:gdLst/>
            <a:ahLst/>
            <a:cxnLst/>
            <a:rect l="l" t="t" r="r" b="b"/>
            <a:pathLst>
              <a:path w="218876" h="231503">
                <a:moveTo>
                  <a:pt x="0" y="0"/>
                </a:moveTo>
                <a:lnTo>
                  <a:pt x="218876" y="0"/>
                </a:lnTo>
                <a:lnTo>
                  <a:pt x="218876" y="231503"/>
                </a:lnTo>
                <a:lnTo>
                  <a:pt x="0" y="23150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2" name="Freeform 12"/>
          <p:cNvSpPr/>
          <p:nvPr/>
        </p:nvSpPr>
        <p:spPr>
          <a:xfrm>
            <a:off x="13134003" y="5355926"/>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3" name="Freeform 13"/>
          <p:cNvSpPr/>
          <p:nvPr/>
        </p:nvSpPr>
        <p:spPr>
          <a:xfrm>
            <a:off x="15067455" y="4607823"/>
            <a:ext cx="218876" cy="231503"/>
          </a:xfrm>
          <a:custGeom>
            <a:avLst/>
            <a:gdLst/>
            <a:ahLst/>
            <a:cxnLst/>
            <a:rect l="l" t="t" r="r" b="b"/>
            <a:pathLst>
              <a:path w="218876" h="231503">
                <a:moveTo>
                  <a:pt x="0" y="0"/>
                </a:moveTo>
                <a:lnTo>
                  <a:pt x="218876" y="0"/>
                </a:lnTo>
                <a:lnTo>
                  <a:pt x="218876" y="231504"/>
                </a:lnTo>
                <a:lnTo>
                  <a:pt x="0" y="2315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4" name="TextBox 14"/>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75205" y="1320165"/>
            <a:ext cx="16937590" cy="6646545"/>
          </a:xfrm>
          <a:prstGeom prst="rect">
            <a:avLst/>
          </a:prstGeom>
        </p:spPr>
        <p:txBody>
          <a:bodyPr lIns="0" tIns="0" rIns="0" bIns="0" rtlCol="0" anchor="t">
            <a:spAutoFit/>
          </a:bodyPr>
          <a:lstStyle/>
          <a:p>
            <a:pPr algn="just">
              <a:lnSpc>
                <a:spcPts val="3779"/>
              </a:lnSpc>
            </a:pPr>
            <a:endParaRPr/>
          </a:p>
          <a:p>
            <a:pPr algn="just">
              <a:lnSpc>
                <a:spcPts val="3779"/>
              </a:lnSpc>
            </a:pPr>
            <a:r>
              <a:rPr lang="en-US" sz="2699">
                <a:solidFill>
                  <a:srgbClr val="000000"/>
                </a:solidFill>
                <a:latin typeface="Garamond"/>
              </a:rPr>
              <a:t>On a donc mesuré l’étendue des désajustements : quels points sont spécifiquement touchés,  qu’est-ce qu’on réussi à atteindre avec ce désajustement ou encore quels impacts cela a-t-il sur les différents acteurs. </a:t>
            </a:r>
          </a:p>
          <a:p>
            <a:pPr algn="just">
              <a:lnSpc>
                <a:spcPts val="3779"/>
              </a:lnSpc>
            </a:pPr>
            <a:endParaRPr lang="en-US" sz="2699">
              <a:solidFill>
                <a:srgbClr val="000000"/>
              </a:solidFill>
              <a:latin typeface="Garamond"/>
            </a:endParaRPr>
          </a:p>
          <a:p>
            <a:pPr algn="just">
              <a:lnSpc>
                <a:spcPts val="3779"/>
              </a:lnSpc>
            </a:pPr>
            <a:r>
              <a:rPr lang="en-US" sz="2699">
                <a:solidFill>
                  <a:srgbClr val="000000"/>
                </a:solidFill>
                <a:latin typeface="Garamond"/>
              </a:rPr>
              <a:t>On peut alors se demander comment s’y prendre pour s’en sortir et réharmoniser ce qui a été touché. Mais avant de trouver des solutions, il faut déjà identifier ce qui nous coince et nous empêche d’atteindre la note maximale sur les échelles. </a:t>
            </a:r>
          </a:p>
          <a:p>
            <a:pPr algn="just">
              <a:lnSpc>
                <a:spcPts val="3779"/>
              </a:lnSpc>
            </a:pPr>
            <a:endParaRPr lang="en-US" sz="2699">
              <a:solidFill>
                <a:srgbClr val="000000"/>
              </a:solidFill>
              <a:latin typeface="Garamond"/>
            </a:endParaRPr>
          </a:p>
          <a:p>
            <a:pPr algn="just">
              <a:lnSpc>
                <a:spcPts val="3779"/>
              </a:lnSpc>
            </a:pPr>
            <a:endParaRPr lang="en-US" sz="2699">
              <a:solidFill>
                <a:srgbClr val="000000"/>
              </a:solidFill>
              <a:latin typeface="Garamond"/>
            </a:endParaRPr>
          </a:p>
          <a:p>
            <a:pPr algn="just">
              <a:lnSpc>
                <a:spcPts val="3779"/>
              </a:lnSpc>
            </a:pPr>
            <a:r>
              <a:rPr lang="en-US" sz="2699">
                <a:solidFill>
                  <a:srgbClr val="000000"/>
                </a:solidFill>
                <a:latin typeface="Garamond"/>
              </a:rPr>
              <a:t>Dans ce but, on tentera de reformuler chaque désajustement selon un formalisme semblable à :</a:t>
            </a:r>
          </a:p>
          <a:p>
            <a:pPr algn="just">
              <a:lnSpc>
                <a:spcPts val="3779"/>
              </a:lnSpc>
            </a:pPr>
            <a:endParaRPr lang="en-US" sz="2699">
              <a:solidFill>
                <a:srgbClr val="000000"/>
              </a:solidFill>
              <a:latin typeface="Garamond"/>
            </a:endParaRPr>
          </a:p>
          <a:p>
            <a:pPr algn="just">
              <a:lnSpc>
                <a:spcPts val="3779"/>
              </a:lnSpc>
            </a:pPr>
            <a:endParaRPr lang="en-US" sz="2699">
              <a:solidFill>
                <a:srgbClr val="000000"/>
              </a:solidFill>
              <a:latin typeface="Garamond"/>
            </a:endParaRPr>
          </a:p>
          <a:p>
            <a:pPr algn="ctr">
              <a:lnSpc>
                <a:spcPts val="3779"/>
              </a:lnSpc>
            </a:pPr>
            <a:r>
              <a:rPr lang="en-US" sz="2699">
                <a:solidFill>
                  <a:srgbClr val="000000"/>
                </a:solidFill>
                <a:latin typeface="Garamond Bold"/>
              </a:rPr>
              <a:t>Comment réajuster … alors que je suis bloqué·e dans/par …</a:t>
            </a:r>
          </a:p>
          <a:p>
            <a:pPr algn="just">
              <a:lnSpc>
                <a:spcPts val="3779"/>
              </a:lnSpc>
            </a:pPr>
            <a:endParaRPr lang="en-US" sz="2699">
              <a:solidFill>
                <a:srgbClr val="000000"/>
              </a:solidFill>
              <a:latin typeface="Garamond Bold"/>
            </a:endParaRPr>
          </a:p>
          <a:p>
            <a:pPr algn="just">
              <a:lnSpc>
                <a:spcPts val="3779"/>
              </a:lnSpc>
              <a:spcBef>
                <a:spcPct val="0"/>
              </a:spcBef>
            </a:pPr>
            <a:endParaRPr lang="en-US" sz="2699">
              <a:solidFill>
                <a:srgbClr val="000000"/>
              </a:solidFill>
              <a:latin typeface="Garamond Bold"/>
            </a:endParaRPr>
          </a:p>
        </p:txBody>
      </p:sp>
      <p:sp>
        <p:nvSpPr>
          <p:cNvPr id="3" name="Freeform 3"/>
          <p:cNvSpPr/>
          <p:nvPr/>
        </p:nvSpPr>
        <p:spPr>
          <a:xfrm>
            <a:off x="677768" y="7958452"/>
            <a:ext cx="701864" cy="749564"/>
          </a:xfrm>
          <a:custGeom>
            <a:avLst/>
            <a:gdLst/>
            <a:ahLst/>
            <a:cxnLst/>
            <a:rect l="l" t="t" r="r" b="b"/>
            <a:pathLst>
              <a:path w="701864" h="749564">
                <a:moveTo>
                  <a:pt x="0" y="0"/>
                </a:moveTo>
                <a:lnTo>
                  <a:pt x="701864" y="0"/>
                </a:lnTo>
                <a:lnTo>
                  <a:pt x="701864" y="749564"/>
                </a:lnTo>
                <a:lnTo>
                  <a:pt x="0" y="74956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137161" y="41366"/>
            <a:ext cx="3006451"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3ème étape</a:t>
            </a:r>
          </a:p>
        </p:txBody>
      </p:sp>
      <p:sp>
        <p:nvSpPr>
          <p:cNvPr id="5" name="TextBox 5"/>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17</a:t>
            </a:r>
          </a:p>
        </p:txBody>
      </p:sp>
      <p:sp>
        <p:nvSpPr>
          <p:cNvPr id="6" name="TextBox 6"/>
          <p:cNvSpPr txBox="1"/>
          <p:nvPr/>
        </p:nvSpPr>
        <p:spPr>
          <a:xfrm>
            <a:off x="1737191" y="7843649"/>
            <a:ext cx="15902509" cy="1407795"/>
          </a:xfrm>
          <a:prstGeom prst="rect">
            <a:avLst/>
          </a:prstGeom>
        </p:spPr>
        <p:txBody>
          <a:bodyPr lIns="0" tIns="0" rIns="0" bIns="0" rtlCol="0" anchor="t">
            <a:spAutoFit/>
          </a:bodyPr>
          <a:lstStyle/>
          <a:p>
            <a:pPr algn="l">
              <a:lnSpc>
                <a:spcPts val="3779"/>
              </a:lnSpc>
              <a:spcBef>
                <a:spcPct val="0"/>
              </a:spcBef>
            </a:pPr>
            <a:r>
              <a:rPr lang="en-US" sz="2700">
                <a:solidFill>
                  <a:srgbClr val="000000"/>
                </a:solidFill>
                <a:latin typeface="Garamond"/>
              </a:rPr>
              <a:t>Pour s’aider, on peut, avant de remplir le formalisme, identifier les aspects bloquants pour chaque indicateur d’harmonie, performance et acteurs. Puis, on les synthétise pour définir le blocage général auquel fait face le réajustement.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sp>
        <p:nvSpPr>
          <p:cNvPr id="3" name="TextBox 3"/>
          <p:cNvSpPr txBox="1"/>
          <p:nvPr/>
        </p:nvSpPr>
        <p:spPr>
          <a:xfrm>
            <a:off x="1028700" y="2358441"/>
            <a:ext cx="16489388" cy="1899285"/>
          </a:xfrm>
          <a:prstGeom prst="rect">
            <a:avLst/>
          </a:prstGeom>
        </p:spPr>
        <p:txBody>
          <a:bodyPr lIns="0" tIns="0" rIns="0" bIns="0" rtlCol="0" anchor="t">
            <a:spAutoFit/>
          </a:bodyPr>
          <a:lstStyle/>
          <a:p>
            <a:pPr algn="l">
              <a:lnSpc>
                <a:spcPts val="5040"/>
              </a:lnSpc>
              <a:spcBef>
                <a:spcPct val="0"/>
              </a:spcBef>
            </a:pPr>
            <a:r>
              <a:rPr lang="en-US" sz="3600">
                <a:solidFill>
                  <a:srgbClr val="000000"/>
                </a:solidFill>
                <a:latin typeface="Garamond Bold"/>
              </a:rPr>
              <a:t>Désajustement 1  :</a:t>
            </a:r>
            <a:r>
              <a:rPr lang="en-US" sz="3600">
                <a:solidFill>
                  <a:srgbClr val="000000"/>
                </a:solidFill>
                <a:latin typeface="Garamond"/>
              </a:rPr>
              <a:t> </a:t>
            </a:r>
            <a:r>
              <a:rPr lang="en-US" sz="3600">
                <a:solidFill>
                  <a:srgbClr val="000000"/>
                </a:solidFill>
                <a:latin typeface="Garamond Bold"/>
              </a:rPr>
              <a:t>Comment réajuster</a:t>
            </a:r>
            <a:r>
              <a:rPr lang="en-US" sz="3600">
                <a:solidFill>
                  <a:srgbClr val="000000"/>
                </a:solidFill>
                <a:latin typeface="Garamond"/>
              </a:rPr>
              <a:t> un fonctionnement harmonieux au sein de la classe, où le professeur peut confortablement réaliser sa mission pédagogique, </a:t>
            </a:r>
            <a:r>
              <a:rPr lang="en-US" sz="3600">
                <a:solidFill>
                  <a:srgbClr val="000000"/>
                </a:solidFill>
                <a:latin typeface="Garamond Bold"/>
              </a:rPr>
              <a:t>alors que je suis bloqué·e par</a:t>
            </a:r>
            <a:r>
              <a:rPr lang="en-US" sz="3600">
                <a:solidFill>
                  <a:srgbClr val="000000"/>
                </a:solidFill>
                <a:latin typeface="Garamond"/>
              </a:rPr>
              <a:t> le manque d’habitude du professeur et des élèves à l’utilisation de l’iPad. </a:t>
            </a:r>
          </a:p>
        </p:txBody>
      </p:sp>
      <p:sp>
        <p:nvSpPr>
          <p:cNvPr id="4" name="TextBox 4"/>
          <p:cNvSpPr txBox="1"/>
          <p:nvPr/>
        </p:nvSpPr>
        <p:spPr>
          <a:xfrm>
            <a:off x="1028700" y="6068959"/>
            <a:ext cx="16230600" cy="1899285"/>
          </a:xfrm>
          <a:prstGeom prst="rect">
            <a:avLst/>
          </a:prstGeom>
        </p:spPr>
        <p:txBody>
          <a:bodyPr lIns="0" tIns="0" rIns="0" bIns="0" rtlCol="0" anchor="t">
            <a:spAutoFit/>
          </a:bodyPr>
          <a:lstStyle/>
          <a:p>
            <a:pPr algn="l">
              <a:lnSpc>
                <a:spcPts val="5040"/>
              </a:lnSpc>
              <a:spcBef>
                <a:spcPct val="0"/>
              </a:spcBef>
            </a:pPr>
            <a:r>
              <a:rPr lang="en-US" sz="3600">
                <a:solidFill>
                  <a:srgbClr val="000000"/>
                </a:solidFill>
                <a:latin typeface="Garamond Bold"/>
              </a:rPr>
              <a:t>Désajustement 2 :</a:t>
            </a:r>
            <a:r>
              <a:rPr lang="en-US" sz="3600">
                <a:solidFill>
                  <a:srgbClr val="000000"/>
                </a:solidFill>
                <a:latin typeface="Garamond"/>
              </a:rPr>
              <a:t> </a:t>
            </a:r>
            <a:r>
              <a:rPr lang="en-US" sz="3600">
                <a:solidFill>
                  <a:srgbClr val="000000"/>
                </a:solidFill>
                <a:latin typeface="Garamond Bold"/>
              </a:rPr>
              <a:t>Comment réajuster </a:t>
            </a:r>
            <a:r>
              <a:rPr lang="en-US" sz="3600">
                <a:solidFill>
                  <a:srgbClr val="000000"/>
                </a:solidFill>
                <a:latin typeface="Garamond"/>
              </a:rPr>
              <a:t>la formation de l’élève vers un projet pédagogique visé </a:t>
            </a:r>
            <a:r>
              <a:rPr lang="en-US" sz="3600">
                <a:solidFill>
                  <a:srgbClr val="000000"/>
                </a:solidFill>
                <a:latin typeface="Garamond Bold"/>
              </a:rPr>
              <a:t>alors que je suis bloqué·e</a:t>
            </a:r>
            <a:r>
              <a:rPr lang="en-US" sz="3600">
                <a:solidFill>
                  <a:srgbClr val="000000"/>
                </a:solidFill>
                <a:latin typeface="Garamond"/>
              </a:rPr>
              <a:t> </a:t>
            </a:r>
            <a:r>
              <a:rPr lang="en-US" sz="3600">
                <a:solidFill>
                  <a:srgbClr val="000000"/>
                </a:solidFill>
                <a:latin typeface="Garamond Bold"/>
              </a:rPr>
              <a:t>dans</a:t>
            </a:r>
            <a:r>
              <a:rPr lang="en-US" sz="3600">
                <a:solidFill>
                  <a:srgbClr val="000000"/>
                </a:solidFill>
                <a:latin typeface="Garamond"/>
              </a:rPr>
              <a:t> un schéma où l’iPad l’empêche d’acquérir certaines compétences. </a:t>
            </a:r>
          </a:p>
        </p:txBody>
      </p:sp>
      <p:sp>
        <p:nvSpPr>
          <p:cNvPr id="5" name="TextBox 5"/>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183144" y="1876530"/>
            <a:ext cx="15921712" cy="7046018"/>
          </a:xfrm>
          <a:prstGeom prst="rect">
            <a:avLst/>
          </a:prstGeom>
        </p:spPr>
        <p:txBody>
          <a:bodyPr lIns="0" tIns="0" rIns="0" bIns="0" rtlCol="0" anchor="t">
            <a:spAutoFit/>
          </a:bodyPr>
          <a:lstStyle/>
          <a:p>
            <a:pPr algn="just">
              <a:lnSpc>
                <a:spcPts val="4336"/>
              </a:lnSpc>
              <a:spcBef>
                <a:spcPct val="0"/>
              </a:spcBef>
            </a:pPr>
            <a:r>
              <a:rPr lang="en-US" sz="3097">
                <a:solidFill>
                  <a:srgbClr val="000000"/>
                </a:solidFill>
                <a:latin typeface="Garamond"/>
              </a:rPr>
              <a:t>Le concept de désajustement technique a été proposé par Bertrand GILLE pour caractériser le fait qu’une nouvelle technique peut venir perturber profondément le fonctionnement, l’ordre établi, l’harmonie au sein des autres systèmes liés et son environnement social. </a:t>
            </a:r>
          </a:p>
          <a:p>
            <a:pPr algn="just">
              <a:lnSpc>
                <a:spcPts val="4336"/>
              </a:lnSpc>
              <a:spcBef>
                <a:spcPct val="0"/>
              </a:spcBef>
            </a:pPr>
            <a:endParaRPr lang="en-US" sz="3097">
              <a:solidFill>
                <a:srgbClr val="000000"/>
              </a:solidFill>
              <a:latin typeface="Garamond"/>
            </a:endParaRPr>
          </a:p>
          <a:p>
            <a:pPr algn="just">
              <a:lnSpc>
                <a:spcPts val="4336"/>
              </a:lnSpc>
              <a:spcBef>
                <a:spcPct val="0"/>
              </a:spcBef>
            </a:pPr>
            <a:r>
              <a:rPr lang="en-US" sz="3097">
                <a:solidFill>
                  <a:srgbClr val="000000"/>
                </a:solidFill>
                <a:latin typeface="Garamond"/>
              </a:rPr>
              <a:t>Les outils de partage de contenu numérique ont par exemple désajusté l’industrie musicale (remise en question de la chaîne économique, reportée un temps sur les concerts plus que sur la vente d’albums, voire remise en question de la notion même d’album, etc.) </a:t>
            </a:r>
          </a:p>
          <a:p>
            <a:pPr algn="just">
              <a:lnSpc>
                <a:spcPts val="4336"/>
              </a:lnSpc>
              <a:spcBef>
                <a:spcPct val="0"/>
              </a:spcBef>
            </a:pPr>
            <a:endParaRPr lang="en-US" sz="3097">
              <a:solidFill>
                <a:srgbClr val="000000"/>
              </a:solidFill>
              <a:latin typeface="Garamond"/>
            </a:endParaRPr>
          </a:p>
          <a:p>
            <a:pPr algn="just">
              <a:lnSpc>
                <a:spcPts val="4336"/>
              </a:lnSpc>
              <a:spcBef>
                <a:spcPct val="0"/>
              </a:spcBef>
            </a:pPr>
            <a:r>
              <a:rPr lang="en-US" sz="3097">
                <a:solidFill>
                  <a:srgbClr val="000000"/>
                </a:solidFill>
                <a:latin typeface="Garamond"/>
              </a:rPr>
              <a:t>Selon GILLE, le système technique est en avance sur les autres systèmes, qui doivent évoluer pour s’y adapter : « L’adoption d’un système technique entraîne nécessairement l’adoption d’un système social correspondant, afin que les cohérences soient maintenues » [B. Gille, Prolégomènes à une histoire des technique, 1978]. Se crée ainsi un phénomène de réajustement des systèmes rattachés à la technique en question pour compenser cet écart.</a:t>
            </a:r>
          </a:p>
        </p:txBody>
      </p:sp>
      <p:sp>
        <p:nvSpPr>
          <p:cNvPr id="3" name="TextBox 3"/>
          <p:cNvSpPr txBox="1"/>
          <p:nvPr/>
        </p:nvSpPr>
        <p:spPr>
          <a:xfrm>
            <a:off x="4504369" y="578803"/>
            <a:ext cx="9279262" cy="804545"/>
          </a:xfrm>
          <a:prstGeom prst="rect">
            <a:avLst/>
          </a:prstGeom>
        </p:spPr>
        <p:txBody>
          <a:bodyPr lIns="0" tIns="0" rIns="0" bIns="0" rtlCol="0" anchor="t">
            <a:spAutoFit/>
          </a:bodyPr>
          <a:lstStyle/>
          <a:p>
            <a:pPr algn="ctr">
              <a:lnSpc>
                <a:spcPts val="6580"/>
              </a:lnSpc>
            </a:pPr>
            <a:r>
              <a:rPr lang="en-US" sz="4700">
                <a:solidFill>
                  <a:srgbClr val="000000"/>
                </a:solidFill>
                <a:latin typeface="Garamond Bold"/>
              </a:rPr>
              <a:t>Concept:</a:t>
            </a:r>
            <a:r>
              <a:rPr lang="en-US" sz="4700">
                <a:solidFill>
                  <a:srgbClr val="000000"/>
                </a:solidFill>
                <a:latin typeface="Garamond Bold Italics"/>
              </a:rPr>
              <a:t> Bertrand GILLE </a:t>
            </a:r>
          </a:p>
        </p:txBody>
      </p:sp>
      <p:sp>
        <p:nvSpPr>
          <p:cNvPr id="4" name="TextBox 4"/>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a:t>
            </a:r>
          </a:p>
        </p:txBody>
      </p:sp>
      <p:grpSp>
        <p:nvGrpSpPr>
          <p:cNvPr id="5" name="Group 5"/>
          <p:cNvGrpSpPr/>
          <p:nvPr/>
        </p:nvGrpSpPr>
        <p:grpSpPr>
          <a:xfrm>
            <a:off x="864073" y="1666381"/>
            <a:ext cx="16637256" cy="7730601"/>
            <a:chOff x="0" y="0"/>
            <a:chExt cx="4381829" cy="2036043"/>
          </a:xfrm>
        </p:grpSpPr>
        <p:sp>
          <p:nvSpPr>
            <p:cNvPr id="6" name="Freeform 6"/>
            <p:cNvSpPr/>
            <p:nvPr/>
          </p:nvSpPr>
          <p:spPr>
            <a:xfrm>
              <a:off x="0" y="0"/>
              <a:ext cx="4381829" cy="2036043"/>
            </a:xfrm>
            <a:custGeom>
              <a:avLst/>
              <a:gdLst/>
              <a:ahLst/>
              <a:cxnLst/>
              <a:rect l="l" t="t" r="r" b="b"/>
              <a:pathLst>
                <a:path w="4381829" h="2036043">
                  <a:moveTo>
                    <a:pt x="0" y="0"/>
                  </a:moveTo>
                  <a:lnTo>
                    <a:pt x="4381829" y="0"/>
                  </a:lnTo>
                  <a:lnTo>
                    <a:pt x="4381829" y="2036043"/>
                  </a:lnTo>
                  <a:lnTo>
                    <a:pt x="0" y="2036043"/>
                  </a:lnTo>
                  <a:close/>
                </a:path>
              </a:pathLst>
            </a:custGeom>
            <a:solidFill>
              <a:srgbClr val="000000">
                <a:alpha val="0"/>
              </a:srgbClr>
            </a:solidFill>
            <a:ln w="38100" cap="sq">
              <a:solidFill>
                <a:srgbClr val="000000"/>
              </a:solidFill>
              <a:prstDash val="solid"/>
              <a:miter/>
            </a:ln>
          </p:spPr>
        </p:sp>
        <p:sp>
          <p:nvSpPr>
            <p:cNvPr id="7" name="TextBox 7"/>
            <p:cNvSpPr txBox="1"/>
            <p:nvPr/>
          </p:nvSpPr>
          <p:spPr>
            <a:xfrm>
              <a:off x="0" y="-66675"/>
              <a:ext cx="4381829" cy="2102718"/>
            </a:xfrm>
            <a:prstGeom prst="rect">
              <a:avLst/>
            </a:prstGeom>
          </p:spPr>
          <p:txBody>
            <a:bodyPr lIns="50800" tIns="50800" rIns="50800" bIns="50800" rtlCol="0" anchor="ctr"/>
            <a:lstStyle/>
            <a:p>
              <a:pPr marL="0" lvl="0" indent="0" algn="just">
                <a:lnSpc>
                  <a:spcPts val="4056"/>
                </a:lnSpc>
                <a:spcBef>
                  <a:spcPct val="0"/>
                </a:spcBef>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836788" y="2697426"/>
            <a:ext cx="4797326" cy="1576069"/>
          </a:xfrm>
          <a:prstGeom prst="rect">
            <a:avLst/>
          </a:prstGeom>
        </p:spPr>
        <p:txBody>
          <a:bodyPr lIns="0" tIns="0" rIns="0" bIns="0" rtlCol="0" anchor="t">
            <a:spAutoFit/>
          </a:bodyPr>
          <a:lstStyle/>
          <a:p>
            <a:pPr algn="ctr">
              <a:lnSpc>
                <a:spcPts val="12880"/>
              </a:lnSpc>
            </a:pPr>
            <a:r>
              <a:rPr lang="en-US" sz="9200">
                <a:solidFill>
                  <a:srgbClr val="000000"/>
                </a:solidFill>
                <a:latin typeface="Garamond Bold"/>
              </a:rPr>
              <a:t>Invention</a:t>
            </a:r>
          </a:p>
        </p:txBody>
      </p:sp>
      <p:sp>
        <p:nvSpPr>
          <p:cNvPr id="3" name="TextBox 3"/>
          <p:cNvSpPr txBox="1"/>
          <p:nvPr/>
        </p:nvSpPr>
        <p:spPr>
          <a:xfrm>
            <a:off x="1028700" y="5234846"/>
            <a:ext cx="16772690" cy="3357245"/>
          </a:xfrm>
          <a:prstGeom prst="rect">
            <a:avLst/>
          </a:prstGeom>
        </p:spPr>
        <p:txBody>
          <a:bodyPr lIns="0" tIns="0" rIns="0" bIns="0" rtlCol="0" anchor="t">
            <a:spAutoFit/>
          </a:bodyPr>
          <a:lstStyle/>
          <a:p>
            <a:pPr algn="l">
              <a:lnSpc>
                <a:spcPts val="4480"/>
              </a:lnSpc>
            </a:pPr>
            <a:r>
              <a:rPr lang="en-US" sz="3200">
                <a:solidFill>
                  <a:srgbClr val="000000"/>
                </a:solidFill>
                <a:latin typeface="Garamond"/>
              </a:rPr>
              <a:t>Identifier les impacts des désajustements et les points qui empêchent la réharmonisation nous donne des idées pour réajuster. On peut donc s’essayer à la création de solutions. </a:t>
            </a:r>
          </a:p>
          <a:p>
            <a:pPr algn="l">
              <a:lnSpc>
                <a:spcPts val="4480"/>
              </a:lnSpc>
            </a:pPr>
            <a:endParaRPr lang="en-US" sz="3200">
              <a:solidFill>
                <a:srgbClr val="000000"/>
              </a:solidFill>
              <a:latin typeface="Garamond"/>
            </a:endParaRPr>
          </a:p>
          <a:p>
            <a:pPr algn="l">
              <a:lnSpc>
                <a:spcPts val="4480"/>
              </a:lnSpc>
            </a:pPr>
            <a:endParaRPr lang="en-US" sz="3200">
              <a:solidFill>
                <a:srgbClr val="000000"/>
              </a:solidFill>
              <a:latin typeface="Garamond"/>
            </a:endParaRPr>
          </a:p>
          <a:p>
            <a:pPr algn="l">
              <a:lnSpc>
                <a:spcPts val="4480"/>
              </a:lnSpc>
            </a:pPr>
            <a:endParaRPr lang="en-US" sz="3200">
              <a:solidFill>
                <a:srgbClr val="000000"/>
              </a:solidFill>
              <a:latin typeface="Garamond"/>
            </a:endParaRPr>
          </a:p>
          <a:p>
            <a:pPr algn="l">
              <a:lnSpc>
                <a:spcPts val="4480"/>
              </a:lnSpc>
              <a:spcBef>
                <a:spcPct val="0"/>
              </a:spcBef>
            </a:pPr>
            <a:endParaRPr lang="en-US" sz="3200">
              <a:solidFill>
                <a:srgbClr val="000000"/>
              </a:solidFill>
              <a:latin typeface="Garamond"/>
            </a:endParaRPr>
          </a:p>
        </p:txBody>
      </p:sp>
      <p:sp>
        <p:nvSpPr>
          <p:cNvPr id="4" name="TextBox 4"/>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221100" y="5143500"/>
            <a:ext cx="11845799" cy="3879396"/>
            <a:chOff x="0" y="0"/>
            <a:chExt cx="15794399" cy="5172527"/>
          </a:xfrm>
        </p:grpSpPr>
        <p:sp>
          <p:nvSpPr>
            <p:cNvPr id="3" name="TextBox 3"/>
            <p:cNvSpPr txBox="1"/>
            <p:nvPr/>
          </p:nvSpPr>
          <p:spPr>
            <a:xfrm>
              <a:off x="4334540" y="-57150"/>
              <a:ext cx="7623996" cy="1163939"/>
            </a:xfrm>
            <a:prstGeom prst="rect">
              <a:avLst/>
            </a:prstGeom>
          </p:spPr>
          <p:txBody>
            <a:bodyPr lIns="0" tIns="0" rIns="0" bIns="0" rtlCol="0" anchor="t">
              <a:spAutoFit/>
            </a:bodyPr>
            <a:lstStyle/>
            <a:p>
              <a:pPr algn="ctr">
                <a:lnSpc>
                  <a:spcPts val="3596"/>
                </a:lnSpc>
              </a:pPr>
              <a:r>
                <a:rPr lang="en-US" sz="2569">
                  <a:solidFill>
                    <a:srgbClr val="000000"/>
                  </a:solidFill>
                  <a:latin typeface="Garamond"/>
                  <a:ea typeface="Garamond"/>
                </a:rPr>
                <a:t>Désajustement n°... : </a:t>
              </a:r>
            </a:p>
            <a:p>
              <a:pPr algn="ctr">
                <a:lnSpc>
                  <a:spcPts val="3596"/>
                </a:lnSpc>
                <a:spcBef>
                  <a:spcPct val="0"/>
                </a:spcBef>
              </a:pPr>
              <a:endParaRPr lang="en-US" sz="2569">
                <a:solidFill>
                  <a:srgbClr val="000000"/>
                </a:solidFill>
                <a:latin typeface="Garamond"/>
                <a:ea typeface="Garamond"/>
              </a:endParaRPr>
            </a:p>
          </p:txBody>
        </p:sp>
        <p:sp>
          <p:nvSpPr>
            <p:cNvPr id="4" name="TextBox 4"/>
            <p:cNvSpPr txBox="1"/>
            <p:nvPr/>
          </p:nvSpPr>
          <p:spPr>
            <a:xfrm>
              <a:off x="0" y="2814788"/>
              <a:ext cx="7623996" cy="1760839"/>
            </a:xfrm>
            <a:prstGeom prst="rect">
              <a:avLst/>
            </a:prstGeom>
          </p:spPr>
          <p:txBody>
            <a:bodyPr lIns="0" tIns="0" rIns="0" bIns="0" rtlCol="0" anchor="t">
              <a:spAutoFit/>
            </a:bodyPr>
            <a:lstStyle/>
            <a:p>
              <a:pPr algn="ctr">
                <a:lnSpc>
                  <a:spcPts val="3596"/>
                </a:lnSpc>
              </a:pPr>
              <a:endParaRPr/>
            </a:p>
            <a:p>
              <a:pPr algn="ctr">
                <a:lnSpc>
                  <a:spcPts val="3596"/>
                </a:lnSpc>
                <a:spcBef>
                  <a:spcPct val="0"/>
                </a:spcBef>
              </a:pPr>
              <a:r>
                <a:rPr lang="en-US" sz="2569">
                  <a:solidFill>
                    <a:srgbClr val="000000"/>
                  </a:solidFill>
                  <a:latin typeface="Garamond"/>
                </a:rPr>
                <a:t>Changement(s) du système technique pour retrouver l’harmonie pré-existante :</a:t>
              </a:r>
            </a:p>
          </p:txBody>
        </p:sp>
        <p:sp>
          <p:nvSpPr>
            <p:cNvPr id="5" name="TextBox 5"/>
            <p:cNvSpPr txBox="1"/>
            <p:nvPr/>
          </p:nvSpPr>
          <p:spPr>
            <a:xfrm>
              <a:off x="9328907" y="2814788"/>
              <a:ext cx="6465493" cy="2357739"/>
            </a:xfrm>
            <a:prstGeom prst="rect">
              <a:avLst/>
            </a:prstGeom>
          </p:spPr>
          <p:txBody>
            <a:bodyPr lIns="0" tIns="0" rIns="0" bIns="0" rtlCol="0" anchor="t">
              <a:spAutoFit/>
            </a:bodyPr>
            <a:lstStyle/>
            <a:p>
              <a:pPr algn="ctr">
                <a:lnSpc>
                  <a:spcPts val="3596"/>
                </a:lnSpc>
              </a:pPr>
              <a:endParaRPr/>
            </a:p>
            <a:p>
              <a:pPr algn="ctr">
                <a:lnSpc>
                  <a:spcPts val="3596"/>
                </a:lnSpc>
                <a:spcBef>
                  <a:spcPct val="0"/>
                </a:spcBef>
              </a:pPr>
              <a:r>
                <a:rPr lang="en-US" sz="2569">
                  <a:solidFill>
                    <a:srgbClr val="000000"/>
                  </a:solidFill>
                  <a:latin typeface="Garamond"/>
                </a:rPr>
                <a:t>Changement(s) de l’harmonie pré-existante / trouver une nouvelle harmonie :</a:t>
              </a:r>
            </a:p>
          </p:txBody>
        </p:sp>
        <p:sp>
          <p:nvSpPr>
            <p:cNvPr id="6" name="AutoShape 6"/>
            <p:cNvSpPr/>
            <p:nvPr/>
          </p:nvSpPr>
          <p:spPr>
            <a:xfrm>
              <a:off x="8146538" y="1106789"/>
              <a:ext cx="4415115" cy="1765149"/>
            </a:xfrm>
            <a:prstGeom prst="line">
              <a:avLst/>
            </a:prstGeom>
            <a:ln w="50800" cap="flat">
              <a:solidFill>
                <a:srgbClr val="000000"/>
              </a:solidFill>
              <a:prstDash val="solid"/>
              <a:headEnd type="none" w="sm" len="sm"/>
              <a:tailEnd type="arrow" w="med" len="sm"/>
            </a:ln>
          </p:spPr>
        </p:sp>
        <p:sp>
          <p:nvSpPr>
            <p:cNvPr id="7" name="AutoShape 7"/>
            <p:cNvSpPr/>
            <p:nvPr/>
          </p:nvSpPr>
          <p:spPr>
            <a:xfrm flipH="1">
              <a:off x="3811998" y="1106789"/>
              <a:ext cx="4334540" cy="1765149"/>
            </a:xfrm>
            <a:prstGeom prst="line">
              <a:avLst/>
            </a:prstGeom>
            <a:ln w="50800" cap="flat">
              <a:solidFill>
                <a:srgbClr val="000000"/>
              </a:solidFill>
              <a:prstDash val="solid"/>
              <a:headEnd type="none" w="sm" len="sm"/>
              <a:tailEnd type="arrow" w="med" len="sm"/>
            </a:ln>
          </p:spPr>
        </p:sp>
      </p:grpSp>
      <p:sp>
        <p:nvSpPr>
          <p:cNvPr id="8" name="TextBox 8"/>
          <p:cNvSpPr txBox="1"/>
          <p:nvPr/>
        </p:nvSpPr>
        <p:spPr>
          <a:xfrm>
            <a:off x="1028700" y="449725"/>
            <a:ext cx="16772690" cy="3919220"/>
          </a:xfrm>
          <a:prstGeom prst="rect">
            <a:avLst/>
          </a:prstGeom>
        </p:spPr>
        <p:txBody>
          <a:bodyPr lIns="0" tIns="0" rIns="0" bIns="0" rtlCol="0" anchor="t">
            <a:spAutoFit/>
          </a:bodyPr>
          <a:lstStyle/>
          <a:p>
            <a:pPr algn="l">
              <a:lnSpc>
                <a:spcPts val="4480"/>
              </a:lnSpc>
            </a:pPr>
            <a:r>
              <a:rPr lang="en-US" sz="3200">
                <a:solidFill>
                  <a:srgbClr val="000000"/>
                </a:solidFill>
                <a:latin typeface="Garamond"/>
              </a:rPr>
              <a:t>On oriente cette recherche de réharmonisation selon deux voies : </a:t>
            </a:r>
          </a:p>
          <a:p>
            <a:pPr algn="l">
              <a:lnSpc>
                <a:spcPts val="4480"/>
              </a:lnSpc>
            </a:pPr>
            <a:endParaRPr lang="en-US" sz="3200">
              <a:solidFill>
                <a:srgbClr val="000000"/>
              </a:solidFill>
              <a:latin typeface="Garamond"/>
            </a:endParaRPr>
          </a:p>
          <a:p>
            <a:pPr marL="690881" lvl="1" indent="-345440" algn="l">
              <a:lnSpc>
                <a:spcPts val="4480"/>
              </a:lnSpc>
              <a:buFont typeface="Arial"/>
              <a:buChar char="•"/>
            </a:pPr>
            <a:r>
              <a:rPr lang="en-US" sz="3200">
                <a:solidFill>
                  <a:srgbClr val="000000"/>
                </a:solidFill>
                <a:latin typeface="Garamond"/>
              </a:rPr>
              <a:t>On peut essayer de trouver des solutions pour restaurer l’harmonie initiale, c’est-à-dire présente avant le désajustement.</a:t>
            </a:r>
          </a:p>
          <a:p>
            <a:pPr algn="l">
              <a:lnSpc>
                <a:spcPts val="4480"/>
              </a:lnSpc>
            </a:pPr>
            <a:endParaRPr lang="en-US" sz="3200">
              <a:solidFill>
                <a:srgbClr val="000000"/>
              </a:solidFill>
              <a:latin typeface="Garamond"/>
            </a:endParaRPr>
          </a:p>
          <a:p>
            <a:pPr marL="690881" lvl="1" indent="-345440" algn="l">
              <a:lnSpc>
                <a:spcPts val="4480"/>
              </a:lnSpc>
              <a:spcBef>
                <a:spcPct val="0"/>
              </a:spcBef>
              <a:buFont typeface="Arial"/>
              <a:buChar char="•"/>
            </a:pPr>
            <a:r>
              <a:rPr lang="en-US" sz="3200">
                <a:solidFill>
                  <a:srgbClr val="000000"/>
                </a:solidFill>
                <a:latin typeface="Garamond"/>
              </a:rPr>
              <a:t>On peut décider de sortir complètement de cette harmonie pré-existante et aller au bout du geste en créant une nouvelle harmonie.</a:t>
            </a:r>
          </a:p>
        </p:txBody>
      </p:sp>
      <p:sp>
        <p:nvSpPr>
          <p:cNvPr id="9" name="TextBox 9"/>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20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sp>
        <p:nvSpPr>
          <p:cNvPr id="3" name="TextBox 3"/>
          <p:cNvSpPr txBox="1"/>
          <p:nvPr/>
        </p:nvSpPr>
        <p:spPr>
          <a:xfrm>
            <a:off x="5914121" y="1654629"/>
            <a:ext cx="5717997" cy="887242"/>
          </a:xfrm>
          <a:prstGeom prst="rect">
            <a:avLst/>
          </a:prstGeom>
        </p:spPr>
        <p:txBody>
          <a:bodyPr lIns="0" tIns="0" rIns="0" bIns="0" rtlCol="0" anchor="t">
            <a:spAutoFit/>
          </a:bodyPr>
          <a:lstStyle/>
          <a:p>
            <a:pPr algn="ctr">
              <a:lnSpc>
                <a:spcPts val="3596"/>
              </a:lnSpc>
            </a:pPr>
            <a:r>
              <a:rPr lang="en-US" sz="2569">
                <a:solidFill>
                  <a:srgbClr val="000000"/>
                </a:solidFill>
                <a:latin typeface="Garamond Bold"/>
              </a:rPr>
              <a:t>Désajustement 1 </a:t>
            </a:r>
          </a:p>
          <a:p>
            <a:pPr algn="ctr">
              <a:lnSpc>
                <a:spcPts val="3596"/>
              </a:lnSpc>
              <a:spcBef>
                <a:spcPct val="0"/>
              </a:spcBef>
            </a:pPr>
            <a:endParaRPr lang="en-US" sz="2569">
              <a:solidFill>
                <a:srgbClr val="000000"/>
              </a:solidFill>
              <a:latin typeface="Garamond Bold"/>
            </a:endParaRPr>
          </a:p>
        </p:txBody>
      </p:sp>
      <p:sp>
        <p:nvSpPr>
          <p:cNvPr id="4" name="TextBox 4"/>
          <p:cNvSpPr txBox="1"/>
          <p:nvPr/>
        </p:nvSpPr>
        <p:spPr>
          <a:xfrm>
            <a:off x="2663216" y="3808583"/>
            <a:ext cx="5717997" cy="1334917"/>
          </a:xfrm>
          <a:prstGeom prst="rect">
            <a:avLst/>
          </a:prstGeom>
        </p:spPr>
        <p:txBody>
          <a:bodyPr lIns="0" tIns="0" rIns="0" bIns="0" rtlCol="0" anchor="t">
            <a:spAutoFit/>
          </a:bodyPr>
          <a:lstStyle/>
          <a:p>
            <a:pPr algn="ctr">
              <a:lnSpc>
                <a:spcPts val="3596"/>
              </a:lnSpc>
            </a:pPr>
            <a:endParaRPr/>
          </a:p>
          <a:p>
            <a:pPr algn="ctr">
              <a:lnSpc>
                <a:spcPts val="3596"/>
              </a:lnSpc>
              <a:spcBef>
                <a:spcPct val="0"/>
              </a:spcBef>
            </a:pPr>
            <a:r>
              <a:rPr lang="en-US" sz="2569">
                <a:solidFill>
                  <a:srgbClr val="000000"/>
                </a:solidFill>
                <a:latin typeface="Garamond Bold"/>
              </a:rPr>
              <a:t>Changement(s) du système technique pour retrouver l’harmonie pré-existante :</a:t>
            </a:r>
          </a:p>
        </p:txBody>
      </p:sp>
      <p:sp>
        <p:nvSpPr>
          <p:cNvPr id="5" name="TextBox 5"/>
          <p:cNvSpPr txBox="1"/>
          <p:nvPr/>
        </p:nvSpPr>
        <p:spPr>
          <a:xfrm>
            <a:off x="9659896" y="3808583"/>
            <a:ext cx="4849119" cy="1782592"/>
          </a:xfrm>
          <a:prstGeom prst="rect">
            <a:avLst/>
          </a:prstGeom>
        </p:spPr>
        <p:txBody>
          <a:bodyPr lIns="0" tIns="0" rIns="0" bIns="0" rtlCol="0" anchor="t">
            <a:spAutoFit/>
          </a:bodyPr>
          <a:lstStyle/>
          <a:p>
            <a:pPr algn="ctr">
              <a:lnSpc>
                <a:spcPts val="3596"/>
              </a:lnSpc>
            </a:pPr>
            <a:endParaRPr/>
          </a:p>
          <a:p>
            <a:pPr algn="ctr">
              <a:lnSpc>
                <a:spcPts val="3596"/>
              </a:lnSpc>
              <a:spcBef>
                <a:spcPct val="0"/>
              </a:spcBef>
            </a:pPr>
            <a:r>
              <a:rPr lang="en-US" sz="2569">
                <a:solidFill>
                  <a:srgbClr val="000000"/>
                </a:solidFill>
                <a:latin typeface="Garamond Bold"/>
              </a:rPr>
              <a:t>Changement(s) de l’harmonie pré-existante / trouver une nouvelle harmonie :</a:t>
            </a:r>
          </a:p>
        </p:txBody>
      </p:sp>
      <p:sp>
        <p:nvSpPr>
          <p:cNvPr id="6" name="AutoShape 6"/>
          <p:cNvSpPr/>
          <p:nvPr/>
        </p:nvSpPr>
        <p:spPr>
          <a:xfrm>
            <a:off x="8773120" y="2541871"/>
            <a:ext cx="3311336" cy="1323862"/>
          </a:xfrm>
          <a:prstGeom prst="line">
            <a:avLst/>
          </a:prstGeom>
          <a:ln w="38100" cap="flat">
            <a:solidFill>
              <a:srgbClr val="000000"/>
            </a:solidFill>
            <a:prstDash val="solid"/>
            <a:headEnd type="none" w="sm" len="sm"/>
            <a:tailEnd type="arrow" w="med" len="sm"/>
          </a:ln>
        </p:spPr>
      </p:sp>
      <p:sp>
        <p:nvSpPr>
          <p:cNvPr id="7" name="AutoShape 7"/>
          <p:cNvSpPr/>
          <p:nvPr/>
        </p:nvSpPr>
        <p:spPr>
          <a:xfrm flipH="1">
            <a:off x="5522214" y="2541871"/>
            <a:ext cx="3250905" cy="1323862"/>
          </a:xfrm>
          <a:prstGeom prst="line">
            <a:avLst/>
          </a:prstGeom>
          <a:ln w="38100" cap="flat">
            <a:solidFill>
              <a:srgbClr val="000000"/>
            </a:solidFill>
            <a:prstDash val="solid"/>
            <a:headEnd type="none" w="sm" len="sm"/>
            <a:tailEnd type="arrow" w="med" len="sm"/>
          </a:ln>
        </p:spPr>
      </p:sp>
      <p:sp>
        <p:nvSpPr>
          <p:cNvPr id="8" name="TextBox 8"/>
          <p:cNvSpPr txBox="1"/>
          <p:nvPr/>
        </p:nvSpPr>
        <p:spPr>
          <a:xfrm>
            <a:off x="1028700" y="6133227"/>
            <a:ext cx="6929802" cy="2734548"/>
          </a:xfrm>
          <a:prstGeom prst="rect">
            <a:avLst/>
          </a:prstGeom>
        </p:spPr>
        <p:txBody>
          <a:bodyPr lIns="0" tIns="0" rIns="0" bIns="0" rtlCol="0" anchor="t">
            <a:spAutoFit/>
          </a:bodyPr>
          <a:lstStyle/>
          <a:p>
            <a:pPr algn="l">
              <a:lnSpc>
                <a:spcPts val="3101"/>
              </a:lnSpc>
            </a:pPr>
            <a:r>
              <a:rPr lang="en-US" sz="2215">
                <a:solidFill>
                  <a:srgbClr val="000000"/>
                </a:solidFill>
                <a:latin typeface="Garamond"/>
              </a:rPr>
              <a:t>&gt; Laisser le professeur choisir comment il utilise l’iPad dans ses cours, en fonction de ses compétences.</a:t>
            </a:r>
          </a:p>
          <a:p>
            <a:pPr algn="l">
              <a:lnSpc>
                <a:spcPts val="3101"/>
              </a:lnSpc>
            </a:pPr>
            <a:endParaRPr lang="en-US" sz="2215">
              <a:solidFill>
                <a:srgbClr val="000000"/>
              </a:solidFill>
              <a:latin typeface="Garamond"/>
            </a:endParaRPr>
          </a:p>
          <a:p>
            <a:pPr algn="l">
              <a:lnSpc>
                <a:spcPts val="3101"/>
              </a:lnSpc>
            </a:pPr>
            <a:r>
              <a:rPr lang="en-US" sz="2215">
                <a:solidFill>
                  <a:srgbClr val="000000"/>
                </a:solidFill>
                <a:latin typeface="Garamond"/>
              </a:rPr>
              <a:t>&gt; Restreindre certaines fonctionnalités des iPads (ex : même fonctionnalité qu’un livre).</a:t>
            </a:r>
          </a:p>
          <a:p>
            <a:pPr algn="l">
              <a:lnSpc>
                <a:spcPts val="3101"/>
              </a:lnSpc>
            </a:pPr>
            <a:endParaRPr lang="en-US" sz="2215">
              <a:solidFill>
                <a:srgbClr val="000000"/>
              </a:solidFill>
              <a:latin typeface="Garamond"/>
            </a:endParaRPr>
          </a:p>
          <a:p>
            <a:pPr algn="l">
              <a:lnSpc>
                <a:spcPts val="3101"/>
              </a:lnSpc>
              <a:spcBef>
                <a:spcPct val="0"/>
              </a:spcBef>
            </a:pPr>
            <a:r>
              <a:rPr lang="en-US" sz="2215">
                <a:solidFill>
                  <a:srgbClr val="000000"/>
                </a:solidFill>
                <a:latin typeface="Garamond"/>
              </a:rPr>
              <a:t>&gt; Abandon de l’iPad pour la majorité des tâches.</a:t>
            </a:r>
          </a:p>
        </p:txBody>
      </p:sp>
      <p:sp>
        <p:nvSpPr>
          <p:cNvPr id="9" name="TextBox 9"/>
          <p:cNvSpPr txBox="1"/>
          <p:nvPr/>
        </p:nvSpPr>
        <p:spPr>
          <a:xfrm>
            <a:off x="9659896" y="6133227"/>
            <a:ext cx="6929802" cy="2344023"/>
          </a:xfrm>
          <a:prstGeom prst="rect">
            <a:avLst/>
          </a:prstGeom>
        </p:spPr>
        <p:txBody>
          <a:bodyPr lIns="0" tIns="0" rIns="0" bIns="0" rtlCol="0" anchor="t">
            <a:spAutoFit/>
          </a:bodyPr>
          <a:lstStyle/>
          <a:p>
            <a:pPr algn="l">
              <a:lnSpc>
                <a:spcPts val="3101"/>
              </a:lnSpc>
            </a:pPr>
            <a:r>
              <a:rPr lang="en-US" sz="2215">
                <a:solidFill>
                  <a:srgbClr val="000000"/>
                </a:solidFill>
                <a:latin typeface="Garamond"/>
              </a:rPr>
              <a:t>&gt; Former l’enseignant à l’utilisation et à la gestion des iPads.</a:t>
            </a:r>
          </a:p>
          <a:p>
            <a:pPr algn="l">
              <a:lnSpc>
                <a:spcPts val="3101"/>
              </a:lnSpc>
            </a:pPr>
            <a:endParaRPr lang="en-US" sz="2215">
              <a:solidFill>
                <a:srgbClr val="000000"/>
              </a:solidFill>
              <a:latin typeface="Garamond"/>
            </a:endParaRPr>
          </a:p>
          <a:p>
            <a:pPr algn="l">
              <a:lnSpc>
                <a:spcPts val="3101"/>
              </a:lnSpc>
            </a:pPr>
            <a:r>
              <a:rPr lang="en-US" sz="2215">
                <a:solidFill>
                  <a:srgbClr val="000000"/>
                </a:solidFill>
                <a:latin typeface="Garamond"/>
              </a:rPr>
              <a:t>&gt; Laisser l’iPad prendre en charge l’enseignement dans les cas où le professeur est en inconfort.</a:t>
            </a:r>
          </a:p>
          <a:p>
            <a:pPr algn="l">
              <a:lnSpc>
                <a:spcPts val="3101"/>
              </a:lnSpc>
            </a:pPr>
            <a:endParaRPr lang="en-US" sz="2215">
              <a:solidFill>
                <a:srgbClr val="000000"/>
              </a:solidFill>
              <a:latin typeface="Garamond"/>
            </a:endParaRPr>
          </a:p>
          <a:p>
            <a:pPr algn="l">
              <a:lnSpc>
                <a:spcPts val="3101"/>
              </a:lnSpc>
              <a:spcBef>
                <a:spcPct val="0"/>
              </a:spcBef>
            </a:pPr>
            <a:r>
              <a:rPr lang="en-US" sz="2215">
                <a:solidFill>
                  <a:srgbClr val="000000"/>
                </a:solidFill>
                <a:latin typeface="Garamond"/>
              </a:rPr>
              <a:t>&gt; Laisser l’iPad seul enseignant d’élèves autodidactes. </a:t>
            </a:r>
          </a:p>
        </p:txBody>
      </p:sp>
      <p:sp>
        <p:nvSpPr>
          <p:cNvPr id="10" name="TextBox 10"/>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sp>
        <p:nvSpPr>
          <p:cNvPr id="3" name="TextBox 3"/>
          <p:cNvSpPr txBox="1"/>
          <p:nvPr/>
        </p:nvSpPr>
        <p:spPr>
          <a:xfrm>
            <a:off x="5914121" y="1654629"/>
            <a:ext cx="5717997" cy="887242"/>
          </a:xfrm>
          <a:prstGeom prst="rect">
            <a:avLst/>
          </a:prstGeom>
        </p:spPr>
        <p:txBody>
          <a:bodyPr lIns="0" tIns="0" rIns="0" bIns="0" rtlCol="0" anchor="t">
            <a:spAutoFit/>
          </a:bodyPr>
          <a:lstStyle/>
          <a:p>
            <a:pPr algn="ctr">
              <a:lnSpc>
                <a:spcPts val="3596"/>
              </a:lnSpc>
            </a:pPr>
            <a:r>
              <a:rPr lang="en-US" sz="2569">
                <a:solidFill>
                  <a:srgbClr val="000000"/>
                </a:solidFill>
                <a:latin typeface="Garamond Bold"/>
              </a:rPr>
              <a:t>Désajustement 2 </a:t>
            </a:r>
          </a:p>
          <a:p>
            <a:pPr algn="ctr">
              <a:lnSpc>
                <a:spcPts val="3596"/>
              </a:lnSpc>
              <a:spcBef>
                <a:spcPct val="0"/>
              </a:spcBef>
            </a:pPr>
            <a:endParaRPr lang="en-US" sz="2569">
              <a:solidFill>
                <a:srgbClr val="000000"/>
              </a:solidFill>
              <a:latin typeface="Garamond Bold"/>
            </a:endParaRPr>
          </a:p>
        </p:txBody>
      </p:sp>
      <p:sp>
        <p:nvSpPr>
          <p:cNvPr id="4" name="TextBox 4"/>
          <p:cNvSpPr txBox="1"/>
          <p:nvPr/>
        </p:nvSpPr>
        <p:spPr>
          <a:xfrm>
            <a:off x="2663216" y="3808583"/>
            <a:ext cx="5717997" cy="1334917"/>
          </a:xfrm>
          <a:prstGeom prst="rect">
            <a:avLst/>
          </a:prstGeom>
        </p:spPr>
        <p:txBody>
          <a:bodyPr lIns="0" tIns="0" rIns="0" bIns="0" rtlCol="0" anchor="t">
            <a:spAutoFit/>
          </a:bodyPr>
          <a:lstStyle/>
          <a:p>
            <a:pPr algn="ctr">
              <a:lnSpc>
                <a:spcPts val="3596"/>
              </a:lnSpc>
            </a:pPr>
            <a:endParaRPr/>
          </a:p>
          <a:p>
            <a:pPr algn="ctr">
              <a:lnSpc>
                <a:spcPts val="3596"/>
              </a:lnSpc>
              <a:spcBef>
                <a:spcPct val="0"/>
              </a:spcBef>
            </a:pPr>
            <a:r>
              <a:rPr lang="en-US" sz="2569">
                <a:solidFill>
                  <a:srgbClr val="000000"/>
                </a:solidFill>
                <a:latin typeface="Garamond Bold"/>
              </a:rPr>
              <a:t>Changement(s) du système technique pour retrouver l’harmonie pré-existante :</a:t>
            </a:r>
          </a:p>
        </p:txBody>
      </p:sp>
      <p:sp>
        <p:nvSpPr>
          <p:cNvPr id="5" name="TextBox 5"/>
          <p:cNvSpPr txBox="1"/>
          <p:nvPr/>
        </p:nvSpPr>
        <p:spPr>
          <a:xfrm>
            <a:off x="9659896" y="3808583"/>
            <a:ext cx="4849119" cy="1782592"/>
          </a:xfrm>
          <a:prstGeom prst="rect">
            <a:avLst/>
          </a:prstGeom>
        </p:spPr>
        <p:txBody>
          <a:bodyPr lIns="0" tIns="0" rIns="0" bIns="0" rtlCol="0" anchor="t">
            <a:spAutoFit/>
          </a:bodyPr>
          <a:lstStyle/>
          <a:p>
            <a:pPr algn="ctr">
              <a:lnSpc>
                <a:spcPts val="3596"/>
              </a:lnSpc>
            </a:pPr>
            <a:endParaRPr/>
          </a:p>
          <a:p>
            <a:pPr algn="ctr">
              <a:lnSpc>
                <a:spcPts val="3596"/>
              </a:lnSpc>
              <a:spcBef>
                <a:spcPct val="0"/>
              </a:spcBef>
            </a:pPr>
            <a:r>
              <a:rPr lang="en-US" sz="2569">
                <a:solidFill>
                  <a:srgbClr val="000000"/>
                </a:solidFill>
                <a:latin typeface="Garamond Bold"/>
              </a:rPr>
              <a:t>Changement(s) de l’harmonie pré-existante / trouver une nouvelle harmonie :</a:t>
            </a:r>
          </a:p>
        </p:txBody>
      </p:sp>
      <p:sp>
        <p:nvSpPr>
          <p:cNvPr id="6" name="AutoShape 6"/>
          <p:cNvSpPr/>
          <p:nvPr/>
        </p:nvSpPr>
        <p:spPr>
          <a:xfrm>
            <a:off x="8773120" y="2541871"/>
            <a:ext cx="3311336" cy="1323862"/>
          </a:xfrm>
          <a:prstGeom prst="line">
            <a:avLst/>
          </a:prstGeom>
          <a:ln w="38100" cap="flat">
            <a:solidFill>
              <a:srgbClr val="000000"/>
            </a:solidFill>
            <a:prstDash val="solid"/>
            <a:headEnd type="none" w="sm" len="sm"/>
            <a:tailEnd type="arrow" w="med" len="sm"/>
          </a:ln>
        </p:spPr>
      </p:sp>
      <p:sp>
        <p:nvSpPr>
          <p:cNvPr id="7" name="AutoShape 7"/>
          <p:cNvSpPr/>
          <p:nvPr/>
        </p:nvSpPr>
        <p:spPr>
          <a:xfrm flipH="1">
            <a:off x="5522214" y="2541871"/>
            <a:ext cx="3250905" cy="1323862"/>
          </a:xfrm>
          <a:prstGeom prst="line">
            <a:avLst/>
          </a:prstGeom>
          <a:ln w="38100" cap="flat">
            <a:solidFill>
              <a:srgbClr val="000000"/>
            </a:solidFill>
            <a:prstDash val="solid"/>
            <a:headEnd type="none" w="sm" len="sm"/>
            <a:tailEnd type="arrow" w="med" len="sm"/>
          </a:ln>
        </p:spPr>
      </p:sp>
      <p:sp>
        <p:nvSpPr>
          <p:cNvPr id="8" name="TextBox 8"/>
          <p:cNvSpPr txBox="1"/>
          <p:nvPr/>
        </p:nvSpPr>
        <p:spPr>
          <a:xfrm>
            <a:off x="1028700" y="6059511"/>
            <a:ext cx="6929802" cy="2344023"/>
          </a:xfrm>
          <a:prstGeom prst="rect">
            <a:avLst/>
          </a:prstGeom>
        </p:spPr>
        <p:txBody>
          <a:bodyPr lIns="0" tIns="0" rIns="0" bIns="0" rtlCol="0" anchor="t">
            <a:spAutoFit/>
          </a:bodyPr>
          <a:lstStyle/>
          <a:p>
            <a:pPr algn="l">
              <a:lnSpc>
                <a:spcPts val="3101"/>
              </a:lnSpc>
            </a:pPr>
            <a:r>
              <a:rPr lang="en-US" sz="2215">
                <a:solidFill>
                  <a:srgbClr val="000000"/>
                </a:solidFill>
                <a:latin typeface="Garamond"/>
              </a:rPr>
              <a:t>&gt; Utilisation d’outil traditionnel pour certaines tâches cruciales.</a:t>
            </a:r>
          </a:p>
          <a:p>
            <a:pPr algn="l">
              <a:lnSpc>
                <a:spcPts val="3101"/>
              </a:lnSpc>
            </a:pPr>
            <a:endParaRPr lang="en-US" sz="2215">
              <a:solidFill>
                <a:srgbClr val="000000"/>
              </a:solidFill>
              <a:latin typeface="Garamond"/>
            </a:endParaRPr>
          </a:p>
          <a:p>
            <a:pPr algn="l">
              <a:lnSpc>
                <a:spcPts val="3101"/>
              </a:lnSpc>
              <a:spcBef>
                <a:spcPct val="0"/>
              </a:spcBef>
            </a:pPr>
            <a:r>
              <a:rPr lang="en-US" sz="2215">
                <a:solidFill>
                  <a:srgbClr val="000000"/>
                </a:solidFill>
                <a:latin typeface="Garamond"/>
              </a:rPr>
              <a:t>&gt; Supprimer l’accès à une majorité de fonctionnalité (internet, calculatrice, etc.), l’iPad ne donnera accès qu’à des banques de textes choisis dans un but pédagogique.</a:t>
            </a:r>
          </a:p>
        </p:txBody>
      </p:sp>
      <p:sp>
        <p:nvSpPr>
          <p:cNvPr id="9" name="TextBox 9"/>
          <p:cNvSpPr txBox="1"/>
          <p:nvPr/>
        </p:nvSpPr>
        <p:spPr>
          <a:xfrm>
            <a:off x="9659896" y="6059511"/>
            <a:ext cx="6929802" cy="2344023"/>
          </a:xfrm>
          <a:prstGeom prst="rect">
            <a:avLst/>
          </a:prstGeom>
        </p:spPr>
        <p:txBody>
          <a:bodyPr lIns="0" tIns="0" rIns="0" bIns="0" rtlCol="0" anchor="t">
            <a:spAutoFit/>
          </a:bodyPr>
          <a:lstStyle/>
          <a:p>
            <a:pPr algn="l">
              <a:lnSpc>
                <a:spcPts val="3101"/>
              </a:lnSpc>
            </a:pPr>
            <a:r>
              <a:rPr lang="en-US" sz="2215">
                <a:solidFill>
                  <a:srgbClr val="000000"/>
                </a:solidFill>
                <a:latin typeface="Garamond"/>
              </a:rPr>
              <a:t>&gt; Changement du projet pédagogique vers l’acquisition de compétences différentes (privilégier l’acquisition numérique à d’autres).</a:t>
            </a:r>
          </a:p>
          <a:p>
            <a:pPr algn="l">
              <a:lnSpc>
                <a:spcPts val="3101"/>
              </a:lnSpc>
            </a:pPr>
            <a:endParaRPr lang="en-US" sz="2215">
              <a:solidFill>
                <a:srgbClr val="000000"/>
              </a:solidFill>
              <a:latin typeface="Garamond"/>
            </a:endParaRPr>
          </a:p>
          <a:p>
            <a:pPr algn="l">
              <a:lnSpc>
                <a:spcPts val="3101"/>
              </a:lnSpc>
              <a:spcBef>
                <a:spcPct val="0"/>
              </a:spcBef>
            </a:pPr>
            <a:r>
              <a:rPr lang="en-US" sz="2215">
                <a:solidFill>
                  <a:srgbClr val="000000"/>
                </a:solidFill>
                <a:latin typeface="Garamond"/>
              </a:rPr>
              <a:t>&gt; Acquisition des compétences basiques différemment grâce à l’iPad.</a:t>
            </a:r>
          </a:p>
        </p:txBody>
      </p:sp>
      <p:sp>
        <p:nvSpPr>
          <p:cNvPr id="10" name="TextBox 10"/>
          <p:cNvSpPr txBox="1"/>
          <p:nvPr/>
        </p:nvSpPr>
        <p:spPr>
          <a:xfrm>
            <a:off x="17639700" y="9467746"/>
            <a:ext cx="404812"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67383" y="1276775"/>
            <a:ext cx="7610052" cy="530918"/>
          </a:xfrm>
          <a:prstGeom prst="rect">
            <a:avLst/>
          </a:prstGeom>
        </p:spPr>
        <p:txBody>
          <a:bodyPr lIns="0" tIns="0" rIns="0" bIns="0" rtlCol="0" anchor="t">
            <a:spAutoFit/>
          </a:bodyPr>
          <a:lstStyle/>
          <a:p>
            <a:pPr algn="ctr">
              <a:lnSpc>
                <a:spcPts val="4336"/>
              </a:lnSpc>
              <a:spcBef>
                <a:spcPct val="0"/>
              </a:spcBef>
            </a:pPr>
            <a:r>
              <a:rPr lang="en-US" sz="3097">
                <a:solidFill>
                  <a:srgbClr val="000000"/>
                </a:solidFill>
                <a:latin typeface="Garamond Bold"/>
              </a:rPr>
              <a:t>Objectif de l’outil</a:t>
            </a:r>
          </a:p>
        </p:txBody>
      </p:sp>
      <p:sp>
        <p:nvSpPr>
          <p:cNvPr id="3" name="TextBox 3"/>
          <p:cNvSpPr txBox="1"/>
          <p:nvPr/>
        </p:nvSpPr>
        <p:spPr>
          <a:xfrm>
            <a:off x="880631" y="2055769"/>
            <a:ext cx="7524177" cy="6729182"/>
          </a:xfrm>
          <a:prstGeom prst="rect">
            <a:avLst/>
          </a:prstGeom>
        </p:spPr>
        <p:txBody>
          <a:bodyPr lIns="0" tIns="0" rIns="0" bIns="0" rtlCol="0" anchor="t">
            <a:spAutoFit/>
          </a:bodyPr>
          <a:lstStyle/>
          <a:p>
            <a:pPr algn="just">
              <a:lnSpc>
                <a:spcPts val="4475"/>
              </a:lnSpc>
            </a:pPr>
            <a:r>
              <a:rPr lang="en-US" sz="3196">
                <a:solidFill>
                  <a:srgbClr val="000000"/>
                </a:solidFill>
                <a:latin typeface="Garamond"/>
              </a:rPr>
              <a:t>L’objectif de l’outil est d’analyser l’influence de  l’implantation d’une nouvelle technique au sein de différents systèmes liés. Le but est ainsi de comprendre les possibles déséquilibres ou dysharmonies occasionnés.</a:t>
            </a:r>
          </a:p>
          <a:p>
            <a:pPr algn="just">
              <a:lnSpc>
                <a:spcPts val="4475"/>
              </a:lnSpc>
            </a:pPr>
            <a:r>
              <a:rPr lang="en-US" sz="3196">
                <a:solidFill>
                  <a:srgbClr val="000000"/>
                </a:solidFill>
                <a:latin typeface="Garamond"/>
              </a:rPr>
              <a:t>On pourra utiliser cet outil avant d’implanter une technique ou suite à une insertion. </a:t>
            </a:r>
          </a:p>
          <a:p>
            <a:pPr algn="just">
              <a:lnSpc>
                <a:spcPts val="4475"/>
              </a:lnSpc>
              <a:spcBef>
                <a:spcPct val="0"/>
              </a:spcBef>
            </a:pPr>
            <a:r>
              <a:rPr lang="en-US" sz="3196">
                <a:solidFill>
                  <a:srgbClr val="000000"/>
                </a:solidFill>
                <a:latin typeface="Garamond"/>
              </a:rPr>
              <a:t>La finalité sera d’être capable de réharmoniser des système désajustés par une technique en proposant des solutions adaptées mais aussi de mettre en lumière l’harmonie globale d’une composition sociotechnique.</a:t>
            </a:r>
          </a:p>
        </p:txBody>
      </p:sp>
      <p:grpSp>
        <p:nvGrpSpPr>
          <p:cNvPr id="4" name="Group 4"/>
          <p:cNvGrpSpPr/>
          <p:nvPr/>
        </p:nvGrpSpPr>
        <p:grpSpPr>
          <a:xfrm>
            <a:off x="9779062" y="6794887"/>
            <a:ext cx="7480238" cy="2749059"/>
            <a:chOff x="0" y="0"/>
            <a:chExt cx="1970104" cy="724032"/>
          </a:xfrm>
        </p:grpSpPr>
        <p:sp>
          <p:nvSpPr>
            <p:cNvPr id="5" name="Freeform 5"/>
            <p:cNvSpPr/>
            <p:nvPr/>
          </p:nvSpPr>
          <p:spPr>
            <a:xfrm>
              <a:off x="0" y="0"/>
              <a:ext cx="1970104" cy="724032"/>
            </a:xfrm>
            <a:custGeom>
              <a:avLst/>
              <a:gdLst/>
              <a:ahLst/>
              <a:cxnLst/>
              <a:rect l="l" t="t" r="r" b="b"/>
              <a:pathLst>
                <a:path w="1970104" h="724032">
                  <a:moveTo>
                    <a:pt x="0" y="0"/>
                  </a:moveTo>
                  <a:lnTo>
                    <a:pt x="1970104" y="0"/>
                  </a:lnTo>
                  <a:lnTo>
                    <a:pt x="1970104" y="724032"/>
                  </a:lnTo>
                  <a:lnTo>
                    <a:pt x="0" y="724032"/>
                  </a:lnTo>
                  <a:close/>
                </a:path>
              </a:pathLst>
            </a:custGeom>
            <a:solidFill>
              <a:srgbClr val="000000">
                <a:alpha val="0"/>
              </a:srgbClr>
            </a:solidFill>
            <a:ln w="38100" cap="sq">
              <a:solidFill>
                <a:srgbClr val="000000"/>
              </a:solidFill>
              <a:prstDash val="solid"/>
              <a:miter/>
            </a:ln>
          </p:spPr>
        </p:sp>
        <p:sp>
          <p:nvSpPr>
            <p:cNvPr id="6" name="TextBox 6"/>
            <p:cNvSpPr txBox="1"/>
            <p:nvPr/>
          </p:nvSpPr>
          <p:spPr>
            <a:xfrm>
              <a:off x="0" y="-47625"/>
              <a:ext cx="1970104" cy="771657"/>
            </a:xfrm>
            <a:prstGeom prst="rect">
              <a:avLst/>
            </a:prstGeom>
          </p:spPr>
          <p:txBody>
            <a:bodyPr lIns="50800" tIns="50800" rIns="50800" bIns="50800" rtlCol="0" anchor="ctr"/>
            <a:lstStyle/>
            <a:p>
              <a:pPr marL="0" lvl="0" indent="0" algn="just">
                <a:lnSpc>
                  <a:spcPts val="2520"/>
                </a:lnSpc>
                <a:spcBef>
                  <a:spcPct val="0"/>
                </a:spcBef>
              </a:pPr>
              <a:endParaRPr/>
            </a:p>
          </p:txBody>
        </p:sp>
      </p:grpSp>
      <p:grpSp>
        <p:nvGrpSpPr>
          <p:cNvPr id="7" name="Group 7"/>
          <p:cNvGrpSpPr/>
          <p:nvPr/>
        </p:nvGrpSpPr>
        <p:grpSpPr>
          <a:xfrm>
            <a:off x="502756" y="1028700"/>
            <a:ext cx="8279927" cy="8391280"/>
            <a:chOff x="0" y="0"/>
            <a:chExt cx="2180722" cy="2210049"/>
          </a:xfrm>
        </p:grpSpPr>
        <p:sp>
          <p:nvSpPr>
            <p:cNvPr id="8" name="Freeform 8"/>
            <p:cNvSpPr/>
            <p:nvPr/>
          </p:nvSpPr>
          <p:spPr>
            <a:xfrm>
              <a:off x="0" y="0"/>
              <a:ext cx="2180722" cy="2210049"/>
            </a:xfrm>
            <a:custGeom>
              <a:avLst/>
              <a:gdLst/>
              <a:ahLst/>
              <a:cxnLst/>
              <a:rect l="l" t="t" r="r" b="b"/>
              <a:pathLst>
                <a:path w="2180722" h="2210049">
                  <a:moveTo>
                    <a:pt x="0" y="0"/>
                  </a:moveTo>
                  <a:lnTo>
                    <a:pt x="2180722" y="0"/>
                  </a:lnTo>
                  <a:lnTo>
                    <a:pt x="2180722" y="2210049"/>
                  </a:lnTo>
                  <a:lnTo>
                    <a:pt x="0" y="2210049"/>
                  </a:lnTo>
                  <a:close/>
                </a:path>
              </a:pathLst>
            </a:custGeom>
            <a:solidFill>
              <a:srgbClr val="000000">
                <a:alpha val="0"/>
              </a:srgbClr>
            </a:solidFill>
            <a:ln w="38100" cap="sq">
              <a:solidFill>
                <a:srgbClr val="000000"/>
              </a:solidFill>
              <a:prstDash val="solid"/>
              <a:miter/>
            </a:ln>
          </p:spPr>
        </p:sp>
        <p:sp>
          <p:nvSpPr>
            <p:cNvPr id="9" name="TextBox 9"/>
            <p:cNvSpPr txBox="1"/>
            <p:nvPr/>
          </p:nvSpPr>
          <p:spPr>
            <a:xfrm>
              <a:off x="0" y="-66675"/>
              <a:ext cx="2180722" cy="2276724"/>
            </a:xfrm>
            <a:prstGeom prst="rect">
              <a:avLst/>
            </a:prstGeom>
          </p:spPr>
          <p:txBody>
            <a:bodyPr lIns="50800" tIns="50800" rIns="50800" bIns="50800" rtlCol="0" anchor="ctr"/>
            <a:lstStyle/>
            <a:p>
              <a:pPr marL="0" lvl="0" indent="0" algn="just">
                <a:lnSpc>
                  <a:spcPts val="4056"/>
                </a:lnSpc>
                <a:spcBef>
                  <a:spcPct val="0"/>
                </a:spcBef>
              </a:pPr>
              <a:endParaRPr/>
            </a:p>
          </p:txBody>
        </p:sp>
      </p:grpSp>
      <p:grpSp>
        <p:nvGrpSpPr>
          <p:cNvPr id="10" name="Group 10"/>
          <p:cNvGrpSpPr/>
          <p:nvPr/>
        </p:nvGrpSpPr>
        <p:grpSpPr>
          <a:xfrm>
            <a:off x="12041038" y="1807693"/>
            <a:ext cx="3086100" cy="806700"/>
            <a:chOff x="0" y="0"/>
            <a:chExt cx="812800" cy="212464"/>
          </a:xfrm>
        </p:grpSpPr>
        <p:sp>
          <p:nvSpPr>
            <p:cNvPr id="11" name="Freeform 11"/>
            <p:cNvSpPr/>
            <p:nvPr/>
          </p:nvSpPr>
          <p:spPr>
            <a:xfrm>
              <a:off x="0" y="0"/>
              <a:ext cx="812800" cy="212464"/>
            </a:xfrm>
            <a:custGeom>
              <a:avLst/>
              <a:gdLst/>
              <a:ahLst/>
              <a:cxnLst/>
              <a:rect l="l" t="t" r="r" b="b"/>
              <a:pathLst>
                <a:path w="812800" h="212464">
                  <a:moveTo>
                    <a:pt x="0" y="0"/>
                  </a:moveTo>
                  <a:lnTo>
                    <a:pt x="812800" y="0"/>
                  </a:lnTo>
                  <a:lnTo>
                    <a:pt x="812800" y="212464"/>
                  </a:lnTo>
                  <a:lnTo>
                    <a:pt x="0" y="212464"/>
                  </a:lnTo>
                  <a:close/>
                </a:path>
              </a:pathLst>
            </a:custGeom>
            <a:solidFill>
              <a:srgbClr val="000000">
                <a:alpha val="0"/>
              </a:srgbClr>
            </a:solidFill>
            <a:ln w="19050" cap="sq">
              <a:solidFill>
                <a:srgbClr val="000000"/>
              </a:solidFill>
              <a:prstDash val="solid"/>
              <a:miter/>
            </a:ln>
          </p:spPr>
        </p:sp>
        <p:sp>
          <p:nvSpPr>
            <p:cNvPr id="12" name="TextBox 12"/>
            <p:cNvSpPr txBox="1"/>
            <p:nvPr/>
          </p:nvSpPr>
          <p:spPr>
            <a:xfrm>
              <a:off x="0" y="-47625"/>
              <a:ext cx="812800" cy="260089"/>
            </a:xfrm>
            <a:prstGeom prst="rect">
              <a:avLst/>
            </a:prstGeom>
          </p:spPr>
          <p:txBody>
            <a:bodyPr lIns="50800" tIns="50800" rIns="50800" bIns="50800" rtlCol="0" anchor="ctr"/>
            <a:lstStyle/>
            <a:p>
              <a:pPr algn="ctr">
                <a:lnSpc>
                  <a:spcPts val="2520"/>
                </a:lnSpc>
              </a:pPr>
              <a:r>
                <a:rPr lang="en-US" sz="1800">
                  <a:solidFill>
                    <a:srgbClr val="000000"/>
                  </a:solidFill>
                  <a:latin typeface="Garamond"/>
                </a:rPr>
                <a:t>Implantation d’une nouvelle technique </a:t>
              </a:r>
            </a:p>
          </p:txBody>
        </p:sp>
      </p:grpSp>
      <p:sp>
        <p:nvSpPr>
          <p:cNvPr id="13" name="TextBox 13"/>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2</a:t>
            </a:r>
          </a:p>
        </p:txBody>
      </p:sp>
      <p:sp>
        <p:nvSpPr>
          <p:cNvPr id="14" name="TextBox 14"/>
          <p:cNvSpPr txBox="1"/>
          <p:nvPr/>
        </p:nvSpPr>
        <p:spPr>
          <a:xfrm>
            <a:off x="9779062" y="6906897"/>
            <a:ext cx="7610052" cy="530918"/>
          </a:xfrm>
          <a:prstGeom prst="rect">
            <a:avLst/>
          </a:prstGeom>
        </p:spPr>
        <p:txBody>
          <a:bodyPr lIns="0" tIns="0" rIns="0" bIns="0" rtlCol="0" anchor="t">
            <a:spAutoFit/>
          </a:bodyPr>
          <a:lstStyle/>
          <a:p>
            <a:pPr algn="ctr">
              <a:lnSpc>
                <a:spcPts val="4336"/>
              </a:lnSpc>
              <a:spcBef>
                <a:spcPct val="0"/>
              </a:spcBef>
            </a:pPr>
            <a:r>
              <a:rPr lang="en-US" sz="3097">
                <a:solidFill>
                  <a:srgbClr val="000000"/>
                </a:solidFill>
                <a:latin typeface="Garamond Bold"/>
              </a:rPr>
              <a:t>Outils parallèles mobilisables</a:t>
            </a:r>
          </a:p>
        </p:txBody>
      </p:sp>
      <p:sp>
        <p:nvSpPr>
          <p:cNvPr id="15" name="TextBox 15"/>
          <p:cNvSpPr txBox="1"/>
          <p:nvPr/>
        </p:nvSpPr>
        <p:spPr>
          <a:xfrm>
            <a:off x="10216726" y="7675519"/>
            <a:ext cx="7524177" cy="1671407"/>
          </a:xfrm>
          <a:prstGeom prst="rect">
            <a:avLst/>
          </a:prstGeom>
        </p:spPr>
        <p:txBody>
          <a:bodyPr lIns="0" tIns="0" rIns="0" bIns="0" rtlCol="0" anchor="t">
            <a:spAutoFit/>
          </a:bodyPr>
          <a:lstStyle/>
          <a:p>
            <a:pPr marL="690137" lvl="1" indent="-345069" algn="l">
              <a:lnSpc>
                <a:spcPts val="4475"/>
              </a:lnSpc>
              <a:buFont typeface="Arial"/>
              <a:buChar char="•"/>
            </a:pPr>
            <a:r>
              <a:rPr lang="en-US" sz="3196">
                <a:solidFill>
                  <a:srgbClr val="000000"/>
                </a:solidFill>
                <a:latin typeface="Garamond"/>
              </a:rPr>
              <a:t>CST </a:t>
            </a:r>
          </a:p>
          <a:p>
            <a:pPr marL="690137" lvl="1" indent="-345069" algn="l">
              <a:lnSpc>
                <a:spcPts val="4475"/>
              </a:lnSpc>
              <a:buFont typeface="Arial"/>
              <a:buChar char="•"/>
            </a:pPr>
            <a:r>
              <a:rPr lang="en-US" sz="3196">
                <a:solidFill>
                  <a:srgbClr val="000000"/>
                </a:solidFill>
                <a:latin typeface="Garamond"/>
              </a:rPr>
              <a:t>Chronodynamisme </a:t>
            </a:r>
          </a:p>
          <a:p>
            <a:pPr marL="690137" lvl="1" indent="-345069" algn="l">
              <a:lnSpc>
                <a:spcPts val="4475"/>
              </a:lnSpc>
              <a:buFont typeface="Arial"/>
              <a:buChar char="•"/>
            </a:pPr>
            <a:r>
              <a:rPr lang="en-US" sz="3196">
                <a:solidFill>
                  <a:srgbClr val="000000"/>
                </a:solidFill>
                <a:latin typeface="Garamond"/>
              </a:rPr>
              <a:t>Inertie et Levier </a:t>
            </a:r>
          </a:p>
        </p:txBody>
      </p:sp>
      <p:grpSp>
        <p:nvGrpSpPr>
          <p:cNvPr id="16" name="Group 16"/>
          <p:cNvGrpSpPr/>
          <p:nvPr/>
        </p:nvGrpSpPr>
        <p:grpSpPr>
          <a:xfrm>
            <a:off x="12041038" y="3043018"/>
            <a:ext cx="3086100" cy="784853"/>
            <a:chOff x="0" y="0"/>
            <a:chExt cx="812800" cy="206710"/>
          </a:xfrm>
        </p:grpSpPr>
        <p:sp>
          <p:nvSpPr>
            <p:cNvPr id="17" name="Freeform 17"/>
            <p:cNvSpPr/>
            <p:nvPr/>
          </p:nvSpPr>
          <p:spPr>
            <a:xfrm>
              <a:off x="0" y="0"/>
              <a:ext cx="812800" cy="206710"/>
            </a:xfrm>
            <a:custGeom>
              <a:avLst/>
              <a:gdLst/>
              <a:ahLst/>
              <a:cxnLst/>
              <a:rect l="l" t="t" r="r" b="b"/>
              <a:pathLst>
                <a:path w="812800" h="206710">
                  <a:moveTo>
                    <a:pt x="0" y="0"/>
                  </a:moveTo>
                  <a:lnTo>
                    <a:pt x="812800" y="0"/>
                  </a:lnTo>
                  <a:lnTo>
                    <a:pt x="812800" y="206710"/>
                  </a:lnTo>
                  <a:lnTo>
                    <a:pt x="0" y="206710"/>
                  </a:lnTo>
                  <a:close/>
                </a:path>
              </a:pathLst>
            </a:custGeom>
            <a:solidFill>
              <a:srgbClr val="000000">
                <a:alpha val="0"/>
              </a:srgbClr>
            </a:solidFill>
            <a:ln w="19050" cap="sq">
              <a:solidFill>
                <a:srgbClr val="000000"/>
              </a:solidFill>
              <a:prstDash val="solid"/>
              <a:miter/>
            </a:ln>
          </p:spPr>
        </p:sp>
        <p:sp>
          <p:nvSpPr>
            <p:cNvPr id="18" name="TextBox 18"/>
            <p:cNvSpPr txBox="1"/>
            <p:nvPr/>
          </p:nvSpPr>
          <p:spPr>
            <a:xfrm>
              <a:off x="0" y="-47625"/>
              <a:ext cx="812800" cy="254335"/>
            </a:xfrm>
            <a:prstGeom prst="rect">
              <a:avLst/>
            </a:prstGeom>
          </p:spPr>
          <p:txBody>
            <a:bodyPr lIns="50800" tIns="50800" rIns="50800" bIns="50800" rtlCol="0" anchor="ctr"/>
            <a:lstStyle/>
            <a:p>
              <a:pPr algn="ctr">
                <a:lnSpc>
                  <a:spcPts val="2520"/>
                </a:lnSpc>
              </a:pPr>
              <a:r>
                <a:rPr lang="en-US" sz="1800">
                  <a:solidFill>
                    <a:srgbClr val="000000"/>
                  </a:solidFill>
                  <a:latin typeface="Garamond"/>
                </a:rPr>
                <a:t>Déséquilibre au sein des systèmes liées </a:t>
              </a:r>
            </a:p>
          </p:txBody>
        </p:sp>
      </p:grpSp>
      <p:grpSp>
        <p:nvGrpSpPr>
          <p:cNvPr id="19" name="Group 19"/>
          <p:cNvGrpSpPr/>
          <p:nvPr/>
        </p:nvGrpSpPr>
        <p:grpSpPr>
          <a:xfrm>
            <a:off x="9135108" y="4256496"/>
            <a:ext cx="8897959" cy="784853"/>
            <a:chOff x="0" y="0"/>
            <a:chExt cx="2343495" cy="206710"/>
          </a:xfrm>
        </p:grpSpPr>
        <p:sp>
          <p:nvSpPr>
            <p:cNvPr id="20" name="Freeform 20"/>
            <p:cNvSpPr/>
            <p:nvPr/>
          </p:nvSpPr>
          <p:spPr>
            <a:xfrm>
              <a:off x="0" y="0"/>
              <a:ext cx="2343495" cy="206710"/>
            </a:xfrm>
            <a:custGeom>
              <a:avLst/>
              <a:gdLst/>
              <a:ahLst/>
              <a:cxnLst/>
              <a:rect l="l" t="t" r="r" b="b"/>
              <a:pathLst>
                <a:path w="2343495" h="206710">
                  <a:moveTo>
                    <a:pt x="0" y="0"/>
                  </a:moveTo>
                  <a:lnTo>
                    <a:pt x="2343495" y="0"/>
                  </a:lnTo>
                  <a:lnTo>
                    <a:pt x="2343495" y="206710"/>
                  </a:lnTo>
                  <a:lnTo>
                    <a:pt x="0" y="206710"/>
                  </a:lnTo>
                  <a:close/>
                </a:path>
              </a:pathLst>
            </a:custGeom>
            <a:solidFill>
              <a:srgbClr val="000000">
                <a:alpha val="0"/>
              </a:srgbClr>
            </a:solidFill>
            <a:ln w="19050" cap="sq">
              <a:solidFill>
                <a:srgbClr val="000000"/>
              </a:solidFill>
              <a:prstDash val="solid"/>
              <a:miter/>
            </a:ln>
          </p:spPr>
        </p:sp>
        <p:sp>
          <p:nvSpPr>
            <p:cNvPr id="21" name="TextBox 21"/>
            <p:cNvSpPr txBox="1"/>
            <p:nvPr/>
          </p:nvSpPr>
          <p:spPr>
            <a:xfrm>
              <a:off x="0" y="-47625"/>
              <a:ext cx="2343495" cy="254335"/>
            </a:xfrm>
            <a:prstGeom prst="rect">
              <a:avLst/>
            </a:prstGeom>
          </p:spPr>
          <p:txBody>
            <a:bodyPr lIns="50800" tIns="50800" rIns="50800" bIns="50800" rtlCol="0" anchor="ctr"/>
            <a:lstStyle/>
            <a:p>
              <a:pPr algn="ctr">
                <a:lnSpc>
                  <a:spcPts val="2520"/>
                </a:lnSpc>
              </a:pPr>
              <a:r>
                <a:rPr lang="en-US" sz="1800" u="sng">
                  <a:solidFill>
                    <a:srgbClr val="000000"/>
                  </a:solidFill>
                  <a:latin typeface="Garamond"/>
                </a:rPr>
                <a:t>AVANT</a:t>
              </a:r>
              <a:r>
                <a:rPr lang="en-US" sz="1800">
                  <a:solidFill>
                    <a:srgbClr val="000000"/>
                  </a:solidFill>
                  <a:latin typeface="Garamond"/>
                </a:rPr>
                <a:t>: mode de fonctionnement harmonieux =&gt; APRES: mode de fonctionnement désharmonisé</a:t>
              </a:r>
            </a:p>
          </p:txBody>
        </p:sp>
      </p:grpSp>
      <p:grpSp>
        <p:nvGrpSpPr>
          <p:cNvPr id="22" name="Group 22"/>
          <p:cNvGrpSpPr/>
          <p:nvPr/>
        </p:nvGrpSpPr>
        <p:grpSpPr>
          <a:xfrm>
            <a:off x="12041038" y="5474615"/>
            <a:ext cx="3086100" cy="784853"/>
            <a:chOff x="0" y="0"/>
            <a:chExt cx="812800" cy="206710"/>
          </a:xfrm>
        </p:grpSpPr>
        <p:sp>
          <p:nvSpPr>
            <p:cNvPr id="23" name="Freeform 23"/>
            <p:cNvSpPr/>
            <p:nvPr/>
          </p:nvSpPr>
          <p:spPr>
            <a:xfrm>
              <a:off x="0" y="0"/>
              <a:ext cx="812800" cy="206710"/>
            </a:xfrm>
            <a:custGeom>
              <a:avLst/>
              <a:gdLst/>
              <a:ahLst/>
              <a:cxnLst/>
              <a:rect l="l" t="t" r="r" b="b"/>
              <a:pathLst>
                <a:path w="812800" h="206710">
                  <a:moveTo>
                    <a:pt x="0" y="0"/>
                  </a:moveTo>
                  <a:lnTo>
                    <a:pt x="812800" y="0"/>
                  </a:lnTo>
                  <a:lnTo>
                    <a:pt x="812800" y="206710"/>
                  </a:lnTo>
                  <a:lnTo>
                    <a:pt x="0" y="206710"/>
                  </a:lnTo>
                  <a:close/>
                </a:path>
              </a:pathLst>
            </a:custGeom>
            <a:solidFill>
              <a:srgbClr val="000000">
                <a:alpha val="0"/>
              </a:srgbClr>
            </a:solidFill>
            <a:ln w="19050" cap="sq">
              <a:solidFill>
                <a:srgbClr val="000000"/>
              </a:solidFill>
              <a:prstDash val="solid"/>
              <a:miter/>
            </a:ln>
          </p:spPr>
        </p:sp>
        <p:sp>
          <p:nvSpPr>
            <p:cNvPr id="24" name="TextBox 24"/>
            <p:cNvSpPr txBox="1"/>
            <p:nvPr/>
          </p:nvSpPr>
          <p:spPr>
            <a:xfrm>
              <a:off x="0" y="-47625"/>
              <a:ext cx="812800" cy="254335"/>
            </a:xfrm>
            <a:prstGeom prst="rect">
              <a:avLst/>
            </a:prstGeom>
          </p:spPr>
          <p:txBody>
            <a:bodyPr lIns="50800" tIns="50800" rIns="50800" bIns="50800" rtlCol="0" anchor="ctr"/>
            <a:lstStyle/>
            <a:p>
              <a:pPr algn="ctr">
                <a:lnSpc>
                  <a:spcPts val="2520"/>
                </a:lnSpc>
              </a:pPr>
              <a:r>
                <a:rPr lang="en-US" sz="1800">
                  <a:solidFill>
                    <a:srgbClr val="000000"/>
                  </a:solidFill>
                  <a:latin typeface="Garamond"/>
                </a:rPr>
                <a:t>systèmes qui demandent à être réajustés </a:t>
              </a:r>
            </a:p>
          </p:txBody>
        </p:sp>
      </p:grpSp>
      <p:sp>
        <p:nvSpPr>
          <p:cNvPr id="25" name="AutoShape 25"/>
          <p:cNvSpPr/>
          <p:nvPr/>
        </p:nvSpPr>
        <p:spPr>
          <a:xfrm>
            <a:off x="13584088" y="2614393"/>
            <a:ext cx="0" cy="428625"/>
          </a:xfrm>
          <a:prstGeom prst="line">
            <a:avLst/>
          </a:prstGeom>
          <a:ln w="19050" cap="flat">
            <a:solidFill>
              <a:srgbClr val="000000"/>
            </a:solidFill>
            <a:prstDash val="solid"/>
            <a:headEnd type="none" w="sm" len="sm"/>
            <a:tailEnd type="triangle" w="lg" len="med"/>
          </a:ln>
        </p:spPr>
      </p:sp>
      <p:sp>
        <p:nvSpPr>
          <p:cNvPr id="26" name="AutoShape 26"/>
          <p:cNvSpPr/>
          <p:nvPr/>
        </p:nvSpPr>
        <p:spPr>
          <a:xfrm>
            <a:off x="13584088" y="5041348"/>
            <a:ext cx="0" cy="433267"/>
          </a:xfrm>
          <a:prstGeom prst="line">
            <a:avLst/>
          </a:prstGeom>
          <a:ln w="19050" cap="flat">
            <a:solidFill>
              <a:srgbClr val="000000"/>
            </a:solidFill>
            <a:prstDash val="solid"/>
            <a:headEnd type="none" w="sm" len="sm"/>
            <a:tailEnd type="triangle" w="lg" len="med"/>
          </a:ln>
        </p:spPr>
      </p:sp>
      <p:sp>
        <p:nvSpPr>
          <p:cNvPr id="27" name="AutoShape 27"/>
          <p:cNvSpPr/>
          <p:nvPr/>
        </p:nvSpPr>
        <p:spPr>
          <a:xfrm>
            <a:off x="13584088" y="3827871"/>
            <a:ext cx="0" cy="428625"/>
          </a:xfrm>
          <a:prstGeom prst="line">
            <a:avLst/>
          </a:prstGeom>
          <a:ln w="19050" cap="flat">
            <a:solidFill>
              <a:srgbClr val="000000"/>
            </a:solidFill>
            <a:prstDash val="solid"/>
            <a:headEnd type="none" w="sm" len="sm"/>
            <a:tailEnd type="triangle" w="lg" len="med"/>
          </a:ln>
        </p:spPr>
      </p:sp>
      <p:sp>
        <p:nvSpPr>
          <p:cNvPr id="28" name="TextBox 28"/>
          <p:cNvSpPr txBox="1"/>
          <p:nvPr/>
        </p:nvSpPr>
        <p:spPr>
          <a:xfrm>
            <a:off x="7564702" y="224155"/>
            <a:ext cx="3158596" cy="804545"/>
          </a:xfrm>
          <a:prstGeom prst="rect">
            <a:avLst/>
          </a:prstGeom>
        </p:spPr>
        <p:txBody>
          <a:bodyPr lIns="0" tIns="0" rIns="0" bIns="0" rtlCol="0" anchor="t">
            <a:spAutoFit/>
          </a:bodyPr>
          <a:lstStyle/>
          <a:p>
            <a:pPr algn="ctr">
              <a:lnSpc>
                <a:spcPts val="6580"/>
              </a:lnSpc>
            </a:pPr>
            <a:r>
              <a:rPr lang="en-US" sz="4700">
                <a:solidFill>
                  <a:srgbClr val="000000"/>
                </a:solidFill>
                <a:latin typeface="Garamond Bold"/>
              </a:rPr>
              <a:t>Outilisation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Freeform 2"/>
          <p:cNvSpPr/>
          <p:nvPr/>
        </p:nvSpPr>
        <p:spPr>
          <a:xfrm>
            <a:off x="4883944" y="4696795"/>
            <a:ext cx="8520113" cy="3432826"/>
          </a:xfrm>
          <a:custGeom>
            <a:avLst/>
            <a:gdLst/>
            <a:ahLst/>
            <a:cxnLst/>
            <a:rect l="l" t="t" r="r" b="b"/>
            <a:pathLst>
              <a:path w="8520113" h="3432826">
                <a:moveTo>
                  <a:pt x="0" y="0"/>
                </a:moveTo>
                <a:lnTo>
                  <a:pt x="8520112" y="0"/>
                </a:lnTo>
                <a:lnTo>
                  <a:pt x="8520112" y="3432826"/>
                </a:lnTo>
                <a:lnTo>
                  <a:pt x="0" y="3432826"/>
                </a:lnTo>
                <a:lnTo>
                  <a:pt x="0" y="0"/>
                </a:lnTo>
                <a:close/>
              </a:path>
            </a:pathLst>
          </a:custGeom>
          <a:blipFill>
            <a:blip r:embed="rId2"/>
            <a:stretch>
              <a:fillRect/>
            </a:stretch>
          </a:blipFill>
        </p:spPr>
      </p:sp>
      <p:sp>
        <p:nvSpPr>
          <p:cNvPr id="3" name="TextBox 3"/>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sp>
        <p:nvSpPr>
          <p:cNvPr id="4" name="TextBox 4"/>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3</a:t>
            </a:r>
          </a:p>
        </p:txBody>
      </p:sp>
      <p:sp>
        <p:nvSpPr>
          <p:cNvPr id="5" name="TextBox 5"/>
          <p:cNvSpPr txBox="1"/>
          <p:nvPr/>
        </p:nvSpPr>
        <p:spPr>
          <a:xfrm>
            <a:off x="1424811" y="2937748"/>
            <a:ext cx="15438378" cy="547457"/>
          </a:xfrm>
          <a:prstGeom prst="rect">
            <a:avLst/>
          </a:prstGeom>
        </p:spPr>
        <p:txBody>
          <a:bodyPr lIns="0" tIns="0" rIns="0" bIns="0" rtlCol="0" anchor="t">
            <a:spAutoFit/>
          </a:bodyPr>
          <a:lstStyle/>
          <a:p>
            <a:pPr algn="ctr">
              <a:lnSpc>
                <a:spcPts val="4475"/>
              </a:lnSpc>
              <a:spcBef>
                <a:spcPct val="0"/>
              </a:spcBef>
            </a:pPr>
            <a:r>
              <a:rPr lang="en-US" sz="3196">
                <a:solidFill>
                  <a:srgbClr val="000000"/>
                </a:solidFill>
                <a:latin typeface="Garamond"/>
              </a:rPr>
              <a:t>Nous illustrerons l’outil avec l’exemple de l’insertion de l’iPad dans les classes de collège.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069005" y="2571385"/>
            <a:ext cx="4149990" cy="1576069"/>
          </a:xfrm>
          <a:prstGeom prst="rect">
            <a:avLst/>
          </a:prstGeom>
        </p:spPr>
        <p:txBody>
          <a:bodyPr lIns="0" tIns="0" rIns="0" bIns="0" rtlCol="0" anchor="t">
            <a:spAutoFit/>
          </a:bodyPr>
          <a:lstStyle/>
          <a:p>
            <a:pPr algn="ctr">
              <a:lnSpc>
                <a:spcPts val="12880"/>
              </a:lnSpc>
            </a:pPr>
            <a:r>
              <a:rPr lang="en-US" sz="9200">
                <a:solidFill>
                  <a:srgbClr val="000000"/>
                </a:solidFill>
                <a:latin typeface="Garamond Bold"/>
              </a:rPr>
              <a:t>Analyse </a:t>
            </a:r>
          </a:p>
        </p:txBody>
      </p:sp>
      <p:sp>
        <p:nvSpPr>
          <p:cNvPr id="3" name="TextBox 3"/>
          <p:cNvSpPr txBox="1"/>
          <p:nvPr/>
        </p:nvSpPr>
        <p:spPr>
          <a:xfrm>
            <a:off x="757655" y="4541617"/>
            <a:ext cx="16772690" cy="6729095"/>
          </a:xfrm>
          <a:prstGeom prst="rect">
            <a:avLst/>
          </a:prstGeom>
        </p:spPr>
        <p:txBody>
          <a:bodyPr lIns="0" tIns="0" rIns="0" bIns="0" rtlCol="0" anchor="t">
            <a:spAutoFit/>
          </a:bodyPr>
          <a:lstStyle/>
          <a:p>
            <a:pPr algn="ctr">
              <a:lnSpc>
                <a:spcPts val="4480"/>
              </a:lnSpc>
            </a:pPr>
            <a:r>
              <a:rPr lang="en-US" sz="3200" u="sng">
                <a:solidFill>
                  <a:srgbClr val="000000"/>
                </a:solidFill>
                <a:latin typeface="Garamond"/>
              </a:rPr>
              <a:t>1ère étape</a:t>
            </a:r>
          </a:p>
          <a:p>
            <a:pPr algn="ctr">
              <a:lnSpc>
                <a:spcPts val="4480"/>
              </a:lnSpc>
            </a:pPr>
            <a:r>
              <a:rPr lang="en-US" sz="3200">
                <a:solidFill>
                  <a:srgbClr val="000000"/>
                </a:solidFill>
                <a:latin typeface="Garamond"/>
              </a:rPr>
              <a:t>Nous allons observer les conséquences de l’insertion d’une technique dans une composition sociotechnique et établir une liste des problèmes résultants de cette implantation.</a:t>
            </a:r>
          </a:p>
          <a:p>
            <a:pPr algn="ctr">
              <a:lnSpc>
                <a:spcPts val="4480"/>
              </a:lnSpc>
            </a:pPr>
            <a:r>
              <a:rPr lang="en-US" sz="3200" u="sng">
                <a:solidFill>
                  <a:srgbClr val="000000"/>
                </a:solidFill>
                <a:latin typeface="Garamond"/>
              </a:rPr>
              <a:t>2ème étape</a:t>
            </a:r>
          </a:p>
          <a:p>
            <a:pPr algn="ctr">
              <a:lnSpc>
                <a:spcPts val="4480"/>
              </a:lnSpc>
            </a:pPr>
            <a:r>
              <a:rPr lang="en-US" sz="3200">
                <a:solidFill>
                  <a:srgbClr val="000000"/>
                </a:solidFill>
                <a:latin typeface="Garamond"/>
              </a:rPr>
              <a:t>Une fois que nous avons détecté ces différents problèmes, nous allons tenter d’identifier ceux qui seront analysables en termes de</a:t>
            </a:r>
          </a:p>
          <a:p>
            <a:pPr algn="ctr">
              <a:lnSpc>
                <a:spcPts val="4480"/>
              </a:lnSpc>
            </a:pPr>
            <a:r>
              <a:rPr lang="en-US" sz="3200">
                <a:solidFill>
                  <a:srgbClr val="000000"/>
                </a:solidFill>
                <a:latin typeface="Garamond Italics"/>
              </a:rPr>
              <a:t>désajustements techniques.</a:t>
            </a:r>
          </a:p>
          <a:p>
            <a:pPr algn="ctr">
              <a:lnSpc>
                <a:spcPts val="4480"/>
              </a:lnSpc>
            </a:pPr>
            <a:endParaRPr lang="en-US" sz="3200">
              <a:solidFill>
                <a:srgbClr val="000000"/>
              </a:solidFill>
              <a:latin typeface="Garamond Italics"/>
            </a:endParaRPr>
          </a:p>
          <a:p>
            <a:pPr algn="ctr">
              <a:lnSpc>
                <a:spcPts val="4480"/>
              </a:lnSpc>
            </a:pPr>
            <a:endParaRPr lang="en-US" sz="3200">
              <a:solidFill>
                <a:srgbClr val="000000"/>
              </a:solidFill>
              <a:latin typeface="Garamond Italics"/>
            </a:endParaRPr>
          </a:p>
          <a:p>
            <a:pPr algn="ctr">
              <a:lnSpc>
                <a:spcPts val="4480"/>
              </a:lnSpc>
            </a:pPr>
            <a:endParaRPr lang="en-US" sz="3200">
              <a:solidFill>
                <a:srgbClr val="000000"/>
              </a:solidFill>
              <a:latin typeface="Garamond Italics"/>
            </a:endParaRPr>
          </a:p>
          <a:p>
            <a:pPr algn="ctr">
              <a:lnSpc>
                <a:spcPts val="4480"/>
              </a:lnSpc>
            </a:pPr>
            <a:endParaRPr lang="en-US" sz="3200">
              <a:solidFill>
                <a:srgbClr val="000000"/>
              </a:solidFill>
              <a:latin typeface="Garamond Italics"/>
            </a:endParaRPr>
          </a:p>
          <a:p>
            <a:pPr algn="ctr">
              <a:lnSpc>
                <a:spcPts val="4480"/>
              </a:lnSpc>
              <a:spcBef>
                <a:spcPct val="0"/>
              </a:spcBef>
            </a:pPr>
            <a:endParaRPr lang="en-US" sz="3200">
              <a:solidFill>
                <a:srgbClr val="000000"/>
              </a:solidFill>
              <a:latin typeface="Garamond Italics"/>
            </a:endParaRPr>
          </a:p>
        </p:txBody>
      </p:sp>
      <p:sp>
        <p:nvSpPr>
          <p:cNvPr id="4" name="TextBox 4"/>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37161" y="41366"/>
            <a:ext cx="3006451"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1ère étape</a:t>
            </a:r>
          </a:p>
        </p:txBody>
      </p:sp>
      <p:graphicFrame>
        <p:nvGraphicFramePr>
          <p:cNvPr id="3" name="Table 3"/>
          <p:cNvGraphicFramePr>
            <a:graphicFrameLocks noGrp="1"/>
          </p:cNvGraphicFramePr>
          <p:nvPr/>
        </p:nvGraphicFramePr>
        <p:xfrm>
          <a:off x="8780689" y="1028700"/>
          <a:ext cx="8478611" cy="8229600"/>
        </p:xfrm>
        <a:graphic>
          <a:graphicData uri="http://schemas.openxmlformats.org/drawingml/2006/table">
            <a:tbl>
              <a:tblPr/>
              <a:tblGrid>
                <a:gridCol w="4239305">
                  <a:extLst>
                    <a:ext uri="{9D8B030D-6E8A-4147-A177-3AD203B41FA5}">
                      <a16:colId xmlns:a16="http://schemas.microsoft.com/office/drawing/2014/main" val="20000"/>
                    </a:ext>
                  </a:extLst>
                </a:gridCol>
                <a:gridCol w="4239305">
                  <a:extLst>
                    <a:ext uri="{9D8B030D-6E8A-4147-A177-3AD203B41FA5}">
                      <a16:colId xmlns:a16="http://schemas.microsoft.com/office/drawing/2014/main" val="20001"/>
                    </a:ext>
                  </a:extLst>
                </a:gridCol>
              </a:tblGrid>
              <a:tr h="2163269">
                <a:tc>
                  <a:txBody>
                    <a:bodyPr/>
                    <a:lstStyle/>
                    <a:p>
                      <a:pPr algn="ctr">
                        <a:lnSpc>
                          <a:spcPts val="3640"/>
                        </a:lnSpc>
                        <a:defRPr/>
                      </a:pPr>
                      <a:r>
                        <a:rPr lang="en-US" sz="2600">
                          <a:solidFill>
                            <a:srgbClr val="000000"/>
                          </a:solidFill>
                          <a:latin typeface="Garamond Bold"/>
                        </a:rPr>
                        <a:t>Bienfaits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3640"/>
                        </a:lnSpc>
                        <a:defRPr/>
                      </a:pPr>
                      <a:r>
                        <a:rPr lang="en-US" sz="2600">
                          <a:solidFill>
                            <a:srgbClr val="000000"/>
                          </a:solidFill>
                          <a:latin typeface="Garamond Bold"/>
                        </a:rPr>
                        <a:t>Problèmes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066331">
                <a:tc>
                  <a:txBody>
                    <a:bodyPr/>
                    <a:lstStyle/>
                    <a:p>
                      <a:pPr algn="ctr">
                        <a:lnSpc>
                          <a:spcPts val="364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476"/>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TextBox 4"/>
          <p:cNvSpPr txBox="1"/>
          <p:nvPr/>
        </p:nvSpPr>
        <p:spPr>
          <a:xfrm>
            <a:off x="751394" y="1309918"/>
            <a:ext cx="7364338" cy="8977082"/>
          </a:xfrm>
          <a:prstGeom prst="rect">
            <a:avLst/>
          </a:prstGeom>
        </p:spPr>
        <p:txBody>
          <a:bodyPr lIns="0" tIns="0" rIns="0" bIns="0" rtlCol="0" anchor="t">
            <a:spAutoFit/>
          </a:bodyPr>
          <a:lstStyle/>
          <a:p>
            <a:pPr algn="just">
              <a:lnSpc>
                <a:spcPts val="4475"/>
              </a:lnSpc>
            </a:pPr>
            <a:r>
              <a:rPr lang="en-US" sz="3196">
                <a:solidFill>
                  <a:srgbClr val="000000"/>
                </a:solidFill>
                <a:latin typeface="Garamond"/>
              </a:rPr>
              <a:t>Le but de cet étape est de prendre en main la technique sur laquelle nous voulons travailler avec l’outil</a:t>
            </a:r>
          </a:p>
          <a:p>
            <a:pPr algn="just">
              <a:lnSpc>
                <a:spcPts val="4475"/>
              </a:lnSpc>
            </a:pPr>
            <a:endParaRPr lang="en-US" sz="3196">
              <a:solidFill>
                <a:srgbClr val="000000"/>
              </a:solidFill>
              <a:latin typeface="Garamond"/>
            </a:endParaRPr>
          </a:p>
          <a:p>
            <a:pPr algn="just">
              <a:lnSpc>
                <a:spcPts val="4475"/>
              </a:lnSpc>
            </a:pPr>
            <a:r>
              <a:rPr lang="en-US" sz="3196">
                <a:solidFill>
                  <a:srgbClr val="000000"/>
                </a:solidFill>
                <a:latin typeface="Garamond"/>
              </a:rPr>
              <a:t>Nous commencerons par lister les potentiels bienfaits et problèmes à l’insertion de cette  technique dans un milieu. Pour cela, il faut à la fois se baser sur ses intuitions mais il est surtout possible de s’appuyer sur d’autres outils: </a:t>
            </a:r>
          </a:p>
          <a:p>
            <a:pPr marL="690137" lvl="1" indent="-345069" algn="just">
              <a:lnSpc>
                <a:spcPts val="4475"/>
              </a:lnSpc>
              <a:buFont typeface="Arial"/>
              <a:buChar char="•"/>
            </a:pPr>
            <a:r>
              <a:rPr lang="en-US" sz="3196">
                <a:solidFill>
                  <a:srgbClr val="000000"/>
                </a:solidFill>
                <a:latin typeface="Garamond"/>
              </a:rPr>
              <a:t>objets fantôme</a:t>
            </a:r>
          </a:p>
          <a:p>
            <a:pPr marL="690137" lvl="1" indent="-345069" algn="just">
              <a:lnSpc>
                <a:spcPts val="4475"/>
              </a:lnSpc>
              <a:buFont typeface="Arial"/>
              <a:buChar char="•"/>
            </a:pPr>
            <a:r>
              <a:rPr lang="en-US" sz="3196">
                <a:solidFill>
                  <a:srgbClr val="000000"/>
                </a:solidFill>
                <a:latin typeface="Garamond"/>
              </a:rPr>
              <a:t>outil CST </a:t>
            </a:r>
          </a:p>
          <a:p>
            <a:pPr marL="690137" lvl="1" indent="-345069" algn="just">
              <a:lnSpc>
                <a:spcPts val="4475"/>
              </a:lnSpc>
              <a:buFont typeface="Arial"/>
              <a:buChar char="•"/>
            </a:pPr>
            <a:r>
              <a:rPr lang="en-US" sz="3196">
                <a:solidFill>
                  <a:srgbClr val="000000"/>
                </a:solidFill>
                <a:latin typeface="Garamond"/>
              </a:rPr>
              <a:t>outil chronodynamisme </a:t>
            </a:r>
          </a:p>
          <a:p>
            <a:pPr algn="just">
              <a:lnSpc>
                <a:spcPts val="4475"/>
              </a:lnSpc>
            </a:pPr>
            <a:endParaRPr lang="en-US" sz="3196">
              <a:solidFill>
                <a:srgbClr val="000000"/>
              </a:solidFill>
              <a:latin typeface="Garamond"/>
            </a:endParaRPr>
          </a:p>
          <a:p>
            <a:pPr algn="just">
              <a:lnSpc>
                <a:spcPts val="4475"/>
              </a:lnSpc>
            </a:pPr>
            <a:endParaRPr lang="en-US" sz="3196">
              <a:solidFill>
                <a:srgbClr val="000000"/>
              </a:solidFill>
              <a:latin typeface="Garamond"/>
            </a:endParaRPr>
          </a:p>
          <a:p>
            <a:pPr algn="just">
              <a:lnSpc>
                <a:spcPts val="4475"/>
              </a:lnSpc>
              <a:spcBef>
                <a:spcPct val="0"/>
              </a:spcBef>
            </a:pPr>
            <a:r>
              <a:rPr lang="en-US" sz="3196">
                <a:solidFill>
                  <a:srgbClr val="000000"/>
                </a:solidFill>
                <a:latin typeface="Garamond"/>
              </a:rPr>
              <a:t>.</a:t>
            </a:r>
          </a:p>
        </p:txBody>
      </p:sp>
      <p:sp>
        <p:nvSpPr>
          <p:cNvPr id="5" name="TextBox 5"/>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5F3F5"/>
        </a:solidFill>
        <a:effectLst/>
      </p:bgPr>
    </p:bg>
    <p:spTree>
      <p:nvGrpSpPr>
        <p:cNvPr id="1" name=""/>
        <p:cNvGrpSpPr/>
        <p:nvPr/>
      </p:nvGrpSpPr>
      <p:grpSpPr>
        <a:xfrm>
          <a:off x="0" y="0"/>
          <a:ext cx="0" cy="0"/>
          <a:chOff x="0" y="0"/>
          <a:chExt cx="0" cy="0"/>
        </a:xfrm>
      </p:grpSpPr>
      <p:sp>
        <p:nvSpPr>
          <p:cNvPr id="2" name="TextBox 2"/>
          <p:cNvSpPr txBox="1"/>
          <p:nvPr/>
        </p:nvSpPr>
        <p:spPr>
          <a:xfrm>
            <a:off x="174971" y="115606"/>
            <a:ext cx="2460462"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Exemple</a:t>
            </a:r>
          </a:p>
        </p:txBody>
      </p:sp>
      <p:graphicFrame>
        <p:nvGraphicFramePr>
          <p:cNvPr id="3" name="Table 3"/>
          <p:cNvGraphicFramePr>
            <a:graphicFrameLocks noGrp="1"/>
          </p:cNvGraphicFramePr>
          <p:nvPr/>
        </p:nvGraphicFramePr>
        <p:xfrm>
          <a:off x="1405202" y="1122523"/>
          <a:ext cx="16230600" cy="8421423"/>
        </p:xfrm>
        <a:graphic>
          <a:graphicData uri="http://schemas.openxmlformats.org/drawingml/2006/table">
            <a:tbl>
              <a:tblPr/>
              <a:tblGrid>
                <a:gridCol w="8115300">
                  <a:extLst>
                    <a:ext uri="{9D8B030D-6E8A-4147-A177-3AD203B41FA5}">
                      <a16:colId xmlns:a16="http://schemas.microsoft.com/office/drawing/2014/main" val="20000"/>
                    </a:ext>
                  </a:extLst>
                </a:gridCol>
                <a:gridCol w="8115300">
                  <a:extLst>
                    <a:ext uri="{9D8B030D-6E8A-4147-A177-3AD203B41FA5}">
                      <a16:colId xmlns:a16="http://schemas.microsoft.com/office/drawing/2014/main" val="20001"/>
                    </a:ext>
                  </a:extLst>
                </a:gridCol>
              </a:tblGrid>
              <a:tr h="1503550">
                <a:tc>
                  <a:txBody>
                    <a:bodyPr/>
                    <a:lstStyle/>
                    <a:p>
                      <a:pPr algn="ctr">
                        <a:lnSpc>
                          <a:spcPts val="3640"/>
                        </a:lnSpc>
                        <a:defRPr/>
                      </a:pPr>
                      <a:r>
                        <a:rPr lang="en-US" sz="2600">
                          <a:solidFill>
                            <a:srgbClr val="000000"/>
                          </a:solidFill>
                          <a:latin typeface="Garamond Bold"/>
                        </a:rPr>
                        <a:t>Bienfaits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3640"/>
                        </a:lnSpc>
                        <a:defRPr/>
                      </a:pPr>
                      <a:r>
                        <a:rPr lang="en-US" sz="2600">
                          <a:solidFill>
                            <a:srgbClr val="000000"/>
                          </a:solidFill>
                          <a:latin typeface="Garamond Bold"/>
                        </a:rPr>
                        <a:t>Problèmes</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6917873">
                <a:tc>
                  <a:txBody>
                    <a:bodyPr/>
                    <a:lstStyle/>
                    <a:p>
                      <a:pPr algn="ctr">
                        <a:lnSpc>
                          <a:spcPts val="3640"/>
                        </a:lnSpc>
                        <a:defRPr/>
                      </a:pPr>
                      <a:r>
                        <a:rPr lang="en-US" sz="2600">
                          <a:solidFill>
                            <a:srgbClr val="000000"/>
                          </a:solidFill>
                          <a:latin typeface="Garamond"/>
                        </a:rPr>
                        <a:t>avoir la possibilité de travailler avec des contenus multimédias</a:t>
                      </a:r>
                      <a:endParaRPr lang="en-US" sz="1100"/>
                    </a:p>
                    <a:p>
                      <a:pPr algn="ctr">
                        <a:lnSpc>
                          <a:spcPts val="3640"/>
                        </a:lnSpc>
                      </a:pPr>
                      <a:r>
                        <a:rPr lang="en-US" sz="2600">
                          <a:solidFill>
                            <a:srgbClr val="000000"/>
                          </a:solidFill>
                          <a:latin typeface="Garamond"/>
                        </a:rPr>
                        <a:t>pédagogie personnalisée (différencier les contenus en fonction de l’élève </a:t>
                      </a:r>
                    </a:p>
                    <a:p>
                      <a:pPr algn="ctr">
                        <a:lnSpc>
                          <a:spcPts val="3640"/>
                        </a:lnSpc>
                      </a:pPr>
                      <a:r>
                        <a:rPr lang="en-US" sz="2600">
                          <a:solidFill>
                            <a:srgbClr val="000000"/>
                          </a:solidFill>
                          <a:latin typeface="Garamond"/>
                        </a:rPr>
                        <a:t>proposer plus de contenu de travail à l’école comme à la maison </a:t>
                      </a:r>
                    </a:p>
                    <a:p>
                      <a:pPr algn="ctr">
                        <a:lnSpc>
                          <a:spcPts val="3640"/>
                        </a:lnSpc>
                      </a:pPr>
                      <a:r>
                        <a:rPr lang="en-US" sz="2600">
                          <a:solidFill>
                            <a:srgbClr val="000000"/>
                          </a:solidFill>
                          <a:latin typeface="Garamond"/>
                        </a:rPr>
                        <a:t>autres supports pédagogiques (quizz) </a:t>
                      </a:r>
                    </a:p>
                    <a:p>
                      <a:pPr algn="ctr">
                        <a:lnSpc>
                          <a:spcPts val="3640"/>
                        </a:lnSpc>
                      </a:pPr>
                      <a:r>
                        <a:rPr lang="en-US" sz="2600">
                          <a:solidFill>
                            <a:srgbClr val="000000"/>
                          </a:solidFill>
                          <a:latin typeface="Garamond"/>
                        </a:rPr>
                        <a:t>acquérir diverses compétences numériques (recherches en ligne, diversifier et vérifier ses sources, utiliser des logiciels)  </a:t>
                      </a:r>
                    </a:p>
                    <a:p>
                      <a:pPr algn="ctr">
                        <a:lnSpc>
                          <a:spcPts val="3640"/>
                        </a:lnSpc>
                      </a:pPr>
                      <a:r>
                        <a:rPr lang="en-US" sz="2600">
                          <a:solidFill>
                            <a:srgbClr val="000000"/>
                          </a:solidFill>
                          <a:latin typeface="Garamond"/>
                        </a:rPr>
                        <a:t>accéder aux devoirs à distance </a:t>
                      </a:r>
                    </a:p>
                    <a:p>
                      <a:pPr algn="ctr">
                        <a:lnSpc>
                          <a:spcPts val="3640"/>
                        </a:lnSpc>
                      </a:pPr>
                      <a:r>
                        <a:rPr lang="en-US" sz="2600">
                          <a:solidFill>
                            <a:srgbClr val="000000"/>
                          </a:solidFill>
                          <a:latin typeface="Garamond"/>
                        </a:rPr>
                        <a:t>moins de livres à porter</a:t>
                      </a:r>
                    </a:p>
                    <a:p>
                      <a:pPr algn="ctr">
                        <a:lnSpc>
                          <a:spcPts val="3640"/>
                        </a:lnSpc>
                      </a:pPr>
                      <a:r>
                        <a:rPr lang="en-US" sz="2600">
                          <a:solidFill>
                            <a:srgbClr val="000000"/>
                          </a:solidFill>
                          <a:latin typeface="Garamond"/>
                        </a:rPr>
                        <a:t>… </a:t>
                      </a:r>
                    </a:p>
                    <a:p>
                      <a:pPr algn="ctr">
                        <a:lnSpc>
                          <a:spcPts val="3640"/>
                        </a:lnSpc>
                      </a:pPr>
                      <a:endParaRPr lang="en-US" sz="2600">
                        <a:solidFill>
                          <a:srgbClr val="000000"/>
                        </a:solidFill>
                        <a:latin typeface="Garamond"/>
                      </a:endParaRPr>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3640"/>
                        </a:lnSpc>
                        <a:defRPr/>
                      </a:pPr>
                      <a:r>
                        <a:rPr lang="en-US" sz="2600">
                          <a:solidFill>
                            <a:srgbClr val="000000"/>
                          </a:solidFill>
                          <a:latin typeface="Garamond"/>
                        </a:rPr>
                        <a:t>inconfort de l’enseignant (difficulté d’inclure d’ipad dans ses cours) </a:t>
                      </a:r>
                      <a:endParaRPr lang="en-US" sz="1100"/>
                    </a:p>
                    <a:p>
                      <a:pPr algn="ctr">
                        <a:lnSpc>
                          <a:spcPts val="3640"/>
                        </a:lnSpc>
                      </a:pPr>
                      <a:r>
                        <a:rPr lang="en-US" sz="2600">
                          <a:solidFill>
                            <a:srgbClr val="000000"/>
                          </a:solidFill>
                          <a:latin typeface="Garamond"/>
                        </a:rPr>
                        <a:t>gestion technique des ipads (bugs, problèmes de connexion, de charge, etc.) </a:t>
                      </a:r>
                    </a:p>
                    <a:p>
                      <a:pPr algn="ctr">
                        <a:lnSpc>
                          <a:spcPts val="3640"/>
                        </a:lnSpc>
                      </a:pPr>
                      <a:r>
                        <a:rPr lang="en-US" sz="2600">
                          <a:solidFill>
                            <a:srgbClr val="000000"/>
                          </a:solidFill>
                          <a:latin typeface="Garamond"/>
                        </a:rPr>
                        <a:t>perte de compétences chez les élèves (écriture manuscrite, esprit de synthèse, lecture longue et approfondie</a:t>
                      </a:r>
                    </a:p>
                    <a:p>
                      <a:pPr algn="ctr">
                        <a:lnSpc>
                          <a:spcPts val="3640"/>
                        </a:lnSpc>
                      </a:pPr>
                      <a:r>
                        <a:rPr lang="en-US" sz="2600">
                          <a:solidFill>
                            <a:srgbClr val="000000"/>
                          </a:solidFill>
                          <a:latin typeface="Garamond"/>
                        </a:rPr>
                        <a:t>unité de temps dans la classe perturbée (chaque élève est sur son propre ipad et peut donc être désynchronisé du reste de la classe)</a:t>
                      </a:r>
                    </a:p>
                    <a:p>
                      <a:pPr algn="ctr">
                        <a:lnSpc>
                          <a:spcPts val="3640"/>
                        </a:lnSpc>
                      </a:pPr>
                      <a:r>
                        <a:rPr lang="en-US" sz="2600">
                          <a:solidFill>
                            <a:srgbClr val="000000"/>
                          </a:solidFill>
                          <a:latin typeface="Garamond"/>
                        </a:rPr>
                        <a:t>augmentation des risques de santé liés à la surexposition aux écrans </a:t>
                      </a:r>
                    </a:p>
                    <a:p>
                      <a:pPr algn="ctr">
                        <a:lnSpc>
                          <a:spcPts val="3640"/>
                        </a:lnSpc>
                      </a:pPr>
                      <a:r>
                        <a:rPr lang="en-US" sz="2600">
                          <a:solidFill>
                            <a:srgbClr val="000000"/>
                          </a:solidFill>
                          <a:latin typeface="Garamond"/>
                        </a:rPr>
                        <a:t>… </a:t>
                      </a:r>
                    </a:p>
                    <a:p>
                      <a:pPr algn="ctr">
                        <a:lnSpc>
                          <a:spcPts val="3640"/>
                        </a:lnSpc>
                      </a:pPr>
                      <a:endParaRPr lang="en-US" sz="2600">
                        <a:solidFill>
                          <a:srgbClr val="000000"/>
                        </a:solidFill>
                        <a:latin typeface="Garamond"/>
                      </a:endParaRPr>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
        <p:nvSpPr>
          <p:cNvPr id="4" name="TextBox 4"/>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p:cNvGraphicFramePr>
            <a:graphicFrameLocks noGrp="1"/>
          </p:cNvGraphicFramePr>
          <p:nvPr/>
        </p:nvGraphicFramePr>
        <p:xfrm>
          <a:off x="971708" y="5034910"/>
          <a:ext cx="16344583" cy="4774852"/>
        </p:xfrm>
        <a:graphic>
          <a:graphicData uri="http://schemas.openxmlformats.org/drawingml/2006/table">
            <a:tbl>
              <a:tblPr/>
              <a:tblGrid>
                <a:gridCol w="2307616">
                  <a:extLst>
                    <a:ext uri="{9D8B030D-6E8A-4147-A177-3AD203B41FA5}">
                      <a16:colId xmlns:a16="http://schemas.microsoft.com/office/drawing/2014/main" val="20000"/>
                    </a:ext>
                  </a:extLst>
                </a:gridCol>
                <a:gridCol w="2654296">
                  <a:extLst>
                    <a:ext uri="{9D8B030D-6E8A-4147-A177-3AD203B41FA5}">
                      <a16:colId xmlns:a16="http://schemas.microsoft.com/office/drawing/2014/main" val="20001"/>
                    </a:ext>
                  </a:extLst>
                </a:gridCol>
                <a:gridCol w="2770605">
                  <a:extLst>
                    <a:ext uri="{9D8B030D-6E8A-4147-A177-3AD203B41FA5}">
                      <a16:colId xmlns:a16="http://schemas.microsoft.com/office/drawing/2014/main" val="20002"/>
                    </a:ext>
                  </a:extLst>
                </a:gridCol>
                <a:gridCol w="2532181">
                  <a:extLst>
                    <a:ext uri="{9D8B030D-6E8A-4147-A177-3AD203B41FA5}">
                      <a16:colId xmlns:a16="http://schemas.microsoft.com/office/drawing/2014/main" val="20003"/>
                    </a:ext>
                  </a:extLst>
                </a:gridCol>
                <a:gridCol w="1984607">
                  <a:extLst>
                    <a:ext uri="{9D8B030D-6E8A-4147-A177-3AD203B41FA5}">
                      <a16:colId xmlns:a16="http://schemas.microsoft.com/office/drawing/2014/main" val="20004"/>
                    </a:ext>
                  </a:extLst>
                </a:gridCol>
                <a:gridCol w="4095279">
                  <a:extLst>
                    <a:ext uri="{9D8B030D-6E8A-4147-A177-3AD203B41FA5}">
                      <a16:colId xmlns:a16="http://schemas.microsoft.com/office/drawing/2014/main" val="20005"/>
                    </a:ext>
                  </a:extLst>
                </a:gridCol>
              </a:tblGrid>
              <a:tr h="2365830">
                <a:tc>
                  <a:txBody>
                    <a:bodyPr/>
                    <a:lstStyle/>
                    <a:p>
                      <a:pPr algn="ctr">
                        <a:lnSpc>
                          <a:spcPts val="2520"/>
                        </a:lnSpc>
                        <a:defRPr/>
                      </a:pPr>
                      <a:r>
                        <a:rPr lang="en-US" sz="1800">
                          <a:solidFill>
                            <a:srgbClr val="000000"/>
                          </a:solidFill>
                          <a:latin typeface="Garamond Bold"/>
                        </a:rPr>
                        <a:t>Problème identifié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Garamond Bold"/>
                        </a:rPr>
                        <a:t>Indicateur d’harmonie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Garamond Bold"/>
                        </a:rPr>
                        <a:t>AVANT: comment était l’indicateur avant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Garamond Bold"/>
                        </a:rPr>
                        <a:t>APRES: comment est l’indicateur après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Garamond Bold"/>
                        </a:rPr>
                        <a:t>Le pb résulte-il d’un désajustement technique ?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Garamond Bold"/>
                        </a:rPr>
                        <a:t>Quel système est désajusté ?</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87332">
                <a:tc rowSpan="3">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rowSpan="3">
                  <a:txBody>
                    <a:bodyPr/>
                    <a:lstStyle/>
                    <a:p>
                      <a:pPr algn="ctr">
                        <a:lnSpc>
                          <a:spcPts val="2520"/>
                        </a:lnSpc>
                        <a:defRPr/>
                      </a:pPr>
                      <a:r>
                        <a:rPr lang="en-US" sz="1800">
                          <a:solidFill>
                            <a:srgbClr val="000000"/>
                          </a:solidFill>
                          <a:latin typeface="Garamond"/>
                        </a:rPr>
                        <a:t>OUI / NON</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rowSpan="3">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87332">
                <a:tc vMerge="1">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pPr algn="ctr">
                        <a:lnSpc>
                          <a:spcPts val="2520"/>
                        </a:lnSpc>
                        <a:defRPr/>
                      </a:pPr>
                      <a:r>
                        <a:rPr lang="en-US" sz="1800">
                          <a:solidFill>
                            <a:srgbClr val="000000"/>
                          </a:solidFill>
                          <a:latin typeface="Garamond"/>
                        </a:rPr>
                        <a:t>OUI / NON</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34357">
                <a:tc vMerge="1">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pPr algn="ctr">
                        <a:lnSpc>
                          <a:spcPts val="2520"/>
                        </a:lnSpc>
                        <a:defRPr/>
                      </a:pPr>
                      <a:r>
                        <a:rPr lang="en-US" sz="1800">
                          <a:solidFill>
                            <a:srgbClr val="000000"/>
                          </a:solidFill>
                          <a:latin typeface="Garamond"/>
                        </a:rPr>
                        <a:t>OUI / NON</a:t>
                      </a: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pPr algn="ctr">
                        <a:lnSpc>
                          <a:spcPts val="2520"/>
                        </a:lnSpc>
                        <a:defRPr/>
                      </a:pPr>
                      <a:endParaRPr lang="en-US" sz="1100"/>
                    </a:p>
                  </a:txBody>
                  <a:tcPr marL="190500" marR="190500" marT="190500" marB="1905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TextBox 3"/>
          <p:cNvSpPr txBox="1"/>
          <p:nvPr/>
        </p:nvSpPr>
        <p:spPr>
          <a:xfrm>
            <a:off x="137161" y="41366"/>
            <a:ext cx="3006451" cy="712470"/>
          </a:xfrm>
          <a:prstGeom prst="rect">
            <a:avLst/>
          </a:prstGeom>
        </p:spPr>
        <p:txBody>
          <a:bodyPr lIns="0" tIns="0" rIns="0" bIns="0" rtlCol="0" anchor="t">
            <a:spAutoFit/>
          </a:bodyPr>
          <a:lstStyle/>
          <a:p>
            <a:pPr algn="ctr">
              <a:lnSpc>
                <a:spcPts val="5880"/>
              </a:lnSpc>
            </a:pPr>
            <a:r>
              <a:rPr lang="en-US" sz="4200">
                <a:solidFill>
                  <a:srgbClr val="000000"/>
                </a:solidFill>
                <a:latin typeface="Garamond Bold"/>
              </a:rPr>
              <a:t>2ème étape</a:t>
            </a:r>
          </a:p>
        </p:txBody>
      </p:sp>
      <p:sp>
        <p:nvSpPr>
          <p:cNvPr id="4" name="TextBox 4"/>
          <p:cNvSpPr txBox="1"/>
          <p:nvPr/>
        </p:nvSpPr>
        <p:spPr>
          <a:xfrm>
            <a:off x="1028700" y="1107300"/>
            <a:ext cx="16230600" cy="4719788"/>
          </a:xfrm>
          <a:prstGeom prst="rect">
            <a:avLst/>
          </a:prstGeom>
        </p:spPr>
        <p:txBody>
          <a:bodyPr lIns="0" tIns="0" rIns="0" bIns="0" rtlCol="0" anchor="t">
            <a:spAutoFit/>
          </a:bodyPr>
          <a:lstStyle/>
          <a:p>
            <a:pPr algn="just">
              <a:lnSpc>
                <a:spcPts val="3404"/>
              </a:lnSpc>
            </a:pPr>
            <a:r>
              <a:rPr lang="en-US" sz="2431">
                <a:solidFill>
                  <a:srgbClr val="000000"/>
                </a:solidFill>
                <a:latin typeface="Garamond"/>
              </a:rPr>
              <a:t>Nous allons maintenant chercher à déterminer si les problèmes précédemment établis sont analysables en termes de désajustement technique: pour cela, nous allons voir si l’implantation de la technique vient désharmoniser/désaccorder  une harmonie préalablement existante. Le technologue peut se baser sur un guide d’identification d’harmonie (page suivante):</a:t>
            </a:r>
          </a:p>
          <a:p>
            <a:pPr algn="just">
              <a:lnSpc>
                <a:spcPts val="3404"/>
              </a:lnSpc>
            </a:pPr>
            <a:endParaRPr lang="en-US" sz="2431">
              <a:solidFill>
                <a:srgbClr val="000000"/>
              </a:solidFill>
              <a:latin typeface="Garamond"/>
            </a:endParaRPr>
          </a:p>
          <a:p>
            <a:pPr marL="524975" lvl="1" indent="-262488" algn="just">
              <a:lnSpc>
                <a:spcPts val="3404"/>
              </a:lnSpc>
              <a:buFont typeface="Arial"/>
              <a:buChar char="•"/>
            </a:pPr>
            <a:r>
              <a:rPr lang="en-US" sz="2431">
                <a:solidFill>
                  <a:srgbClr val="000000"/>
                </a:solidFill>
                <a:latin typeface="Garamond"/>
              </a:rPr>
              <a:t>Mettre en parallèle le problème avec le guide, tentant d’identifier quelles harmonies le problème perturbe. </a:t>
            </a:r>
          </a:p>
          <a:p>
            <a:pPr marL="524975" lvl="1" indent="-262488" algn="just">
              <a:lnSpc>
                <a:spcPts val="3404"/>
              </a:lnSpc>
              <a:buFont typeface="Arial"/>
              <a:buChar char="•"/>
            </a:pPr>
            <a:r>
              <a:rPr lang="en-US" sz="2431">
                <a:solidFill>
                  <a:srgbClr val="000000"/>
                </a:solidFill>
                <a:latin typeface="Garamond"/>
              </a:rPr>
              <a:t>Lister les indicateurs.</a:t>
            </a:r>
          </a:p>
          <a:p>
            <a:pPr marL="524975" lvl="1" indent="-262488" algn="just">
              <a:lnSpc>
                <a:spcPts val="3404"/>
              </a:lnSpc>
              <a:buFont typeface="Arial"/>
              <a:buChar char="•"/>
            </a:pPr>
            <a:r>
              <a:rPr lang="en-US" sz="2431">
                <a:solidFill>
                  <a:srgbClr val="000000"/>
                </a:solidFill>
                <a:latin typeface="Garamond"/>
              </a:rPr>
              <a:t>Observer l’harmonie avant l’insertion de la technique et la comparer avec l’état de la situation post insertion. </a:t>
            </a:r>
          </a:p>
          <a:p>
            <a:pPr marL="524975" lvl="1" indent="-262488" algn="just">
              <a:lnSpc>
                <a:spcPts val="3404"/>
              </a:lnSpc>
              <a:buFont typeface="Arial"/>
              <a:buChar char="•"/>
            </a:pPr>
            <a:r>
              <a:rPr lang="en-US" sz="2431">
                <a:solidFill>
                  <a:srgbClr val="000000"/>
                </a:solidFill>
                <a:latin typeface="Garamond"/>
              </a:rPr>
              <a:t>Conclure : le problème résulte-il d’un désajustement technique ? Si la réponse est “oui”, alors identifier les systèmes subissant cette désharmonie.</a:t>
            </a:r>
          </a:p>
          <a:p>
            <a:pPr algn="just">
              <a:lnSpc>
                <a:spcPts val="3404"/>
              </a:lnSpc>
            </a:pPr>
            <a:endParaRPr lang="en-US" sz="2431">
              <a:solidFill>
                <a:srgbClr val="000000"/>
              </a:solidFill>
              <a:latin typeface="Garamond"/>
            </a:endParaRPr>
          </a:p>
          <a:p>
            <a:pPr algn="just">
              <a:lnSpc>
                <a:spcPts val="3404"/>
              </a:lnSpc>
              <a:spcBef>
                <a:spcPct val="0"/>
              </a:spcBef>
            </a:pPr>
            <a:endParaRPr lang="en-US" sz="2431">
              <a:solidFill>
                <a:srgbClr val="000000"/>
              </a:solidFill>
              <a:latin typeface="Garamond"/>
            </a:endParaRPr>
          </a:p>
        </p:txBody>
      </p:sp>
      <p:sp>
        <p:nvSpPr>
          <p:cNvPr id="5" name="TextBox 5"/>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49030" y="117566"/>
            <a:ext cx="14989939" cy="10169434"/>
          </a:xfrm>
          <a:custGeom>
            <a:avLst/>
            <a:gdLst/>
            <a:ahLst/>
            <a:cxnLst/>
            <a:rect l="l" t="t" r="r" b="b"/>
            <a:pathLst>
              <a:path w="14989939" h="10169434">
                <a:moveTo>
                  <a:pt x="0" y="0"/>
                </a:moveTo>
                <a:lnTo>
                  <a:pt x="14989940" y="0"/>
                </a:lnTo>
                <a:lnTo>
                  <a:pt x="14989940" y="10169434"/>
                </a:lnTo>
                <a:lnTo>
                  <a:pt x="0" y="10169434"/>
                </a:lnTo>
                <a:lnTo>
                  <a:pt x="0" y="0"/>
                </a:lnTo>
                <a:close/>
              </a:path>
            </a:pathLst>
          </a:custGeom>
          <a:blipFill>
            <a:blip r:embed="rId2"/>
            <a:stretch>
              <a:fillRect/>
            </a:stretch>
          </a:blipFill>
        </p:spPr>
      </p:sp>
      <p:sp>
        <p:nvSpPr>
          <p:cNvPr id="3" name="TextBox 3"/>
          <p:cNvSpPr txBox="1"/>
          <p:nvPr/>
        </p:nvSpPr>
        <p:spPr>
          <a:xfrm>
            <a:off x="-451034" y="-85725"/>
            <a:ext cx="8804367" cy="655955"/>
          </a:xfrm>
          <a:prstGeom prst="rect">
            <a:avLst/>
          </a:prstGeom>
        </p:spPr>
        <p:txBody>
          <a:bodyPr lIns="0" tIns="0" rIns="0" bIns="0" rtlCol="0" anchor="t">
            <a:spAutoFit/>
          </a:bodyPr>
          <a:lstStyle/>
          <a:p>
            <a:pPr algn="ctr">
              <a:lnSpc>
                <a:spcPts val="5320"/>
              </a:lnSpc>
            </a:pPr>
            <a:r>
              <a:rPr lang="en-US" sz="3800">
                <a:solidFill>
                  <a:srgbClr val="000000"/>
                </a:solidFill>
                <a:latin typeface="Garamond Bold"/>
              </a:rPr>
              <a:t>Guide d’identification des harmonies </a:t>
            </a:r>
          </a:p>
        </p:txBody>
      </p:sp>
      <p:sp>
        <p:nvSpPr>
          <p:cNvPr id="4" name="TextBox 4"/>
          <p:cNvSpPr txBox="1"/>
          <p:nvPr/>
        </p:nvSpPr>
        <p:spPr>
          <a:xfrm>
            <a:off x="17740903" y="9467746"/>
            <a:ext cx="202406" cy="589915"/>
          </a:xfrm>
          <a:prstGeom prst="rect">
            <a:avLst/>
          </a:prstGeom>
        </p:spPr>
        <p:txBody>
          <a:bodyPr lIns="0" tIns="0" rIns="0" bIns="0" rtlCol="0" anchor="t">
            <a:spAutoFit/>
          </a:bodyPr>
          <a:lstStyle/>
          <a:p>
            <a:pPr algn="ctr">
              <a:lnSpc>
                <a:spcPts val="4759"/>
              </a:lnSpc>
            </a:pPr>
            <a:r>
              <a:rPr lang="en-US" sz="3399">
                <a:solidFill>
                  <a:srgbClr val="000000"/>
                </a:solidFill>
                <a:latin typeface="Garamond"/>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2163</Words>
  <Application>Microsoft Office PowerPoint</Application>
  <PresentationFormat>Personnalisé</PresentationFormat>
  <Paragraphs>232</Paragraphs>
  <Slides>23</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23</vt:i4>
      </vt:variant>
    </vt:vector>
  </HeadingPairs>
  <TitlesOfParts>
    <vt:vector size="30" baseType="lpstr">
      <vt:lpstr>Garamond Bold Italics</vt:lpstr>
      <vt:lpstr>Arial</vt:lpstr>
      <vt:lpstr>Calibri</vt:lpstr>
      <vt:lpstr>Garamond Italics</vt:lpstr>
      <vt:lpstr>Garamond Bold</vt:lpstr>
      <vt:lpstr>Garamond</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Fiche outil_Désajustement Technique</dc:title>
  <dc:creator>Coline Fabre</dc:creator>
  <cp:lastModifiedBy>Coline Fabre</cp:lastModifiedBy>
  <cp:revision>2</cp:revision>
  <dcterms:created xsi:type="dcterms:W3CDTF">2006-08-16T00:00:00Z</dcterms:created>
  <dcterms:modified xsi:type="dcterms:W3CDTF">2024-06-30T10:28:02Z</dcterms:modified>
  <dc:identifier>DAGJOhi_m9Q</dc:identifier>
</cp:coreProperties>
</file>