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40"/>
  </p:handoutMasterIdLst>
  <p:sldIdLst>
    <p:sldId id="256" r:id="rId2"/>
    <p:sldId id="297" r:id="rId3"/>
    <p:sldId id="298" r:id="rId4"/>
    <p:sldId id="265" r:id="rId5"/>
    <p:sldId id="281" r:id="rId6"/>
    <p:sldId id="320" r:id="rId7"/>
    <p:sldId id="299" r:id="rId8"/>
    <p:sldId id="318" r:id="rId9"/>
    <p:sldId id="258" r:id="rId10"/>
    <p:sldId id="279" r:id="rId11"/>
    <p:sldId id="303" r:id="rId12"/>
    <p:sldId id="304" r:id="rId13"/>
    <p:sldId id="259" r:id="rId14"/>
    <p:sldId id="284" r:id="rId15"/>
    <p:sldId id="262" r:id="rId16"/>
    <p:sldId id="287" r:id="rId17"/>
    <p:sldId id="305" r:id="rId18"/>
    <p:sldId id="300" r:id="rId19"/>
    <p:sldId id="289" r:id="rId20"/>
    <p:sldId id="296" r:id="rId21"/>
    <p:sldId id="321" r:id="rId22"/>
    <p:sldId id="323" r:id="rId23"/>
    <p:sldId id="308" r:id="rId24"/>
    <p:sldId id="313" r:id="rId25"/>
    <p:sldId id="309" r:id="rId26"/>
    <p:sldId id="319" r:id="rId27"/>
    <p:sldId id="301" r:id="rId28"/>
    <p:sldId id="292" r:id="rId29"/>
    <p:sldId id="295" r:id="rId30"/>
    <p:sldId id="293" r:id="rId31"/>
    <p:sldId id="294" r:id="rId32"/>
    <p:sldId id="325" r:id="rId33"/>
    <p:sldId id="307" r:id="rId34"/>
    <p:sldId id="326" r:id="rId35"/>
    <p:sldId id="316" r:id="rId36"/>
    <p:sldId id="317" r:id="rId37"/>
    <p:sldId id="310" r:id="rId38"/>
    <p:sldId id="315" r:id="rId39"/>
  </p:sldIdLst>
  <p:sldSz cx="12192000" cy="6858000"/>
  <p:notesSz cx="6858000" cy="9144000"/>
  <p:defaultTex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0216657-2868-89FC-6D3B-24D55857D10C}" name="Maxime Latour" initials="M.L." userId="Maxime Latou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aul Aubert" initials="PA" lastIdx="2" clrIdx="0">
    <p:extLst>
      <p:ext uri="{19B8F6BF-5375-455C-9EA6-DF929625EA0E}">
        <p15:presenceInfo xmlns:p15="http://schemas.microsoft.com/office/powerpoint/2012/main" userId="4dd010fe4a57efc2" providerId="Windows Live"/>
      </p:ext>
    </p:extLst>
  </p:cmAuthor>
  <p:cmAuthor id="2" name="Maxime Latour" initials="M.L." lastIdx="4" clrIdx="1">
    <p:extLst>
      <p:ext uri="{19B8F6BF-5375-455C-9EA6-DF929625EA0E}">
        <p15:presenceInfo xmlns:p15="http://schemas.microsoft.com/office/powerpoint/2012/main" userId="Maxime Latou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A398"/>
    <a:srgbClr val="57C1B2"/>
    <a:srgbClr val="62DBC8"/>
    <a:srgbClr val="408D83"/>
    <a:srgbClr val="74FFF1"/>
    <a:srgbClr val="73D1B9"/>
    <a:srgbClr val="A6CAEC"/>
    <a:srgbClr val="02B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58"/>
    <p:restoredTop sz="96296"/>
  </p:normalViewPr>
  <p:slideViewPr>
    <p:cSldViewPr snapToGrid="0">
      <p:cViewPr varScale="1">
        <p:scale>
          <a:sx n="91" d="100"/>
          <a:sy n="91" d="100"/>
        </p:scale>
        <p:origin x="787" y="101"/>
      </p:cViewPr>
      <p:guideLst/>
    </p:cSldViewPr>
  </p:slideViewPr>
  <p:notesTextViewPr>
    <p:cViewPr>
      <p:scale>
        <a:sx n="1" d="1"/>
        <a:sy n="1" d="1"/>
      </p:scale>
      <p:origin x="0" y="0"/>
    </p:cViewPr>
  </p:notesTextViewPr>
  <p:notesViewPr>
    <p:cSldViewPr snapToGrid="0">
      <p:cViewPr varScale="1">
        <p:scale>
          <a:sx n="96" d="100"/>
          <a:sy n="96" d="100"/>
        </p:scale>
        <p:origin x="3688"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8/10/relationships/authors" Target="authors.xml"/><Relationship Id="rId20" Type="http://schemas.openxmlformats.org/officeDocument/2006/relationships/slide" Target="slides/slide19.xml"/><Relationship Id="rId41"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4-06-08T15:04:58.657" idx="2">
    <p:pos x="7685" y="363"/>
    <p:text>approche comparative pour l'analyse dans le cas objet</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24-06-27T09:03:59.742" idx="1">
    <p:pos x="6361" y="150"/>
    <p:text>À faire</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24F7C8-4657-3D3B-99D3-2910244996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a:extLst>
              <a:ext uri="{FF2B5EF4-FFF2-40B4-BE49-F238E27FC236}">
                <a16:creationId xmlns:a16="http://schemas.microsoft.com/office/drawing/2014/main" id="{9DD3EFDA-B8BF-8EF2-1043-DD8B2B87D41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A27DC33-6344-324C-989C-4637703972DC}" type="datetimeFigureOut">
              <a:rPr lang="fr-FR" smtClean="0"/>
              <a:t>28/06/2024</a:t>
            </a:fld>
            <a:endParaRPr lang="fr-FR"/>
          </a:p>
        </p:txBody>
      </p:sp>
      <p:sp>
        <p:nvSpPr>
          <p:cNvPr id="4" name="Footer Placeholder 3">
            <a:extLst>
              <a:ext uri="{FF2B5EF4-FFF2-40B4-BE49-F238E27FC236}">
                <a16:creationId xmlns:a16="http://schemas.microsoft.com/office/drawing/2014/main" id="{D6A012B8-8D5F-BE55-FCFC-DD65D802CD1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a:extLst>
              <a:ext uri="{FF2B5EF4-FFF2-40B4-BE49-F238E27FC236}">
                <a16:creationId xmlns:a16="http://schemas.microsoft.com/office/drawing/2014/main" id="{B67B33BD-4B4D-C1F5-B9FA-8FC41273ACA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C7D27F-B09E-1840-930D-A86CFD3C15AD}" type="slidenum">
              <a:rPr lang="fr-FR" smtClean="0"/>
              <a:t>‹N°›</a:t>
            </a:fld>
            <a:endParaRPr lang="fr-FR"/>
          </a:p>
        </p:txBody>
      </p:sp>
    </p:spTree>
    <p:extLst>
      <p:ext uri="{BB962C8B-B14F-4D97-AF65-F5344CB8AC3E}">
        <p14:creationId xmlns:p14="http://schemas.microsoft.com/office/powerpoint/2010/main" val="72004647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A05CA-513A-756A-C0B7-7BF4BF19207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fr-FR"/>
          </a:p>
        </p:txBody>
      </p:sp>
      <p:sp>
        <p:nvSpPr>
          <p:cNvPr id="3" name="Subtitle 2">
            <a:extLst>
              <a:ext uri="{FF2B5EF4-FFF2-40B4-BE49-F238E27FC236}">
                <a16:creationId xmlns:a16="http://schemas.microsoft.com/office/drawing/2014/main" id="{03383F65-D648-2235-77EE-BBE2F91B19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fr-FR"/>
          </a:p>
        </p:txBody>
      </p:sp>
      <p:sp>
        <p:nvSpPr>
          <p:cNvPr id="4" name="Date Placeholder 3">
            <a:extLst>
              <a:ext uri="{FF2B5EF4-FFF2-40B4-BE49-F238E27FC236}">
                <a16:creationId xmlns:a16="http://schemas.microsoft.com/office/drawing/2014/main" id="{F309BFED-F4F2-FAFC-6789-EE7AC2C2004D}"/>
              </a:ext>
            </a:extLst>
          </p:cNvPr>
          <p:cNvSpPr>
            <a:spLocks noGrp="1"/>
          </p:cNvSpPr>
          <p:nvPr>
            <p:ph type="dt" sz="half" idx="10"/>
          </p:nvPr>
        </p:nvSpPr>
        <p:spPr/>
        <p:txBody>
          <a:bodyPr/>
          <a:lstStyle/>
          <a:p>
            <a:fld id="{687541B2-348C-9149-A20F-CE74BA1F29DA}" type="datetimeFigureOut">
              <a:rPr lang="fr-FR" smtClean="0"/>
              <a:t>28/06/2024</a:t>
            </a:fld>
            <a:endParaRPr lang="fr-FR"/>
          </a:p>
        </p:txBody>
      </p:sp>
      <p:sp>
        <p:nvSpPr>
          <p:cNvPr id="5" name="Footer Placeholder 4">
            <a:extLst>
              <a:ext uri="{FF2B5EF4-FFF2-40B4-BE49-F238E27FC236}">
                <a16:creationId xmlns:a16="http://schemas.microsoft.com/office/drawing/2014/main" id="{4BA2C2A4-F022-029E-512F-2DAB2E814C91}"/>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84CBF0EA-7F50-76C9-9712-3815CB0E11AD}"/>
              </a:ext>
            </a:extLst>
          </p:cNvPr>
          <p:cNvSpPr>
            <a:spLocks noGrp="1"/>
          </p:cNvSpPr>
          <p:nvPr>
            <p:ph type="sldNum" sz="quarter" idx="12"/>
          </p:nvPr>
        </p:nvSpPr>
        <p:spPr/>
        <p:txBody>
          <a:bodyPr/>
          <a:lstStyle/>
          <a:p>
            <a:fld id="{A9F1F4D3-5B6F-DE4D-A26F-17CE4AF6AF11}" type="slidenum">
              <a:rPr lang="fr-FR" smtClean="0"/>
              <a:t>‹N°›</a:t>
            </a:fld>
            <a:endParaRPr lang="fr-FR"/>
          </a:p>
        </p:txBody>
      </p:sp>
    </p:spTree>
    <p:extLst>
      <p:ext uri="{BB962C8B-B14F-4D97-AF65-F5344CB8AC3E}">
        <p14:creationId xmlns:p14="http://schemas.microsoft.com/office/powerpoint/2010/main" val="1701103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D9B1A-C532-3342-8637-56F52EC60287}"/>
              </a:ext>
            </a:extLst>
          </p:cNvPr>
          <p:cNvSpPr>
            <a:spLocks noGrp="1"/>
          </p:cNvSpPr>
          <p:nvPr>
            <p:ph type="title"/>
          </p:nvPr>
        </p:nvSpPr>
        <p:spPr/>
        <p:txBody>
          <a:bodyPr/>
          <a:lstStyle/>
          <a:p>
            <a:r>
              <a:rPr lang="en-GB"/>
              <a:t>Click to edit Master title style</a:t>
            </a:r>
            <a:endParaRPr lang="fr-FR"/>
          </a:p>
        </p:txBody>
      </p:sp>
      <p:sp>
        <p:nvSpPr>
          <p:cNvPr id="3" name="Vertical Text Placeholder 2">
            <a:extLst>
              <a:ext uri="{FF2B5EF4-FFF2-40B4-BE49-F238E27FC236}">
                <a16:creationId xmlns:a16="http://schemas.microsoft.com/office/drawing/2014/main" id="{0C2D1528-7952-5C59-5171-9C860BDD2DE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a:extLst>
              <a:ext uri="{FF2B5EF4-FFF2-40B4-BE49-F238E27FC236}">
                <a16:creationId xmlns:a16="http://schemas.microsoft.com/office/drawing/2014/main" id="{5EB4DAF3-5EED-B17E-0229-3EDB29136183}"/>
              </a:ext>
            </a:extLst>
          </p:cNvPr>
          <p:cNvSpPr>
            <a:spLocks noGrp="1"/>
          </p:cNvSpPr>
          <p:nvPr>
            <p:ph type="dt" sz="half" idx="10"/>
          </p:nvPr>
        </p:nvSpPr>
        <p:spPr/>
        <p:txBody>
          <a:bodyPr/>
          <a:lstStyle/>
          <a:p>
            <a:fld id="{687541B2-348C-9149-A20F-CE74BA1F29DA}" type="datetimeFigureOut">
              <a:rPr lang="fr-FR" smtClean="0"/>
              <a:t>28/06/2024</a:t>
            </a:fld>
            <a:endParaRPr lang="fr-FR"/>
          </a:p>
        </p:txBody>
      </p:sp>
      <p:sp>
        <p:nvSpPr>
          <p:cNvPr id="5" name="Footer Placeholder 4">
            <a:extLst>
              <a:ext uri="{FF2B5EF4-FFF2-40B4-BE49-F238E27FC236}">
                <a16:creationId xmlns:a16="http://schemas.microsoft.com/office/drawing/2014/main" id="{309EF7DC-8B05-7E7B-E2CB-0963A8655313}"/>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D263003E-5CAC-4D84-1DF6-0975557B3DD5}"/>
              </a:ext>
            </a:extLst>
          </p:cNvPr>
          <p:cNvSpPr>
            <a:spLocks noGrp="1"/>
          </p:cNvSpPr>
          <p:nvPr>
            <p:ph type="sldNum" sz="quarter" idx="12"/>
          </p:nvPr>
        </p:nvSpPr>
        <p:spPr/>
        <p:txBody>
          <a:bodyPr/>
          <a:lstStyle/>
          <a:p>
            <a:fld id="{A9F1F4D3-5B6F-DE4D-A26F-17CE4AF6AF11}" type="slidenum">
              <a:rPr lang="fr-FR" smtClean="0"/>
              <a:t>‹N°›</a:t>
            </a:fld>
            <a:endParaRPr lang="fr-FR"/>
          </a:p>
        </p:txBody>
      </p:sp>
    </p:spTree>
    <p:extLst>
      <p:ext uri="{BB962C8B-B14F-4D97-AF65-F5344CB8AC3E}">
        <p14:creationId xmlns:p14="http://schemas.microsoft.com/office/powerpoint/2010/main" val="1008290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B4655D-D1FE-05B3-A23B-E9366303A0D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fr-FR"/>
          </a:p>
        </p:txBody>
      </p:sp>
      <p:sp>
        <p:nvSpPr>
          <p:cNvPr id="3" name="Vertical Text Placeholder 2">
            <a:extLst>
              <a:ext uri="{FF2B5EF4-FFF2-40B4-BE49-F238E27FC236}">
                <a16:creationId xmlns:a16="http://schemas.microsoft.com/office/drawing/2014/main" id="{D724E668-BFDA-D3B6-BA84-18D7C94DC63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a:extLst>
              <a:ext uri="{FF2B5EF4-FFF2-40B4-BE49-F238E27FC236}">
                <a16:creationId xmlns:a16="http://schemas.microsoft.com/office/drawing/2014/main" id="{B03F58C5-8281-2032-3F13-BFA2F9D3E20B}"/>
              </a:ext>
            </a:extLst>
          </p:cNvPr>
          <p:cNvSpPr>
            <a:spLocks noGrp="1"/>
          </p:cNvSpPr>
          <p:nvPr>
            <p:ph type="dt" sz="half" idx="10"/>
          </p:nvPr>
        </p:nvSpPr>
        <p:spPr/>
        <p:txBody>
          <a:bodyPr/>
          <a:lstStyle/>
          <a:p>
            <a:fld id="{687541B2-348C-9149-A20F-CE74BA1F29DA}" type="datetimeFigureOut">
              <a:rPr lang="fr-FR" smtClean="0"/>
              <a:t>28/06/2024</a:t>
            </a:fld>
            <a:endParaRPr lang="fr-FR"/>
          </a:p>
        </p:txBody>
      </p:sp>
      <p:sp>
        <p:nvSpPr>
          <p:cNvPr id="5" name="Footer Placeholder 4">
            <a:extLst>
              <a:ext uri="{FF2B5EF4-FFF2-40B4-BE49-F238E27FC236}">
                <a16:creationId xmlns:a16="http://schemas.microsoft.com/office/drawing/2014/main" id="{111A0902-AB72-1A44-0375-F3D003834541}"/>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D7348C6F-D61A-92DB-798C-44E8AFB0D940}"/>
              </a:ext>
            </a:extLst>
          </p:cNvPr>
          <p:cNvSpPr>
            <a:spLocks noGrp="1"/>
          </p:cNvSpPr>
          <p:nvPr>
            <p:ph type="sldNum" sz="quarter" idx="12"/>
          </p:nvPr>
        </p:nvSpPr>
        <p:spPr/>
        <p:txBody>
          <a:bodyPr/>
          <a:lstStyle/>
          <a:p>
            <a:fld id="{A9F1F4D3-5B6F-DE4D-A26F-17CE4AF6AF11}" type="slidenum">
              <a:rPr lang="fr-FR" smtClean="0"/>
              <a:t>‹N°›</a:t>
            </a:fld>
            <a:endParaRPr lang="fr-FR"/>
          </a:p>
        </p:txBody>
      </p:sp>
    </p:spTree>
    <p:extLst>
      <p:ext uri="{BB962C8B-B14F-4D97-AF65-F5344CB8AC3E}">
        <p14:creationId xmlns:p14="http://schemas.microsoft.com/office/powerpoint/2010/main" val="3779278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0DD7D-7420-100C-4731-D68EC3E87B27}"/>
              </a:ext>
            </a:extLst>
          </p:cNvPr>
          <p:cNvSpPr>
            <a:spLocks noGrp="1"/>
          </p:cNvSpPr>
          <p:nvPr>
            <p:ph type="title"/>
          </p:nvPr>
        </p:nvSpPr>
        <p:spPr/>
        <p:txBody>
          <a:bodyPr/>
          <a:lstStyle/>
          <a:p>
            <a:r>
              <a:rPr lang="en-GB"/>
              <a:t>Click to edit Master title style</a:t>
            </a:r>
            <a:endParaRPr lang="fr-FR"/>
          </a:p>
        </p:txBody>
      </p:sp>
      <p:sp>
        <p:nvSpPr>
          <p:cNvPr id="3" name="Content Placeholder 2">
            <a:extLst>
              <a:ext uri="{FF2B5EF4-FFF2-40B4-BE49-F238E27FC236}">
                <a16:creationId xmlns:a16="http://schemas.microsoft.com/office/drawing/2014/main" id="{D765FA0C-21FF-B49F-FF0F-D5617828791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a:extLst>
              <a:ext uri="{FF2B5EF4-FFF2-40B4-BE49-F238E27FC236}">
                <a16:creationId xmlns:a16="http://schemas.microsoft.com/office/drawing/2014/main" id="{2AA1ACEC-B7AC-E334-7CC8-ACCAB7A4E6C2}"/>
              </a:ext>
            </a:extLst>
          </p:cNvPr>
          <p:cNvSpPr>
            <a:spLocks noGrp="1"/>
          </p:cNvSpPr>
          <p:nvPr>
            <p:ph type="dt" sz="half" idx="10"/>
          </p:nvPr>
        </p:nvSpPr>
        <p:spPr/>
        <p:txBody>
          <a:bodyPr/>
          <a:lstStyle/>
          <a:p>
            <a:fld id="{687541B2-348C-9149-A20F-CE74BA1F29DA}" type="datetimeFigureOut">
              <a:rPr lang="fr-FR" smtClean="0"/>
              <a:t>28/06/2024</a:t>
            </a:fld>
            <a:endParaRPr lang="fr-FR"/>
          </a:p>
        </p:txBody>
      </p:sp>
      <p:sp>
        <p:nvSpPr>
          <p:cNvPr id="5" name="Footer Placeholder 4">
            <a:extLst>
              <a:ext uri="{FF2B5EF4-FFF2-40B4-BE49-F238E27FC236}">
                <a16:creationId xmlns:a16="http://schemas.microsoft.com/office/drawing/2014/main" id="{29666F7C-719F-39B3-06D0-6B7C36F9F499}"/>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9188C3C8-DDBE-8832-268F-B349BA33D554}"/>
              </a:ext>
            </a:extLst>
          </p:cNvPr>
          <p:cNvSpPr>
            <a:spLocks noGrp="1"/>
          </p:cNvSpPr>
          <p:nvPr>
            <p:ph type="sldNum" sz="quarter" idx="12"/>
          </p:nvPr>
        </p:nvSpPr>
        <p:spPr/>
        <p:txBody>
          <a:bodyPr/>
          <a:lstStyle/>
          <a:p>
            <a:fld id="{A9F1F4D3-5B6F-DE4D-A26F-17CE4AF6AF11}" type="slidenum">
              <a:rPr lang="fr-FR" smtClean="0"/>
              <a:t>‹N°›</a:t>
            </a:fld>
            <a:endParaRPr lang="fr-FR"/>
          </a:p>
        </p:txBody>
      </p:sp>
    </p:spTree>
    <p:extLst>
      <p:ext uri="{BB962C8B-B14F-4D97-AF65-F5344CB8AC3E}">
        <p14:creationId xmlns:p14="http://schemas.microsoft.com/office/powerpoint/2010/main" val="3976966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49851-6D75-B089-1CD8-6207880F775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fr-FR"/>
          </a:p>
        </p:txBody>
      </p:sp>
      <p:sp>
        <p:nvSpPr>
          <p:cNvPr id="3" name="Text Placeholder 2">
            <a:extLst>
              <a:ext uri="{FF2B5EF4-FFF2-40B4-BE49-F238E27FC236}">
                <a16:creationId xmlns:a16="http://schemas.microsoft.com/office/drawing/2014/main" id="{80BC6673-1048-612B-BBBD-F500D754B77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DE00631-81D1-5EDE-DE25-43F2113C81A2}"/>
              </a:ext>
            </a:extLst>
          </p:cNvPr>
          <p:cNvSpPr>
            <a:spLocks noGrp="1"/>
          </p:cNvSpPr>
          <p:nvPr>
            <p:ph type="dt" sz="half" idx="10"/>
          </p:nvPr>
        </p:nvSpPr>
        <p:spPr/>
        <p:txBody>
          <a:bodyPr/>
          <a:lstStyle/>
          <a:p>
            <a:fld id="{687541B2-348C-9149-A20F-CE74BA1F29DA}" type="datetimeFigureOut">
              <a:rPr lang="fr-FR" smtClean="0"/>
              <a:t>28/06/2024</a:t>
            </a:fld>
            <a:endParaRPr lang="fr-FR"/>
          </a:p>
        </p:txBody>
      </p:sp>
      <p:sp>
        <p:nvSpPr>
          <p:cNvPr id="5" name="Footer Placeholder 4">
            <a:extLst>
              <a:ext uri="{FF2B5EF4-FFF2-40B4-BE49-F238E27FC236}">
                <a16:creationId xmlns:a16="http://schemas.microsoft.com/office/drawing/2014/main" id="{FFA13A89-7D76-32AA-1E31-CB97E3DF5FED}"/>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0825BD7E-A36A-2138-7E63-B83858C53853}"/>
              </a:ext>
            </a:extLst>
          </p:cNvPr>
          <p:cNvSpPr>
            <a:spLocks noGrp="1"/>
          </p:cNvSpPr>
          <p:nvPr>
            <p:ph type="sldNum" sz="quarter" idx="12"/>
          </p:nvPr>
        </p:nvSpPr>
        <p:spPr/>
        <p:txBody>
          <a:bodyPr/>
          <a:lstStyle/>
          <a:p>
            <a:fld id="{A9F1F4D3-5B6F-DE4D-A26F-17CE4AF6AF11}" type="slidenum">
              <a:rPr lang="fr-FR" smtClean="0"/>
              <a:t>‹N°›</a:t>
            </a:fld>
            <a:endParaRPr lang="fr-FR"/>
          </a:p>
        </p:txBody>
      </p:sp>
    </p:spTree>
    <p:extLst>
      <p:ext uri="{BB962C8B-B14F-4D97-AF65-F5344CB8AC3E}">
        <p14:creationId xmlns:p14="http://schemas.microsoft.com/office/powerpoint/2010/main" val="1166750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D1190-0DAF-59DE-F1A0-3FF1B3AEB3EC}"/>
              </a:ext>
            </a:extLst>
          </p:cNvPr>
          <p:cNvSpPr>
            <a:spLocks noGrp="1"/>
          </p:cNvSpPr>
          <p:nvPr>
            <p:ph type="title"/>
          </p:nvPr>
        </p:nvSpPr>
        <p:spPr/>
        <p:txBody>
          <a:bodyPr/>
          <a:lstStyle/>
          <a:p>
            <a:r>
              <a:rPr lang="en-GB"/>
              <a:t>Click to edit Master title style</a:t>
            </a:r>
            <a:endParaRPr lang="fr-FR"/>
          </a:p>
        </p:txBody>
      </p:sp>
      <p:sp>
        <p:nvSpPr>
          <p:cNvPr id="3" name="Content Placeholder 2">
            <a:extLst>
              <a:ext uri="{FF2B5EF4-FFF2-40B4-BE49-F238E27FC236}">
                <a16:creationId xmlns:a16="http://schemas.microsoft.com/office/drawing/2014/main" id="{75996A5D-A168-2E8B-8B2C-5106AA0D904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Content Placeholder 3">
            <a:extLst>
              <a:ext uri="{FF2B5EF4-FFF2-40B4-BE49-F238E27FC236}">
                <a16:creationId xmlns:a16="http://schemas.microsoft.com/office/drawing/2014/main" id="{4192665A-B1F7-C1A6-D5AE-EC19880F9DD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5" name="Date Placeholder 4">
            <a:extLst>
              <a:ext uri="{FF2B5EF4-FFF2-40B4-BE49-F238E27FC236}">
                <a16:creationId xmlns:a16="http://schemas.microsoft.com/office/drawing/2014/main" id="{6F6FC85C-E35A-5A7C-2371-DCD81116FEAF}"/>
              </a:ext>
            </a:extLst>
          </p:cNvPr>
          <p:cNvSpPr>
            <a:spLocks noGrp="1"/>
          </p:cNvSpPr>
          <p:nvPr>
            <p:ph type="dt" sz="half" idx="10"/>
          </p:nvPr>
        </p:nvSpPr>
        <p:spPr/>
        <p:txBody>
          <a:bodyPr/>
          <a:lstStyle/>
          <a:p>
            <a:fld id="{687541B2-348C-9149-A20F-CE74BA1F29DA}" type="datetimeFigureOut">
              <a:rPr lang="fr-FR" smtClean="0"/>
              <a:t>28/06/2024</a:t>
            </a:fld>
            <a:endParaRPr lang="fr-FR"/>
          </a:p>
        </p:txBody>
      </p:sp>
      <p:sp>
        <p:nvSpPr>
          <p:cNvPr id="6" name="Footer Placeholder 5">
            <a:extLst>
              <a:ext uri="{FF2B5EF4-FFF2-40B4-BE49-F238E27FC236}">
                <a16:creationId xmlns:a16="http://schemas.microsoft.com/office/drawing/2014/main" id="{B7C4165D-7E01-7B1C-5F32-7F3363D9D195}"/>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CF19FEF0-EB1A-21EB-124B-B95DB4D12FEC}"/>
              </a:ext>
            </a:extLst>
          </p:cNvPr>
          <p:cNvSpPr>
            <a:spLocks noGrp="1"/>
          </p:cNvSpPr>
          <p:nvPr>
            <p:ph type="sldNum" sz="quarter" idx="12"/>
          </p:nvPr>
        </p:nvSpPr>
        <p:spPr/>
        <p:txBody>
          <a:bodyPr/>
          <a:lstStyle/>
          <a:p>
            <a:fld id="{A9F1F4D3-5B6F-DE4D-A26F-17CE4AF6AF11}" type="slidenum">
              <a:rPr lang="fr-FR" smtClean="0"/>
              <a:t>‹N°›</a:t>
            </a:fld>
            <a:endParaRPr lang="fr-FR"/>
          </a:p>
        </p:txBody>
      </p:sp>
    </p:spTree>
    <p:extLst>
      <p:ext uri="{BB962C8B-B14F-4D97-AF65-F5344CB8AC3E}">
        <p14:creationId xmlns:p14="http://schemas.microsoft.com/office/powerpoint/2010/main" val="4047438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0C92A-18DA-8FEA-FA48-4DD016D94114}"/>
              </a:ext>
            </a:extLst>
          </p:cNvPr>
          <p:cNvSpPr>
            <a:spLocks noGrp="1"/>
          </p:cNvSpPr>
          <p:nvPr>
            <p:ph type="title"/>
          </p:nvPr>
        </p:nvSpPr>
        <p:spPr>
          <a:xfrm>
            <a:off x="839788" y="365125"/>
            <a:ext cx="10515600" cy="1325563"/>
          </a:xfrm>
        </p:spPr>
        <p:txBody>
          <a:bodyPr/>
          <a:lstStyle/>
          <a:p>
            <a:r>
              <a:rPr lang="en-GB"/>
              <a:t>Click to edit Master title style</a:t>
            </a:r>
            <a:endParaRPr lang="fr-FR"/>
          </a:p>
        </p:txBody>
      </p:sp>
      <p:sp>
        <p:nvSpPr>
          <p:cNvPr id="3" name="Text Placeholder 2">
            <a:extLst>
              <a:ext uri="{FF2B5EF4-FFF2-40B4-BE49-F238E27FC236}">
                <a16:creationId xmlns:a16="http://schemas.microsoft.com/office/drawing/2014/main" id="{19785B38-5C52-BFBC-C8EA-06D175251D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CC1F769-6213-0209-1F38-18D13B089AD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5" name="Text Placeholder 4">
            <a:extLst>
              <a:ext uri="{FF2B5EF4-FFF2-40B4-BE49-F238E27FC236}">
                <a16:creationId xmlns:a16="http://schemas.microsoft.com/office/drawing/2014/main" id="{C34B445A-C3F3-FDA5-82F3-7D3AA98DFB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BA8B568-6BFC-3EE9-3919-AD08F35D1CA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7" name="Date Placeholder 6">
            <a:extLst>
              <a:ext uri="{FF2B5EF4-FFF2-40B4-BE49-F238E27FC236}">
                <a16:creationId xmlns:a16="http://schemas.microsoft.com/office/drawing/2014/main" id="{F61747F6-17B9-0C19-DF5D-6E6DE6611132}"/>
              </a:ext>
            </a:extLst>
          </p:cNvPr>
          <p:cNvSpPr>
            <a:spLocks noGrp="1"/>
          </p:cNvSpPr>
          <p:nvPr>
            <p:ph type="dt" sz="half" idx="10"/>
          </p:nvPr>
        </p:nvSpPr>
        <p:spPr/>
        <p:txBody>
          <a:bodyPr/>
          <a:lstStyle/>
          <a:p>
            <a:fld id="{687541B2-348C-9149-A20F-CE74BA1F29DA}" type="datetimeFigureOut">
              <a:rPr lang="fr-FR" smtClean="0"/>
              <a:t>28/06/2024</a:t>
            </a:fld>
            <a:endParaRPr lang="fr-FR"/>
          </a:p>
        </p:txBody>
      </p:sp>
      <p:sp>
        <p:nvSpPr>
          <p:cNvPr id="8" name="Footer Placeholder 7">
            <a:extLst>
              <a:ext uri="{FF2B5EF4-FFF2-40B4-BE49-F238E27FC236}">
                <a16:creationId xmlns:a16="http://schemas.microsoft.com/office/drawing/2014/main" id="{DA930F30-D57C-2437-B5C6-62F308635CB0}"/>
              </a:ext>
            </a:extLst>
          </p:cNvPr>
          <p:cNvSpPr>
            <a:spLocks noGrp="1"/>
          </p:cNvSpPr>
          <p:nvPr>
            <p:ph type="ftr" sz="quarter" idx="11"/>
          </p:nvPr>
        </p:nvSpPr>
        <p:spPr/>
        <p:txBody>
          <a:bodyPr/>
          <a:lstStyle/>
          <a:p>
            <a:endParaRPr lang="fr-FR"/>
          </a:p>
        </p:txBody>
      </p:sp>
      <p:sp>
        <p:nvSpPr>
          <p:cNvPr id="9" name="Slide Number Placeholder 8">
            <a:extLst>
              <a:ext uri="{FF2B5EF4-FFF2-40B4-BE49-F238E27FC236}">
                <a16:creationId xmlns:a16="http://schemas.microsoft.com/office/drawing/2014/main" id="{CBE80D51-AE4B-A6DD-E391-84237D0500E5}"/>
              </a:ext>
            </a:extLst>
          </p:cNvPr>
          <p:cNvSpPr>
            <a:spLocks noGrp="1"/>
          </p:cNvSpPr>
          <p:nvPr>
            <p:ph type="sldNum" sz="quarter" idx="12"/>
          </p:nvPr>
        </p:nvSpPr>
        <p:spPr/>
        <p:txBody>
          <a:bodyPr/>
          <a:lstStyle/>
          <a:p>
            <a:fld id="{A9F1F4D3-5B6F-DE4D-A26F-17CE4AF6AF11}" type="slidenum">
              <a:rPr lang="fr-FR" smtClean="0"/>
              <a:t>‹N°›</a:t>
            </a:fld>
            <a:endParaRPr lang="fr-FR"/>
          </a:p>
        </p:txBody>
      </p:sp>
    </p:spTree>
    <p:extLst>
      <p:ext uri="{BB962C8B-B14F-4D97-AF65-F5344CB8AC3E}">
        <p14:creationId xmlns:p14="http://schemas.microsoft.com/office/powerpoint/2010/main" val="2198435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8C3B9-C74F-D697-29F1-722FB81AB71C}"/>
              </a:ext>
            </a:extLst>
          </p:cNvPr>
          <p:cNvSpPr>
            <a:spLocks noGrp="1"/>
          </p:cNvSpPr>
          <p:nvPr>
            <p:ph type="title"/>
          </p:nvPr>
        </p:nvSpPr>
        <p:spPr/>
        <p:txBody>
          <a:bodyPr/>
          <a:lstStyle/>
          <a:p>
            <a:r>
              <a:rPr lang="en-GB"/>
              <a:t>Click to edit Master title style</a:t>
            </a:r>
            <a:endParaRPr lang="fr-FR"/>
          </a:p>
        </p:txBody>
      </p:sp>
      <p:sp>
        <p:nvSpPr>
          <p:cNvPr id="3" name="Date Placeholder 2">
            <a:extLst>
              <a:ext uri="{FF2B5EF4-FFF2-40B4-BE49-F238E27FC236}">
                <a16:creationId xmlns:a16="http://schemas.microsoft.com/office/drawing/2014/main" id="{8C17705E-AA85-90E1-CB5D-055DD44ED70E}"/>
              </a:ext>
            </a:extLst>
          </p:cNvPr>
          <p:cNvSpPr>
            <a:spLocks noGrp="1"/>
          </p:cNvSpPr>
          <p:nvPr>
            <p:ph type="dt" sz="half" idx="10"/>
          </p:nvPr>
        </p:nvSpPr>
        <p:spPr/>
        <p:txBody>
          <a:bodyPr/>
          <a:lstStyle/>
          <a:p>
            <a:fld id="{687541B2-348C-9149-A20F-CE74BA1F29DA}" type="datetimeFigureOut">
              <a:rPr lang="fr-FR" smtClean="0"/>
              <a:t>28/06/2024</a:t>
            </a:fld>
            <a:endParaRPr lang="fr-FR"/>
          </a:p>
        </p:txBody>
      </p:sp>
      <p:sp>
        <p:nvSpPr>
          <p:cNvPr id="4" name="Footer Placeholder 3">
            <a:extLst>
              <a:ext uri="{FF2B5EF4-FFF2-40B4-BE49-F238E27FC236}">
                <a16:creationId xmlns:a16="http://schemas.microsoft.com/office/drawing/2014/main" id="{2E5C9286-DCC4-C376-39DF-1F994C417E41}"/>
              </a:ext>
            </a:extLst>
          </p:cNvPr>
          <p:cNvSpPr>
            <a:spLocks noGrp="1"/>
          </p:cNvSpPr>
          <p:nvPr>
            <p:ph type="ftr" sz="quarter" idx="11"/>
          </p:nvPr>
        </p:nvSpPr>
        <p:spPr/>
        <p:txBody>
          <a:bodyPr/>
          <a:lstStyle/>
          <a:p>
            <a:endParaRPr lang="fr-FR"/>
          </a:p>
        </p:txBody>
      </p:sp>
      <p:sp>
        <p:nvSpPr>
          <p:cNvPr id="5" name="Slide Number Placeholder 4">
            <a:extLst>
              <a:ext uri="{FF2B5EF4-FFF2-40B4-BE49-F238E27FC236}">
                <a16:creationId xmlns:a16="http://schemas.microsoft.com/office/drawing/2014/main" id="{90D18241-423C-CE0E-C402-36A86D0AACA1}"/>
              </a:ext>
            </a:extLst>
          </p:cNvPr>
          <p:cNvSpPr>
            <a:spLocks noGrp="1"/>
          </p:cNvSpPr>
          <p:nvPr>
            <p:ph type="sldNum" sz="quarter" idx="12"/>
          </p:nvPr>
        </p:nvSpPr>
        <p:spPr/>
        <p:txBody>
          <a:bodyPr/>
          <a:lstStyle/>
          <a:p>
            <a:fld id="{A9F1F4D3-5B6F-DE4D-A26F-17CE4AF6AF11}" type="slidenum">
              <a:rPr lang="fr-FR" smtClean="0"/>
              <a:t>‹N°›</a:t>
            </a:fld>
            <a:endParaRPr lang="fr-FR"/>
          </a:p>
        </p:txBody>
      </p:sp>
    </p:spTree>
    <p:extLst>
      <p:ext uri="{BB962C8B-B14F-4D97-AF65-F5344CB8AC3E}">
        <p14:creationId xmlns:p14="http://schemas.microsoft.com/office/powerpoint/2010/main" val="558056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D9865D-C5BE-2B93-0598-88747C133BD3}"/>
              </a:ext>
            </a:extLst>
          </p:cNvPr>
          <p:cNvSpPr>
            <a:spLocks noGrp="1"/>
          </p:cNvSpPr>
          <p:nvPr>
            <p:ph type="dt" sz="half" idx="10"/>
          </p:nvPr>
        </p:nvSpPr>
        <p:spPr/>
        <p:txBody>
          <a:bodyPr/>
          <a:lstStyle/>
          <a:p>
            <a:fld id="{687541B2-348C-9149-A20F-CE74BA1F29DA}" type="datetimeFigureOut">
              <a:rPr lang="fr-FR" smtClean="0"/>
              <a:t>28/06/2024</a:t>
            </a:fld>
            <a:endParaRPr lang="fr-FR"/>
          </a:p>
        </p:txBody>
      </p:sp>
      <p:sp>
        <p:nvSpPr>
          <p:cNvPr id="3" name="Footer Placeholder 2">
            <a:extLst>
              <a:ext uri="{FF2B5EF4-FFF2-40B4-BE49-F238E27FC236}">
                <a16:creationId xmlns:a16="http://schemas.microsoft.com/office/drawing/2014/main" id="{52F0EC38-9D34-736E-3041-D4BB591129FE}"/>
              </a:ext>
            </a:extLst>
          </p:cNvPr>
          <p:cNvSpPr>
            <a:spLocks noGrp="1"/>
          </p:cNvSpPr>
          <p:nvPr>
            <p:ph type="ftr" sz="quarter" idx="11"/>
          </p:nvPr>
        </p:nvSpPr>
        <p:spPr/>
        <p:txBody>
          <a:bodyPr/>
          <a:lstStyle/>
          <a:p>
            <a:endParaRPr lang="fr-FR"/>
          </a:p>
        </p:txBody>
      </p:sp>
      <p:sp>
        <p:nvSpPr>
          <p:cNvPr id="4" name="Slide Number Placeholder 3">
            <a:extLst>
              <a:ext uri="{FF2B5EF4-FFF2-40B4-BE49-F238E27FC236}">
                <a16:creationId xmlns:a16="http://schemas.microsoft.com/office/drawing/2014/main" id="{F31D3601-A5FB-D0A1-32F8-2F2BA38DE6B6}"/>
              </a:ext>
            </a:extLst>
          </p:cNvPr>
          <p:cNvSpPr>
            <a:spLocks noGrp="1"/>
          </p:cNvSpPr>
          <p:nvPr>
            <p:ph type="sldNum" sz="quarter" idx="12"/>
          </p:nvPr>
        </p:nvSpPr>
        <p:spPr/>
        <p:txBody>
          <a:bodyPr/>
          <a:lstStyle/>
          <a:p>
            <a:fld id="{A9F1F4D3-5B6F-DE4D-A26F-17CE4AF6AF11}" type="slidenum">
              <a:rPr lang="fr-FR" smtClean="0"/>
              <a:t>‹N°›</a:t>
            </a:fld>
            <a:endParaRPr lang="fr-FR"/>
          </a:p>
        </p:txBody>
      </p:sp>
    </p:spTree>
    <p:extLst>
      <p:ext uri="{BB962C8B-B14F-4D97-AF65-F5344CB8AC3E}">
        <p14:creationId xmlns:p14="http://schemas.microsoft.com/office/powerpoint/2010/main" val="3061095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72EB8-DF34-CACB-BC43-4D34CC38DED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fr-FR"/>
          </a:p>
        </p:txBody>
      </p:sp>
      <p:sp>
        <p:nvSpPr>
          <p:cNvPr id="3" name="Content Placeholder 2">
            <a:extLst>
              <a:ext uri="{FF2B5EF4-FFF2-40B4-BE49-F238E27FC236}">
                <a16:creationId xmlns:a16="http://schemas.microsoft.com/office/drawing/2014/main" id="{7CE2F287-78AB-77A4-09F6-8A26F71DAD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Text Placeholder 3">
            <a:extLst>
              <a:ext uri="{FF2B5EF4-FFF2-40B4-BE49-F238E27FC236}">
                <a16:creationId xmlns:a16="http://schemas.microsoft.com/office/drawing/2014/main" id="{CF54059E-7992-102D-8DB0-79A1549B2D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4E8C24E-6E30-7B5E-D7B5-56EDF943EC3E}"/>
              </a:ext>
            </a:extLst>
          </p:cNvPr>
          <p:cNvSpPr>
            <a:spLocks noGrp="1"/>
          </p:cNvSpPr>
          <p:nvPr>
            <p:ph type="dt" sz="half" idx="10"/>
          </p:nvPr>
        </p:nvSpPr>
        <p:spPr/>
        <p:txBody>
          <a:bodyPr/>
          <a:lstStyle/>
          <a:p>
            <a:fld id="{687541B2-348C-9149-A20F-CE74BA1F29DA}" type="datetimeFigureOut">
              <a:rPr lang="fr-FR" smtClean="0"/>
              <a:t>28/06/2024</a:t>
            </a:fld>
            <a:endParaRPr lang="fr-FR"/>
          </a:p>
        </p:txBody>
      </p:sp>
      <p:sp>
        <p:nvSpPr>
          <p:cNvPr id="6" name="Footer Placeholder 5">
            <a:extLst>
              <a:ext uri="{FF2B5EF4-FFF2-40B4-BE49-F238E27FC236}">
                <a16:creationId xmlns:a16="http://schemas.microsoft.com/office/drawing/2014/main" id="{97951841-3F90-2288-C953-B45064689062}"/>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938A16B1-F82E-6ED8-681C-60A6B4FFB9EB}"/>
              </a:ext>
            </a:extLst>
          </p:cNvPr>
          <p:cNvSpPr>
            <a:spLocks noGrp="1"/>
          </p:cNvSpPr>
          <p:nvPr>
            <p:ph type="sldNum" sz="quarter" idx="12"/>
          </p:nvPr>
        </p:nvSpPr>
        <p:spPr/>
        <p:txBody>
          <a:bodyPr/>
          <a:lstStyle/>
          <a:p>
            <a:fld id="{A9F1F4D3-5B6F-DE4D-A26F-17CE4AF6AF11}" type="slidenum">
              <a:rPr lang="fr-FR" smtClean="0"/>
              <a:t>‹N°›</a:t>
            </a:fld>
            <a:endParaRPr lang="fr-FR"/>
          </a:p>
        </p:txBody>
      </p:sp>
    </p:spTree>
    <p:extLst>
      <p:ext uri="{BB962C8B-B14F-4D97-AF65-F5344CB8AC3E}">
        <p14:creationId xmlns:p14="http://schemas.microsoft.com/office/powerpoint/2010/main" val="300801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488D1-58AA-75A5-5C68-20040D6A3F3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fr-FR"/>
          </a:p>
        </p:txBody>
      </p:sp>
      <p:sp>
        <p:nvSpPr>
          <p:cNvPr id="3" name="Picture Placeholder 2">
            <a:extLst>
              <a:ext uri="{FF2B5EF4-FFF2-40B4-BE49-F238E27FC236}">
                <a16:creationId xmlns:a16="http://schemas.microsoft.com/office/drawing/2014/main" id="{C92FB70C-2D37-ACB6-B527-1229726ECA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FA9B953E-C6D8-E3FA-56A5-309D1FC4EA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5B4F236-D6DD-63B3-A3CC-006167E13FB1}"/>
              </a:ext>
            </a:extLst>
          </p:cNvPr>
          <p:cNvSpPr>
            <a:spLocks noGrp="1"/>
          </p:cNvSpPr>
          <p:nvPr>
            <p:ph type="dt" sz="half" idx="10"/>
          </p:nvPr>
        </p:nvSpPr>
        <p:spPr/>
        <p:txBody>
          <a:bodyPr/>
          <a:lstStyle/>
          <a:p>
            <a:fld id="{687541B2-348C-9149-A20F-CE74BA1F29DA}" type="datetimeFigureOut">
              <a:rPr lang="fr-FR" smtClean="0"/>
              <a:t>28/06/2024</a:t>
            </a:fld>
            <a:endParaRPr lang="fr-FR"/>
          </a:p>
        </p:txBody>
      </p:sp>
      <p:sp>
        <p:nvSpPr>
          <p:cNvPr id="6" name="Footer Placeholder 5">
            <a:extLst>
              <a:ext uri="{FF2B5EF4-FFF2-40B4-BE49-F238E27FC236}">
                <a16:creationId xmlns:a16="http://schemas.microsoft.com/office/drawing/2014/main" id="{14FD15BC-8881-C9CB-4B89-B856F5D7E2D0}"/>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AE667330-45C6-5C80-9C4E-9177853701C9}"/>
              </a:ext>
            </a:extLst>
          </p:cNvPr>
          <p:cNvSpPr>
            <a:spLocks noGrp="1"/>
          </p:cNvSpPr>
          <p:nvPr>
            <p:ph type="sldNum" sz="quarter" idx="12"/>
          </p:nvPr>
        </p:nvSpPr>
        <p:spPr/>
        <p:txBody>
          <a:bodyPr/>
          <a:lstStyle/>
          <a:p>
            <a:fld id="{A9F1F4D3-5B6F-DE4D-A26F-17CE4AF6AF11}" type="slidenum">
              <a:rPr lang="fr-FR" smtClean="0"/>
              <a:t>‹N°›</a:t>
            </a:fld>
            <a:endParaRPr lang="fr-FR"/>
          </a:p>
        </p:txBody>
      </p:sp>
    </p:spTree>
    <p:extLst>
      <p:ext uri="{BB962C8B-B14F-4D97-AF65-F5344CB8AC3E}">
        <p14:creationId xmlns:p14="http://schemas.microsoft.com/office/powerpoint/2010/main" val="231327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C4BAB5-EAD3-BB38-7F65-5DD36714D3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fr-FR"/>
          </a:p>
        </p:txBody>
      </p:sp>
      <p:sp>
        <p:nvSpPr>
          <p:cNvPr id="3" name="Text Placeholder 2">
            <a:extLst>
              <a:ext uri="{FF2B5EF4-FFF2-40B4-BE49-F238E27FC236}">
                <a16:creationId xmlns:a16="http://schemas.microsoft.com/office/drawing/2014/main" id="{765089D5-9AB7-8E05-1604-6002C111C0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a:extLst>
              <a:ext uri="{FF2B5EF4-FFF2-40B4-BE49-F238E27FC236}">
                <a16:creationId xmlns:a16="http://schemas.microsoft.com/office/drawing/2014/main" id="{42CFE947-D896-6D25-E6AB-1310C80741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87541B2-348C-9149-A20F-CE74BA1F29DA}" type="datetimeFigureOut">
              <a:rPr lang="fr-FR" smtClean="0"/>
              <a:t>28/06/2024</a:t>
            </a:fld>
            <a:endParaRPr lang="fr-FR"/>
          </a:p>
        </p:txBody>
      </p:sp>
      <p:sp>
        <p:nvSpPr>
          <p:cNvPr id="5" name="Footer Placeholder 4">
            <a:extLst>
              <a:ext uri="{FF2B5EF4-FFF2-40B4-BE49-F238E27FC236}">
                <a16:creationId xmlns:a16="http://schemas.microsoft.com/office/drawing/2014/main" id="{4B6C10F9-85E4-FAAC-89E4-70FDF7200F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Slide Number Placeholder 5">
            <a:extLst>
              <a:ext uri="{FF2B5EF4-FFF2-40B4-BE49-F238E27FC236}">
                <a16:creationId xmlns:a16="http://schemas.microsoft.com/office/drawing/2014/main" id="{7B3E3790-4D8B-DA94-B50B-DC930EBFB3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9F1F4D3-5B6F-DE4D-A26F-17CE4AF6AF11}" type="slidenum">
              <a:rPr lang="fr-FR" smtClean="0"/>
              <a:t>‹N°›</a:t>
            </a:fld>
            <a:endParaRPr lang="fr-FR"/>
          </a:p>
        </p:txBody>
      </p:sp>
    </p:spTree>
    <p:extLst>
      <p:ext uri="{BB962C8B-B14F-4D97-AF65-F5344CB8AC3E}">
        <p14:creationId xmlns:p14="http://schemas.microsoft.com/office/powerpoint/2010/main" val="31657228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7.xml"/><Relationship Id="rId4" Type="http://schemas.openxmlformats.org/officeDocument/2006/relationships/image" Target="../media/image13.emf"/></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5.xml"/><Relationship Id="rId3" Type="http://schemas.openxmlformats.org/officeDocument/2006/relationships/slide" Target="slide5.xml"/><Relationship Id="rId7" Type="http://schemas.openxmlformats.org/officeDocument/2006/relationships/slide" Target="slide9.xml"/><Relationship Id="rId12" Type="http://schemas.openxmlformats.org/officeDocument/2006/relationships/slide" Target="slide23.xml"/><Relationship Id="rId17" Type="http://schemas.openxmlformats.org/officeDocument/2006/relationships/slide" Target="slide37.xml"/><Relationship Id="rId2" Type="http://schemas.openxmlformats.org/officeDocument/2006/relationships/slide" Target="slide4.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20.xml"/><Relationship Id="rId5" Type="http://schemas.openxmlformats.org/officeDocument/2006/relationships/slide" Target="slide7.xml"/><Relationship Id="rId15" Type="http://schemas.openxmlformats.org/officeDocument/2006/relationships/slide" Target="slide29.xml"/><Relationship Id="rId10" Type="http://schemas.openxmlformats.org/officeDocument/2006/relationships/slide" Target="slide18.xml"/><Relationship Id="rId4" Type="http://schemas.openxmlformats.org/officeDocument/2006/relationships/slide" Target="slide6.xml"/><Relationship Id="rId9" Type="http://schemas.openxmlformats.org/officeDocument/2006/relationships/slide" Target="slide15.xml"/><Relationship Id="rId14" Type="http://schemas.openxmlformats.org/officeDocument/2006/relationships/slide" Target="slide27.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package" Target="../embeddings/Microsoft_Excel_Worksheet.xlsx"/><Relationship Id="rId1" Type="http://schemas.openxmlformats.org/officeDocument/2006/relationships/slideLayout" Target="../slideLayouts/slideLayout7.xml"/><Relationship Id="rId5" Type="http://schemas.openxmlformats.org/officeDocument/2006/relationships/image" Target="../media/image24.emf"/><Relationship Id="rId4" Type="http://schemas.openxmlformats.org/officeDocument/2006/relationships/package" Target="../embeddings/Microsoft_Excel_Worksheet1.xlsx"/></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7.xml"/><Relationship Id="rId4" Type="http://schemas.openxmlformats.org/officeDocument/2006/relationships/image" Target="../media/image32.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7.xml"/><Relationship Id="rId4" Type="http://schemas.openxmlformats.org/officeDocument/2006/relationships/image" Target="../media/image3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A3363022-C969-41E9-8EB2-E4C94908C1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2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D1AD6B3-BE88-4CEB-BA17-790657CC4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698D08-F6F3-68C9-C69B-48090458A45D}"/>
              </a:ext>
            </a:extLst>
          </p:cNvPr>
          <p:cNvSpPr>
            <a:spLocks noGrp="1"/>
          </p:cNvSpPr>
          <p:nvPr>
            <p:ph type="ctrTitle"/>
          </p:nvPr>
        </p:nvSpPr>
        <p:spPr>
          <a:xfrm>
            <a:off x="6574587" y="1745349"/>
            <a:ext cx="4805996" cy="1297115"/>
          </a:xfrm>
        </p:spPr>
        <p:txBody>
          <a:bodyPr anchor="t">
            <a:normAutofit fontScale="90000"/>
          </a:bodyPr>
          <a:lstStyle/>
          <a:p>
            <a:pPr algn="l"/>
            <a:r>
              <a:rPr lang="fr-FR" dirty="0">
                <a:solidFill>
                  <a:srgbClr val="4AA398"/>
                </a:solidFill>
                <a:latin typeface="Arial Rounded MT Bold" panose="020F0704030504030204" pitchFamily="34" charset="77"/>
              </a:rPr>
              <a:t>HT06 - SuShi</a:t>
            </a:r>
          </a:p>
        </p:txBody>
      </p:sp>
      <p:sp>
        <p:nvSpPr>
          <p:cNvPr id="3" name="Subtitle 2">
            <a:extLst>
              <a:ext uri="{FF2B5EF4-FFF2-40B4-BE49-F238E27FC236}">
                <a16:creationId xmlns:a16="http://schemas.microsoft.com/office/drawing/2014/main" id="{BA59F262-6ADA-ECB0-F75C-98CD675EE511}"/>
              </a:ext>
            </a:extLst>
          </p:cNvPr>
          <p:cNvSpPr>
            <a:spLocks noGrp="1"/>
          </p:cNvSpPr>
          <p:nvPr>
            <p:ph type="subTitle" idx="1"/>
          </p:nvPr>
        </p:nvSpPr>
        <p:spPr>
          <a:xfrm>
            <a:off x="6810213" y="3047368"/>
            <a:ext cx="4805691" cy="838831"/>
          </a:xfrm>
        </p:spPr>
        <p:txBody>
          <a:bodyPr anchor="b">
            <a:normAutofit/>
          </a:bodyPr>
          <a:lstStyle/>
          <a:p>
            <a:pPr algn="l"/>
            <a:r>
              <a:rPr lang="fr-FR" sz="3200" dirty="0">
                <a:solidFill>
                  <a:srgbClr val="57C1B2"/>
                </a:solidFill>
                <a:latin typeface="Arial Rounded MT Bold" panose="020F0704030504030204" pitchFamily="34" charset="77"/>
              </a:rPr>
              <a:t>Chronodynamisme</a:t>
            </a:r>
          </a:p>
        </p:txBody>
      </p:sp>
      <p:pic>
        <p:nvPicPr>
          <p:cNvPr id="5" name="Picture 4" descr="A black background with a black square&#10;&#10;Description automatically generated with medium confidence">
            <a:extLst>
              <a:ext uri="{FF2B5EF4-FFF2-40B4-BE49-F238E27FC236}">
                <a16:creationId xmlns:a16="http://schemas.microsoft.com/office/drawing/2014/main" id="{702BBF13-E8E4-3FCD-22F1-4D226340EE3A}"/>
              </a:ext>
            </a:extLst>
          </p:cNvPr>
          <p:cNvPicPr>
            <a:picLocks noChangeAspect="1"/>
          </p:cNvPicPr>
          <p:nvPr/>
        </p:nvPicPr>
        <p:blipFill rotWithShape="1">
          <a:blip r:embed="rId2"/>
          <a:srcRect l="10635" t="6095" r="7651" b="18857"/>
          <a:stretch/>
        </p:blipFill>
        <p:spPr>
          <a:xfrm>
            <a:off x="340470" y="1984256"/>
            <a:ext cx="4141760" cy="3803887"/>
          </a:xfrm>
          <a:custGeom>
            <a:avLst/>
            <a:gdLst/>
            <a:ahLst/>
            <a:cxnLst/>
            <a:rect l="l" t="t" r="r" b="b"/>
            <a:pathLst>
              <a:path w="4141760" h="4377846">
                <a:moveTo>
                  <a:pt x="0" y="0"/>
                </a:moveTo>
                <a:lnTo>
                  <a:pt x="4141760" y="0"/>
                </a:lnTo>
                <a:lnTo>
                  <a:pt x="4141760" y="4377846"/>
                </a:lnTo>
                <a:lnTo>
                  <a:pt x="0" y="4377846"/>
                </a:lnTo>
                <a:close/>
              </a:path>
            </a:pathLst>
          </a:custGeom>
        </p:spPr>
      </p:pic>
      <p:grpSp>
        <p:nvGrpSpPr>
          <p:cNvPr id="17" name="Group 16">
            <a:extLst>
              <a:ext uri="{FF2B5EF4-FFF2-40B4-BE49-F238E27FC236}">
                <a16:creationId xmlns:a16="http://schemas.microsoft.com/office/drawing/2014/main" id="{89D1390B-7E13-4B4F-9CB2-391063412E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53" y="-5977"/>
            <a:ext cx="6238675" cy="6863979"/>
            <a:chOff x="305" y="-5977"/>
            <a:chExt cx="6238675" cy="6863979"/>
          </a:xfrm>
        </p:grpSpPr>
        <p:sp>
          <p:nvSpPr>
            <p:cNvPr id="18" name="Freeform: Shape 17">
              <a:extLst>
                <a:ext uri="{FF2B5EF4-FFF2-40B4-BE49-F238E27FC236}">
                  <a16:creationId xmlns:a16="http://schemas.microsoft.com/office/drawing/2014/main" id="{9E720206-AA49-4786-A932-A2650DE091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34854"/>
              <a:ext cx="6028697" cy="6817170"/>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C72F6EE6-EDE9-45A5-8F6D-02B9B7CB2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1"/>
              <a:ext cx="6165116"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C093DC50-3BD7-46B1-A300-CD207E152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5977"/>
              <a:ext cx="6238675"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TextBox 7">
            <a:extLst>
              <a:ext uri="{FF2B5EF4-FFF2-40B4-BE49-F238E27FC236}">
                <a16:creationId xmlns:a16="http://schemas.microsoft.com/office/drawing/2014/main" id="{96D70F5A-A567-936B-45DB-E8A63F3AE9C7}"/>
              </a:ext>
            </a:extLst>
          </p:cNvPr>
          <p:cNvSpPr txBox="1"/>
          <p:nvPr/>
        </p:nvSpPr>
        <p:spPr>
          <a:xfrm>
            <a:off x="3050177" y="3244334"/>
            <a:ext cx="6100354" cy="369332"/>
          </a:xfrm>
          <a:prstGeom prst="rect">
            <a:avLst/>
          </a:prstGeom>
          <a:noFill/>
        </p:spPr>
        <p:txBody>
          <a:bodyPr wrap="square">
            <a:spAutoFit/>
          </a:bodyPr>
          <a:lstStyle/>
          <a:p>
            <a:pPr algn="l"/>
            <a:endParaRPr lang="en-FR" b="0" i="0" u="none" strike="noStrike" dirty="0">
              <a:solidFill>
                <a:srgbClr val="000000"/>
              </a:solidFill>
              <a:effectLst/>
            </a:endParaRPr>
          </a:p>
        </p:txBody>
      </p:sp>
    </p:spTree>
    <p:extLst>
      <p:ext uri="{BB962C8B-B14F-4D97-AF65-F5344CB8AC3E}">
        <p14:creationId xmlns:p14="http://schemas.microsoft.com/office/powerpoint/2010/main" val="1600074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9D0E7-742D-9693-AF4F-804DCDB55A35}"/>
              </a:ext>
            </a:extLst>
          </p:cNvPr>
          <p:cNvSpPr txBox="1">
            <a:spLocks/>
          </p:cNvSpPr>
          <p:nvPr/>
        </p:nvSpPr>
        <p:spPr>
          <a:xfrm>
            <a:off x="838200" y="365125"/>
            <a:ext cx="4282440" cy="82359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chemeClr val="bg1">
                    <a:lumMod val="50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-P-I</a:t>
            </a:r>
          </a:p>
        </p:txBody>
      </p:sp>
      <p:sp>
        <p:nvSpPr>
          <p:cNvPr id="3" name="TextBox 2">
            <a:extLst>
              <a:ext uri="{FF2B5EF4-FFF2-40B4-BE49-F238E27FC236}">
                <a16:creationId xmlns:a16="http://schemas.microsoft.com/office/drawing/2014/main" id="{5E315986-74CD-5904-217A-68E29CC59962}"/>
              </a:ext>
            </a:extLst>
          </p:cNvPr>
          <p:cNvSpPr txBox="1"/>
          <p:nvPr/>
        </p:nvSpPr>
        <p:spPr>
          <a:xfrm>
            <a:off x="289770" y="1007689"/>
            <a:ext cx="5768826" cy="400110"/>
          </a:xfrm>
          <a:prstGeom prst="rect">
            <a:avLst/>
          </a:prstGeom>
          <a:noFill/>
        </p:spPr>
        <p:txBody>
          <a:bodyPr wrap="square" rtlCol="0">
            <a:spAutoFit/>
          </a:bodyPr>
          <a:lstStyle/>
          <a:p>
            <a:r>
              <a:rPr lang="fr-FR" sz="2000" b="1" dirty="0">
                <a:solidFill>
                  <a:srgbClr val="4AA398"/>
                </a:solidFill>
                <a:latin typeface="Arial Rounded MT Bold" panose="020F0704030504030204" pitchFamily="34" charset="77"/>
                <a:cs typeface="Calibri" panose="020F0502020204030204" pitchFamily="34" charset="0"/>
              </a:rPr>
              <a:t>Etape 2 - </a:t>
            </a:r>
            <a:r>
              <a:rPr lang="fr-FR" sz="2000" b="0" i="0" u="none" strike="noStrike" dirty="0">
                <a:solidFill>
                  <a:srgbClr val="57C1B2"/>
                </a:solidFill>
                <a:effectLst/>
                <a:highlight>
                  <a:srgbClr val="FFFFFF"/>
                </a:highlight>
                <a:latin typeface="Arial Rounded MT Bold" panose="020F0704030504030204" pitchFamily="34" charset="77"/>
                <a:cs typeface="Calibri" panose="020F0502020204030204" pitchFamily="34" charset="0"/>
              </a:rPr>
              <a:t>Comparaison</a:t>
            </a:r>
            <a:endParaRPr lang="fr-FR" sz="2000" dirty="0">
              <a:solidFill>
                <a:srgbClr val="57C1B2"/>
              </a:solidFill>
              <a:latin typeface="Arial Rounded MT Bold" panose="020F0704030504030204" pitchFamily="34" charset="77"/>
              <a:cs typeface="Calibri" panose="020F0502020204030204" pitchFamily="34" charset="0"/>
            </a:endParaRPr>
          </a:p>
        </p:txBody>
      </p:sp>
      <p:sp>
        <p:nvSpPr>
          <p:cNvPr id="4" name="TextBox 3">
            <a:extLst>
              <a:ext uri="{FF2B5EF4-FFF2-40B4-BE49-F238E27FC236}">
                <a16:creationId xmlns:a16="http://schemas.microsoft.com/office/drawing/2014/main" id="{563FC5A6-2272-E004-96E9-0412A1CA5577}"/>
              </a:ext>
            </a:extLst>
          </p:cNvPr>
          <p:cNvSpPr txBox="1"/>
          <p:nvPr/>
        </p:nvSpPr>
        <p:spPr>
          <a:xfrm>
            <a:off x="9347200" y="2239473"/>
            <a:ext cx="2710903" cy="2031325"/>
          </a:xfrm>
          <a:prstGeom prst="rect">
            <a:avLst/>
          </a:prstGeom>
          <a:noFill/>
        </p:spPr>
        <p:txBody>
          <a:bodyPr wrap="square" rtlCol="0">
            <a:spAutoFit/>
          </a:bodyPr>
          <a:lstStyle/>
          <a:p>
            <a:pPr marL="285750" indent="-285750" algn="just">
              <a:buFont typeface="Arial" panose="020B0604020202020204" pitchFamily="34" charset="0"/>
              <a:buChar char="•"/>
            </a:pPr>
            <a:r>
              <a:rPr lang="fr-FR" sz="1400" dirty="0">
                <a:latin typeface="Calibri" panose="020F0502020204030204" pitchFamily="34" charset="0"/>
                <a:cs typeface="Calibri" panose="020F0502020204030204" pitchFamily="34" charset="0"/>
              </a:rPr>
              <a:t>Pour chaque acteur, représenter sur une frise sa tendance temporelle, ou ses temporalités, sans que celles-ci soient influencées par l’objet d’étude, puisqu’à cette étape, celui-ci est en mode objet fantôme : il n’existe pas encore.</a:t>
            </a:r>
          </a:p>
        </p:txBody>
      </p:sp>
      <p:sp>
        <p:nvSpPr>
          <p:cNvPr id="5" name="TextBox 4">
            <a:extLst>
              <a:ext uri="{FF2B5EF4-FFF2-40B4-BE49-F238E27FC236}">
                <a16:creationId xmlns:a16="http://schemas.microsoft.com/office/drawing/2014/main" id="{80B5472B-1066-9252-3730-E840671D9894}"/>
              </a:ext>
            </a:extLst>
          </p:cNvPr>
          <p:cNvSpPr txBox="1"/>
          <p:nvPr/>
        </p:nvSpPr>
        <p:spPr>
          <a:xfrm>
            <a:off x="9347200" y="4796628"/>
            <a:ext cx="2710903" cy="1169551"/>
          </a:xfrm>
          <a:prstGeom prst="rect">
            <a:avLst/>
          </a:prstGeom>
          <a:noFill/>
        </p:spPr>
        <p:txBody>
          <a:bodyPr wrap="square" rtlCol="0">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fr-FR" sz="1400" b="0" i="0" u="none" strike="noStrike" cap="none" normalizeH="0" baseline="0" dirty="0">
                <a:ln>
                  <a:noFill/>
                </a:ln>
                <a:solidFill>
                  <a:schemeClr val="tx1"/>
                </a:solidFill>
                <a:effectLst/>
                <a:latin typeface="Calibri" panose="020F0502020204030204" pitchFamily="34" charset="0"/>
                <a:ea typeface="+mn-ea"/>
                <a:cs typeface="Calibri" panose="020F0502020204030204" pitchFamily="34" charset="0"/>
              </a:rPr>
              <a:t> Énoncer les objectifs de chaque acteur si l’objet d’étude n’est pas là (donc toujours en mode objet fantôme)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grpSp>
        <p:nvGrpSpPr>
          <p:cNvPr id="40" name="Group 39">
            <a:extLst>
              <a:ext uri="{FF2B5EF4-FFF2-40B4-BE49-F238E27FC236}">
                <a16:creationId xmlns:a16="http://schemas.microsoft.com/office/drawing/2014/main" id="{CCDAA29E-E043-A209-F091-0929AF473197}"/>
              </a:ext>
            </a:extLst>
          </p:cNvPr>
          <p:cNvGrpSpPr/>
          <p:nvPr/>
        </p:nvGrpSpPr>
        <p:grpSpPr>
          <a:xfrm>
            <a:off x="6488812" y="1920504"/>
            <a:ext cx="2858388" cy="1213598"/>
            <a:chOff x="6488812" y="2239473"/>
            <a:chExt cx="2858388" cy="1213598"/>
          </a:xfrm>
        </p:grpSpPr>
        <p:cxnSp>
          <p:nvCxnSpPr>
            <p:cNvPr id="6" name="Straight Arrow Connector 5">
              <a:extLst>
                <a:ext uri="{FF2B5EF4-FFF2-40B4-BE49-F238E27FC236}">
                  <a16:creationId xmlns:a16="http://schemas.microsoft.com/office/drawing/2014/main" id="{AA7EC6E0-EDC2-DC6C-4EE8-592AA0416F14}"/>
                </a:ext>
              </a:extLst>
            </p:cNvPr>
            <p:cNvCxnSpPr>
              <a:cxnSpLocks/>
            </p:cNvCxnSpPr>
            <p:nvPr/>
          </p:nvCxnSpPr>
          <p:spPr>
            <a:xfrm>
              <a:off x="6488812" y="2747305"/>
              <a:ext cx="2858388" cy="0"/>
            </a:xfrm>
            <a:prstGeom prst="straightConnector1">
              <a:avLst/>
            </a:prstGeom>
            <a:ln w="76200">
              <a:solidFill>
                <a:srgbClr val="408D83"/>
              </a:solidFill>
              <a:tailEnd type="triangle"/>
            </a:ln>
          </p:spPr>
          <p:style>
            <a:lnRef idx="2">
              <a:schemeClr val="dk1"/>
            </a:lnRef>
            <a:fillRef idx="0">
              <a:schemeClr val="dk1"/>
            </a:fillRef>
            <a:effectRef idx="1">
              <a:schemeClr val="dk1"/>
            </a:effectRef>
            <a:fontRef idx="minor">
              <a:schemeClr val="tx1"/>
            </a:fontRef>
          </p:style>
        </p:cxnSp>
        <p:sp>
          <p:nvSpPr>
            <p:cNvPr id="8" name="TextBox 7">
              <a:extLst>
                <a:ext uri="{FF2B5EF4-FFF2-40B4-BE49-F238E27FC236}">
                  <a16:creationId xmlns:a16="http://schemas.microsoft.com/office/drawing/2014/main" id="{1189E4C5-E164-1C0D-9213-C7A09D28627A}"/>
                </a:ext>
              </a:extLst>
            </p:cNvPr>
            <p:cNvSpPr txBox="1"/>
            <p:nvPr/>
          </p:nvSpPr>
          <p:spPr>
            <a:xfrm>
              <a:off x="6631236" y="2239473"/>
              <a:ext cx="400380" cy="1015663"/>
            </a:xfrm>
            <a:prstGeom prst="rect">
              <a:avLst/>
            </a:prstGeom>
            <a:noFill/>
            <a:ln>
              <a:noFill/>
            </a:ln>
          </p:spPr>
          <p:txBody>
            <a:bodyPr wrap="square" rtlCol="0">
              <a:spAutoFit/>
            </a:bodyPr>
            <a:lstStyle/>
            <a:p>
              <a:r>
                <a:rPr lang="fr-FR" sz="6000" dirty="0">
                  <a:solidFill>
                    <a:srgbClr val="408D83"/>
                  </a:solidFill>
                  <a:latin typeface="Arial Rounded MT Bold" panose="020F0704030504030204" pitchFamily="34" charset="77"/>
                </a:rPr>
                <a:t>I</a:t>
              </a:r>
            </a:p>
          </p:txBody>
        </p:sp>
        <p:sp>
          <p:nvSpPr>
            <p:cNvPr id="9" name="TextBox 8">
              <a:extLst>
                <a:ext uri="{FF2B5EF4-FFF2-40B4-BE49-F238E27FC236}">
                  <a16:creationId xmlns:a16="http://schemas.microsoft.com/office/drawing/2014/main" id="{5072E5E9-4C6B-53D3-8072-818AFDE9D07E}"/>
                </a:ext>
              </a:extLst>
            </p:cNvPr>
            <p:cNvSpPr txBox="1"/>
            <p:nvPr/>
          </p:nvSpPr>
          <p:spPr>
            <a:xfrm>
              <a:off x="8230551" y="2254636"/>
              <a:ext cx="400380" cy="1015663"/>
            </a:xfrm>
            <a:prstGeom prst="rect">
              <a:avLst/>
            </a:prstGeom>
            <a:noFill/>
            <a:ln>
              <a:noFill/>
            </a:ln>
          </p:spPr>
          <p:txBody>
            <a:bodyPr wrap="square" rtlCol="0">
              <a:spAutoFit/>
            </a:bodyPr>
            <a:lstStyle/>
            <a:p>
              <a:r>
                <a:rPr lang="fr-FR" sz="6000" dirty="0">
                  <a:solidFill>
                    <a:srgbClr val="408D83"/>
                  </a:solidFill>
                  <a:latin typeface="Arial Rounded MT Bold" panose="020F0704030504030204" pitchFamily="34" charset="77"/>
                </a:rPr>
                <a:t>I</a:t>
              </a:r>
            </a:p>
          </p:txBody>
        </p:sp>
        <p:sp>
          <p:nvSpPr>
            <p:cNvPr id="18" name="Left Brace 17">
              <a:extLst>
                <a:ext uri="{FF2B5EF4-FFF2-40B4-BE49-F238E27FC236}">
                  <a16:creationId xmlns:a16="http://schemas.microsoft.com/office/drawing/2014/main" id="{B4450E95-C9D4-06FE-145A-5E689FEB43DF}"/>
                </a:ext>
              </a:extLst>
            </p:cNvPr>
            <p:cNvSpPr/>
            <p:nvPr/>
          </p:nvSpPr>
          <p:spPr>
            <a:xfrm rot="5400000" flipH="1">
              <a:off x="7449339" y="2469614"/>
              <a:ext cx="365544" cy="1601370"/>
            </a:xfrm>
            <a:prstGeom prst="leftBrace">
              <a:avLst>
                <a:gd name="adj1" fmla="val 70529"/>
                <a:gd name="adj2" fmla="val 47058"/>
              </a:avLst>
            </a:prstGeom>
            <a:ln>
              <a:solidFill>
                <a:srgbClr val="408D8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chemeClr val="accent5"/>
                </a:solidFill>
              </a:endParaRPr>
            </a:p>
          </p:txBody>
        </p:sp>
      </p:grpSp>
      <p:sp>
        <p:nvSpPr>
          <p:cNvPr id="21" name="TextBox 20">
            <a:extLst>
              <a:ext uri="{FF2B5EF4-FFF2-40B4-BE49-F238E27FC236}">
                <a16:creationId xmlns:a16="http://schemas.microsoft.com/office/drawing/2014/main" id="{A8BFA25A-5E79-9454-DF94-A1A9BD1EF571}"/>
              </a:ext>
            </a:extLst>
          </p:cNvPr>
          <p:cNvSpPr txBox="1"/>
          <p:nvPr/>
        </p:nvSpPr>
        <p:spPr>
          <a:xfrm>
            <a:off x="0" y="1741218"/>
            <a:ext cx="6058596" cy="369332"/>
          </a:xfrm>
          <a:prstGeom prst="rect">
            <a:avLst/>
          </a:prstGeom>
          <a:noFill/>
        </p:spPr>
        <p:txBody>
          <a:bodyPr wrap="square">
            <a:spAutoFit/>
          </a:bodyPr>
          <a:lstStyle/>
          <a:p>
            <a:pPr algn="ctr"/>
            <a:r>
              <a:rPr lang="fr-FR" sz="1800" dirty="0">
                <a:solidFill>
                  <a:srgbClr val="0070C0"/>
                </a:solidFill>
                <a:latin typeface="Arial Rounded MT Bold" panose="020F0704030504030204" pitchFamily="34" charset="77"/>
                <a:cs typeface="Calibri" panose="020F0502020204030204" pitchFamily="34" charset="0"/>
              </a:rPr>
              <a:t>Objet</a:t>
            </a:r>
            <a:endParaRPr lang="fr-FR" dirty="0"/>
          </a:p>
        </p:txBody>
      </p:sp>
      <p:sp>
        <p:nvSpPr>
          <p:cNvPr id="22" name="TextBox 21">
            <a:extLst>
              <a:ext uri="{FF2B5EF4-FFF2-40B4-BE49-F238E27FC236}">
                <a16:creationId xmlns:a16="http://schemas.microsoft.com/office/drawing/2014/main" id="{A450F7AF-A10D-E7B9-E511-C18455A23259}"/>
              </a:ext>
            </a:extLst>
          </p:cNvPr>
          <p:cNvSpPr txBox="1"/>
          <p:nvPr/>
        </p:nvSpPr>
        <p:spPr>
          <a:xfrm>
            <a:off x="6096001" y="1735838"/>
            <a:ext cx="6095999" cy="369332"/>
          </a:xfrm>
          <a:prstGeom prst="rect">
            <a:avLst/>
          </a:prstGeom>
          <a:noFill/>
        </p:spPr>
        <p:txBody>
          <a:bodyPr wrap="square">
            <a:spAutoFit/>
          </a:bodyPr>
          <a:lstStyle/>
          <a:p>
            <a:pPr algn="ctr"/>
            <a:r>
              <a:rPr lang="fr-FR" sz="1800" dirty="0">
                <a:solidFill>
                  <a:srgbClr val="7030A0"/>
                </a:solidFill>
                <a:latin typeface="Arial Rounded MT Bold" panose="020F0704030504030204" pitchFamily="34" charset="77"/>
                <a:cs typeface="Calibri" panose="020F0502020204030204" pitchFamily="34" charset="0"/>
              </a:rPr>
              <a:t>Processus</a:t>
            </a:r>
            <a:endParaRPr lang="fr-FR" dirty="0">
              <a:solidFill>
                <a:srgbClr val="7030A0"/>
              </a:solidFill>
            </a:endParaRPr>
          </a:p>
        </p:txBody>
      </p:sp>
      <p:sp>
        <p:nvSpPr>
          <p:cNvPr id="23" name="TextBox 22">
            <a:extLst>
              <a:ext uri="{FF2B5EF4-FFF2-40B4-BE49-F238E27FC236}">
                <a16:creationId xmlns:a16="http://schemas.microsoft.com/office/drawing/2014/main" id="{1D7C4FE3-1C7E-0AD9-A96C-9CB9E1E8DBB0}"/>
              </a:ext>
            </a:extLst>
          </p:cNvPr>
          <p:cNvSpPr txBox="1"/>
          <p:nvPr/>
        </p:nvSpPr>
        <p:spPr>
          <a:xfrm>
            <a:off x="6488812" y="1007689"/>
            <a:ext cx="4823419" cy="646331"/>
          </a:xfrm>
          <a:prstGeom prst="rect">
            <a:avLst/>
          </a:prstGeom>
          <a:noFill/>
        </p:spPr>
        <p:txBody>
          <a:bodyPr wrap="square" rtlCol="0">
            <a:spAutoFit/>
          </a:bodyPr>
          <a:lstStyle/>
          <a:p>
            <a:r>
              <a:rPr lang="fr-FR" b="1" dirty="0">
                <a:solidFill>
                  <a:srgbClr val="4AA398"/>
                </a:solidFill>
                <a:latin typeface="Arial Rounded MT Bold" panose="020F0704030504030204" pitchFamily="34" charset="77"/>
                <a:cs typeface="Calibri" panose="020F0502020204030204" pitchFamily="34" charset="0"/>
              </a:rPr>
              <a:t>Etape 2 - </a:t>
            </a:r>
            <a:r>
              <a:rPr lang="fr-FR" b="0" i="0" u="none" strike="noStrike" dirty="0">
                <a:solidFill>
                  <a:srgbClr val="57C1B2"/>
                </a:solidFill>
                <a:effectLst/>
                <a:highlight>
                  <a:srgbClr val="FFFFFF"/>
                </a:highlight>
                <a:latin typeface="Arial Rounded MT Bold" panose="020F0704030504030204" pitchFamily="34" charset="77"/>
                <a:cs typeface="Calibri" panose="020F0502020204030204" pitchFamily="34" charset="0"/>
              </a:rPr>
              <a:t>Objet fantôme : que se passe-t-il si l’objet d’étude n’est pas là ?</a:t>
            </a:r>
            <a:endParaRPr lang="fr-FR" dirty="0">
              <a:solidFill>
                <a:srgbClr val="57C1B2"/>
              </a:solidFill>
              <a:latin typeface="Arial Rounded MT Bold" panose="020F0704030504030204" pitchFamily="34" charset="77"/>
              <a:cs typeface="Calibri" panose="020F0502020204030204" pitchFamily="34" charset="0"/>
            </a:endParaRPr>
          </a:p>
        </p:txBody>
      </p:sp>
      <p:grpSp>
        <p:nvGrpSpPr>
          <p:cNvPr id="29" name="Group 28">
            <a:extLst>
              <a:ext uri="{FF2B5EF4-FFF2-40B4-BE49-F238E27FC236}">
                <a16:creationId xmlns:a16="http://schemas.microsoft.com/office/drawing/2014/main" id="{7E080BB7-98CF-40FA-3937-65827B4312CC}"/>
              </a:ext>
            </a:extLst>
          </p:cNvPr>
          <p:cNvGrpSpPr/>
          <p:nvPr/>
        </p:nvGrpSpPr>
        <p:grpSpPr>
          <a:xfrm>
            <a:off x="5889869" y="1249490"/>
            <a:ext cx="400380" cy="5617900"/>
            <a:chOff x="5889869" y="1249490"/>
            <a:chExt cx="400380" cy="5617900"/>
          </a:xfrm>
        </p:grpSpPr>
        <p:cxnSp>
          <p:nvCxnSpPr>
            <p:cNvPr id="14" name="Straight Connector 13">
              <a:extLst>
                <a:ext uri="{FF2B5EF4-FFF2-40B4-BE49-F238E27FC236}">
                  <a16:creationId xmlns:a16="http://schemas.microsoft.com/office/drawing/2014/main" id="{1387725F-F7B4-693A-2866-1E5A8F748A20}"/>
                </a:ext>
              </a:extLst>
            </p:cNvPr>
            <p:cNvCxnSpPr>
              <a:cxnSpLocks/>
            </p:cNvCxnSpPr>
            <p:nvPr/>
          </p:nvCxnSpPr>
          <p:spPr>
            <a:xfrm>
              <a:off x="6058596" y="1769794"/>
              <a:ext cx="0" cy="5097596"/>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E9B7BF72-5A78-0AB5-201A-8E16B4F37A1F}"/>
                </a:ext>
              </a:extLst>
            </p:cNvPr>
            <p:cNvSpPr txBox="1"/>
            <p:nvPr/>
          </p:nvSpPr>
          <p:spPr>
            <a:xfrm>
              <a:off x="5889869" y="1249490"/>
              <a:ext cx="400380" cy="707886"/>
            </a:xfrm>
            <a:prstGeom prst="rect">
              <a:avLst/>
            </a:prstGeom>
            <a:noFill/>
            <a:ln>
              <a:noFill/>
            </a:ln>
          </p:spPr>
          <p:txBody>
            <a:bodyPr wrap="square" rtlCol="0">
              <a:spAutoFit/>
            </a:bodyPr>
            <a:lstStyle/>
            <a:p>
              <a:r>
                <a:rPr lang="fr-FR" sz="4000" dirty="0">
                  <a:latin typeface="Arial Rounded MT Bold" panose="020F0704030504030204" pitchFamily="34" charset="77"/>
                </a:rPr>
                <a:t>.</a:t>
              </a:r>
            </a:p>
          </p:txBody>
        </p:sp>
      </p:grpSp>
      <p:pic>
        <p:nvPicPr>
          <p:cNvPr id="36" name="Picture 35">
            <a:extLst>
              <a:ext uri="{FF2B5EF4-FFF2-40B4-BE49-F238E27FC236}">
                <a16:creationId xmlns:a16="http://schemas.microsoft.com/office/drawing/2014/main" id="{B718AD80-468C-D700-F634-C807C1BC9D5F}"/>
              </a:ext>
            </a:extLst>
          </p:cNvPr>
          <p:cNvPicPr>
            <a:picLocks noChangeAspect="1"/>
          </p:cNvPicPr>
          <p:nvPr/>
        </p:nvPicPr>
        <p:blipFill>
          <a:blip r:embed="rId2"/>
          <a:stretch>
            <a:fillRect/>
          </a:stretch>
        </p:blipFill>
        <p:spPr>
          <a:xfrm>
            <a:off x="6488812" y="3411415"/>
            <a:ext cx="2858388" cy="3080595"/>
          </a:xfrm>
          <a:prstGeom prst="rect">
            <a:avLst/>
          </a:prstGeom>
        </p:spPr>
      </p:pic>
      <p:sp>
        <p:nvSpPr>
          <p:cNvPr id="39" name="TextBox 38">
            <a:extLst>
              <a:ext uri="{FF2B5EF4-FFF2-40B4-BE49-F238E27FC236}">
                <a16:creationId xmlns:a16="http://schemas.microsoft.com/office/drawing/2014/main" id="{2FD19683-5CA4-ABF1-D63C-D8B2299C7F5C}"/>
              </a:ext>
            </a:extLst>
          </p:cNvPr>
          <p:cNvSpPr txBox="1"/>
          <p:nvPr/>
        </p:nvSpPr>
        <p:spPr>
          <a:xfrm>
            <a:off x="780496" y="2183782"/>
            <a:ext cx="4787373" cy="738664"/>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On prend l’élément 1, qu’on place dans la SDV1. On observe sa logique temporelle. On réalise cette opération pour tous les éléments. </a:t>
            </a:r>
          </a:p>
        </p:txBody>
      </p:sp>
      <p:pic>
        <p:nvPicPr>
          <p:cNvPr id="11" name="Image 10">
            <a:extLst>
              <a:ext uri="{FF2B5EF4-FFF2-40B4-BE49-F238E27FC236}">
                <a16:creationId xmlns:a16="http://schemas.microsoft.com/office/drawing/2014/main" id="{C11428D3-5A30-05FA-3E2E-11C4DADC9232}"/>
              </a:ext>
            </a:extLst>
          </p:cNvPr>
          <p:cNvPicPr>
            <a:picLocks noChangeAspect="1"/>
          </p:cNvPicPr>
          <p:nvPr/>
        </p:nvPicPr>
        <p:blipFill>
          <a:blip r:embed="rId3"/>
          <a:stretch>
            <a:fillRect/>
          </a:stretch>
        </p:blipFill>
        <p:spPr>
          <a:xfrm>
            <a:off x="202063" y="3608148"/>
            <a:ext cx="5665995" cy="2278605"/>
          </a:xfrm>
          <a:prstGeom prst="rect">
            <a:avLst/>
          </a:prstGeom>
        </p:spPr>
      </p:pic>
    </p:spTree>
    <p:extLst>
      <p:ext uri="{BB962C8B-B14F-4D97-AF65-F5344CB8AC3E}">
        <p14:creationId xmlns:p14="http://schemas.microsoft.com/office/powerpoint/2010/main" val="31804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9D0E7-742D-9693-AF4F-804DCDB55A35}"/>
              </a:ext>
            </a:extLst>
          </p:cNvPr>
          <p:cNvSpPr txBox="1">
            <a:spLocks/>
          </p:cNvSpPr>
          <p:nvPr/>
        </p:nvSpPr>
        <p:spPr>
          <a:xfrm>
            <a:off x="838200" y="365125"/>
            <a:ext cx="4282440" cy="82359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chemeClr val="bg1">
                    <a:lumMod val="50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-P-I</a:t>
            </a:r>
          </a:p>
        </p:txBody>
      </p:sp>
      <p:grpSp>
        <p:nvGrpSpPr>
          <p:cNvPr id="32" name="Group 31">
            <a:extLst>
              <a:ext uri="{FF2B5EF4-FFF2-40B4-BE49-F238E27FC236}">
                <a16:creationId xmlns:a16="http://schemas.microsoft.com/office/drawing/2014/main" id="{65FF7D58-E212-1867-C5E6-CE5252BB2657}"/>
              </a:ext>
            </a:extLst>
          </p:cNvPr>
          <p:cNvGrpSpPr/>
          <p:nvPr/>
        </p:nvGrpSpPr>
        <p:grpSpPr>
          <a:xfrm>
            <a:off x="167870" y="1269167"/>
            <a:ext cx="12192000" cy="5617900"/>
            <a:chOff x="0" y="1249490"/>
            <a:chExt cx="12192000" cy="5617900"/>
          </a:xfrm>
        </p:grpSpPr>
        <p:sp>
          <p:nvSpPr>
            <p:cNvPr id="21" name="TextBox 20">
              <a:extLst>
                <a:ext uri="{FF2B5EF4-FFF2-40B4-BE49-F238E27FC236}">
                  <a16:creationId xmlns:a16="http://schemas.microsoft.com/office/drawing/2014/main" id="{A8BFA25A-5E79-9454-DF94-A1A9BD1EF571}"/>
                </a:ext>
              </a:extLst>
            </p:cNvPr>
            <p:cNvSpPr txBox="1"/>
            <p:nvPr/>
          </p:nvSpPr>
          <p:spPr>
            <a:xfrm>
              <a:off x="0" y="1741218"/>
              <a:ext cx="6058596" cy="369332"/>
            </a:xfrm>
            <a:prstGeom prst="rect">
              <a:avLst/>
            </a:prstGeom>
            <a:noFill/>
          </p:spPr>
          <p:txBody>
            <a:bodyPr wrap="square">
              <a:spAutoFit/>
            </a:bodyPr>
            <a:lstStyle/>
            <a:p>
              <a:pPr algn="ctr"/>
              <a:r>
                <a:rPr lang="fr-FR" sz="1800" dirty="0">
                  <a:solidFill>
                    <a:srgbClr val="0070C0"/>
                  </a:solidFill>
                  <a:latin typeface="Arial Rounded MT Bold" panose="020F0704030504030204" pitchFamily="34" charset="77"/>
                  <a:cs typeface="Calibri" panose="020F0502020204030204" pitchFamily="34" charset="0"/>
                </a:rPr>
                <a:t>Objet</a:t>
              </a:r>
              <a:endParaRPr lang="fr-FR" dirty="0"/>
            </a:p>
          </p:txBody>
        </p:sp>
        <p:sp>
          <p:nvSpPr>
            <p:cNvPr id="22" name="TextBox 21">
              <a:extLst>
                <a:ext uri="{FF2B5EF4-FFF2-40B4-BE49-F238E27FC236}">
                  <a16:creationId xmlns:a16="http://schemas.microsoft.com/office/drawing/2014/main" id="{A450F7AF-A10D-E7B9-E511-C18455A23259}"/>
                </a:ext>
              </a:extLst>
            </p:cNvPr>
            <p:cNvSpPr txBox="1"/>
            <p:nvPr/>
          </p:nvSpPr>
          <p:spPr>
            <a:xfrm>
              <a:off x="6096001" y="1735838"/>
              <a:ext cx="6095999" cy="369332"/>
            </a:xfrm>
            <a:prstGeom prst="rect">
              <a:avLst/>
            </a:prstGeom>
            <a:noFill/>
          </p:spPr>
          <p:txBody>
            <a:bodyPr wrap="square">
              <a:spAutoFit/>
            </a:bodyPr>
            <a:lstStyle/>
            <a:p>
              <a:pPr algn="ctr"/>
              <a:r>
                <a:rPr lang="fr-FR" sz="1800" dirty="0">
                  <a:solidFill>
                    <a:srgbClr val="7030A0"/>
                  </a:solidFill>
                  <a:latin typeface="Arial Rounded MT Bold" panose="020F0704030504030204" pitchFamily="34" charset="77"/>
                  <a:cs typeface="Calibri" panose="020F0502020204030204" pitchFamily="34" charset="0"/>
                </a:rPr>
                <a:t>Processus</a:t>
              </a:r>
              <a:endParaRPr lang="fr-FR" dirty="0">
                <a:solidFill>
                  <a:srgbClr val="7030A0"/>
                </a:solidFill>
              </a:endParaRPr>
            </a:p>
          </p:txBody>
        </p:sp>
        <p:grpSp>
          <p:nvGrpSpPr>
            <p:cNvPr id="29" name="Group 28">
              <a:extLst>
                <a:ext uri="{FF2B5EF4-FFF2-40B4-BE49-F238E27FC236}">
                  <a16:creationId xmlns:a16="http://schemas.microsoft.com/office/drawing/2014/main" id="{7E080BB7-98CF-40FA-3937-65827B4312CC}"/>
                </a:ext>
              </a:extLst>
            </p:cNvPr>
            <p:cNvGrpSpPr/>
            <p:nvPr/>
          </p:nvGrpSpPr>
          <p:grpSpPr>
            <a:xfrm>
              <a:off x="5889869" y="1249490"/>
              <a:ext cx="400380" cy="5617900"/>
              <a:chOff x="5889869" y="1249490"/>
              <a:chExt cx="400380" cy="5617900"/>
            </a:xfrm>
          </p:grpSpPr>
          <p:cxnSp>
            <p:nvCxnSpPr>
              <p:cNvPr id="14" name="Straight Connector 13">
                <a:extLst>
                  <a:ext uri="{FF2B5EF4-FFF2-40B4-BE49-F238E27FC236}">
                    <a16:creationId xmlns:a16="http://schemas.microsoft.com/office/drawing/2014/main" id="{1387725F-F7B4-693A-2866-1E5A8F748A20}"/>
                  </a:ext>
                </a:extLst>
              </p:cNvPr>
              <p:cNvCxnSpPr>
                <a:cxnSpLocks/>
              </p:cNvCxnSpPr>
              <p:nvPr/>
            </p:nvCxnSpPr>
            <p:spPr>
              <a:xfrm>
                <a:off x="6058596" y="1769794"/>
                <a:ext cx="0" cy="5097596"/>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E9B7BF72-5A78-0AB5-201A-8E16B4F37A1F}"/>
                  </a:ext>
                </a:extLst>
              </p:cNvPr>
              <p:cNvSpPr txBox="1"/>
              <p:nvPr/>
            </p:nvSpPr>
            <p:spPr>
              <a:xfrm>
                <a:off x="5889869" y="1249490"/>
                <a:ext cx="400380" cy="707886"/>
              </a:xfrm>
              <a:prstGeom prst="rect">
                <a:avLst/>
              </a:prstGeom>
              <a:noFill/>
              <a:ln>
                <a:noFill/>
              </a:ln>
            </p:spPr>
            <p:txBody>
              <a:bodyPr wrap="square" rtlCol="0">
                <a:spAutoFit/>
              </a:bodyPr>
              <a:lstStyle/>
              <a:p>
                <a:r>
                  <a:rPr lang="fr-FR" sz="4000" dirty="0">
                    <a:latin typeface="Arial Rounded MT Bold" panose="020F0704030504030204" pitchFamily="34" charset="77"/>
                  </a:rPr>
                  <a:t>.</a:t>
                </a:r>
              </a:p>
            </p:txBody>
          </p:sp>
        </p:grpSp>
      </p:grpSp>
      <p:sp>
        <p:nvSpPr>
          <p:cNvPr id="7" name="TextBox 6">
            <a:extLst>
              <a:ext uri="{FF2B5EF4-FFF2-40B4-BE49-F238E27FC236}">
                <a16:creationId xmlns:a16="http://schemas.microsoft.com/office/drawing/2014/main" id="{66765866-2F22-3331-3B32-8314B20454D0}"/>
              </a:ext>
            </a:extLst>
          </p:cNvPr>
          <p:cNvSpPr txBox="1"/>
          <p:nvPr/>
        </p:nvSpPr>
        <p:spPr>
          <a:xfrm>
            <a:off x="6374475" y="1007689"/>
            <a:ext cx="5284220" cy="923330"/>
          </a:xfrm>
          <a:prstGeom prst="rect">
            <a:avLst/>
          </a:prstGeom>
          <a:noFill/>
        </p:spPr>
        <p:txBody>
          <a:bodyPr wrap="square" rtlCol="0">
            <a:spAutoFit/>
          </a:bodyPr>
          <a:lstStyle/>
          <a:p>
            <a:r>
              <a:rPr lang="fr-FR" b="1" dirty="0">
                <a:solidFill>
                  <a:srgbClr val="4AA398"/>
                </a:solidFill>
                <a:latin typeface="Arial Rounded MT Bold" panose="020F0704030504030204" pitchFamily="34" charset="77"/>
                <a:cs typeface="Calibri" panose="020F0502020204030204" pitchFamily="34" charset="0"/>
              </a:rPr>
              <a:t>Etape 3 - </a:t>
            </a:r>
            <a:r>
              <a:rPr lang="fr-FR" dirty="0">
                <a:solidFill>
                  <a:srgbClr val="57C1B2"/>
                </a:solidFill>
                <a:highlight>
                  <a:srgbClr val="FFFFFF"/>
                </a:highlight>
                <a:latin typeface="Arial Rounded MT Bold" panose="020F0704030504030204" pitchFamily="34" charset="77"/>
                <a:cs typeface="Calibri" panose="020F0502020204030204" pitchFamily="34" charset="0"/>
              </a:rPr>
              <a:t>Fin de l’o</a:t>
            </a:r>
            <a:r>
              <a:rPr lang="fr-FR" b="0" i="0" u="none" strike="noStrike" dirty="0">
                <a:solidFill>
                  <a:srgbClr val="57C1B2"/>
                </a:solidFill>
                <a:effectLst/>
                <a:highlight>
                  <a:srgbClr val="FFFFFF"/>
                </a:highlight>
                <a:latin typeface="Arial Rounded MT Bold" panose="020F0704030504030204" pitchFamily="34" charset="77"/>
                <a:cs typeface="Calibri" panose="020F0502020204030204" pitchFamily="34" charset="0"/>
              </a:rPr>
              <a:t>bjet fantôme : que se passe-t-il maintenant que l’objet d’étude est là ?</a:t>
            </a:r>
            <a:endParaRPr lang="fr-FR" dirty="0">
              <a:solidFill>
                <a:srgbClr val="57C1B2"/>
              </a:solidFill>
              <a:latin typeface="Arial Rounded MT Bold" panose="020F0704030504030204" pitchFamily="34" charset="77"/>
              <a:cs typeface="Calibri" panose="020F0502020204030204" pitchFamily="34" charset="0"/>
            </a:endParaRPr>
          </a:p>
        </p:txBody>
      </p:sp>
      <p:pic>
        <p:nvPicPr>
          <p:cNvPr id="12" name="Picture 11">
            <a:extLst>
              <a:ext uri="{FF2B5EF4-FFF2-40B4-BE49-F238E27FC236}">
                <a16:creationId xmlns:a16="http://schemas.microsoft.com/office/drawing/2014/main" id="{28EB4FA5-3F13-3187-1099-CFB67F08D74B}"/>
              </a:ext>
            </a:extLst>
          </p:cNvPr>
          <p:cNvPicPr>
            <a:picLocks noChangeAspect="1"/>
          </p:cNvPicPr>
          <p:nvPr/>
        </p:nvPicPr>
        <p:blipFill>
          <a:blip r:embed="rId2"/>
          <a:stretch>
            <a:fillRect/>
          </a:stretch>
        </p:blipFill>
        <p:spPr>
          <a:xfrm>
            <a:off x="6374475" y="3831058"/>
            <a:ext cx="3594100" cy="2667000"/>
          </a:xfrm>
          <a:prstGeom prst="rect">
            <a:avLst/>
          </a:prstGeom>
        </p:spPr>
      </p:pic>
      <p:sp>
        <p:nvSpPr>
          <p:cNvPr id="13" name="TextBox 12">
            <a:extLst>
              <a:ext uri="{FF2B5EF4-FFF2-40B4-BE49-F238E27FC236}">
                <a16:creationId xmlns:a16="http://schemas.microsoft.com/office/drawing/2014/main" id="{705035A9-9A86-C797-125D-8573D9C765B2}"/>
              </a:ext>
            </a:extLst>
          </p:cNvPr>
          <p:cNvSpPr txBox="1"/>
          <p:nvPr/>
        </p:nvSpPr>
        <p:spPr>
          <a:xfrm>
            <a:off x="9968575" y="4592026"/>
            <a:ext cx="2083227" cy="1169551"/>
          </a:xfrm>
          <a:prstGeom prst="rect">
            <a:avLst/>
          </a:prstGeom>
          <a:noFill/>
        </p:spPr>
        <p:txBody>
          <a:bodyPr wrap="square" rtlCol="0">
            <a:spAutoFit/>
          </a:bodyPr>
          <a:lstStyle/>
          <a:p>
            <a:pPr marL="285750" indent="-285750" algn="just">
              <a:buFont typeface="Arial" panose="020B0604020202020204" pitchFamily="34" charset="0"/>
              <a:buChar char="•"/>
            </a:pPr>
            <a:r>
              <a:rPr lang="fr-FR" sz="1400" dirty="0"/>
              <a:t>É</a:t>
            </a:r>
            <a:r>
              <a:rPr lang="fr-FR" sz="1400" dirty="0">
                <a:latin typeface="Calibri" panose="020F0502020204030204" pitchFamily="34" charset="0"/>
                <a:cs typeface="Calibri" panose="020F0502020204030204" pitchFamily="34" charset="0"/>
              </a:rPr>
              <a:t>noncer les nouveaux objectifs de chaque acteur maintenant que l’objet d’étude est introduit</a:t>
            </a:r>
          </a:p>
        </p:txBody>
      </p:sp>
      <p:sp>
        <p:nvSpPr>
          <p:cNvPr id="15" name="TextBox 14">
            <a:extLst>
              <a:ext uri="{FF2B5EF4-FFF2-40B4-BE49-F238E27FC236}">
                <a16:creationId xmlns:a16="http://schemas.microsoft.com/office/drawing/2014/main" id="{87457EAE-DF75-6972-B200-F5332A729BF9}"/>
              </a:ext>
            </a:extLst>
          </p:cNvPr>
          <p:cNvSpPr txBox="1"/>
          <p:nvPr/>
        </p:nvSpPr>
        <p:spPr>
          <a:xfrm>
            <a:off x="9981612" y="2242000"/>
            <a:ext cx="2083227" cy="1600438"/>
          </a:xfrm>
          <a:prstGeom prst="rect">
            <a:avLst/>
          </a:prstGeom>
          <a:noFill/>
        </p:spPr>
        <p:txBody>
          <a:bodyPr wrap="square" rtlCol="0">
            <a:spAutoFit/>
          </a:bodyPr>
          <a:lstStyle/>
          <a:p>
            <a:pPr marL="285750" indent="-285750" algn="just">
              <a:buFont typeface="Arial" panose="020B0604020202020204" pitchFamily="34" charset="0"/>
              <a:buChar char="•"/>
            </a:pPr>
            <a:r>
              <a:rPr lang="fr-FR" sz="1400" dirty="0">
                <a:latin typeface="Calibri" panose="020F0502020204030204" pitchFamily="34" charset="0"/>
                <a:cs typeface="Calibri" panose="020F0502020204030204" pitchFamily="34" charset="0"/>
              </a:rPr>
              <a:t>Pour chaque acteur, représenter sur sa frise sa logique temporelle maintenant que l’objet d’étude a été introduit.</a:t>
            </a:r>
          </a:p>
        </p:txBody>
      </p:sp>
      <p:grpSp>
        <p:nvGrpSpPr>
          <p:cNvPr id="34" name="Group 33">
            <a:extLst>
              <a:ext uri="{FF2B5EF4-FFF2-40B4-BE49-F238E27FC236}">
                <a16:creationId xmlns:a16="http://schemas.microsoft.com/office/drawing/2014/main" id="{300C2893-15BC-A280-DB97-B4053DC0AC36}"/>
              </a:ext>
            </a:extLst>
          </p:cNvPr>
          <p:cNvGrpSpPr/>
          <p:nvPr/>
        </p:nvGrpSpPr>
        <p:grpSpPr>
          <a:xfrm>
            <a:off x="6488812" y="2172294"/>
            <a:ext cx="2858388" cy="1213599"/>
            <a:chOff x="6488812" y="1920503"/>
            <a:chExt cx="2858388" cy="1213599"/>
          </a:xfrm>
        </p:grpSpPr>
        <p:grpSp>
          <p:nvGrpSpPr>
            <p:cNvPr id="16" name="Group 15">
              <a:extLst>
                <a:ext uri="{FF2B5EF4-FFF2-40B4-BE49-F238E27FC236}">
                  <a16:creationId xmlns:a16="http://schemas.microsoft.com/office/drawing/2014/main" id="{E7311067-6E55-4A33-548D-AD07C13D833C}"/>
                </a:ext>
              </a:extLst>
            </p:cNvPr>
            <p:cNvGrpSpPr/>
            <p:nvPr/>
          </p:nvGrpSpPr>
          <p:grpSpPr>
            <a:xfrm>
              <a:off x="6488812" y="1920503"/>
              <a:ext cx="2858388" cy="1213599"/>
              <a:chOff x="6488812" y="2239472"/>
              <a:chExt cx="2858388" cy="1213599"/>
            </a:xfrm>
          </p:grpSpPr>
          <p:cxnSp>
            <p:nvCxnSpPr>
              <p:cNvPr id="17" name="Straight Arrow Connector 16">
                <a:extLst>
                  <a:ext uri="{FF2B5EF4-FFF2-40B4-BE49-F238E27FC236}">
                    <a16:creationId xmlns:a16="http://schemas.microsoft.com/office/drawing/2014/main" id="{3086DA0C-6DA8-9834-49EE-6C740A84601A}"/>
                  </a:ext>
                </a:extLst>
              </p:cNvPr>
              <p:cNvCxnSpPr>
                <a:cxnSpLocks/>
              </p:cNvCxnSpPr>
              <p:nvPr/>
            </p:nvCxnSpPr>
            <p:spPr>
              <a:xfrm>
                <a:off x="6488812" y="2747305"/>
                <a:ext cx="2858388" cy="0"/>
              </a:xfrm>
              <a:prstGeom prst="straightConnector1">
                <a:avLst/>
              </a:prstGeom>
              <a:ln w="76200">
                <a:solidFill>
                  <a:srgbClr val="408D83"/>
                </a:solidFill>
                <a:tailEnd type="triangle"/>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F4111AE2-A4AF-E38C-828D-0D24802E1BF6}"/>
                  </a:ext>
                </a:extLst>
              </p:cNvPr>
              <p:cNvSpPr txBox="1"/>
              <p:nvPr/>
            </p:nvSpPr>
            <p:spPr>
              <a:xfrm>
                <a:off x="6631236" y="2239473"/>
                <a:ext cx="400380" cy="1015663"/>
              </a:xfrm>
              <a:prstGeom prst="rect">
                <a:avLst/>
              </a:prstGeom>
              <a:noFill/>
              <a:ln>
                <a:noFill/>
              </a:ln>
            </p:spPr>
            <p:txBody>
              <a:bodyPr wrap="square" rtlCol="0">
                <a:spAutoFit/>
              </a:bodyPr>
              <a:lstStyle/>
              <a:p>
                <a:r>
                  <a:rPr lang="fr-FR" sz="6000" dirty="0">
                    <a:solidFill>
                      <a:srgbClr val="408D83"/>
                    </a:solidFill>
                    <a:latin typeface="Arial Rounded MT Bold" panose="020F0704030504030204" pitchFamily="34" charset="77"/>
                  </a:rPr>
                  <a:t>I</a:t>
                </a:r>
              </a:p>
            </p:txBody>
          </p:sp>
          <p:sp>
            <p:nvSpPr>
              <p:cNvPr id="20" name="TextBox 19">
                <a:extLst>
                  <a:ext uri="{FF2B5EF4-FFF2-40B4-BE49-F238E27FC236}">
                    <a16:creationId xmlns:a16="http://schemas.microsoft.com/office/drawing/2014/main" id="{86C7B16B-5ADE-1C47-BBE3-694D0AAC240E}"/>
                  </a:ext>
                </a:extLst>
              </p:cNvPr>
              <p:cNvSpPr txBox="1"/>
              <p:nvPr/>
            </p:nvSpPr>
            <p:spPr>
              <a:xfrm>
                <a:off x="8230551" y="2254636"/>
                <a:ext cx="400380" cy="1015663"/>
              </a:xfrm>
              <a:prstGeom prst="rect">
                <a:avLst/>
              </a:prstGeom>
              <a:noFill/>
              <a:ln>
                <a:noFill/>
              </a:ln>
            </p:spPr>
            <p:txBody>
              <a:bodyPr wrap="square" rtlCol="0">
                <a:spAutoFit/>
              </a:bodyPr>
              <a:lstStyle/>
              <a:p>
                <a:r>
                  <a:rPr lang="fr-FR" sz="6000" dirty="0">
                    <a:solidFill>
                      <a:srgbClr val="408D83"/>
                    </a:solidFill>
                    <a:latin typeface="Arial Rounded MT Bold" panose="020F0704030504030204" pitchFamily="34" charset="77"/>
                  </a:rPr>
                  <a:t>I</a:t>
                </a:r>
              </a:p>
            </p:txBody>
          </p:sp>
          <p:sp>
            <p:nvSpPr>
              <p:cNvPr id="24" name="Left Brace 23">
                <a:extLst>
                  <a:ext uri="{FF2B5EF4-FFF2-40B4-BE49-F238E27FC236}">
                    <a16:creationId xmlns:a16="http://schemas.microsoft.com/office/drawing/2014/main" id="{97E886F8-C43D-E84A-0E44-B1800C352AB3}"/>
                  </a:ext>
                </a:extLst>
              </p:cNvPr>
              <p:cNvSpPr/>
              <p:nvPr/>
            </p:nvSpPr>
            <p:spPr>
              <a:xfrm rot="5400000" flipH="1">
                <a:off x="7449339" y="2469614"/>
                <a:ext cx="365544" cy="1601370"/>
              </a:xfrm>
              <a:prstGeom prst="leftBrace">
                <a:avLst>
                  <a:gd name="adj1" fmla="val 70529"/>
                  <a:gd name="adj2" fmla="val 47058"/>
                </a:avLst>
              </a:prstGeom>
              <a:ln>
                <a:solidFill>
                  <a:srgbClr val="408D8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chemeClr val="accent5"/>
                  </a:solidFill>
                </a:endParaRPr>
              </a:p>
            </p:txBody>
          </p:sp>
          <p:sp>
            <p:nvSpPr>
              <p:cNvPr id="30" name="TextBox 29">
                <a:extLst>
                  <a:ext uri="{FF2B5EF4-FFF2-40B4-BE49-F238E27FC236}">
                    <a16:creationId xmlns:a16="http://schemas.microsoft.com/office/drawing/2014/main" id="{D1839B2E-30DE-C1A9-C534-2F6794BE8D10}"/>
                  </a:ext>
                </a:extLst>
              </p:cNvPr>
              <p:cNvSpPr txBox="1"/>
              <p:nvPr/>
            </p:nvSpPr>
            <p:spPr>
              <a:xfrm>
                <a:off x="6844463" y="2239472"/>
                <a:ext cx="400380" cy="1015663"/>
              </a:xfrm>
              <a:prstGeom prst="rect">
                <a:avLst/>
              </a:prstGeom>
              <a:noFill/>
              <a:ln>
                <a:noFill/>
              </a:ln>
            </p:spPr>
            <p:txBody>
              <a:bodyPr wrap="square" rtlCol="0">
                <a:spAutoFit/>
              </a:bodyPr>
              <a:lstStyle/>
              <a:p>
                <a:r>
                  <a:rPr lang="fr-FR" sz="6000" dirty="0">
                    <a:solidFill>
                      <a:srgbClr val="408D83"/>
                    </a:solidFill>
                    <a:latin typeface="Arial Rounded MT Bold" panose="020F0704030504030204" pitchFamily="34" charset="77"/>
                  </a:rPr>
                  <a:t>I</a:t>
                </a:r>
              </a:p>
            </p:txBody>
          </p:sp>
        </p:grpSp>
        <p:sp>
          <p:nvSpPr>
            <p:cNvPr id="25" name="TextBox 24">
              <a:extLst>
                <a:ext uri="{FF2B5EF4-FFF2-40B4-BE49-F238E27FC236}">
                  <a16:creationId xmlns:a16="http://schemas.microsoft.com/office/drawing/2014/main" id="{63D62FA4-D994-2263-1338-7B13EB957DB2}"/>
                </a:ext>
              </a:extLst>
            </p:cNvPr>
            <p:cNvSpPr txBox="1"/>
            <p:nvPr/>
          </p:nvSpPr>
          <p:spPr>
            <a:xfrm>
              <a:off x="7659854" y="2082542"/>
              <a:ext cx="400380" cy="707886"/>
            </a:xfrm>
            <a:prstGeom prst="rect">
              <a:avLst/>
            </a:prstGeom>
            <a:noFill/>
          </p:spPr>
          <p:txBody>
            <a:bodyPr wrap="square" rtlCol="0">
              <a:spAutoFit/>
            </a:bodyPr>
            <a:lstStyle/>
            <a:p>
              <a:r>
                <a:rPr lang="fr-FR" sz="4000" dirty="0">
                  <a:solidFill>
                    <a:schemeClr val="accent2"/>
                  </a:solidFill>
                  <a:latin typeface="Arial Rounded MT Bold" panose="020F0704030504030204" pitchFamily="34" charset="77"/>
                </a:rPr>
                <a:t>I</a:t>
              </a:r>
            </a:p>
          </p:txBody>
        </p:sp>
        <p:sp>
          <p:nvSpPr>
            <p:cNvPr id="26" name="TextBox 25">
              <a:extLst>
                <a:ext uri="{FF2B5EF4-FFF2-40B4-BE49-F238E27FC236}">
                  <a16:creationId xmlns:a16="http://schemas.microsoft.com/office/drawing/2014/main" id="{3CC53830-30AD-D1B7-95E8-955285044C5E}"/>
                </a:ext>
              </a:extLst>
            </p:cNvPr>
            <p:cNvSpPr txBox="1"/>
            <p:nvPr/>
          </p:nvSpPr>
          <p:spPr>
            <a:xfrm>
              <a:off x="8116823" y="2074393"/>
              <a:ext cx="400380" cy="707886"/>
            </a:xfrm>
            <a:prstGeom prst="rect">
              <a:avLst/>
            </a:prstGeom>
            <a:noFill/>
          </p:spPr>
          <p:txBody>
            <a:bodyPr wrap="square" rtlCol="0">
              <a:spAutoFit/>
            </a:bodyPr>
            <a:lstStyle/>
            <a:p>
              <a:r>
                <a:rPr lang="fr-FR" sz="4000" dirty="0">
                  <a:solidFill>
                    <a:schemeClr val="accent2"/>
                  </a:solidFill>
                  <a:latin typeface="Arial Rounded MT Bold" panose="020F0704030504030204" pitchFamily="34" charset="77"/>
                </a:rPr>
                <a:t>I</a:t>
              </a:r>
            </a:p>
          </p:txBody>
        </p:sp>
        <p:sp>
          <p:nvSpPr>
            <p:cNvPr id="27" name="Right Brace 26">
              <a:extLst>
                <a:ext uri="{FF2B5EF4-FFF2-40B4-BE49-F238E27FC236}">
                  <a16:creationId xmlns:a16="http://schemas.microsoft.com/office/drawing/2014/main" id="{8FB402FA-5E12-666C-C559-6990DDF41385}"/>
                </a:ext>
              </a:extLst>
            </p:cNvPr>
            <p:cNvSpPr/>
            <p:nvPr/>
          </p:nvSpPr>
          <p:spPr>
            <a:xfrm rot="5400000">
              <a:off x="7960399" y="2558593"/>
              <a:ext cx="198767" cy="430945"/>
            </a:xfrm>
            <a:prstGeom prst="rightBrace">
              <a:avLst>
                <a:gd name="adj1" fmla="val 34923"/>
                <a:gd name="adj2" fmla="val 49793"/>
              </a:avLst>
            </a:prstGeom>
            <a:ln>
              <a:solidFill>
                <a:schemeClr val="accent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sp>
        <p:nvSpPr>
          <p:cNvPr id="5" name="TextBox 20">
            <a:extLst>
              <a:ext uri="{FF2B5EF4-FFF2-40B4-BE49-F238E27FC236}">
                <a16:creationId xmlns:a16="http://schemas.microsoft.com/office/drawing/2014/main" id="{2EA94C7C-0FD8-C33C-F1A9-57BC3E9B7766}"/>
              </a:ext>
            </a:extLst>
          </p:cNvPr>
          <p:cNvSpPr txBox="1"/>
          <p:nvPr/>
        </p:nvSpPr>
        <p:spPr>
          <a:xfrm>
            <a:off x="167870" y="2172294"/>
            <a:ext cx="5621380" cy="1600438"/>
          </a:xfrm>
          <a:prstGeom prst="rect">
            <a:avLst/>
          </a:prstGeom>
          <a:noFill/>
        </p:spPr>
        <p:txBody>
          <a:bodyPr wrap="square" rtlCol="0">
            <a:spAutoFit/>
          </a:bodyPr>
          <a:lstStyle/>
          <a:p>
            <a:pPr algn="just"/>
            <a:r>
              <a:rPr lang="fr-FR" sz="1400" dirty="0">
                <a:latin typeface="Calibri" panose="020F0502020204030204" pitchFamily="34" charset="0"/>
                <a:cs typeface="Calibri" panose="020F0502020204030204" pitchFamily="34" charset="0"/>
              </a:rPr>
              <a:t>Après avoir étudié comment s’expriment les logiques temporelles de chaque élément présent pour chaque SDV, on essaye d’identifier les premières formes de tensions, exprimées par la case « Y a-t-il chronodynamisme ? » Cette étape peut être facilitée par la poursuite de l’analyse parallèle de l’objet dit « témoin » pour faire apparaître des différences entre les logiques temporelles au sein de la </a:t>
            </a:r>
            <a:r>
              <a:rPr lang="fr-FR" sz="1400" dirty="0" err="1">
                <a:latin typeface="Calibri" panose="020F0502020204030204" pitchFamily="34" charset="0"/>
                <a:cs typeface="Calibri" panose="020F0502020204030204" pitchFamily="34" charset="0"/>
              </a:rPr>
              <a:t>technosphère</a:t>
            </a:r>
            <a:r>
              <a:rPr lang="fr-FR" sz="1400" dirty="0">
                <a:latin typeface="Calibri" panose="020F0502020204030204" pitchFamily="34" charset="0"/>
                <a:cs typeface="Calibri" panose="020F0502020204030204" pitchFamily="34" charset="0"/>
              </a:rPr>
              <a:t> réalisant ces fonctions.</a:t>
            </a:r>
          </a:p>
        </p:txBody>
      </p:sp>
      <p:pic>
        <p:nvPicPr>
          <p:cNvPr id="8" name="Image 7">
            <a:extLst>
              <a:ext uri="{FF2B5EF4-FFF2-40B4-BE49-F238E27FC236}">
                <a16:creationId xmlns:a16="http://schemas.microsoft.com/office/drawing/2014/main" id="{EC970EB2-1B6A-1D2C-6CE4-7FD37E5766BD}"/>
              </a:ext>
            </a:extLst>
          </p:cNvPr>
          <p:cNvPicPr>
            <a:picLocks noChangeAspect="1"/>
          </p:cNvPicPr>
          <p:nvPr/>
        </p:nvPicPr>
        <p:blipFill>
          <a:blip r:embed="rId3"/>
          <a:stretch>
            <a:fillRect/>
          </a:stretch>
        </p:blipFill>
        <p:spPr>
          <a:xfrm>
            <a:off x="246364" y="3831058"/>
            <a:ext cx="5565869" cy="2449381"/>
          </a:xfrm>
          <a:prstGeom prst="rect">
            <a:avLst/>
          </a:prstGeom>
        </p:spPr>
      </p:pic>
    </p:spTree>
    <p:extLst>
      <p:ext uri="{BB962C8B-B14F-4D97-AF65-F5344CB8AC3E}">
        <p14:creationId xmlns:p14="http://schemas.microsoft.com/office/powerpoint/2010/main" val="3689584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6948E-28A6-E1B1-B1A6-13EC743D2B0A}"/>
              </a:ext>
            </a:extLst>
          </p:cNvPr>
          <p:cNvSpPr txBox="1">
            <a:spLocks/>
          </p:cNvSpPr>
          <p:nvPr/>
        </p:nvSpPr>
        <p:spPr>
          <a:xfrm>
            <a:off x="0" y="196960"/>
            <a:ext cx="12192000" cy="7386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b="1" dirty="0">
                <a:solidFill>
                  <a:schemeClr val="bg1">
                    <a:lumMod val="85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a:t>
            </a:r>
            <a:r>
              <a:rPr lang="fr-FR" b="1" dirty="0">
                <a:solidFill>
                  <a:srgbClr val="4AA398"/>
                </a:solidFill>
                <a:latin typeface="Arial Rounded MT Bold" panose="020F0704030504030204" pitchFamily="34" charset="77"/>
              </a:rPr>
              <a:t>P</a:t>
            </a:r>
            <a:r>
              <a:rPr lang="fr-FR" dirty="0">
                <a:solidFill>
                  <a:schemeClr val="bg1">
                    <a:lumMod val="85000"/>
                  </a:schemeClr>
                </a:solidFill>
                <a:latin typeface="Arial Rounded MT Bold" panose="020F0704030504030204" pitchFamily="34" charset="77"/>
              </a:rPr>
              <a:t>-I</a:t>
            </a:r>
            <a:r>
              <a:rPr lang="fr-FR" dirty="0">
                <a:solidFill>
                  <a:srgbClr val="4AA398"/>
                </a:solidFill>
                <a:latin typeface="Arial Rounded MT Bold" panose="020F0704030504030204" pitchFamily="34" charset="77"/>
              </a:rPr>
              <a:t>	Mode Problématisation</a:t>
            </a:r>
          </a:p>
        </p:txBody>
      </p:sp>
      <p:sp>
        <p:nvSpPr>
          <p:cNvPr id="3" name="TextBox 2">
            <a:extLst>
              <a:ext uri="{FF2B5EF4-FFF2-40B4-BE49-F238E27FC236}">
                <a16:creationId xmlns:a16="http://schemas.microsoft.com/office/drawing/2014/main" id="{96AD61F9-F9CC-A401-B036-BEB4A4DBB81D}"/>
              </a:ext>
            </a:extLst>
          </p:cNvPr>
          <p:cNvSpPr txBox="1"/>
          <p:nvPr/>
        </p:nvSpPr>
        <p:spPr>
          <a:xfrm>
            <a:off x="2144111" y="1659285"/>
            <a:ext cx="7672552" cy="3354765"/>
          </a:xfrm>
          <a:prstGeom prst="rect">
            <a:avLst/>
          </a:prstGeom>
          <a:noFill/>
        </p:spPr>
        <p:txBody>
          <a:bodyPr wrap="square" rtlCol="0">
            <a:spAutoFit/>
          </a:bodyPr>
          <a:lstStyle/>
          <a:p>
            <a:pPr algn="just"/>
            <a:r>
              <a:rPr lang="fr-FR" sz="1600" dirty="0">
                <a:latin typeface="Calibri" panose="020F0502020204030204" pitchFamily="34" charset="0"/>
                <a:cs typeface="Calibri" panose="020F0502020204030204" pitchFamily="34" charset="0"/>
              </a:rPr>
              <a:t>Une nouvelle notion doit être introduite à cette étape, celle du temps </a:t>
            </a:r>
            <a:r>
              <a:rPr lang="fr-FR" sz="1600" b="1" dirty="0">
                <a:latin typeface="Calibri" panose="020F0502020204030204" pitchFamily="34" charset="0"/>
                <a:cs typeface="Calibri" panose="020F0502020204030204" pitchFamily="34" charset="0"/>
              </a:rPr>
              <a:t>imposé</a:t>
            </a:r>
            <a:r>
              <a:rPr lang="fr-FR" sz="1600" dirty="0">
                <a:latin typeface="Calibri" panose="020F0502020204030204" pitchFamily="34" charset="0"/>
                <a:cs typeface="Calibri" panose="020F0502020204030204" pitchFamily="34" charset="0"/>
              </a:rPr>
              <a:t> et du temps </a:t>
            </a:r>
            <a:r>
              <a:rPr lang="fr-FR" sz="1600" b="1" dirty="0">
                <a:latin typeface="Calibri" panose="020F0502020204030204" pitchFamily="34" charset="0"/>
                <a:cs typeface="Calibri" panose="020F0502020204030204" pitchFamily="34" charset="0"/>
              </a:rPr>
              <a:t>souhaité</a:t>
            </a:r>
            <a:r>
              <a:rPr lang="fr-FR" sz="1600" dirty="0">
                <a:latin typeface="Calibri" panose="020F0502020204030204" pitchFamily="34" charset="0"/>
                <a:cs typeface="Calibri" panose="020F0502020204030204" pitchFamily="34" charset="0"/>
              </a:rPr>
              <a:t>.</a:t>
            </a:r>
          </a:p>
          <a:p>
            <a:pPr algn="just"/>
            <a:endParaRPr lang="fr-FR" sz="1600" dirty="0">
              <a:latin typeface="Calibri" panose="020F0502020204030204" pitchFamily="34" charset="0"/>
              <a:cs typeface="Calibri" panose="020F0502020204030204" pitchFamily="34" charset="0"/>
            </a:endParaRPr>
          </a:p>
          <a:p>
            <a:pPr marL="285750" indent="-285750" algn="just">
              <a:buFontTx/>
              <a:buChar char="-"/>
            </a:pPr>
            <a:r>
              <a:rPr lang="fr-FR" sz="1600" dirty="0">
                <a:latin typeface="Calibri" panose="020F0502020204030204" pitchFamily="34" charset="0"/>
                <a:cs typeface="Calibri" panose="020F0502020204030204" pitchFamily="34" charset="0"/>
              </a:rPr>
              <a:t>Le temps </a:t>
            </a:r>
            <a:r>
              <a:rPr lang="fr-FR" sz="1600" b="1" dirty="0">
                <a:latin typeface="Calibri" panose="020F0502020204030204" pitchFamily="34" charset="0"/>
                <a:cs typeface="Calibri" panose="020F0502020204030204" pitchFamily="34" charset="0"/>
              </a:rPr>
              <a:t>imposé</a:t>
            </a:r>
            <a:r>
              <a:rPr lang="fr-FR" sz="1600" dirty="0">
                <a:latin typeface="Calibri" panose="020F0502020204030204" pitchFamily="34" charset="0"/>
                <a:cs typeface="Calibri" panose="020F0502020204030204" pitchFamily="34" charset="0"/>
              </a:rPr>
              <a:t> est le temps qui, dans l’état actuel de l’organisation temporelle de notre sujet, est requit/prescrit, par un ensemble de faits et d’éléments en présents. </a:t>
            </a:r>
          </a:p>
          <a:p>
            <a:pPr algn="just"/>
            <a:endParaRPr lang="fr-FR" sz="1600" dirty="0">
              <a:latin typeface="Calibri" panose="020F0502020204030204" pitchFamily="34" charset="0"/>
              <a:cs typeface="Calibri" panose="020F0502020204030204" pitchFamily="34" charset="0"/>
            </a:endParaRPr>
          </a:p>
          <a:p>
            <a:pPr marL="285750" indent="-285750" algn="just">
              <a:buFontTx/>
              <a:buChar char="-"/>
            </a:pPr>
            <a:r>
              <a:rPr lang="fr-FR" sz="1600" dirty="0">
                <a:latin typeface="Calibri" panose="020F0502020204030204" pitchFamily="34" charset="0"/>
                <a:cs typeface="Calibri" panose="020F0502020204030204" pitchFamily="34" charset="0"/>
              </a:rPr>
              <a:t>Le temps </a:t>
            </a:r>
            <a:r>
              <a:rPr lang="fr-FR" sz="1600" b="1" dirty="0">
                <a:latin typeface="Calibri" panose="020F0502020204030204" pitchFamily="34" charset="0"/>
                <a:cs typeface="Calibri" panose="020F0502020204030204" pitchFamily="34" charset="0"/>
              </a:rPr>
              <a:t>souhaité</a:t>
            </a:r>
            <a:r>
              <a:rPr lang="fr-FR" sz="1600" dirty="0">
                <a:latin typeface="Calibri" panose="020F0502020204030204" pitchFamily="34" charset="0"/>
                <a:cs typeface="Calibri" panose="020F0502020204030204" pitchFamily="34" charset="0"/>
              </a:rPr>
              <a:t> est le temps dont un acteur devrait disposer pour une utilisation appropriée / confortable (= la logique temporelle propre à l’acteur étudié) ; ou le temps que l’acteur souhaite consacrer à une chose liée à l’objet ou au processus étudié.</a:t>
            </a:r>
          </a:p>
          <a:p>
            <a:pPr algn="just"/>
            <a:endParaRPr lang="fr-FR" sz="1600" dirty="0">
              <a:latin typeface="Calibri" panose="020F0502020204030204" pitchFamily="34" charset="0"/>
              <a:cs typeface="Calibri" panose="020F0502020204030204" pitchFamily="34" charset="0"/>
            </a:endParaRPr>
          </a:p>
          <a:p>
            <a:pPr algn="just"/>
            <a:endParaRPr lang="fr-FR" sz="1600" dirty="0">
              <a:latin typeface="Calibri" panose="020F0502020204030204" pitchFamily="34" charset="0"/>
              <a:cs typeface="Calibri" panose="020F0502020204030204" pitchFamily="34" charset="0"/>
            </a:endParaRPr>
          </a:p>
          <a:p>
            <a:pPr algn="just"/>
            <a:r>
              <a:rPr lang="fr-FR" dirty="0">
                <a:latin typeface="Calibri" panose="020F0502020204030204" pitchFamily="34" charset="0"/>
                <a:cs typeface="Calibri" panose="020F0502020204030204" pitchFamily="34" charset="0"/>
              </a:rPr>
              <a:t>Le chronodynamisme est alors la </a:t>
            </a:r>
            <a:r>
              <a:rPr lang="fr-FR" b="1" dirty="0">
                <a:latin typeface="Calibri" panose="020F0502020204030204" pitchFamily="34" charset="0"/>
                <a:cs typeface="Calibri" panose="020F0502020204030204" pitchFamily="34" charset="0"/>
              </a:rPr>
              <a:t>concordance</a:t>
            </a:r>
            <a:r>
              <a:rPr lang="fr-FR" dirty="0">
                <a:latin typeface="Calibri" panose="020F0502020204030204" pitchFamily="34" charset="0"/>
                <a:cs typeface="Calibri" panose="020F0502020204030204" pitchFamily="34" charset="0"/>
              </a:rPr>
              <a:t> entre le temps </a:t>
            </a:r>
            <a:r>
              <a:rPr lang="fr-FR" b="1" dirty="0">
                <a:latin typeface="Calibri" panose="020F0502020204030204" pitchFamily="34" charset="0"/>
                <a:cs typeface="Calibri" panose="020F0502020204030204" pitchFamily="34" charset="0"/>
              </a:rPr>
              <a:t>imposé</a:t>
            </a:r>
            <a:r>
              <a:rPr lang="fr-FR" dirty="0">
                <a:latin typeface="Calibri" panose="020F0502020204030204" pitchFamily="34" charset="0"/>
                <a:cs typeface="Calibri" panose="020F0502020204030204" pitchFamily="34" charset="0"/>
              </a:rPr>
              <a:t> et le temps </a:t>
            </a:r>
            <a:r>
              <a:rPr lang="fr-FR" b="1" dirty="0">
                <a:latin typeface="Calibri" panose="020F0502020204030204" pitchFamily="34" charset="0"/>
                <a:cs typeface="Calibri" panose="020F0502020204030204" pitchFamily="34" charset="0"/>
              </a:rPr>
              <a:t>souhaité</a:t>
            </a:r>
            <a:r>
              <a:rPr lang="fr-FR"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4032412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560F88F1-D424-7BBE-29F5-005BCB82E880}"/>
              </a:ext>
            </a:extLst>
          </p:cNvPr>
          <p:cNvSpPr txBox="1"/>
          <p:nvPr/>
        </p:nvSpPr>
        <p:spPr>
          <a:xfrm>
            <a:off x="6058587" y="791336"/>
            <a:ext cx="6133413" cy="646331"/>
          </a:xfrm>
          <a:prstGeom prst="rect">
            <a:avLst/>
          </a:prstGeom>
          <a:noFill/>
        </p:spPr>
        <p:txBody>
          <a:bodyPr wrap="square" rtlCol="0">
            <a:spAutoFit/>
          </a:bodyPr>
          <a:lstStyle/>
          <a:p>
            <a:pPr marL="9525" algn="ctr"/>
            <a:r>
              <a:rPr lang="fr-FR" b="1" dirty="0">
                <a:solidFill>
                  <a:srgbClr val="4AA398"/>
                </a:solidFill>
                <a:latin typeface="Arial Rounded MT Bold" panose="020F0704030504030204" pitchFamily="34" charset="77"/>
                <a:cs typeface="Calibri" panose="020F0502020204030204" pitchFamily="34" charset="0"/>
              </a:rPr>
              <a:t>Etape 1 </a:t>
            </a:r>
            <a:r>
              <a:rPr lang="fr-FR" dirty="0">
                <a:solidFill>
                  <a:srgbClr val="4AA398"/>
                </a:solidFill>
                <a:latin typeface="Arial Rounded MT Bold" panose="020F0704030504030204" pitchFamily="34" charset="77"/>
                <a:cs typeface="Calibri" panose="020F0502020204030204" pitchFamily="34" charset="0"/>
              </a:rPr>
              <a:t>-</a:t>
            </a:r>
            <a:r>
              <a:rPr lang="fr-FR" b="1" dirty="0">
                <a:solidFill>
                  <a:srgbClr val="4AA398"/>
                </a:solidFill>
                <a:latin typeface="Arial Rounded MT Bold" panose="020F0704030504030204" pitchFamily="34" charset="77"/>
                <a:cs typeface="Calibri" panose="020F0502020204030204" pitchFamily="34" charset="0"/>
              </a:rPr>
              <a:t> </a:t>
            </a:r>
            <a:r>
              <a:rPr lang="fr-FR" dirty="0">
                <a:solidFill>
                  <a:srgbClr val="57C1B2"/>
                </a:solidFill>
                <a:latin typeface="Arial Rounded MT Bold" panose="020F0704030504030204" pitchFamily="34" charset="77"/>
                <a:cs typeface="Calibri" panose="020F0502020204030204" pitchFamily="34" charset="0"/>
              </a:rPr>
              <a:t>Questionnement de l’existant : </a:t>
            </a:r>
          </a:p>
          <a:p>
            <a:pPr marL="9525" algn="ctr"/>
            <a:r>
              <a:rPr lang="fr-FR" dirty="0">
                <a:solidFill>
                  <a:srgbClr val="57C1B2"/>
                </a:solidFill>
                <a:latin typeface="Arial Rounded MT Bold" panose="020F0704030504030204" pitchFamily="34" charset="77"/>
                <a:cs typeface="Calibri" panose="020F0502020204030204" pitchFamily="34" charset="0"/>
              </a:rPr>
              <a:t>pourquoi ce qui est là l’est ainsi ?</a:t>
            </a:r>
          </a:p>
        </p:txBody>
      </p:sp>
      <p:sp>
        <p:nvSpPr>
          <p:cNvPr id="14" name="TextBox 13">
            <a:extLst>
              <a:ext uri="{FF2B5EF4-FFF2-40B4-BE49-F238E27FC236}">
                <a16:creationId xmlns:a16="http://schemas.microsoft.com/office/drawing/2014/main" id="{1A53C6FA-0D04-1CD9-7AC7-C648049E1D02}"/>
              </a:ext>
            </a:extLst>
          </p:cNvPr>
          <p:cNvSpPr txBox="1"/>
          <p:nvPr/>
        </p:nvSpPr>
        <p:spPr>
          <a:xfrm>
            <a:off x="6765885" y="2950639"/>
            <a:ext cx="4959586" cy="738664"/>
          </a:xfrm>
          <a:prstGeom prst="rect">
            <a:avLst/>
          </a:prstGeom>
          <a:noFill/>
        </p:spPr>
        <p:txBody>
          <a:bodyPr wrap="square" rtlCol="0">
            <a:spAutoFit/>
          </a:bodyPr>
          <a:lstStyle/>
          <a:p>
            <a:pPr algn="just"/>
            <a:r>
              <a:rPr lang="fr-FR" sz="1400" dirty="0">
                <a:latin typeface="Calibri" panose="020F0502020204030204" pitchFamily="34" charset="0"/>
                <a:cs typeface="Calibri" panose="020F0502020204030204" pitchFamily="34" charset="0"/>
              </a:rPr>
              <a:t>Nous devons questionner chaque logique temporelle dans les zones de tension. Identifier quelles sont les forces en présence qui amènent à ce que la logique temporelle soit ainsi. </a:t>
            </a:r>
          </a:p>
        </p:txBody>
      </p:sp>
      <p:sp>
        <p:nvSpPr>
          <p:cNvPr id="3" name="TextBox 2">
            <a:extLst>
              <a:ext uri="{FF2B5EF4-FFF2-40B4-BE49-F238E27FC236}">
                <a16:creationId xmlns:a16="http://schemas.microsoft.com/office/drawing/2014/main" id="{071A8D16-E820-4468-FEEB-E255312A2ACA}"/>
              </a:ext>
            </a:extLst>
          </p:cNvPr>
          <p:cNvSpPr txBox="1"/>
          <p:nvPr/>
        </p:nvSpPr>
        <p:spPr>
          <a:xfrm>
            <a:off x="6834967" y="5823908"/>
            <a:ext cx="4903765" cy="738664"/>
          </a:xfrm>
          <a:prstGeom prst="rect">
            <a:avLst/>
          </a:prstGeom>
          <a:noFill/>
        </p:spPr>
        <p:txBody>
          <a:bodyPr wrap="square" rtlCol="0">
            <a:spAutoFit/>
          </a:bodyPr>
          <a:lstStyle/>
          <a:p>
            <a:pPr algn="just"/>
            <a:r>
              <a:rPr lang="fr-FR" sz="1400" dirty="0">
                <a:latin typeface="Calibri" panose="020F0502020204030204" pitchFamily="34" charset="0"/>
                <a:cs typeface="Calibri" panose="020F0502020204030204" pitchFamily="34" charset="0"/>
              </a:rPr>
              <a:t>L’objectif est de saisir mieux ce qui mène l’organisation temporelle à </a:t>
            </a:r>
            <a:r>
              <a:rPr lang="fr-FR" sz="1400" b="1" dirty="0">
                <a:latin typeface="Calibri" panose="020F0502020204030204" pitchFamily="34" charset="0"/>
                <a:cs typeface="Calibri" panose="020F0502020204030204" pitchFamily="34" charset="0"/>
              </a:rPr>
              <a:t>être</a:t>
            </a:r>
            <a:r>
              <a:rPr lang="fr-FR" sz="1400" dirty="0">
                <a:latin typeface="Calibri" panose="020F0502020204030204" pitchFamily="34" charset="0"/>
                <a:cs typeface="Calibri" panose="020F0502020204030204" pitchFamily="34" charset="0"/>
              </a:rPr>
              <a:t> </a:t>
            </a:r>
            <a:r>
              <a:rPr lang="fr-FR" sz="1400" b="1" dirty="0">
                <a:latin typeface="Calibri" panose="020F0502020204030204" pitchFamily="34" charset="0"/>
                <a:cs typeface="Calibri" panose="020F0502020204030204" pitchFamily="34" charset="0"/>
              </a:rPr>
              <a:t>ainsi</a:t>
            </a:r>
            <a:r>
              <a:rPr lang="fr-FR" sz="1400" dirty="0">
                <a:latin typeface="Calibri" panose="020F0502020204030204" pitchFamily="34" charset="0"/>
                <a:cs typeface="Calibri" panose="020F0502020204030204" pitchFamily="34" charset="0"/>
              </a:rPr>
              <a:t>, pour avoir plus tard des leviers d’action plus adaptés.</a:t>
            </a:r>
          </a:p>
        </p:txBody>
      </p:sp>
      <p:sp>
        <p:nvSpPr>
          <p:cNvPr id="4" name="TextBox 3">
            <a:extLst>
              <a:ext uri="{FF2B5EF4-FFF2-40B4-BE49-F238E27FC236}">
                <a16:creationId xmlns:a16="http://schemas.microsoft.com/office/drawing/2014/main" id="{1F76E5E2-6B4F-F1FA-082A-BC6655897B35}"/>
              </a:ext>
            </a:extLst>
          </p:cNvPr>
          <p:cNvSpPr txBox="1"/>
          <p:nvPr/>
        </p:nvSpPr>
        <p:spPr>
          <a:xfrm>
            <a:off x="315672" y="2112102"/>
            <a:ext cx="5687153" cy="1200329"/>
          </a:xfrm>
          <a:prstGeom prst="rect">
            <a:avLst/>
          </a:prstGeom>
          <a:noFill/>
        </p:spPr>
        <p:txBody>
          <a:bodyPr wrap="square" rtlCol="0">
            <a:spAutoFit/>
          </a:bodyPr>
          <a:lstStyle/>
          <a:p>
            <a:pPr marL="171450" indent="-171450">
              <a:buFontTx/>
              <a:buChar char="-"/>
            </a:pPr>
            <a:r>
              <a:rPr lang="fr-FR" sz="1200" dirty="0">
                <a:latin typeface="Calibri" panose="020F0502020204030204" pitchFamily="34" charset="0"/>
                <a:cs typeface="Calibri" panose="020F0502020204030204" pitchFamily="34" charset="0"/>
              </a:rPr>
              <a:t>Pour chaque SDV, on place sur la barre de temporalité, le temps souhaité, de manière arbitraire.</a:t>
            </a:r>
          </a:p>
          <a:p>
            <a:pPr marL="171450" indent="-171450">
              <a:buFontTx/>
              <a:buChar char="-"/>
            </a:pPr>
            <a:r>
              <a:rPr lang="fr-FR" sz="1200" dirty="0">
                <a:latin typeface="Calibri" panose="020F0502020204030204" pitchFamily="34" charset="0"/>
                <a:cs typeface="Calibri" panose="020F0502020204030204" pitchFamily="34" charset="0"/>
              </a:rPr>
              <a:t>Puis on place le temps vécu, par rapport au temps souhaité. A droite du temps souhaité, le temps vécu est plus rapide ou plus court, à gauche il est plus lent ou long. </a:t>
            </a:r>
          </a:p>
          <a:p>
            <a:pPr marL="171450" indent="-171450">
              <a:buFontTx/>
              <a:buChar char="-"/>
            </a:pPr>
            <a:r>
              <a:rPr lang="fr-FR" sz="1200" dirty="0">
                <a:latin typeface="Calibri" panose="020F0502020204030204" pitchFamily="34" charset="0"/>
                <a:cs typeface="Calibri" panose="020F0502020204030204" pitchFamily="34" charset="0"/>
              </a:rPr>
              <a:t>Si les 2 temps sont collés, il y a chronodynamisme. Si les 2 temps ne le sont pas, il y a un manque de chronodynamisme, symbolisé par l’espace entre les 2 segments. </a:t>
            </a:r>
          </a:p>
        </p:txBody>
      </p:sp>
      <p:grpSp>
        <p:nvGrpSpPr>
          <p:cNvPr id="5" name="Group 4">
            <a:extLst>
              <a:ext uri="{FF2B5EF4-FFF2-40B4-BE49-F238E27FC236}">
                <a16:creationId xmlns:a16="http://schemas.microsoft.com/office/drawing/2014/main" id="{4D00692D-EBB0-BC66-81D4-2EAB4FC227FD}"/>
              </a:ext>
            </a:extLst>
          </p:cNvPr>
          <p:cNvGrpSpPr/>
          <p:nvPr/>
        </p:nvGrpSpPr>
        <p:grpSpPr>
          <a:xfrm>
            <a:off x="0" y="1249490"/>
            <a:ext cx="12192000" cy="5617900"/>
            <a:chOff x="0" y="1249490"/>
            <a:chExt cx="12192000" cy="5617900"/>
          </a:xfrm>
        </p:grpSpPr>
        <p:sp>
          <p:nvSpPr>
            <p:cNvPr id="6" name="TextBox 5">
              <a:extLst>
                <a:ext uri="{FF2B5EF4-FFF2-40B4-BE49-F238E27FC236}">
                  <a16:creationId xmlns:a16="http://schemas.microsoft.com/office/drawing/2014/main" id="{90A2DBAE-3326-47F1-9C6E-A239EE7A060D}"/>
                </a:ext>
              </a:extLst>
            </p:cNvPr>
            <p:cNvSpPr txBox="1"/>
            <p:nvPr/>
          </p:nvSpPr>
          <p:spPr>
            <a:xfrm>
              <a:off x="0" y="1741218"/>
              <a:ext cx="6058596" cy="369332"/>
            </a:xfrm>
            <a:prstGeom prst="rect">
              <a:avLst/>
            </a:prstGeom>
            <a:noFill/>
          </p:spPr>
          <p:txBody>
            <a:bodyPr wrap="square">
              <a:spAutoFit/>
            </a:bodyPr>
            <a:lstStyle/>
            <a:p>
              <a:pPr algn="ctr"/>
              <a:r>
                <a:rPr lang="fr-FR" sz="1800" dirty="0">
                  <a:solidFill>
                    <a:srgbClr val="0070C0"/>
                  </a:solidFill>
                  <a:latin typeface="Arial Rounded MT Bold" panose="020F0704030504030204" pitchFamily="34" charset="77"/>
                  <a:cs typeface="Calibri" panose="020F0502020204030204" pitchFamily="34" charset="0"/>
                </a:rPr>
                <a:t>Objet</a:t>
              </a:r>
              <a:endParaRPr lang="fr-FR" dirty="0"/>
            </a:p>
          </p:txBody>
        </p:sp>
        <p:sp>
          <p:nvSpPr>
            <p:cNvPr id="7" name="TextBox 6">
              <a:extLst>
                <a:ext uri="{FF2B5EF4-FFF2-40B4-BE49-F238E27FC236}">
                  <a16:creationId xmlns:a16="http://schemas.microsoft.com/office/drawing/2014/main" id="{6592F548-DBFD-ADFB-C826-67CBD66E016C}"/>
                </a:ext>
              </a:extLst>
            </p:cNvPr>
            <p:cNvSpPr txBox="1"/>
            <p:nvPr/>
          </p:nvSpPr>
          <p:spPr>
            <a:xfrm>
              <a:off x="6096001" y="1735838"/>
              <a:ext cx="6095999" cy="369332"/>
            </a:xfrm>
            <a:prstGeom prst="rect">
              <a:avLst/>
            </a:prstGeom>
            <a:noFill/>
          </p:spPr>
          <p:txBody>
            <a:bodyPr wrap="square">
              <a:spAutoFit/>
            </a:bodyPr>
            <a:lstStyle/>
            <a:p>
              <a:pPr algn="ctr"/>
              <a:r>
                <a:rPr lang="fr-FR" sz="1800" dirty="0">
                  <a:solidFill>
                    <a:srgbClr val="7030A0"/>
                  </a:solidFill>
                  <a:latin typeface="Arial Rounded MT Bold" panose="020F0704030504030204" pitchFamily="34" charset="77"/>
                  <a:cs typeface="Calibri" panose="020F0502020204030204" pitchFamily="34" charset="0"/>
                </a:rPr>
                <a:t>Processus</a:t>
              </a:r>
              <a:endParaRPr lang="fr-FR" dirty="0">
                <a:solidFill>
                  <a:srgbClr val="7030A0"/>
                </a:solidFill>
              </a:endParaRPr>
            </a:p>
          </p:txBody>
        </p:sp>
        <p:grpSp>
          <p:nvGrpSpPr>
            <p:cNvPr id="8" name="Group 7">
              <a:extLst>
                <a:ext uri="{FF2B5EF4-FFF2-40B4-BE49-F238E27FC236}">
                  <a16:creationId xmlns:a16="http://schemas.microsoft.com/office/drawing/2014/main" id="{3A21E35E-8D8D-BF15-546A-342470D3BECB}"/>
                </a:ext>
              </a:extLst>
            </p:cNvPr>
            <p:cNvGrpSpPr/>
            <p:nvPr/>
          </p:nvGrpSpPr>
          <p:grpSpPr>
            <a:xfrm>
              <a:off x="5889869" y="1249490"/>
              <a:ext cx="400380" cy="5617900"/>
              <a:chOff x="5889869" y="1249490"/>
              <a:chExt cx="400380" cy="5617900"/>
            </a:xfrm>
          </p:grpSpPr>
          <p:cxnSp>
            <p:nvCxnSpPr>
              <p:cNvPr id="9" name="Straight Connector 8">
                <a:extLst>
                  <a:ext uri="{FF2B5EF4-FFF2-40B4-BE49-F238E27FC236}">
                    <a16:creationId xmlns:a16="http://schemas.microsoft.com/office/drawing/2014/main" id="{22F9E029-58B5-8715-C6B6-A5D719F3D66E}"/>
                  </a:ext>
                </a:extLst>
              </p:cNvPr>
              <p:cNvCxnSpPr>
                <a:cxnSpLocks/>
              </p:cNvCxnSpPr>
              <p:nvPr/>
            </p:nvCxnSpPr>
            <p:spPr>
              <a:xfrm>
                <a:off x="6058596" y="1769794"/>
                <a:ext cx="0" cy="5097596"/>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D6C21B8A-5871-2F6C-62E2-971A0DDDEAF5}"/>
                  </a:ext>
                </a:extLst>
              </p:cNvPr>
              <p:cNvSpPr txBox="1"/>
              <p:nvPr/>
            </p:nvSpPr>
            <p:spPr>
              <a:xfrm>
                <a:off x="5889869" y="1249490"/>
                <a:ext cx="400380" cy="707886"/>
              </a:xfrm>
              <a:prstGeom prst="rect">
                <a:avLst/>
              </a:prstGeom>
              <a:noFill/>
              <a:ln>
                <a:noFill/>
              </a:ln>
            </p:spPr>
            <p:txBody>
              <a:bodyPr wrap="square" rtlCol="0">
                <a:spAutoFit/>
              </a:bodyPr>
              <a:lstStyle/>
              <a:p>
                <a:r>
                  <a:rPr lang="fr-FR" sz="4000" dirty="0">
                    <a:latin typeface="Arial Rounded MT Bold" panose="020F0704030504030204" pitchFamily="34" charset="77"/>
                  </a:rPr>
                  <a:t>.</a:t>
                </a:r>
              </a:p>
            </p:txBody>
          </p:sp>
        </p:grpSp>
      </p:grpSp>
      <p:sp>
        <p:nvSpPr>
          <p:cNvPr id="11" name="TextBox 10">
            <a:extLst>
              <a:ext uri="{FF2B5EF4-FFF2-40B4-BE49-F238E27FC236}">
                <a16:creationId xmlns:a16="http://schemas.microsoft.com/office/drawing/2014/main" id="{C6FED4A4-AF75-3FFB-61FF-E67D4D6E8D8D}"/>
              </a:ext>
            </a:extLst>
          </p:cNvPr>
          <p:cNvSpPr txBox="1"/>
          <p:nvPr/>
        </p:nvSpPr>
        <p:spPr>
          <a:xfrm>
            <a:off x="224977" y="3583734"/>
            <a:ext cx="858377" cy="369332"/>
          </a:xfrm>
          <a:prstGeom prst="rect">
            <a:avLst/>
          </a:prstGeom>
          <a:noFill/>
        </p:spPr>
        <p:txBody>
          <a:bodyPr wrap="none" rtlCol="0">
            <a:spAutoFit/>
          </a:bodyPr>
          <a:lstStyle/>
          <a:p>
            <a:r>
              <a:rPr lang="fr-FR" dirty="0">
                <a:solidFill>
                  <a:srgbClr val="4AA398"/>
                </a:solidFill>
                <a:latin typeface="Arial Rounded MT Bold" panose="020F0704030504030204" pitchFamily="34" charset="77"/>
              </a:rPr>
              <a:t>SDV 1</a:t>
            </a:r>
          </a:p>
        </p:txBody>
      </p:sp>
      <p:cxnSp>
        <p:nvCxnSpPr>
          <p:cNvPr id="15" name="Straight Arrow Connector 14">
            <a:extLst>
              <a:ext uri="{FF2B5EF4-FFF2-40B4-BE49-F238E27FC236}">
                <a16:creationId xmlns:a16="http://schemas.microsoft.com/office/drawing/2014/main" id="{636754B2-85F9-45DC-50C8-211A3502AEED}"/>
              </a:ext>
            </a:extLst>
          </p:cNvPr>
          <p:cNvCxnSpPr>
            <a:cxnSpLocks/>
          </p:cNvCxnSpPr>
          <p:nvPr/>
        </p:nvCxnSpPr>
        <p:spPr>
          <a:xfrm flipV="1">
            <a:off x="1285467" y="4265083"/>
            <a:ext cx="2238067" cy="1"/>
          </a:xfrm>
          <a:prstGeom prst="straightConnector1">
            <a:avLst/>
          </a:prstGeom>
          <a:ln w="57150">
            <a:solidFill>
              <a:schemeClr val="tx1"/>
            </a:solidFill>
            <a:headEnd type="triangle"/>
            <a:tailEnd type="triangle"/>
          </a:ln>
        </p:spPr>
        <p:style>
          <a:lnRef idx="2">
            <a:schemeClr val="accent4"/>
          </a:lnRef>
          <a:fillRef idx="0">
            <a:schemeClr val="accent4"/>
          </a:fillRef>
          <a:effectRef idx="1">
            <a:schemeClr val="accent4"/>
          </a:effectRef>
          <a:fontRef idx="minor">
            <a:schemeClr val="tx1"/>
          </a:fontRef>
        </p:style>
      </p:cxnSp>
      <p:sp>
        <p:nvSpPr>
          <p:cNvPr id="16" name="TextBox 15">
            <a:extLst>
              <a:ext uri="{FF2B5EF4-FFF2-40B4-BE49-F238E27FC236}">
                <a16:creationId xmlns:a16="http://schemas.microsoft.com/office/drawing/2014/main" id="{80FF0672-4C31-CA76-FA1A-024D21E41F6E}"/>
              </a:ext>
            </a:extLst>
          </p:cNvPr>
          <p:cNvSpPr txBox="1"/>
          <p:nvPr/>
        </p:nvSpPr>
        <p:spPr>
          <a:xfrm>
            <a:off x="905694" y="4163704"/>
            <a:ext cx="354584" cy="200055"/>
          </a:xfrm>
          <a:prstGeom prst="rect">
            <a:avLst/>
          </a:prstGeom>
          <a:noFill/>
        </p:spPr>
        <p:txBody>
          <a:bodyPr wrap="none" rtlCol="0">
            <a:spAutoFit/>
          </a:bodyPr>
          <a:lstStyle/>
          <a:p>
            <a:r>
              <a:rPr lang="fr-FR" sz="700" b="1" dirty="0">
                <a:latin typeface="Arial Rounded MT Bold" panose="020F0704030504030204" pitchFamily="34" charset="77"/>
              </a:rPr>
              <a:t>lent</a:t>
            </a:r>
          </a:p>
        </p:txBody>
      </p:sp>
      <p:grpSp>
        <p:nvGrpSpPr>
          <p:cNvPr id="72" name="Group 71">
            <a:extLst>
              <a:ext uri="{FF2B5EF4-FFF2-40B4-BE49-F238E27FC236}">
                <a16:creationId xmlns:a16="http://schemas.microsoft.com/office/drawing/2014/main" id="{51585A96-72A5-368C-D08B-BFEC3D668251}"/>
              </a:ext>
            </a:extLst>
          </p:cNvPr>
          <p:cNvGrpSpPr/>
          <p:nvPr/>
        </p:nvGrpSpPr>
        <p:grpSpPr>
          <a:xfrm>
            <a:off x="4147691" y="4031869"/>
            <a:ext cx="1098501" cy="456259"/>
            <a:chOff x="464884" y="4627304"/>
            <a:chExt cx="1098501" cy="456259"/>
          </a:xfrm>
        </p:grpSpPr>
        <p:sp>
          <p:nvSpPr>
            <p:cNvPr id="18" name="TextBox 17">
              <a:extLst>
                <a:ext uri="{FF2B5EF4-FFF2-40B4-BE49-F238E27FC236}">
                  <a16:creationId xmlns:a16="http://schemas.microsoft.com/office/drawing/2014/main" id="{802D3ED0-B879-D23C-34D1-2887B5EEC904}"/>
                </a:ext>
              </a:extLst>
            </p:cNvPr>
            <p:cNvSpPr txBox="1"/>
            <p:nvPr/>
          </p:nvSpPr>
          <p:spPr>
            <a:xfrm>
              <a:off x="464884" y="4627304"/>
              <a:ext cx="1066318" cy="246221"/>
            </a:xfrm>
            <a:prstGeom prst="rect">
              <a:avLst/>
            </a:prstGeom>
            <a:noFill/>
          </p:spPr>
          <p:txBody>
            <a:bodyPr wrap="none" rtlCol="0">
              <a:spAutoFit/>
            </a:bodyPr>
            <a:lstStyle/>
            <a:p>
              <a:r>
                <a:rPr lang="fr-FR" sz="1000" dirty="0"/>
                <a:t>Temps souhaité</a:t>
              </a:r>
            </a:p>
          </p:txBody>
        </p:sp>
        <p:sp>
          <p:nvSpPr>
            <p:cNvPr id="19" name="TextBox 18">
              <a:extLst>
                <a:ext uri="{FF2B5EF4-FFF2-40B4-BE49-F238E27FC236}">
                  <a16:creationId xmlns:a16="http://schemas.microsoft.com/office/drawing/2014/main" id="{9ED30154-8E5C-853F-C133-468C5957141D}"/>
                </a:ext>
              </a:extLst>
            </p:cNvPr>
            <p:cNvSpPr txBox="1"/>
            <p:nvPr/>
          </p:nvSpPr>
          <p:spPr>
            <a:xfrm>
              <a:off x="569202" y="4837342"/>
              <a:ext cx="994183" cy="246221"/>
            </a:xfrm>
            <a:prstGeom prst="rect">
              <a:avLst/>
            </a:prstGeom>
            <a:noFill/>
          </p:spPr>
          <p:txBody>
            <a:bodyPr wrap="none" rtlCol="0">
              <a:spAutoFit/>
            </a:bodyPr>
            <a:lstStyle/>
            <a:p>
              <a:r>
                <a:rPr lang="fr-FR" sz="1000" dirty="0"/>
                <a:t>Temps imposé</a:t>
              </a:r>
            </a:p>
          </p:txBody>
        </p:sp>
        <p:sp>
          <p:nvSpPr>
            <p:cNvPr id="20" name="TextBox 19">
              <a:extLst>
                <a:ext uri="{FF2B5EF4-FFF2-40B4-BE49-F238E27FC236}">
                  <a16:creationId xmlns:a16="http://schemas.microsoft.com/office/drawing/2014/main" id="{64ADDEBD-3E11-F44D-7D39-D52E9AAC9A57}"/>
                </a:ext>
              </a:extLst>
            </p:cNvPr>
            <p:cNvSpPr txBox="1"/>
            <p:nvPr/>
          </p:nvSpPr>
          <p:spPr>
            <a:xfrm>
              <a:off x="894200" y="4688875"/>
              <a:ext cx="308098" cy="338554"/>
            </a:xfrm>
            <a:prstGeom prst="rect">
              <a:avLst/>
            </a:prstGeom>
            <a:noFill/>
          </p:spPr>
          <p:txBody>
            <a:bodyPr wrap="none" rtlCol="0">
              <a:spAutoFit/>
            </a:bodyPr>
            <a:lstStyle/>
            <a:p>
              <a:r>
                <a:rPr lang="fr-FR" sz="1600" dirty="0">
                  <a:latin typeface="Arial Rounded MT Bold" panose="020F0704030504030204" pitchFamily="34" charset="77"/>
                </a:rPr>
                <a:t>=</a:t>
              </a:r>
            </a:p>
          </p:txBody>
        </p:sp>
        <p:sp>
          <p:nvSpPr>
            <p:cNvPr id="25" name="Rounded Rectangle 24">
              <a:extLst>
                <a:ext uri="{FF2B5EF4-FFF2-40B4-BE49-F238E27FC236}">
                  <a16:creationId xmlns:a16="http://schemas.microsoft.com/office/drawing/2014/main" id="{A2F26BA3-3102-6CA4-62AE-3FFCE9CC7E84}"/>
                </a:ext>
              </a:extLst>
            </p:cNvPr>
            <p:cNvSpPr/>
            <p:nvPr/>
          </p:nvSpPr>
          <p:spPr>
            <a:xfrm>
              <a:off x="490936" y="4643129"/>
              <a:ext cx="1040266" cy="405094"/>
            </a:xfrm>
            <a:prstGeom prst="roundRect">
              <a:avLst/>
            </a:prstGeom>
            <a:no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050"/>
            </a:p>
          </p:txBody>
        </p:sp>
      </p:grpSp>
      <p:sp>
        <p:nvSpPr>
          <p:cNvPr id="27" name="TextBox 26">
            <a:extLst>
              <a:ext uri="{FF2B5EF4-FFF2-40B4-BE49-F238E27FC236}">
                <a16:creationId xmlns:a16="http://schemas.microsoft.com/office/drawing/2014/main" id="{01F34AC6-EE7C-2AAF-0796-E8EDE377BB5B}"/>
              </a:ext>
            </a:extLst>
          </p:cNvPr>
          <p:cNvSpPr txBox="1"/>
          <p:nvPr/>
        </p:nvSpPr>
        <p:spPr>
          <a:xfrm>
            <a:off x="5188284" y="4070236"/>
            <a:ext cx="681597" cy="338554"/>
          </a:xfrm>
          <a:prstGeom prst="rect">
            <a:avLst/>
          </a:prstGeom>
          <a:noFill/>
        </p:spPr>
        <p:txBody>
          <a:bodyPr wrap="none" rtlCol="0">
            <a:spAutoFit/>
          </a:bodyPr>
          <a:lstStyle/>
          <a:p>
            <a:r>
              <a:rPr lang="fr-FR" sz="1600" dirty="0"/>
              <a:t>Ok ✅</a:t>
            </a:r>
          </a:p>
        </p:txBody>
      </p:sp>
      <p:sp>
        <p:nvSpPr>
          <p:cNvPr id="30" name="Rounded Rectangle 29">
            <a:extLst>
              <a:ext uri="{FF2B5EF4-FFF2-40B4-BE49-F238E27FC236}">
                <a16:creationId xmlns:a16="http://schemas.microsoft.com/office/drawing/2014/main" id="{AE9B2475-0061-DBB5-4A70-2B5724035ACF}"/>
              </a:ext>
            </a:extLst>
          </p:cNvPr>
          <p:cNvSpPr/>
          <p:nvPr/>
        </p:nvSpPr>
        <p:spPr>
          <a:xfrm>
            <a:off x="2284235" y="3978488"/>
            <a:ext cx="363938" cy="523973"/>
          </a:xfrm>
          <a:prstGeom prst="roundRect">
            <a:avLst/>
          </a:prstGeom>
          <a:solidFill>
            <a:srgbClr val="74FFF1">
              <a:alpha val="38039"/>
            </a:srgbClr>
          </a:solidFill>
          <a:ln w="38100">
            <a:solidFill>
              <a:srgbClr val="4AA398"/>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TextBox 30">
            <a:extLst>
              <a:ext uri="{FF2B5EF4-FFF2-40B4-BE49-F238E27FC236}">
                <a16:creationId xmlns:a16="http://schemas.microsoft.com/office/drawing/2014/main" id="{567F63A6-41F8-36F3-FEF8-9F1732268C3C}"/>
              </a:ext>
            </a:extLst>
          </p:cNvPr>
          <p:cNvSpPr txBox="1"/>
          <p:nvPr/>
        </p:nvSpPr>
        <p:spPr>
          <a:xfrm>
            <a:off x="2215151" y="3878047"/>
            <a:ext cx="539891" cy="707861"/>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II</a:t>
            </a:r>
          </a:p>
        </p:txBody>
      </p:sp>
      <p:sp>
        <p:nvSpPr>
          <p:cNvPr id="49" name="TextBox 48">
            <a:extLst>
              <a:ext uri="{FF2B5EF4-FFF2-40B4-BE49-F238E27FC236}">
                <a16:creationId xmlns:a16="http://schemas.microsoft.com/office/drawing/2014/main" id="{5EC1264C-500B-E9A3-887F-ED4FDDD28538}"/>
              </a:ext>
            </a:extLst>
          </p:cNvPr>
          <p:cNvSpPr txBox="1"/>
          <p:nvPr/>
        </p:nvSpPr>
        <p:spPr>
          <a:xfrm>
            <a:off x="218647" y="5049918"/>
            <a:ext cx="864339" cy="369332"/>
          </a:xfrm>
          <a:prstGeom prst="rect">
            <a:avLst/>
          </a:prstGeom>
          <a:noFill/>
        </p:spPr>
        <p:txBody>
          <a:bodyPr wrap="none" rtlCol="0">
            <a:spAutoFit/>
          </a:bodyPr>
          <a:lstStyle/>
          <a:p>
            <a:r>
              <a:rPr lang="fr-FR" dirty="0">
                <a:solidFill>
                  <a:srgbClr val="4AA398"/>
                </a:solidFill>
                <a:latin typeface="Arial Rounded MT Bold" panose="020F0704030504030204" pitchFamily="34" charset="77"/>
              </a:rPr>
              <a:t>SDV 2</a:t>
            </a:r>
          </a:p>
        </p:txBody>
      </p:sp>
      <p:cxnSp>
        <p:nvCxnSpPr>
          <p:cNvPr id="50" name="Straight Arrow Connector 49">
            <a:extLst>
              <a:ext uri="{FF2B5EF4-FFF2-40B4-BE49-F238E27FC236}">
                <a16:creationId xmlns:a16="http://schemas.microsoft.com/office/drawing/2014/main" id="{C5AFEFB5-DA5A-6EC3-3C97-03AC06177C47}"/>
              </a:ext>
            </a:extLst>
          </p:cNvPr>
          <p:cNvCxnSpPr>
            <a:cxnSpLocks/>
          </p:cNvCxnSpPr>
          <p:nvPr/>
        </p:nvCxnSpPr>
        <p:spPr>
          <a:xfrm flipV="1">
            <a:off x="331449" y="5769646"/>
            <a:ext cx="5133913" cy="1"/>
          </a:xfrm>
          <a:prstGeom prst="straightConnector1">
            <a:avLst/>
          </a:prstGeom>
          <a:ln w="57150">
            <a:solidFill>
              <a:schemeClr val="tx1"/>
            </a:solidFill>
            <a:headEnd type="triangle"/>
            <a:tailEnd type="triangle"/>
          </a:ln>
        </p:spPr>
        <p:style>
          <a:lnRef idx="2">
            <a:schemeClr val="accent4"/>
          </a:lnRef>
          <a:fillRef idx="0">
            <a:schemeClr val="accent4"/>
          </a:fillRef>
          <a:effectRef idx="1">
            <a:schemeClr val="accent4"/>
          </a:effectRef>
          <a:fontRef idx="minor">
            <a:schemeClr val="tx1"/>
          </a:fontRef>
        </p:style>
      </p:cxnSp>
      <p:sp>
        <p:nvSpPr>
          <p:cNvPr id="65" name="TextBox 64">
            <a:extLst>
              <a:ext uri="{FF2B5EF4-FFF2-40B4-BE49-F238E27FC236}">
                <a16:creationId xmlns:a16="http://schemas.microsoft.com/office/drawing/2014/main" id="{0C5EFC0E-CF7B-3C0C-2DC3-783482079552}"/>
              </a:ext>
            </a:extLst>
          </p:cNvPr>
          <p:cNvSpPr txBox="1"/>
          <p:nvPr/>
        </p:nvSpPr>
        <p:spPr>
          <a:xfrm>
            <a:off x="1181382" y="5391068"/>
            <a:ext cx="423515" cy="707886"/>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a:t>
            </a:r>
          </a:p>
        </p:txBody>
      </p:sp>
      <p:sp>
        <p:nvSpPr>
          <p:cNvPr id="68" name="TextBox 67">
            <a:extLst>
              <a:ext uri="{FF2B5EF4-FFF2-40B4-BE49-F238E27FC236}">
                <a16:creationId xmlns:a16="http://schemas.microsoft.com/office/drawing/2014/main" id="{8848D762-BCDE-409C-642A-2556EB807956}"/>
              </a:ext>
            </a:extLst>
          </p:cNvPr>
          <p:cNvSpPr txBox="1"/>
          <p:nvPr/>
        </p:nvSpPr>
        <p:spPr>
          <a:xfrm>
            <a:off x="3813101" y="5398653"/>
            <a:ext cx="423515" cy="707886"/>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a:t>
            </a:r>
          </a:p>
        </p:txBody>
      </p:sp>
      <p:sp>
        <p:nvSpPr>
          <p:cNvPr id="69" name="TextBox 68">
            <a:extLst>
              <a:ext uri="{FF2B5EF4-FFF2-40B4-BE49-F238E27FC236}">
                <a16:creationId xmlns:a16="http://schemas.microsoft.com/office/drawing/2014/main" id="{17F93EF3-30A1-D814-000E-6A163966A3E3}"/>
              </a:ext>
            </a:extLst>
          </p:cNvPr>
          <p:cNvSpPr txBox="1"/>
          <p:nvPr/>
        </p:nvSpPr>
        <p:spPr>
          <a:xfrm>
            <a:off x="5193706" y="6349617"/>
            <a:ext cx="689612" cy="338554"/>
          </a:xfrm>
          <a:prstGeom prst="rect">
            <a:avLst/>
          </a:prstGeom>
          <a:noFill/>
        </p:spPr>
        <p:txBody>
          <a:bodyPr wrap="none" rtlCol="0">
            <a:spAutoFit/>
          </a:bodyPr>
          <a:lstStyle/>
          <a:p>
            <a:r>
              <a:rPr lang="fr-FR" sz="1600" dirty="0"/>
              <a:t>No ❌</a:t>
            </a:r>
          </a:p>
        </p:txBody>
      </p:sp>
      <p:cxnSp>
        <p:nvCxnSpPr>
          <p:cNvPr id="70" name="Straight Connector 69">
            <a:extLst>
              <a:ext uri="{FF2B5EF4-FFF2-40B4-BE49-F238E27FC236}">
                <a16:creationId xmlns:a16="http://schemas.microsoft.com/office/drawing/2014/main" id="{DB4254A5-A56F-5A11-F2A8-2F0E9DC4132D}"/>
              </a:ext>
            </a:extLst>
          </p:cNvPr>
          <p:cNvCxnSpPr>
            <a:cxnSpLocks/>
          </p:cNvCxnSpPr>
          <p:nvPr/>
        </p:nvCxnSpPr>
        <p:spPr>
          <a:xfrm>
            <a:off x="1356216" y="6032724"/>
            <a:ext cx="2612664" cy="0"/>
          </a:xfrm>
          <a:prstGeom prst="line">
            <a:avLst/>
          </a:prstGeom>
          <a:ln w="38100" cap="rnd">
            <a:solidFill>
              <a:schemeClr val="accent2">
                <a:lumMod val="75000"/>
              </a:schemeClr>
            </a:solidFill>
            <a:prstDash val="dash"/>
            <a:round/>
            <a:headEnd type="oval"/>
            <a:tailEnd type="oval"/>
          </a:ln>
        </p:spPr>
        <p:style>
          <a:lnRef idx="2">
            <a:schemeClr val="accent1"/>
          </a:lnRef>
          <a:fillRef idx="0">
            <a:schemeClr val="accent1"/>
          </a:fillRef>
          <a:effectRef idx="1">
            <a:schemeClr val="accent1"/>
          </a:effectRef>
          <a:fontRef idx="minor">
            <a:schemeClr val="tx1"/>
          </a:fontRef>
        </p:style>
      </p:cxnSp>
      <p:sp>
        <p:nvSpPr>
          <p:cNvPr id="73" name="TextBox 72">
            <a:extLst>
              <a:ext uri="{FF2B5EF4-FFF2-40B4-BE49-F238E27FC236}">
                <a16:creationId xmlns:a16="http://schemas.microsoft.com/office/drawing/2014/main" id="{21606AC7-BB2E-E0DF-8051-E24F3D566077}"/>
              </a:ext>
            </a:extLst>
          </p:cNvPr>
          <p:cNvSpPr txBox="1"/>
          <p:nvPr/>
        </p:nvSpPr>
        <p:spPr>
          <a:xfrm>
            <a:off x="2581495" y="4511205"/>
            <a:ext cx="1088760" cy="261610"/>
          </a:xfrm>
          <a:prstGeom prst="rect">
            <a:avLst/>
          </a:prstGeom>
          <a:noFill/>
        </p:spPr>
        <p:txBody>
          <a:bodyPr wrap="none" rtlCol="0">
            <a:spAutoFit/>
          </a:bodyPr>
          <a:lstStyle/>
          <a:p>
            <a:r>
              <a:rPr lang="fr-FR" sz="1050" dirty="0">
                <a:latin typeface="Calibri" panose="020F0502020204030204" pitchFamily="34" charset="0"/>
                <a:cs typeface="Calibri" panose="020F0502020204030204" pitchFamily="34" charset="0"/>
              </a:rPr>
              <a:t>Temps souhaité</a:t>
            </a:r>
          </a:p>
        </p:txBody>
      </p:sp>
      <p:grpSp>
        <p:nvGrpSpPr>
          <p:cNvPr id="80" name="Group 79">
            <a:extLst>
              <a:ext uri="{FF2B5EF4-FFF2-40B4-BE49-F238E27FC236}">
                <a16:creationId xmlns:a16="http://schemas.microsoft.com/office/drawing/2014/main" id="{C511A657-32C4-2218-F8DA-6EBDD8FA661F}"/>
              </a:ext>
            </a:extLst>
          </p:cNvPr>
          <p:cNvGrpSpPr/>
          <p:nvPr/>
        </p:nvGrpSpPr>
        <p:grpSpPr>
          <a:xfrm>
            <a:off x="1316962" y="4516872"/>
            <a:ext cx="1076009" cy="253916"/>
            <a:chOff x="1316962" y="4516872"/>
            <a:chExt cx="1076009" cy="253916"/>
          </a:xfrm>
        </p:grpSpPr>
        <p:sp>
          <p:nvSpPr>
            <p:cNvPr id="74" name="TextBox 73">
              <a:extLst>
                <a:ext uri="{FF2B5EF4-FFF2-40B4-BE49-F238E27FC236}">
                  <a16:creationId xmlns:a16="http://schemas.microsoft.com/office/drawing/2014/main" id="{D4BF15D6-206D-5D06-345E-0C4E2E67684C}"/>
                </a:ext>
              </a:extLst>
            </p:cNvPr>
            <p:cNvSpPr txBox="1"/>
            <p:nvPr/>
          </p:nvSpPr>
          <p:spPr>
            <a:xfrm>
              <a:off x="1316962" y="4516872"/>
              <a:ext cx="978153" cy="253916"/>
            </a:xfrm>
            <a:prstGeom prst="rect">
              <a:avLst/>
            </a:prstGeom>
            <a:noFill/>
          </p:spPr>
          <p:txBody>
            <a:bodyPr wrap="none" rtlCol="0">
              <a:spAutoFit/>
            </a:bodyPr>
            <a:lstStyle/>
            <a:p>
              <a:r>
                <a:rPr lang="fr-FR" sz="1050" dirty="0">
                  <a:latin typeface="Calibri" panose="020F0502020204030204" pitchFamily="34" charset="0"/>
                  <a:cs typeface="Calibri" panose="020F0502020204030204" pitchFamily="34" charset="0"/>
                </a:rPr>
                <a:t>Temps imposé</a:t>
              </a:r>
            </a:p>
          </p:txBody>
        </p:sp>
        <p:sp>
          <p:nvSpPr>
            <p:cNvPr id="75" name="Bent Arrow 74">
              <a:extLst>
                <a:ext uri="{FF2B5EF4-FFF2-40B4-BE49-F238E27FC236}">
                  <a16:creationId xmlns:a16="http://schemas.microsoft.com/office/drawing/2014/main" id="{94E8D337-5EAF-967A-7F95-F9C6588A8BD2}"/>
                </a:ext>
              </a:extLst>
            </p:cNvPr>
            <p:cNvSpPr/>
            <p:nvPr/>
          </p:nvSpPr>
          <p:spPr>
            <a:xfrm rot="16200000" flipV="1">
              <a:off x="2237895" y="4525078"/>
              <a:ext cx="132332" cy="177821"/>
            </a:xfrm>
            <a:prstGeom prst="bentArrow">
              <a:avLst>
                <a:gd name="adj1" fmla="val 10061"/>
                <a:gd name="adj2" fmla="val 23549"/>
                <a:gd name="adj3" fmla="val 23755"/>
                <a:gd name="adj4" fmla="val 62423"/>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grpSp>
      <p:sp>
        <p:nvSpPr>
          <p:cNvPr id="76" name="Bent Arrow 75">
            <a:extLst>
              <a:ext uri="{FF2B5EF4-FFF2-40B4-BE49-F238E27FC236}">
                <a16:creationId xmlns:a16="http://schemas.microsoft.com/office/drawing/2014/main" id="{E4FEF431-0F0C-2C7B-3521-75D5FCE864E9}"/>
              </a:ext>
            </a:extLst>
          </p:cNvPr>
          <p:cNvSpPr/>
          <p:nvPr/>
        </p:nvSpPr>
        <p:spPr>
          <a:xfrm rot="5400000" flipH="1" flipV="1">
            <a:off x="2500114" y="4536059"/>
            <a:ext cx="143837" cy="152282"/>
          </a:xfrm>
          <a:prstGeom prst="bentArrow">
            <a:avLst>
              <a:gd name="adj1" fmla="val 10061"/>
              <a:gd name="adj2" fmla="val 21839"/>
              <a:gd name="adj3" fmla="val 23755"/>
              <a:gd name="adj4" fmla="val 62423"/>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7" name="TextBox 76">
            <a:extLst>
              <a:ext uri="{FF2B5EF4-FFF2-40B4-BE49-F238E27FC236}">
                <a16:creationId xmlns:a16="http://schemas.microsoft.com/office/drawing/2014/main" id="{082924F3-4575-F9A0-78DA-341BFF403C5B}"/>
              </a:ext>
            </a:extLst>
          </p:cNvPr>
          <p:cNvSpPr txBox="1"/>
          <p:nvPr/>
        </p:nvSpPr>
        <p:spPr>
          <a:xfrm>
            <a:off x="4176855" y="5975442"/>
            <a:ext cx="1088760" cy="261610"/>
          </a:xfrm>
          <a:prstGeom prst="rect">
            <a:avLst/>
          </a:prstGeom>
          <a:noFill/>
        </p:spPr>
        <p:txBody>
          <a:bodyPr wrap="none" rtlCol="0">
            <a:spAutoFit/>
          </a:bodyPr>
          <a:lstStyle/>
          <a:p>
            <a:r>
              <a:rPr lang="fr-FR" sz="1050" dirty="0">
                <a:latin typeface="Calibri" panose="020F0502020204030204" pitchFamily="34" charset="0"/>
                <a:cs typeface="Calibri" panose="020F0502020204030204" pitchFamily="34" charset="0"/>
              </a:rPr>
              <a:t>Temps souhaité</a:t>
            </a:r>
          </a:p>
        </p:txBody>
      </p:sp>
      <p:sp>
        <p:nvSpPr>
          <p:cNvPr id="79" name="Bent Arrow 78">
            <a:extLst>
              <a:ext uri="{FF2B5EF4-FFF2-40B4-BE49-F238E27FC236}">
                <a16:creationId xmlns:a16="http://schemas.microsoft.com/office/drawing/2014/main" id="{6F8F67BE-0E13-5449-FAD2-BCE3166B7AF7}"/>
              </a:ext>
            </a:extLst>
          </p:cNvPr>
          <p:cNvSpPr/>
          <p:nvPr/>
        </p:nvSpPr>
        <p:spPr>
          <a:xfrm rot="5400000" flipH="1" flipV="1">
            <a:off x="4075773" y="5966247"/>
            <a:ext cx="143837" cy="152282"/>
          </a:xfrm>
          <a:prstGeom prst="bentArrow">
            <a:avLst>
              <a:gd name="adj1" fmla="val 10061"/>
              <a:gd name="adj2" fmla="val 21839"/>
              <a:gd name="adj3" fmla="val 23755"/>
              <a:gd name="adj4" fmla="val 62423"/>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grpSp>
        <p:nvGrpSpPr>
          <p:cNvPr id="81" name="Group 80">
            <a:extLst>
              <a:ext uri="{FF2B5EF4-FFF2-40B4-BE49-F238E27FC236}">
                <a16:creationId xmlns:a16="http://schemas.microsoft.com/office/drawing/2014/main" id="{D651C6C2-A3A7-24C5-B07A-858BAB4715E6}"/>
              </a:ext>
            </a:extLst>
          </p:cNvPr>
          <p:cNvGrpSpPr/>
          <p:nvPr/>
        </p:nvGrpSpPr>
        <p:grpSpPr>
          <a:xfrm>
            <a:off x="224977" y="5916684"/>
            <a:ext cx="1076009" cy="253916"/>
            <a:chOff x="1316962" y="4516872"/>
            <a:chExt cx="1076009" cy="253916"/>
          </a:xfrm>
        </p:grpSpPr>
        <p:sp>
          <p:nvSpPr>
            <p:cNvPr id="82" name="TextBox 81">
              <a:extLst>
                <a:ext uri="{FF2B5EF4-FFF2-40B4-BE49-F238E27FC236}">
                  <a16:creationId xmlns:a16="http://schemas.microsoft.com/office/drawing/2014/main" id="{F295F74B-C5EF-C5AE-9D53-7A6C3F57231B}"/>
                </a:ext>
              </a:extLst>
            </p:cNvPr>
            <p:cNvSpPr txBox="1"/>
            <p:nvPr/>
          </p:nvSpPr>
          <p:spPr>
            <a:xfrm>
              <a:off x="1316962" y="4516872"/>
              <a:ext cx="978153" cy="253916"/>
            </a:xfrm>
            <a:prstGeom prst="rect">
              <a:avLst/>
            </a:prstGeom>
            <a:noFill/>
          </p:spPr>
          <p:txBody>
            <a:bodyPr wrap="none" rtlCol="0">
              <a:spAutoFit/>
            </a:bodyPr>
            <a:lstStyle/>
            <a:p>
              <a:r>
                <a:rPr lang="fr-FR" sz="1050" dirty="0">
                  <a:latin typeface="Calibri" panose="020F0502020204030204" pitchFamily="34" charset="0"/>
                  <a:cs typeface="Calibri" panose="020F0502020204030204" pitchFamily="34" charset="0"/>
                </a:rPr>
                <a:t>Temps imposé</a:t>
              </a:r>
            </a:p>
          </p:txBody>
        </p:sp>
        <p:sp>
          <p:nvSpPr>
            <p:cNvPr id="83" name="Bent Arrow 82">
              <a:extLst>
                <a:ext uri="{FF2B5EF4-FFF2-40B4-BE49-F238E27FC236}">
                  <a16:creationId xmlns:a16="http://schemas.microsoft.com/office/drawing/2014/main" id="{656E5C3D-3B33-C687-14C5-2C4948A34972}"/>
                </a:ext>
              </a:extLst>
            </p:cNvPr>
            <p:cNvSpPr/>
            <p:nvPr/>
          </p:nvSpPr>
          <p:spPr>
            <a:xfrm rot="16200000" flipV="1">
              <a:off x="2237895" y="4525078"/>
              <a:ext cx="132332" cy="177821"/>
            </a:xfrm>
            <a:prstGeom prst="bentArrow">
              <a:avLst>
                <a:gd name="adj1" fmla="val 10061"/>
                <a:gd name="adj2" fmla="val 23549"/>
                <a:gd name="adj3" fmla="val 23755"/>
                <a:gd name="adj4" fmla="val 62423"/>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grpSp>
      <p:sp>
        <p:nvSpPr>
          <p:cNvPr id="84" name="TextBox 83">
            <a:extLst>
              <a:ext uri="{FF2B5EF4-FFF2-40B4-BE49-F238E27FC236}">
                <a16:creationId xmlns:a16="http://schemas.microsoft.com/office/drawing/2014/main" id="{36C8A3ED-2E31-6629-BAC5-751E177F9058}"/>
              </a:ext>
            </a:extLst>
          </p:cNvPr>
          <p:cNvSpPr txBox="1"/>
          <p:nvPr/>
        </p:nvSpPr>
        <p:spPr>
          <a:xfrm>
            <a:off x="1278490" y="6399017"/>
            <a:ext cx="2775272" cy="261610"/>
          </a:xfrm>
          <a:prstGeom prst="rect">
            <a:avLst/>
          </a:prstGeom>
          <a:noFill/>
        </p:spPr>
        <p:txBody>
          <a:bodyPr wrap="square" rtlCol="0">
            <a:spAutoFit/>
          </a:bodyPr>
          <a:lstStyle/>
          <a:p>
            <a:pPr algn="ctr"/>
            <a:r>
              <a:rPr lang="fr-FR" sz="1100" dirty="0">
                <a:solidFill>
                  <a:schemeClr val="accent2">
                    <a:lumMod val="75000"/>
                  </a:schemeClr>
                </a:solidFill>
                <a:latin typeface="Arial Rounded MT Bold" panose="020F0704030504030204" pitchFamily="34" charset="77"/>
              </a:rPr>
              <a:t>Manque de chronodynamisme</a:t>
            </a:r>
          </a:p>
        </p:txBody>
      </p:sp>
      <p:sp>
        <p:nvSpPr>
          <p:cNvPr id="85" name="Right Brace 84">
            <a:extLst>
              <a:ext uri="{FF2B5EF4-FFF2-40B4-BE49-F238E27FC236}">
                <a16:creationId xmlns:a16="http://schemas.microsoft.com/office/drawing/2014/main" id="{2766AB7B-3E63-7529-D2CC-E019A9CA7186}"/>
              </a:ext>
            </a:extLst>
          </p:cNvPr>
          <p:cNvSpPr/>
          <p:nvPr/>
        </p:nvSpPr>
        <p:spPr>
          <a:xfrm rot="5400000">
            <a:off x="2544364" y="4982452"/>
            <a:ext cx="236368" cy="2612664"/>
          </a:xfrm>
          <a:prstGeom prst="rightBrace">
            <a:avLst>
              <a:gd name="adj1" fmla="val 50288"/>
              <a:gd name="adj2" fmla="val 50000"/>
            </a:avLst>
          </a:prstGeom>
          <a:ln w="28575" cap="rnd">
            <a:solidFill>
              <a:schemeClr val="accent2">
                <a:lumMod val="75000"/>
              </a:schemeClr>
            </a:solidFill>
            <a:round/>
            <a:headEnd type="oval" w="sm" len="med"/>
            <a:tailEnd type="oval" w="sm"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sz="1400"/>
          </a:p>
        </p:txBody>
      </p:sp>
      <p:grpSp>
        <p:nvGrpSpPr>
          <p:cNvPr id="87" name="Group 86">
            <a:extLst>
              <a:ext uri="{FF2B5EF4-FFF2-40B4-BE49-F238E27FC236}">
                <a16:creationId xmlns:a16="http://schemas.microsoft.com/office/drawing/2014/main" id="{E14759CA-0219-0F65-8E51-8D7E943D25AE}"/>
              </a:ext>
            </a:extLst>
          </p:cNvPr>
          <p:cNvGrpSpPr/>
          <p:nvPr/>
        </p:nvGrpSpPr>
        <p:grpSpPr>
          <a:xfrm>
            <a:off x="4113837" y="6289932"/>
            <a:ext cx="1106630" cy="452176"/>
            <a:chOff x="456755" y="4596215"/>
            <a:chExt cx="1106630" cy="452176"/>
          </a:xfrm>
        </p:grpSpPr>
        <p:sp>
          <p:nvSpPr>
            <p:cNvPr id="88" name="TextBox 87">
              <a:extLst>
                <a:ext uri="{FF2B5EF4-FFF2-40B4-BE49-F238E27FC236}">
                  <a16:creationId xmlns:a16="http://schemas.microsoft.com/office/drawing/2014/main" id="{43B25A5B-06E2-289C-DEDB-F3B2B50AF9FC}"/>
                </a:ext>
              </a:extLst>
            </p:cNvPr>
            <p:cNvSpPr txBox="1"/>
            <p:nvPr/>
          </p:nvSpPr>
          <p:spPr>
            <a:xfrm>
              <a:off x="456755" y="4596215"/>
              <a:ext cx="1066318" cy="246221"/>
            </a:xfrm>
            <a:prstGeom prst="rect">
              <a:avLst/>
            </a:prstGeom>
            <a:noFill/>
          </p:spPr>
          <p:txBody>
            <a:bodyPr wrap="none" rtlCol="0">
              <a:spAutoFit/>
            </a:bodyPr>
            <a:lstStyle/>
            <a:p>
              <a:r>
                <a:rPr lang="fr-FR" sz="1000" dirty="0"/>
                <a:t>Temps souhaité</a:t>
              </a:r>
            </a:p>
          </p:txBody>
        </p:sp>
        <p:sp>
          <p:nvSpPr>
            <p:cNvPr id="89" name="TextBox 88">
              <a:extLst>
                <a:ext uri="{FF2B5EF4-FFF2-40B4-BE49-F238E27FC236}">
                  <a16:creationId xmlns:a16="http://schemas.microsoft.com/office/drawing/2014/main" id="{F358D562-0C86-EEDF-3759-BF9B7A659CAE}"/>
                </a:ext>
              </a:extLst>
            </p:cNvPr>
            <p:cNvSpPr txBox="1"/>
            <p:nvPr/>
          </p:nvSpPr>
          <p:spPr>
            <a:xfrm>
              <a:off x="569202" y="4802170"/>
              <a:ext cx="994183" cy="246221"/>
            </a:xfrm>
            <a:prstGeom prst="rect">
              <a:avLst/>
            </a:prstGeom>
            <a:noFill/>
          </p:spPr>
          <p:txBody>
            <a:bodyPr wrap="none" rtlCol="0">
              <a:spAutoFit/>
            </a:bodyPr>
            <a:lstStyle/>
            <a:p>
              <a:r>
                <a:rPr lang="fr-FR" sz="1000" dirty="0"/>
                <a:t>Temps imposé</a:t>
              </a:r>
            </a:p>
          </p:txBody>
        </p:sp>
        <p:sp>
          <p:nvSpPr>
            <p:cNvPr id="90" name="TextBox 89">
              <a:extLst>
                <a:ext uri="{FF2B5EF4-FFF2-40B4-BE49-F238E27FC236}">
                  <a16:creationId xmlns:a16="http://schemas.microsoft.com/office/drawing/2014/main" id="{944A8223-4D5B-7AA3-3F16-ECD3E5C81FA1}"/>
                </a:ext>
              </a:extLst>
            </p:cNvPr>
            <p:cNvSpPr txBox="1"/>
            <p:nvPr/>
          </p:nvSpPr>
          <p:spPr>
            <a:xfrm>
              <a:off x="894200" y="4636117"/>
              <a:ext cx="301686" cy="338554"/>
            </a:xfrm>
            <a:prstGeom prst="rect">
              <a:avLst/>
            </a:prstGeom>
            <a:noFill/>
          </p:spPr>
          <p:txBody>
            <a:bodyPr wrap="none" rtlCol="0">
              <a:spAutoFit/>
            </a:bodyPr>
            <a:lstStyle/>
            <a:p>
              <a:r>
                <a:rPr lang="fr-FR" sz="1600" b="1" dirty="0">
                  <a:latin typeface="Arial Rounded MT Bold" panose="020F0704030504030204" pitchFamily="34" charset="77"/>
                </a:rPr>
                <a:t>≠</a:t>
              </a:r>
            </a:p>
          </p:txBody>
        </p:sp>
        <p:sp>
          <p:nvSpPr>
            <p:cNvPr id="91" name="Rounded Rectangle 90">
              <a:extLst>
                <a:ext uri="{FF2B5EF4-FFF2-40B4-BE49-F238E27FC236}">
                  <a16:creationId xmlns:a16="http://schemas.microsoft.com/office/drawing/2014/main" id="{19161D21-D673-9B1D-5C05-2BF146EDB22D}"/>
                </a:ext>
              </a:extLst>
            </p:cNvPr>
            <p:cNvSpPr/>
            <p:nvPr/>
          </p:nvSpPr>
          <p:spPr>
            <a:xfrm>
              <a:off x="490936" y="4611378"/>
              <a:ext cx="1040266" cy="408423"/>
            </a:xfrm>
            <a:prstGeom prst="roundRect">
              <a:avLst/>
            </a:prstGeom>
            <a:no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050"/>
            </a:p>
          </p:txBody>
        </p:sp>
      </p:grpSp>
      <p:sp>
        <p:nvSpPr>
          <p:cNvPr id="92" name="TextBox 91">
            <a:extLst>
              <a:ext uri="{FF2B5EF4-FFF2-40B4-BE49-F238E27FC236}">
                <a16:creationId xmlns:a16="http://schemas.microsoft.com/office/drawing/2014/main" id="{8D906E22-1BBC-BF7B-E560-7B2278C7E527}"/>
              </a:ext>
            </a:extLst>
          </p:cNvPr>
          <p:cNvSpPr txBox="1"/>
          <p:nvPr/>
        </p:nvSpPr>
        <p:spPr>
          <a:xfrm>
            <a:off x="27325" y="5669619"/>
            <a:ext cx="354584" cy="200055"/>
          </a:xfrm>
          <a:prstGeom prst="rect">
            <a:avLst/>
          </a:prstGeom>
          <a:noFill/>
        </p:spPr>
        <p:txBody>
          <a:bodyPr wrap="none" rtlCol="0">
            <a:spAutoFit/>
          </a:bodyPr>
          <a:lstStyle/>
          <a:p>
            <a:r>
              <a:rPr lang="fr-FR" sz="700" b="1" dirty="0">
                <a:latin typeface="Arial Rounded MT Bold" panose="020F0704030504030204" pitchFamily="34" charset="77"/>
              </a:rPr>
              <a:t>lent</a:t>
            </a:r>
          </a:p>
        </p:txBody>
      </p:sp>
      <p:sp>
        <p:nvSpPr>
          <p:cNvPr id="93" name="TextBox 92">
            <a:extLst>
              <a:ext uri="{FF2B5EF4-FFF2-40B4-BE49-F238E27FC236}">
                <a16:creationId xmlns:a16="http://schemas.microsoft.com/office/drawing/2014/main" id="{62CBA3AF-15DF-C3BD-4EFC-8BA7E6580EAA}"/>
              </a:ext>
            </a:extLst>
          </p:cNvPr>
          <p:cNvSpPr txBox="1"/>
          <p:nvPr/>
        </p:nvSpPr>
        <p:spPr>
          <a:xfrm>
            <a:off x="3521520" y="4164911"/>
            <a:ext cx="476412" cy="200055"/>
          </a:xfrm>
          <a:prstGeom prst="rect">
            <a:avLst/>
          </a:prstGeom>
          <a:noFill/>
        </p:spPr>
        <p:txBody>
          <a:bodyPr wrap="none" rtlCol="0">
            <a:spAutoFit/>
          </a:bodyPr>
          <a:lstStyle/>
          <a:p>
            <a:r>
              <a:rPr lang="fr-FR" sz="700" b="1" dirty="0">
                <a:latin typeface="Arial Rounded MT Bold" panose="020F0704030504030204" pitchFamily="34" charset="77"/>
              </a:rPr>
              <a:t>rapide</a:t>
            </a:r>
          </a:p>
        </p:txBody>
      </p:sp>
      <p:sp>
        <p:nvSpPr>
          <p:cNvPr id="94" name="TextBox 93">
            <a:extLst>
              <a:ext uri="{FF2B5EF4-FFF2-40B4-BE49-F238E27FC236}">
                <a16:creationId xmlns:a16="http://schemas.microsoft.com/office/drawing/2014/main" id="{C1DD1BDE-9F18-3B79-9F7D-065A7A88B983}"/>
              </a:ext>
            </a:extLst>
          </p:cNvPr>
          <p:cNvSpPr txBox="1"/>
          <p:nvPr/>
        </p:nvSpPr>
        <p:spPr>
          <a:xfrm>
            <a:off x="5439990" y="5676879"/>
            <a:ext cx="476412" cy="200055"/>
          </a:xfrm>
          <a:prstGeom prst="rect">
            <a:avLst/>
          </a:prstGeom>
          <a:noFill/>
        </p:spPr>
        <p:txBody>
          <a:bodyPr wrap="none" rtlCol="0">
            <a:spAutoFit/>
          </a:bodyPr>
          <a:lstStyle/>
          <a:p>
            <a:r>
              <a:rPr lang="fr-FR" sz="700" b="1" dirty="0">
                <a:latin typeface="Arial Rounded MT Bold" panose="020F0704030504030204" pitchFamily="34" charset="77"/>
              </a:rPr>
              <a:t>rapide</a:t>
            </a:r>
          </a:p>
        </p:txBody>
      </p:sp>
      <p:grpSp>
        <p:nvGrpSpPr>
          <p:cNvPr id="96" name="Group 95">
            <a:extLst>
              <a:ext uri="{FF2B5EF4-FFF2-40B4-BE49-F238E27FC236}">
                <a16:creationId xmlns:a16="http://schemas.microsoft.com/office/drawing/2014/main" id="{8C394EEF-9648-8BCC-B960-B2935ABE329F}"/>
              </a:ext>
            </a:extLst>
          </p:cNvPr>
          <p:cNvGrpSpPr/>
          <p:nvPr/>
        </p:nvGrpSpPr>
        <p:grpSpPr>
          <a:xfrm>
            <a:off x="6548039" y="4101562"/>
            <a:ext cx="2858388" cy="1213599"/>
            <a:chOff x="6488812" y="1920503"/>
            <a:chExt cx="2858388" cy="1213599"/>
          </a:xfrm>
        </p:grpSpPr>
        <p:grpSp>
          <p:nvGrpSpPr>
            <p:cNvPr id="97" name="Group 96">
              <a:extLst>
                <a:ext uri="{FF2B5EF4-FFF2-40B4-BE49-F238E27FC236}">
                  <a16:creationId xmlns:a16="http://schemas.microsoft.com/office/drawing/2014/main" id="{38F76F52-5A42-3E56-E78C-99EDD006C152}"/>
                </a:ext>
              </a:extLst>
            </p:cNvPr>
            <p:cNvGrpSpPr/>
            <p:nvPr/>
          </p:nvGrpSpPr>
          <p:grpSpPr>
            <a:xfrm>
              <a:off x="6488812" y="1920503"/>
              <a:ext cx="2858388" cy="1213599"/>
              <a:chOff x="6488812" y="2239472"/>
              <a:chExt cx="2858388" cy="1213599"/>
            </a:xfrm>
          </p:grpSpPr>
          <p:cxnSp>
            <p:nvCxnSpPr>
              <p:cNvPr id="101" name="Straight Arrow Connector 100">
                <a:extLst>
                  <a:ext uri="{FF2B5EF4-FFF2-40B4-BE49-F238E27FC236}">
                    <a16:creationId xmlns:a16="http://schemas.microsoft.com/office/drawing/2014/main" id="{8AE9050C-A89E-407A-E5FB-F3EC8ED8A6B0}"/>
                  </a:ext>
                </a:extLst>
              </p:cNvPr>
              <p:cNvCxnSpPr>
                <a:cxnSpLocks/>
              </p:cNvCxnSpPr>
              <p:nvPr/>
            </p:nvCxnSpPr>
            <p:spPr>
              <a:xfrm>
                <a:off x="6488812" y="2747305"/>
                <a:ext cx="2858388" cy="0"/>
              </a:xfrm>
              <a:prstGeom prst="straightConnector1">
                <a:avLst/>
              </a:prstGeom>
              <a:ln w="76200">
                <a:solidFill>
                  <a:srgbClr val="408D83"/>
                </a:solidFill>
                <a:tailEnd type="triangle"/>
              </a:ln>
            </p:spPr>
            <p:style>
              <a:lnRef idx="2">
                <a:schemeClr val="dk1"/>
              </a:lnRef>
              <a:fillRef idx="0">
                <a:schemeClr val="dk1"/>
              </a:fillRef>
              <a:effectRef idx="1">
                <a:schemeClr val="dk1"/>
              </a:effectRef>
              <a:fontRef idx="minor">
                <a:schemeClr val="tx1"/>
              </a:fontRef>
            </p:style>
          </p:cxnSp>
          <p:sp>
            <p:nvSpPr>
              <p:cNvPr id="102" name="TextBox 101">
                <a:extLst>
                  <a:ext uri="{FF2B5EF4-FFF2-40B4-BE49-F238E27FC236}">
                    <a16:creationId xmlns:a16="http://schemas.microsoft.com/office/drawing/2014/main" id="{4C420BE4-0D82-E69E-E423-836A6D54F1A8}"/>
                  </a:ext>
                </a:extLst>
              </p:cNvPr>
              <p:cNvSpPr txBox="1"/>
              <p:nvPr/>
            </p:nvSpPr>
            <p:spPr>
              <a:xfrm>
                <a:off x="6631236" y="2239473"/>
                <a:ext cx="400380" cy="1015663"/>
              </a:xfrm>
              <a:prstGeom prst="rect">
                <a:avLst/>
              </a:prstGeom>
              <a:noFill/>
              <a:ln>
                <a:noFill/>
              </a:ln>
            </p:spPr>
            <p:txBody>
              <a:bodyPr wrap="square" rtlCol="0">
                <a:spAutoFit/>
              </a:bodyPr>
              <a:lstStyle/>
              <a:p>
                <a:r>
                  <a:rPr lang="fr-FR" sz="6000" dirty="0">
                    <a:solidFill>
                      <a:srgbClr val="408D83"/>
                    </a:solidFill>
                    <a:latin typeface="Arial Rounded MT Bold" panose="020F0704030504030204" pitchFamily="34" charset="77"/>
                  </a:rPr>
                  <a:t>I</a:t>
                </a:r>
              </a:p>
            </p:txBody>
          </p:sp>
          <p:sp>
            <p:nvSpPr>
              <p:cNvPr id="103" name="TextBox 102">
                <a:extLst>
                  <a:ext uri="{FF2B5EF4-FFF2-40B4-BE49-F238E27FC236}">
                    <a16:creationId xmlns:a16="http://schemas.microsoft.com/office/drawing/2014/main" id="{A6C4DEE2-DD78-3C50-0603-DB48FD2FA3F8}"/>
                  </a:ext>
                </a:extLst>
              </p:cNvPr>
              <p:cNvSpPr txBox="1"/>
              <p:nvPr/>
            </p:nvSpPr>
            <p:spPr>
              <a:xfrm>
                <a:off x="8230551" y="2254636"/>
                <a:ext cx="400380" cy="1015663"/>
              </a:xfrm>
              <a:prstGeom prst="rect">
                <a:avLst/>
              </a:prstGeom>
              <a:noFill/>
              <a:ln>
                <a:noFill/>
              </a:ln>
            </p:spPr>
            <p:txBody>
              <a:bodyPr wrap="square" rtlCol="0">
                <a:spAutoFit/>
              </a:bodyPr>
              <a:lstStyle/>
              <a:p>
                <a:r>
                  <a:rPr lang="fr-FR" sz="6000" dirty="0">
                    <a:solidFill>
                      <a:srgbClr val="408D83"/>
                    </a:solidFill>
                    <a:latin typeface="Arial Rounded MT Bold" panose="020F0704030504030204" pitchFamily="34" charset="77"/>
                  </a:rPr>
                  <a:t>I</a:t>
                </a:r>
              </a:p>
            </p:txBody>
          </p:sp>
          <p:sp>
            <p:nvSpPr>
              <p:cNvPr id="104" name="Left Brace 103">
                <a:extLst>
                  <a:ext uri="{FF2B5EF4-FFF2-40B4-BE49-F238E27FC236}">
                    <a16:creationId xmlns:a16="http://schemas.microsoft.com/office/drawing/2014/main" id="{B6F9B7E8-89BC-5561-17AD-C4D41573A0C9}"/>
                  </a:ext>
                </a:extLst>
              </p:cNvPr>
              <p:cNvSpPr/>
              <p:nvPr/>
            </p:nvSpPr>
            <p:spPr>
              <a:xfrm rot="5400000" flipH="1">
                <a:off x="7449339" y="2469614"/>
                <a:ext cx="365544" cy="1601370"/>
              </a:xfrm>
              <a:prstGeom prst="leftBrace">
                <a:avLst>
                  <a:gd name="adj1" fmla="val 70529"/>
                  <a:gd name="adj2" fmla="val 47058"/>
                </a:avLst>
              </a:prstGeom>
              <a:ln>
                <a:solidFill>
                  <a:srgbClr val="408D8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chemeClr val="accent5"/>
                  </a:solidFill>
                </a:endParaRPr>
              </a:p>
            </p:txBody>
          </p:sp>
          <p:sp>
            <p:nvSpPr>
              <p:cNvPr id="105" name="TextBox 104">
                <a:extLst>
                  <a:ext uri="{FF2B5EF4-FFF2-40B4-BE49-F238E27FC236}">
                    <a16:creationId xmlns:a16="http://schemas.microsoft.com/office/drawing/2014/main" id="{25F66C78-FB67-CF14-A8E2-430140417ADF}"/>
                  </a:ext>
                </a:extLst>
              </p:cNvPr>
              <p:cNvSpPr txBox="1"/>
              <p:nvPr/>
            </p:nvSpPr>
            <p:spPr>
              <a:xfrm>
                <a:off x="6844463" y="2239472"/>
                <a:ext cx="400380" cy="1015663"/>
              </a:xfrm>
              <a:prstGeom prst="rect">
                <a:avLst/>
              </a:prstGeom>
              <a:noFill/>
              <a:ln>
                <a:noFill/>
              </a:ln>
            </p:spPr>
            <p:txBody>
              <a:bodyPr wrap="square" rtlCol="0">
                <a:spAutoFit/>
              </a:bodyPr>
              <a:lstStyle/>
              <a:p>
                <a:r>
                  <a:rPr lang="fr-FR" sz="6000" dirty="0">
                    <a:solidFill>
                      <a:srgbClr val="408D83"/>
                    </a:solidFill>
                    <a:latin typeface="Arial Rounded MT Bold" panose="020F0704030504030204" pitchFamily="34" charset="77"/>
                  </a:rPr>
                  <a:t>I</a:t>
                </a:r>
              </a:p>
            </p:txBody>
          </p:sp>
        </p:grpSp>
        <p:sp>
          <p:nvSpPr>
            <p:cNvPr id="98" name="TextBox 97">
              <a:extLst>
                <a:ext uri="{FF2B5EF4-FFF2-40B4-BE49-F238E27FC236}">
                  <a16:creationId xmlns:a16="http://schemas.microsoft.com/office/drawing/2014/main" id="{3E5675DE-87EB-4F0A-ABF9-9B9310FBB493}"/>
                </a:ext>
              </a:extLst>
            </p:cNvPr>
            <p:cNvSpPr txBox="1"/>
            <p:nvPr/>
          </p:nvSpPr>
          <p:spPr>
            <a:xfrm>
              <a:off x="7659854" y="2082542"/>
              <a:ext cx="400380" cy="707886"/>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a:t>
              </a:r>
            </a:p>
          </p:txBody>
        </p:sp>
        <p:sp>
          <p:nvSpPr>
            <p:cNvPr id="99" name="TextBox 98">
              <a:extLst>
                <a:ext uri="{FF2B5EF4-FFF2-40B4-BE49-F238E27FC236}">
                  <a16:creationId xmlns:a16="http://schemas.microsoft.com/office/drawing/2014/main" id="{4E2E4D31-7572-8598-0434-C6BB11B56E2E}"/>
                </a:ext>
              </a:extLst>
            </p:cNvPr>
            <p:cNvSpPr txBox="1"/>
            <p:nvPr/>
          </p:nvSpPr>
          <p:spPr>
            <a:xfrm>
              <a:off x="8116823" y="2074393"/>
              <a:ext cx="400380" cy="707886"/>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a:t>
              </a:r>
            </a:p>
          </p:txBody>
        </p:sp>
        <p:sp>
          <p:nvSpPr>
            <p:cNvPr id="100" name="Right Brace 99">
              <a:extLst>
                <a:ext uri="{FF2B5EF4-FFF2-40B4-BE49-F238E27FC236}">
                  <a16:creationId xmlns:a16="http://schemas.microsoft.com/office/drawing/2014/main" id="{6625235B-A857-696C-E68E-BEF160FAAA8E}"/>
                </a:ext>
              </a:extLst>
            </p:cNvPr>
            <p:cNvSpPr/>
            <p:nvPr/>
          </p:nvSpPr>
          <p:spPr>
            <a:xfrm rot="5400000">
              <a:off x="7960399" y="2558593"/>
              <a:ext cx="198767" cy="430945"/>
            </a:xfrm>
            <a:prstGeom prst="rightBrace">
              <a:avLst>
                <a:gd name="adj1" fmla="val 34923"/>
                <a:gd name="adj2" fmla="val 49793"/>
              </a:avLst>
            </a:prstGeom>
            <a:ln>
              <a:solidFill>
                <a:srgbClr val="4AA398"/>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dirty="0"/>
            </a:p>
          </p:txBody>
        </p:sp>
      </p:grpSp>
      <p:sp>
        <p:nvSpPr>
          <p:cNvPr id="106" name="Oval 105">
            <a:extLst>
              <a:ext uri="{FF2B5EF4-FFF2-40B4-BE49-F238E27FC236}">
                <a16:creationId xmlns:a16="http://schemas.microsoft.com/office/drawing/2014/main" id="{A12871B1-6DC1-3AFF-4548-0FAF1110B9AD}"/>
              </a:ext>
            </a:extLst>
          </p:cNvPr>
          <p:cNvSpPr/>
          <p:nvPr/>
        </p:nvSpPr>
        <p:spPr>
          <a:xfrm>
            <a:off x="7677182" y="4221268"/>
            <a:ext cx="1136456" cy="968405"/>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7" name="Curved Connector 106">
            <a:extLst>
              <a:ext uri="{FF2B5EF4-FFF2-40B4-BE49-F238E27FC236}">
                <a16:creationId xmlns:a16="http://schemas.microsoft.com/office/drawing/2014/main" id="{EB5BB76F-4973-43C6-BA64-0CFA84B38D48}"/>
              </a:ext>
            </a:extLst>
          </p:cNvPr>
          <p:cNvCxnSpPr>
            <a:cxnSpLocks/>
          </p:cNvCxnSpPr>
          <p:nvPr/>
        </p:nvCxnSpPr>
        <p:spPr>
          <a:xfrm>
            <a:off x="8785387" y="4783619"/>
            <a:ext cx="493165" cy="388069"/>
          </a:xfrm>
          <a:prstGeom prst="curvedConnector3">
            <a:avLst>
              <a:gd name="adj1" fmla="val 50000"/>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109" name="TextBox 108">
            <a:extLst>
              <a:ext uri="{FF2B5EF4-FFF2-40B4-BE49-F238E27FC236}">
                <a16:creationId xmlns:a16="http://schemas.microsoft.com/office/drawing/2014/main" id="{72E32BBC-A1F4-5BE5-CDD4-C850A7A9D3D0}"/>
              </a:ext>
            </a:extLst>
          </p:cNvPr>
          <p:cNvSpPr txBox="1"/>
          <p:nvPr/>
        </p:nvSpPr>
        <p:spPr>
          <a:xfrm>
            <a:off x="9245678" y="4970012"/>
            <a:ext cx="2858389" cy="369332"/>
          </a:xfrm>
          <a:prstGeom prst="rect">
            <a:avLst/>
          </a:prstGeom>
          <a:noFill/>
          <a:ln>
            <a:noFill/>
          </a:ln>
        </p:spPr>
        <p:txBody>
          <a:bodyPr wrap="square" rtlCol="0">
            <a:spAutoFit/>
          </a:bodyPr>
          <a:lstStyle/>
          <a:p>
            <a:r>
              <a:rPr lang="fr-FR" sz="900" dirty="0">
                <a:solidFill>
                  <a:schemeClr val="accent2"/>
                </a:solidFill>
                <a:latin typeface="Arial Rounded MT Bold" panose="020F0704030504030204" pitchFamily="34" charset="77"/>
              </a:rPr>
              <a:t>Que peut produire un tel chevauchement de processus ?</a:t>
            </a:r>
          </a:p>
        </p:txBody>
      </p:sp>
      <p:sp>
        <p:nvSpPr>
          <p:cNvPr id="110" name="Oval 109">
            <a:extLst>
              <a:ext uri="{FF2B5EF4-FFF2-40B4-BE49-F238E27FC236}">
                <a16:creationId xmlns:a16="http://schemas.microsoft.com/office/drawing/2014/main" id="{E29E7BF3-A616-00D6-48A8-EC18F1B38168}"/>
              </a:ext>
            </a:extLst>
          </p:cNvPr>
          <p:cNvSpPr/>
          <p:nvPr/>
        </p:nvSpPr>
        <p:spPr>
          <a:xfrm>
            <a:off x="6637966" y="4199092"/>
            <a:ext cx="717599" cy="811270"/>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1" name="Curved Connector 110">
            <a:extLst>
              <a:ext uri="{FF2B5EF4-FFF2-40B4-BE49-F238E27FC236}">
                <a16:creationId xmlns:a16="http://schemas.microsoft.com/office/drawing/2014/main" id="{4CE0F6EB-C3CC-DCF2-A2D4-96A1A41BEDB5}"/>
              </a:ext>
            </a:extLst>
          </p:cNvPr>
          <p:cNvCxnSpPr>
            <a:cxnSpLocks/>
          </p:cNvCxnSpPr>
          <p:nvPr/>
        </p:nvCxnSpPr>
        <p:spPr>
          <a:xfrm>
            <a:off x="6880186" y="4989203"/>
            <a:ext cx="421314" cy="413875"/>
          </a:xfrm>
          <a:prstGeom prst="curvedConnector3">
            <a:avLst>
              <a:gd name="adj1" fmla="val 50000"/>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114" name="TextBox 113">
            <a:extLst>
              <a:ext uri="{FF2B5EF4-FFF2-40B4-BE49-F238E27FC236}">
                <a16:creationId xmlns:a16="http://schemas.microsoft.com/office/drawing/2014/main" id="{E6A13F7D-E08D-53CD-5E02-71854E8A915A}"/>
              </a:ext>
            </a:extLst>
          </p:cNvPr>
          <p:cNvSpPr txBox="1"/>
          <p:nvPr/>
        </p:nvSpPr>
        <p:spPr>
          <a:xfrm>
            <a:off x="7252660" y="5287943"/>
            <a:ext cx="2483372" cy="230832"/>
          </a:xfrm>
          <a:prstGeom prst="rect">
            <a:avLst/>
          </a:prstGeom>
          <a:noFill/>
          <a:ln>
            <a:noFill/>
          </a:ln>
        </p:spPr>
        <p:txBody>
          <a:bodyPr wrap="none" rtlCol="0">
            <a:spAutoFit/>
          </a:bodyPr>
          <a:lstStyle/>
          <a:p>
            <a:r>
              <a:rPr lang="fr-FR" sz="900" dirty="0">
                <a:solidFill>
                  <a:schemeClr val="accent2"/>
                </a:solidFill>
                <a:latin typeface="Arial Rounded MT Bold" panose="020F0704030504030204" pitchFamily="34" charset="77"/>
              </a:rPr>
              <a:t>Pourquoi deux évènements si proches ?</a:t>
            </a:r>
          </a:p>
        </p:txBody>
      </p:sp>
      <p:sp>
        <p:nvSpPr>
          <p:cNvPr id="115" name="Title 1">
            <a:extLst>
              <a:ext uri="{FF2B5EF4-FFF2-40B4-BE49-F238E27FC236}">
                <a16:creationId xmlns:a16="http://schemas.microsoft.com/office/drawing/2014/main" id="{2F307979-D4E9-539D-4F92-B266BC9DF56F}"/>
              </a:ext>
            </a:extLst>
          </p:cNvPr>
          <p:cNvSpPr txBox="1">
            <a:spLocks/>
          </p:cNvSpPr>
          <p:nvPr/>
        </p:nvSpPr>
        <p:spPr>
          <a:xfrm>
            <a:off x="838200" y="365125"/>
            <a:ext cx="2061754" cy="88890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chemeClr val="bg1">
                    <a:lumMod val="85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a:t>
            </a:r>
            <a:r>
              <a:rPr lang="fr-FR" b="1" dirty="0">
                <a:solidFill>
                  <a:schemeClr val="bg1">
                    <a:lumMod val="50000"/>
                  </a:schemeClr>
                </a:solidFill>
                <a:latin typeface="Arial Rounded MT Bold" panose="020F0704030504030204" pitchFamily="34" charset="77"/>
              </a:rPr>
              <a:t>P</a:t>
            </a:r>
            <a:r>
              <a:rPr lang="fr-FR" dirty="0">
                <a:solidFill>
                  <a:schemeClr val="bg1">
                    <a:lumMod val="85000"/>
                  </a:schemeClr>
                </a:solidFill>
                <a:latin typeface="Arial Rounded MT Bold" panose="020F0704030504030204" pitchFamily="34" charset="77"/>
              </a:rPr>
              <a:t>-I</a:t>
            </a:r>
            <a:endParaRPr lang="fr-FR" dirty="0">
              <a:solidFill>
                <a:srgbClr val="0070C0"/>
              </a:solidFill>
              <a:latin typeface="Arial Rounded MT Bold" panose="020F0704030504030204" pitchFamily="34" charset="77"/>
            </a:endParaRPr>
          </a:p>
        </p:txBody>
      </p:sp>
      <p:sp>
        <p:nvSpPr>
          <p:cNvPr id="117" name="TextBox 116">
            <a:extLst>
              <a:ext uri="{FF2B5EF4-FFF2-40B4-BE49-F238E27FC236}">
                <a16:creationId xmlns:a16="http://schemas.microsoft.com/office/drawing/2014/main" id="{DC4D7D4C-09FF-632F-3D82-A21E53A0623C}"/>
              </a:ext>
            </a:extLst>
          </p:cNvPr>
          <p:cNvSpPr txBox="1"/>
          <p:nvPr/>
        </p:nvSpPr>
        <p:spPr>
          <a:xfrm>
            <a:off x="12047" y="1095317"/>
            <a:ext cx="6046540" cy="646331"/>
          </a:xfrm>
          <a:prstGeom prst="rect">
            <a:avLst/>
          </a:prstGeom>
          <a:noFill/>
        </p:spPr>
        <p:txBody>
          <a:bodyPr wrap="square" rtlCol="0">
            <a:spAutoFit/>
          </a:bodyPr>
          <a:lstStyle/>
          <a:p>
            <a:pPr marL="492125" indent="-492125" algn="ctr"/>
            <a:r>
              <a:rPr lang="fr-FR" b="1" dirty="0">
                <a:solidFill>
                  <a:srgbClr val="4AA398"/>
                </a:solidFill>
                <a:latin typeface="Arial Rounded MT Bold" panose="020F0704030504030204" pitchFamily="34" charset="77"/>
                <a:cs typeface="Calibri" panose="020F0502020204030204" pitchFamily="34" charset="0"/>
              </a:rPr>
              <a:t>Etape 1 </a:t>
            </a:r>
            <a:r>
              <a:rPr lang="fr-FR" dirty="0">
                <a:solidFill>
                  <a:srgbClr val="4AA398"/>
                </a:solidFill>
                <a:latin typeface="Arial Rounded MT Bold" panose="020F0704030504030204" pitchFamily="34" charset="77"/>
                <a:cs typeface="Calibri" panose="020F0502020204030204" pitchFamily="34" charset="0"/>
              </a:rPr>
              <a:t>-</a:t>
            </a:r>
            <a:r>
              <a:rPr lang="fr-FR" b="1" dirty="0">
                <a:solidFill>
                  <a:srgbClr val="4AA398"/>
                </a:solidFill>
                <a:latin typeface="Arial Rounded MT Bold" panose="020F0704030504030204" pitchFamily="34" charset="77"/>
                <a:cs typeface="Calibri" panose="020F0502020204030204" pitchFamily="34" charset="0"/>
              </a:rPr>
              <a:t> </a:t>
            </a:r>
            <a:r>
              <a:rPr lang="fr-FR" dirty="0">
                <a:solidFill>
                  <a:srgbClr val="57C1B2"/>
                </a:solidFill>
                <a:latin typeface="Arial Rounded MT Bold" panose="020F0704030504030204" pitchFamily="34" charset="77"/>
                <a:cs typeface="Calibri" panose="020F0502020204030204" pitchFamily="34" charset="0"/>
              </a:rPr>
              <a:t>Temps imposé et </a:t>
            </a:r>
          </a:p>
          <a:p>
            <a:pPr marL="492125" indent="-492125" algn="ctr"/>
            <a:r>
              <a:rPr lang="fr-FR" dirty="0">
                <a:solidFill>
                  <a:srgbClr val="57C1B2"/>
                </a:solidFill>
                <a:latin typeface="Arial Rounded MT Bold" panose="020F0704030504030204" pitchFamily="34" charset="77"/>
                <a:cs typeface="Calibri" panose="020F0502020204030204" pitchFamily="34" charset="0"/>
              </a:rPr>
              <a:t>temps souhaité sur la frise</a:t>
            </a:r>
          </a:p>
        </p:txBody>
      </p:sp>
      <p:sp>
        <p:nvSpPr>
          <p:cNvPr id="119" name="TextBox 118">
            <a:extLst>
              <a:ext uri="{FF2B5EF4-FFF2-40B4-BE49-F238E27FC236}">
                <a16:creationId xmlns:a16="http://schemas.microsoft.com/office/drawing/2014/main" id="{CF8C0C76-7575-271D-3710-F35403F03109}"/>
              </a:ext>
            </a:extLst>
          </p:cNvPr>
          <p:cNvSpPr txBox="1"/>
          <p:nvPr/>
        </p:nvSpPr>
        <p:spPr>
          <a:xfrm>
            <a:off x="6785308" y="2351515"/>
            <a:ext cx="4827972" cy="523220"/>
          </a:xfrm>
          <a:prstGeom prst="rect">
            <a:avLst/>
          </a:prstGeom>
          <a:noFill/>
        </p:spPr>
        <p:txBody>
          <a:bodyPr wrap="square">
            <a:spAutoFit/>
          </a:bodyPr>
          <a:lstStyle/>
          <a:p>
            <a:pPr algn="just"/>
            <a:r>
              <a:rPr lang="fr-FR" sz="1400" dirty="0">
                <a:latin typeface="Calibri" panose="020F0502020204030204" pitchFamily="34" charset="0"/>
                <a:cs typeface="Calibri" panose="020F0502020204030204" pitchFamily="34" charset="0"/>
              </a:rPr>
              <a:t>Sur la frise, nous plaçons avec des post-it sur les zones de tension temporelle, où deux temporalités ne sont pas ajustées.</a:t>
            </a:r>
          </a:p>
        </p:txBody>
      </p:sp>
    </p:spTree>
    <p:extLst>
      <p:ext uri="{BB962C8B-B14F-4D97-AF65-F5344CB8AC3E}">
        <p14:creationId xmlns:p14="http://schemas.microsoft.com/office/powerpoint/2010/main" val="37023634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32E3-DEE7-5725-E705-F0D725F3F261}"/>
              </a:ext>
            </a:extLst>
          </p:cNvPr>
          <p:cNvSpPr txBox="1">
            <a:spLocks/>
          </p:cNvSpPr>
          <p:nvPr/>
        </p:nvSpPr>
        <p:spPr>
          <a:xfrm>
            <a:off x="838200" y="365125"/>
            <a:ext cx="2061754" cy="88890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chemeClr val="bg1">
                    <a:lumMod val="85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a:t>
            </a:r>
            <a:r>
              <a:rPr lang="fr-FR" b="1" dirty="0">
                <a:solidFill>
                  <a:schemeClr val="bg1">
                    <a:lumMod val="50000"/>
                  </a:schemeClr>
                </a:solidFill>
                <a:latin typeface="Arial Rounded MT Bold" panose="020F0704030504030204" pitchFamily="34" charset="77"/>
              </a:rPr>
              <a:t>P</a:t>
            </a:r>
            <a:r>
              <a:rPr lang="fr-FR" dirty="0">
                <a:solidFill>
                  <a:schemeClr val="bg1">
                    <a:lumMod val="85000"/>
                  </a:schemeClr>
                </a:solidFill>
                <a:latin typeface="Arial Rounded MT Bold" panose="020F0704030504030204" pitchFamily="34" charset="77"/>
              </a:rPr>
              <a:t>-I</a:t>
            </a:r>
            <a:endParaRPr lang="fr-FR" dirty="0">
              <a:solidFill>
                <a:srgbClr val="0070C0"/>
              </a:solidFill>
              <a:latin typeface="Arial Rounded MT Bold" panose="020F0704030504030204" pitchFamily="34" charset="77"/>
            </a:endParaRPr>
          </a:p>
        </p:txBody>
      </p:sp>
      <p:sp>
        <p:nvSpPr>
          <p:cNvPr id="5" name="TextBox 4">
            <a:extLst>
              <a:ext uri="{FF2B5EF4-FFF2-40B4-BE49-F238E27FC236}">
                <a16:creationId xmlns:a16="http://schemas.microsoft.com/office/drawing/2014/main" id="{6861CD42-B442-7DE9-B70B-2A973CA1EBB7}"/>
              </a:ext>
            </a:extLst>
          </p:cNvPr>
          <p:cNvSpPr txBox="1"/>
          <p:nvPr/>
        </p:nvSpPr>
        <p:spPr>
          <a:xfrm>
            <a:off x="1" y="527691"/>
            <a:ext cx="12191999" cy="369332"/>
          </a:xfrm>
          <a:prstGeom prst="rect">
            <a:avLst/>
          </a:prstGeom>
          <a:noFill/>
        </p:spPr>
        <p:txBody>
          <a:bodyPr wrap="square" rtlCol="0">
            <a:spAutoFit/>
          </a:bodyPr>
          <a:lstStyle/>
          <a:p>
            <a:pPr marL="492125" indent="-492125" algn="ctr"/>
            <a:r>
              <a:rPr lang="fr-FR" b="1" dirty="0">
                <a:solidFill>
                  <a:srgbClr val="4AA398"/>
                </a:solidFill>
                <a:latin typeface="Arial Rounded MT Bold" panose="020F0704030504030204" pitchFamily="34" charset="77"/>
                <a:cs typeface="Calibri" panose="020F0502020204030204" pitchFamily="34" charset="0"/>
              </a:rPr>
              <a:t>Etape 2 </a:t>
            </a:r>
            <a:r>
              <a:rPr lang="fr-FR" dirty="0">
                <a:solidFill>
                  <a:srgbClr val="4AA398"/>
                </a:solidFill>
                <a:latin typeface="Arial Rounded MT Bold" panose="020F0704030504030204" pitchFamily="34" charset="77"/>
                <a:cs typeface="Calibri" panose="020F0502020204030204" pitchFamily="34" charset="0"/>
              </a:rPr>
              <a:t>-</a:t>
            </a:r>
            <a:r>
              <a:rPr lang="fr-FR" b="1" dirty="0">
                <a:solidFill>
                  <a:srgbClr val="4AA398"/>
                </a:solidFill>
                <a:latin typeface="Arial Rounded MT Bold" panose="020F0704030504030204" pitchFamily="34" charset="77"/>
                <a:cs typeface="Calibri" panose="020F0502020204030204" pitchFamily="34" charset="0"/>
              </a:rPr>
              <a:t> </a:t>
            </a:r>
            <a:r>
              <a:rPr lang="fr-FR" dirty="0">
                <a:solidFill>
                  <a:srgbClr val="57C1B2"/>
                </a:solidFill>
                <a:latin typeface="Arial Rounded MT Bold" panose="020F0704030504030204" pitchFamily="34" charset="77"/>
                <a:cs typeface="Calibri" panose="020F0502020204030204" pitchFamily="34" charset="0"/>
              </a:rPr>
              <a:t>Temps imposé et temps souhaité</a:t>
            </a:r>
          </a:p>
        </p:txBody>
      </p:sp>
      <p:pic>
        <p:nvPicPr>
          <p:cNvPr id="6" name="Picture 5">
            <a:extLst>
              <a:ext uri="{FF2B5EF4-FFF2-40B4-BE49-F238E27FC236}">
                <a16:creationId xmlns:a16="http://schemas.microsoft.com/office/drawing/2014/main" id="{0D3D6046-3654-D73B-F279-60A56A86B073}"/>
              </a:ext>
            </a:extLst>
          </p:cNvPr>
          <p:cNvPicPr>
            <a:picLocks noChangeAspect="1"/>
          </p:cNvPicPr>
          <p:nvPr/>
        </p:nvPicPr>
        <p:blipFill>
          <a:blip r:embed="rId2"/>
          <a:stretch>
            <a:fillRect/>
          </a:stretch>
        </p:blipFill>
        <p:spPr>
          <a:xfrm>
            <a:off x="342731" y="2732730"/>
            <a:ext cx="4920392" cy="1585862"/>
          </a:xfrm>
          <a:prstGeom prst="rect">
            <a:avLst/>
          </a:prstGeom>
        </p:spPr>
      </p:pic>
      <p:grpSp>
        <p:nvGrpSpPr>
          <p:cNvPr id="7" name="Group 6">
            <a:extLst>
              <a:ext uri="{FF2B5EF4-FFF2-40B4-BE49-F238E27FC236}">
                <a16:creationId xmlns:a16="http://schemas.microsoft.com/office/drawing/2014/main" id="{CF0FA070-2479-4604-7E3B-51FC694E9512}"/>
              </a:ext>
            </a:extLst>
          </p:cNvPr>
          <p:cNvGrpSpPr/>
          <p:nvPr/>
        </p:nvGrpSpPr>
        <p:grpSpPr>
          <a:xfrm>
            <a:off x="0" y="1249490"/>
            <a:ext cx="12192000" cy="5617900"/>
            <a:chOff x="0" y="1249490"/>
            <a:chExt cx="12192000" cy="5617900"/>
          </a:xfrm>
        </p:grpSpPr>
        <p:sp>
          <p:nvSpPr>
            <p:cNvPr id="9" name="TextBox 8">
              <a:extLst>
                <a:ext uri="{FF2B5EF4-FFF2-40B4-BE49-F238E27FC236}">
                  <a16:creationId xmlns:a16="http://schemas.microsoft.com/office/drawing/2014/main" id="{E01BFBC4-4D62-5916-5B01-A84C2E5D22AC}"/>
                </a:ext>
              </a:extLst>
            </p:cNvPr>
            <p:cNvSpPr txBox="1"/>
            <p:nvPr/>
          </p:nvSpPr>
          <p:spPr>
            <a:xfrm>
              <a:off x="0" y="1741218"/>
              <a:ext cx="6058596" cy="369332"/>
            </a:xfrm>
            <a:prstGeom prst="rect">
              <a:avLst/>
            </a:prstGeom>
            <a:noFill/>
          </p:spPr>
          <p:txBody>
            <a:bodyPr wrap="square">
              <a:spAutoFit/>
            </a:bodyPr>
            <a:lstStyle/>
            <a:p>
              <a:pPr algn="ctr"/>
              <a:r>
                <a:rPr lang="fr-FR" sz="1800" dirty="0">
                  <a:solidFill>
                    <a:srgbClr val="0070C0"/>
                  </a:solidFill>
                  <a:latin typeface="Arial Rounded MT Bold" panose="020F0704030504030204" pitchFamily="34" charset="77"/>
                  <a:cs typeface="Calibri" panose="020F0502020204030204" pitchFamily="34" charset="0"/>
                </a:rPr>
                <a:t>Objet</a:t>
              </a:r>
              <a:endParaRPr lang="fr-FR" dirty="0"/>
            </a:p>
          </p:txBody>
        </p:sp>
        <p:sp>
          <p:nvSpPr>
            <p:cNvPr id="10" name="TextBox 9">
              <a:extLst>
                <a:ext uri="{FF2B5EF4-FFF2-40B4-BE49-F238E27FC236}">
                  <a16:creationId xmlns:a16="http://schemas.microsoft.com/office/drawing/2014/main" id="{57B8A0F8-613B-6BE1-12B1-428F155529C1}"/>
                </a:ext>
              </a:extLst>
            </p:cNvPr>
            <p:cNvSpPr txBox="1"/>
            <p:nvPr/>
          </p:nvSpPr>
          <p:spPr>
            <a:xfrm>
              <a:off x="6096001" y="1735838"/>
              <a:ext cx="6095999" cy="369332"/>
            </a:xfrm>
            <a:prstGeom prst="rect">
              <a:avLst/>
            </a:prstGeom>
            <a:noFill/>
          </p:spPr>
          <p:txBody>
            <a:bodyPr wrap="square">
              <a:spAutoFit/>
            </a:bodyPr>
            <a:lstStyle/>
            <a:p>
              <a:pPr algn="ctr"/>
              <a:r>
                <a:rPr lang="fr-FR" sz="1800" dirty="0">
                  <a:solidFill>
                    <a:srgbClr val="7030A0"/>
                  </a:solidFill>
                  <a:latin typeface="Arial Rounded MT Bold" panose="020F0704030504030204" pitchFamily="34" charset="77"/>
                  <a:cs typeface="Calibri" panose="020F0502020204030204" pitchFamily="34" charset="0"/>
                </a:rPr>
                <a:t>Processus</a:t>
              </a:r>
              <a:endParaRPr lang="fr-FR" dirty="0">
                <a:solidFill>
                  <a:srgbClr val="7030A0"/>
                </a:solidFill>
              </a:endParaRPr>
            </a:p>
          </p:txBody>
        </p:sp>
        <p:grpSp>
          <p:nvGrpSpPr>
            <p:cNvPr id="11" name="Group 10">
              <a:extLst>
                <a:ext uri="{FF2B5EF4-FFF2-40B4-BE49-F238E27FC236}">
                  <a16:creationId xmlns:a16="http://schemas.microsoft.com/office/drawing/2014/main" id="{942266D1-41C3-2769-6B19-C05330506847}"/>
                </a:ext>
              </a:extLst>
            </p:cNvPr>
            <p:cNvGrpSpPr/>
            <p:nvPr/>
          </p:nvGrpSpPr>
          <p:grpSpPr>
            <a:xfrm>
              <a:off x="5889869" y="1249490"/>
              <a:ext cx="400380" cy="5617900"/>
              <a:chOff x="5889869" y="1249490"/>
              <a:chExt cx="400380" cy="5617900"/>
            </a:xfrm>
          </p:grpSpPr>
          <p:cxnSp>
            <p:nvCxnSpPr>
              <p:cNvPr id="12" name="Straight Connector 11">
                <a:extLst>
                  <a:ext uri="{FF2B5EF4-FFF2-40B4-BE49-F238E27FC236}">
                    <a16:creationId xmlns:a16="http://schemas.microsoft.com/office/drawing/2014/main" id="{88F701A2-8E51-2187-7443-F37E0C544E95}"/>
                  </a:ext>
                </a:extLst>
              </p:cNvPr>
              <p:cNvCxnSpPr>
                <a:cxnSpLocks/>
              </p:cNvCxnSpPr>
              <p:nvPr/>
            </p:nvCxnSpPr>
            <p:spPr>
              <a:xfrm>
                <a:off x="6058596" y="1769794"/>
                <a:ext cx="0" cy="5097596"/>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B25C574E-30BC-560D-0DF9-CD802AF0FD3C}"/>
                  </a:ext>
                </a:extLst>
              </p:cNvPr>
              <p:cNvSpPr txBox="1"/>
              <p:nvPr/>
            </p:nvSpPr>
            <p:spPr>
              <a:xfrm>
                <a:off x="5889869" y="1249490"/>
                <a:ext cx="400380" cy="707886"/>
              </a:xfrm>
              <a:prstGeom prst="rect">
                <a:avLst/>
              </a:prstGeom>
              <a:noFill/>
              <a:ln>
                <a:noFill/>
              </a:ln>
            </p:spPr>
            <p:txBody>
              <a:bodyPr wrap="square" rtlCol="0">
                <a:spAutoFit/>
              </a:bodyPr>
              <a:lstStyle/>
              <a:p>
                <a:r>
                  <a:rPr lang="fr-FR" sz="4000" dirty="0">
                    <a:latin typeface="Arial Rounded MT Bold" panose="020F0704030504030204" pitchFamily="34" charset="77"/>
                  </a:rPr>
                  <a:t>.</a:t>
                </a:r>
              </a:p>
            </p:txBody>
          </p:sp>
        </p:grpSp>
      </p:grpSp>
      <p:pic>
        <p:nvPicPr>
          <p:cNvPr id="14" name="Picture 13">
            <a:extLst>
              <a:ext uri="{FF2B5EF4-FFF2-40B4-BE49-F238E27FC236}">
                <a16:creationId xmlns:a16="http://schemas.microsoft.com/office/drawing/2014/main" id="{782F1FDA-B64F-7E29-5312-76A4CC10CB2E}"/>
              </a:ext>
            </a:extLst>
          </p:cNvPr>
          <p:cNvPicPr>
            <a:picLocks noChangeAspect="1"/>
          </p:cNvPicPr>
          <p:nvPr/>
        </p:nvPicPr>
        <p:blipFill>
          <a:blip r:embed="rId2"/>
          <a:stretch>
            <a:fillRect/>
          </a:stretch>
        </p:blipFill>
        <p:spPr>
          <a:xfrm>
            <a:off x="6850714" y="2732730"/>
            <a:ext cx="4920392" cy="1585862"/>
          </a:xfrm>
          <a:prstGeom prst="rect">
            <a:avLst/>
          </a:prstGeom>
        </p:spPr>
      </p:pic>
      <p:sp>
        <p:nvSpPr>
          <p:cNvPr id="16" name="TextBox 15">
            <a:extLst>
              <a:ext uri="{FF2B5EF4-FFF2-40B4-BE49-F238E27FC236}">
                <a16:creationId xmlns:a16="http://schemas.microsoft.com/office/drawing/2014/main" id="{B43FB5EB-93A2-83FB-94F2-000C9BFD8BFD}"/>
              </a:ext>
            </a:extLst>
          </p:cNvPr>
          <p:cNvSpPr txBox="1"/>
          <p:nvPr/>
        </p:nvSpPr>
        <p:spPr>
          <a:xfrm>
            <a:off x="6850714" y="2240073"/>
            <a:ext cx="1144865" cy="369332"/>
          </a:xfrm>
          <a:prstGeom prst="rect">
            <a:avLst/>
          </a:prstGeom>
          <a:noFill/>
        </p:spPr>
        <p:txBody>
          <a:bodyPr wrap="none" rtlCol="0">
            <a:spAutoFit/>
          </a:bodyPr>
          <a:lstStyle/>
          <a:p>
            <a:r>
              <a:rPr lang="fr-FR" dirty="0">
                <a:solidFill>
                  <a:srgbClr val="4AA398"/>
                </a:solidFill>
                <a:latin typeface="Arial Rounded MT Bold" panose="020F0704030504030204" pitchFamily="34" charset="77"/>
              </a:rPr>
              <a:t>Acteur 1</a:t>
            </a:r>
          </a:p>
        </p:txBody>
      </p:sp>
      <p:sp>
        <p:nvSpPr>
          <p:cNvPr id="17" name="TextBox 16">
            <a:extLst>
              <a:ext uri="{FF2B5EF4-FFF2-40B4-BE49-F238E27FC236}">
                <a16:creationId xmlns:a16="http://schemas.microsoft.com/office/drawing/2014/main" id="{9E9F6EDC-66FF-A951-7EA3-037711CAE1A9}"/>
              </a:ext>
            </a:extLst>
          </p:cNvPr>
          <p:cNvSpPr txBox="1"/>
          <p:nvPr/>
        </p:nvSpPr>
        <p:spPr>
          <a:xfrm>
            <a:off x="342731" y="2266737"/>
            <a:ext cx="858377" cy="369332"/>
          </a:xfrm>
          <a:prstGeom prst="rect">
            <a:avLst/>
          </a:prstGeom>
          <a:noFill/>
        </p:spPr>
        <p:txBody>
          <a:bodyPr wrap="none" rtlCol="0">
            <a:spAutoFit/>
          </a:bodyPr>
          <a:lstStyle/>
          <a:p>
            <a:r>
              <a:rPr lang="fr-FR" dirty="0">
                <a:solidFill>
                  <a:srgbClr val="4AA398"/>
                </a:solidFill>
                <a:latin typeface="Arial Rounded MT Bold" panose="020F0704030504030204" pitchFamily="34" charset="77"/>
              </a:rPr>
              <a:t>SDV 1</a:t>
            </a:r>
          </a:p>
        </p:txBody>
      </p:sp>
      <p:sp>
        <p:nvSpPr>
          <p:cNvPr id="18" name="TextBox 17">
            <a:extLst>
              <a:ext uri="{FF2B5EF4-FFF2-40B4-BE49-F238E27FC236}">
                <a16:creationId xmlns:a16="http://schemas.microsoft.com/office/drawing/2014/main" id="{CC894C43-6CAE-17C7-7537-70F5893BF65F}"/>
              </a:ext>
            </a:extLst>
          </p:cNvPr>
          <p:cNvSpPr txBox="1"/>
          <p:nvPr/>
        </p:nvSpPr>
        <p:spPr>
          <a:xfrm>
            <a:off x="305326" y="5082702"/>
            <a:ext cx="858377" cy="369332"/>
          </a:xfrm>
          <a:prstGeom prst="rect">
            <a:avLst/>
          </a:prstGeom>
          <a:noFill/>
        </p:spPr>
        <p:txBody>
          <a:bodyPr wrap="none" rtlCol="0">
            <a:spAutoFit/>
          </a:bodyPr>
          <a:lstStyle/>
          <a:p>
            <a:r>
              <a:rPr lang="fr-FR" dirty="0">
                <a:solidFill>
                  <a:srgbClr val="4AA398"/>
                </a:solidFill>
                <a:latin typeface="Arial Rounded MT Bold" panose="020F0704030504030204" pitchFamily="34" charset="77"/>
              </a:rPr>
              <a:t>SDV 2</a:t>
            </a:r>
          </a:p>
        </p:txBody>
      </p:sp>
      <p:pic>
        <p:nvPicPr>
          <p:cNvPr id="19" name="Picture 18">
            <a:extLst>
              <a:ext uri="{FF2B5EF4-FFF2-40B4-BE49-F238E27FC236}">
                <a16:creationId xmlns:a16="http://schemas.microsoft.com/office/drawing/2014/main" id="{83C6B74F-4FB8-2BF4-647A-A91D11673F0D}"/>
              </a:ext>
            </a:extLst>
          </p:cNvPr>
          <p:cNvPicPr>
            <a:picLocks noChangeAspect="1"/>
          </p:cNvPicPr>
          <p:nvPr/>
        </p:nvPicPr>
        <p:blipFill>
          <a:blip r:embed="rId2"/>
          <a:stretch>
            <a:fillRect/>
          </a:stretch>
        </p:blipFill>
        <p:spPr>
          <a:xfrm>
            <a:off x="342730" y="5454608"/>
            <a:ext cx="2565348" cy="826822"/>
          </a:xfrm>
          <a:prstGeom prst="rect">
            <a:avLst/>
          </a:prstGeom>
        </p:spPr>
      </p:pic>
      <p:sp>
        <p:nvSpPr>
          <p:cNvPr id="20" name="TextBox 19">
            <a:extLst>
              <a:ext uri="{FF2B5EF4-FFF2-40B4-BE49-F238E27FC236}">
                <a16:creationId xmlns:a16="http://schemas.microsoft.com/office/drawing/2014/main" id="{AC6F936D-76AA-BF22-8BA9-66D8D4EA50A4}"/>
              </a:ext>
            </a:extLst>
          </p:cNvPr>
          <p:cNvSpPr txBox="1"/>
          <p:nvPr/>
        </p:nvSpPr>
        <p:spPr>
          <a:xfrm>
            <a:off x="9310910" y="5097310"/>
            <a:ext cx="1144865" cy="369332"/>
          </a:xfrm>
          <a:prstGeom prst="rect">
            <a:avLst/>
          </a:prstGeom>
          <a:noFill/>
        </p:spPr>
        <p:txBody>
          <a:bodyPr wrap="none" rtlCol="0">
            <a:spAutoFit/>
          </a:bodyPr>
          <a:lstStyle/>
          <a:p>
            <a:r>
              <a:rPr lang="fr-FR" dirty="0">
                <a:solidFill>
                  <a:srgbClr val="4AA398"/>
                </a:solidFill>
                <a:latin typeface="Arial Rounded MT Bold" panose="020F0704030504030204" pitchFamily="34" charset="77"/>
              </a:rPr>
              <a:t>Acteur 3</a:t>
            </a:r>
          </a:p>
        </p:txBody>
      </p:sp>
      <p:sp>
        <p:nvSpPr>
          <p:cNvPr id="21" name="TextBox 20">
            <a:extLst>
              <a:ext uri="{FF2B5EF4-FFF2-40B4-BE49-F238E27FC236}">
                <a16:creationId xmlns:a16="http://schemas.microsoft.com/office/drawing/2014/main" id="{F3E6D773-3049-1162-1EB5-E03806A9E1FE}"/>
              </a:ext>
            </a:extLst>
          </p:cNvPr>
          <p:cNvSpPr txBox="1"/>
          <p:nvPr/>
        </p:nvSpPr>
        <p:spPr>
          <a:xfrm>
            <a:off x="6527329" y="5111523"/>
            <a:ext cx="1144865" cy="369332"/>
          </a:xfrm>
          <a:prstGeom prst="rect">
            <a:avLst/>
          </a:prstGeom>
          <a:noFill/>
        </p:spPr>
        <p:txBody>
          <a:bodyPr wrap="none" rtlCol="0">
            <a:spAutoFit/>
          </a:bodyPr>
          <a:lstStyle/>
          <a:p>
            <a:r>
              <a:rPr lang="fr-FR" dirty="0">
                <a:solidFill>
                  <a:srgbClr val="4AA398"/>
                </a:solidFill>
                <a:latin typeface="Arial Rounded MT Bold" panose="020F0704030504030204" pitchFamily="34" charset="77"/>
              </a:rPr>
              <a:t>Acteur 2</a:t>
            </a:r>
          </a:p>
        </p:txBody>
      </p:sp>
      <p:pic>
        <p:nvPicPr>
          <p:cNvPr id="22" name="Picture 21">
            <a:extLst>
              <a:ext uri="{FF2B5EF4-FFF2-40B4-BE49-F238E27FC236}">
                <a16:creationId xmlns:a16="http://schemas.microsoft.com/office/drawing/2014/main" id="{9C5077C6-3995-9422-32AA-8D266A94E070}"/>
              </a:ext>
            </a:extLst>
          </p:cNvPr>
          <p:cNvPicPr>
            <a:picLocks noChangeAspect="1"/>
          </p:cNvPicPr>
          <p:nvPr/>
        </p:nvPicPr>
        <p:blipFill>
          <a:blip r:embed="rId2"/>
          <a:stretch>
            <a:fillRect/>
          </a:stretch>
        </p:blipFill>
        <p:spPr>
          <a:xfrm>
            <a:off x="6527329" y="5460153"/>
            <a:ext cx="2690657" cy="867210"/>
          </a:xfrm>
          <a:prstGeom prst="rect">
            <a:avLst/>
          </a:prstGeom>
        </p:spPr>
      </p:pic>
      <p:pic>
        <p:nvPicPr>
          <p:cNvPr id="23" name="Picture 22">
            <a:extLst>
              <a:ext uri="{FF2B5EF4-FFF2-40B4-BE49-F238E27FC236}">
                <a16:creationId xmlns:a16="http://schemas.microsoft.com/office/drawing/2014/main" id="{B1A1E2BE-0B4D-D34E-6C0D-671FCD3404F2}"/>
              </a:ext>
            </a:extLst>
          </p:cNvPr>
          <p:cNvPicPr>
            <a:picLocks noChangeAspect="1"/>
          </p:cNvPicPr>
          <p:nvPr/>
        </p:nvPicPr>
        <p:blipFill>
          <a:blip r:embed="rId2"/>
          <a:stretch>
            <a:fillRect/>
          </a:stretch>
        </p:blipFill>
        <p:spPr>
          <a:xfrm>
            <a:off x="9409411" y="5466642"/>
            <a:ext cx="2690657" cy="867210"/>
          </a:xfrm>
          <a:prstGeom prst="rect">
            <a:avLst/>
          </a:prstGeom>
        </p:spPr>
      </p:pic>
      <p:sp>
        <p:nvSpPr>
          <p:cNvPr id="24" name="TextBox 23">
            <a:extLst>
              <a:ext uri="{FF2B5EF4-FFF2-40B4-BE49-F238E27FC236}">
                <a16:creationId xmlns:a16="http://schemas.microsoft.com/office/drawing/2014/main" id="{D2BFFA81-E52B-96F8-FA3E-80C2CE451089}"/>
              </a:ext>
            </a:extLst>
          </p:cNvPr>
          <p:cNvSpPr txBox="1"/>
          <p:nvPr/>
        </p:nvSpPr>
        <p:spPr>
          <a:xfrm>
            <a:off x="3029298" y="5082909"/>
            <a:ext cx="858377" cy="369332"/>
          </a:xfrm>
          <a:prstGeom prst="rect">
            <a:avLst/>
          </a:prstGeom>
          <a:noFill/>
        </p:spPr>
        <p:txBody>
          <a:bodyPr wrap="none" rtlCol="0">
            <a:spAutoFit/>
          </a:bodyPr>
          <a:lstStyle/>
          <a:p>
            <a:r>
              <a:rPr lang="fr-FR" dirty="0">
                <a:solidFill>
                  <a:srgbClr val="4AA398"/>
                </a:solidFill>
                <a:latin typeface="Arial Rounded MT Bold" panose="020F0704030504030204" pitchFamily="34" charset="77"/>
              </a:rPr>
              <a:t>SDV 3</a:t>
            </a:r>
          </a:p>
        </p:txBody>
      </p:sp>
      <p:pic>
        <p:nvPicPr>
          <p:cNvPr id="25" name="Picture 24">
            <a:extLst>
              <a:ext uri="{FF2B5EF4-FFF2-40B4-BE49-F238E27FC236}">
                <a16:creationId xmlns:a16="http://schemas.microsoft.com/office/drawing/2014/main" id="{F1C2606B-3881-4AC0-EA5F-49DA76D36E65}"/>
              </a:ext>
            </a:extLst>
          </p:cNvPr>
          <p:cNvPicPr>
            <a:picLocks noChangeAspect="1"/>
          </p:cNvPicPr>
          <p:nvPr/>
        </p:nvPicPr>
        <p:blipFill>
          <a:blip r:embed="rId2"/>
          <a:stretch>
            <a:fillRect/>
          </a:stretch>
        </p:blipFill>
        <p:spPr>
          <a:xfrm>
            <a:off x="3042711" y="5452241"/>
            <a:ext cx="2565348" cy="826822"/>
          </a:xfrm>
          <a:prstGeom prst="rect">
            <a:avLst/>
          </a:prstGeom>
        </p:spPr>
      </p:pic>
      <p:sp>
        <p:nvSpPr>
          <p:cNvPr id="26" name="TextBox 25">
            <a:extLst>
              <a:ext uri="{FF2B5EF4-FFF2-40B4-BE49-F238E27FC236}">
                <a16:creationId xmlns:a16="http://schemas.microsoft.com/office/drawing/2014/main" id="{3CCDCD7D-4DF0-D778-7604-50D910F621B3}"/>
              </a:ext>
            </a:extLst>
          </p:cNvPr>
          <p:cNvSpPr txBox="1"/>
          <p:nvPr/>
        </p:nvSpPr>
        <p:spPr>
          <a:xfrm>
            <a:off x="-5941" y="1405966"/>
            <a:ext cx="12192000" cy="307777"/>
          </a:xfrm>
          <a:prstGeom prst="rect">
            <a:avLst/>
          </a:prstGeom>
          <a:noFill/>
        </p:spPr>
        <p:txBody>
          <a:bodyPr wrap="square" rtlCol="0">
            <a:spAutoFit/>
          </a:bodyPr>
          <a:lstStyle/>
          <a:p>
            <a:pPr algn="ctr"/>
            <a:r>
              <a:rPr lang="fr-FR" sz="1400" dirty="0">
                <a:latin typeface="Calibri" panose="020F0502020204030204" pitchFamily="34" charset="0"/>
                <a:cs typeface="Calibri" panose="020F0502020204030204" pitchFamily="34" charset="0"/>
              </a:rPr>
              <a:t>Nous remplissons les tableaux avec les informations identifiées précédemment.</a:t>
            </a:r>
          </a:p>
        </p:txBody>
      </p:sp>
      <p:sp>
        <p:nvSpPr>
          <p:cNvPr id="28" name="TextBox 27">
            <a:extLst>
              <a:ext uri="{FF2B5EF4-FFF2-40B4-BE49-F238E27FC236}">
                <a16:creationId xmlns:a16="http://schemas.microsoft.com/office/drawing/2014/main" id="{ED07B79E-7505-EE3B-88F8-850E6CA365E3}"/>
              </a:ext>
            </a:extLst>
          </p:cNvPr>
          <p:cNvSpPr txBox="1"/>
          <p:nvPr/>
        </p:nvSpPr>
        <p:spPr>
          <a:xfrm>
            <a:off x="2884404" y="887910"/>
            <a:ext cx="6411310" cy="523220"/>
          </a:xfrm>
          <a:prstGeom prst="rect">
            <a:avLst/>
          </a:prstGeom>
          <a:noFill/>
        </p:spPr>
        <p:txBody>
          <a:bodyPr wrap="square">
            <a:spAutoFit/>
          </a:bodyPr>
          <a:lstStyle/>
          <a:p>
            <a:pPr algn="just"/>
            <a:r>
              <a:rPr lang="fr-FR" sz="1400" dirty="0">
                <a:latin typeface="Calibri" panose="020F0502020204030204" pitchFamily="34" charset="0"/>
                <a:cs typeface="Calibri" panose="020F0502020204030204" pitchFamily="34" charset="0"/>
              </a:rPr>
              <a:t>Nous pouvons mettre en comparaison les temps imposés et les temps souhaités pour chaque acteur, et observer si il y a concordance, donc chronodynamisme.</a:t>
            </a:r>
          </a:p>
        </p:txBody>
      </p:sp>
    </p:spTree>
    <p:extLst>
      <p:ext uri="{BB962C8B-B14F-4D97-AF65-F5344CB8AC3E}">
        <p14:creationId xmlns:p14="http://schemas.microsoft.com/office/powerpoint/2010/main" val="1723972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38244-33C4-6ECD-A225-E61D6F77A1B5}"/>
              </a:ext>
            </a:extLst>
          </p:cNvPr>
          <p:cNvSpPr txBox="1">
            <a:spLocks/>
          </p:cNvSpPr>
          <p:nvPr/>
        </p:nvSpPr>
        <p:spPr>
          <a:xfrm>
            <a:off x="24161" y="293503"/>
            <a:ext cx="12167839" cy="6792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dirty="0">
                <a:solidFill>
                  <a:schemeClr val="bg1">
                    <a:lumMod val="85000"/>
                  </a:schemeClr>
                </a:solidFill>
                <a:latin typeface="Arial Rounded MT Bold" panose="020F0704030504030204" pitchFamily="34" charset="77"/>
              </a:rPr>
              <a:t>A-P-</a:t>
            </a:r>
            <a:r>
              <a:rPr lang="fr-FR" b="1" dirty="0">
                <a:solidFill>
                  <a:srgbClr val="4AA398"/>
                </a:solidFill>
                <a:latin typeface="Arial Rounded MT Bold" panose="020F0704030504030204" pitchFamily="34" charset="77"/>
              </a:rPr>
              <a:t>I</a:t>
            </a:r>
            <a:r>
              <a:rPr lang="fr-FR" dirty="0">
                <a:solidFill>
                  <a:srgbClr val="4AA398"/>
                </a:solidFill>
                <a:latin typeface="Arial Rounded MT Bold" panose="020F0704030504030204" pitchFamily="34" charset="77"/>
              </a:rPr>
              <a:t>	Mode Invention</a:t>
            </a:r>
          </a:p>
        </p:txBody>
      </p:sp>
      <p:sp>
        <p:nvSpPr>
          <p:cNvPr id="4" name="TextBox 3">
            <a:extLst>
              <a:ext uri="{FF2B5EF4-FFF2-40B4-BE49-F238E27FC236}">
                <a16:creationId xmlns:a16="http://schemas.microsoft.com/office/drawing/2014/main" id="{8E52167B-9DFE-7593-23D4-0C9E1FE43BFC}"/>
              </a:ext>
            </a:extLst>
          </p:cNvPr>
          <p:cNvSpPr txBox="1"/>
          <p:nvPr/>
        </p:nvSpPr>
        <p:spPr>
          <a:xfrm>
            <a:off x="2637259" y="2543637"/>
            <a:ext cx="6935036" cy="3200876"/>
          </a:xfrm>
          <a:prstGeom prst="rect">
            <a:avLst/>
          </a:prstGeom>
          <a:noFill/>
        </p:spPr>
        <p:txBody>
          <a:bodyPr wrap="square" rtlCol="0">
            <a:spAutoFit/>
          </a:bodyPr>
          <a:lstStyle/>
          <a:p>
            <a:pPr algn="just"/>
            <a:r>
              <a:rPr lang="fr-FR" dirty="0">
                <a:solidFill>
                  <a:srgbClr val="57C1B2"/>
                </a:solidFill>
                <a:latin typeface="Arial Rounded MT Bold" panose="020F0704030504030204" pitchFamily="34" charset="77"/>
                <a:cs typeface="Calibri" panose="020F0502020204030204" pitchFamily="34" charset="0"/>
              </a:rPr>
              <a:t>La recherche de l’efficacité : </a:t>
            </a:r>
          </a:p>
          <a:p>
            <a:pPr algn="just"/>
            <a:r>
              <a:rPr lang="fr-FR" sz="1400" dirty="0">
                <a:latin typeface="Calibri" panose="020F0502020204030204" pitchFamily="34" charset="0"/>
                <a:cs typeface="Calibri" panose="020F0502020204030204" pitchFamily="34" charset="0"/>
              </a:rPr>
              <a:t>Nous souhaitons dans ce regard permettre à l’objet d’étude de correspondre parfaitement aux exigences et dynamiques inhérentes du milieu dans lequel il s’insère. </a:t>
            </a:r>
          </a:p>
          <a:p>
            <a:pPr algn="just"/>
            <a:endParaRPr lang="fr-FR" dirty="0">
              <a:latin typeface="Calibri" panose="020F0502020204030204" pitchFamily="34" charset="0"/>
              <a:cs typeface="Calibri" panose="020F0502020204030204" pitchFamily="34" charset="0"/>
            </a:endParaRPr>
          </a:p>
          <a:p>
            <a:pPr algn="just"/>
            <a:r>
              <a:rPr lang="fr-FR" dirty="0">
                <a:solidFill>
                  <a:srgbClr val="57C1B2"/>
                </a:solidFill>
                <a:latin typeface="Arial Rounded MT Bold" panose="020F0704030504030204" pitchFamily="34" charset="77"/>
                <a:cs typeface="Calibri" panose="020F0502020204030204" pitchFamily="34" charset="0"/>
              </a:rPr>
              <a:t>Le </a:t>
            </a:r>
            <a:r>
              <a:rPr lang="fr-FR" i="1" dirty="0">
                <a:solidFill>
                  <a:srgbClr val="57C1B2"/>
                </a:solidFill>
                <a:latin typeface="Arial Rounded MT Bold" panose="020F0704030504030204" pitchFamily="34" charset="77"/>
                <a:cs typeface="Calibri" panose="020F0502020204030204" pitchFamily="34" charset="0"/>
              </a:rPr>
              <a:t>care</a:t>
            </a:r>
            <a:r>
              <a:rPr lang="fr-FR" dirty="0">
                <a:solidFill>
                  <a:srgbClr val="57C1B2"/>
                </a:solidFill>
                <a:latin typeface="Arial Rounded MT Bold" panose="020F0704030504030204" pitchFamily="34" charset="77"/>
                <a:cs typeface="Calibri" panose="020F0502020204030204" pitchFamily="34" charset="0"/>
              </a:rPr>
              <a:t> : </a:t>
            </a:r>
          </a:p>
          <a:p>
            <a:pPr algn="just"/>
            <a:r>
              <a:rPr lang="fr-FR" sz="1400" dirty="0">
                <a:latin typeface="Calibri" panose="020F0502020204030204" pitchFamily="34" charset="0"/>
                <a:cs typeface="Calibri" panose="020F0502020204030204" pitchFamily="34" charset="0"/>
              </a:rPr>
              <a:t>Nous souhaitons dans ce regard faire en sorte que les dynamiques inhérentes à la situation ne soient pas néfastes pour les acteurs mis en jeux, tant ceux préexistants, que pour les nouveaux acteurs introduits avec l’objet d’étude. </a:t>
            </a:r>
          </a:p>
          <a:p>
            <a:pPr algn="just"/>
            <a:endParaRPr lang="fr-FR" dirty="0">
              <a:latin typeface="Calibri" panose="020F0502020204030204" pitchFamily="34" charset="0"/>
              <a:cs typeface="Calibri" panose="020F0502020204030204" pitchFamily="34" charset="0"/>
            </a:endParaRPr>
          </a:p>
          <a:p>
            <a:pPr algn="just"/>
            <a:r>
              <a:rPr lang="fr-FR" dirty="0">
                <a:solidFill>
                  <a:srgbClr val="57C1B2"/>
                </a:solidFill>
                <a:latin typeface="Arial Rounded MT Bold" panose="020F0704030504030204" pitchFamily="34" charset="77"/>
                <a:cs typeface="Calibri" panose="020F0502020204030204" pitchFamily="34" charset="0"/>
              </a:rPr>
              <a:t>Le </a:t>
            </a:r>
            <a:r>
              <a:rPr lang="fr-FR" i="1" dirty="0">
                <a:solidFill>
                  <a:srgbClr val="57C1B2"/>
                </a:solidFill>
                <a:latin typeface="Arial Rounded MT Bold" panose="020F0704030504030204" pitchFamily="34" charset="77"/>
                <a:cs typeface="Calibri" panose="020F0502020204030204" pitchFamily="34" charset="0"/>
              </a:rPr>
              <a:t>cure</a:t>
            </a:r>
            <a:r>
              <a:rPr lang="fr-FR" dirty="0">
                <a:solidFill>
                  <a:srgbClr val="57C1B2"/>
                </a:solidFill>
                <a:latin typeface="Arial Rounded MT Bold" panose="020F0704030504030204" pitchFamily="34" charset="77"/>
                <a:cs typeface="Calibri" panose="020F0502020204030204" pitchFamily="34" charset="0"/>
              </a:rPr>
              <a:t> :</a:t>
            </a:r>
          </a:p>
          <a:p>
            <a:pPr algn="just"/>
            <a:r>
              <a:rPr lang="fr-FR" sz="1400" dirty="0">
                <a:latin typeface="Calibri" panose="020F0502020204030204" pitchFamily="34" charset="0"/>
                <a:cs typeface="Calibri" panose="020F0502020204030204" pitchFamily="34" charset="0"/>
              </a:rPr>
              <a:t>Enfin, dans ce regard, le but est de pousser la remise en causes des logiques temporelles le plus loin possible, pour tenter de voir ce qu’il serait de plus bénéfique à la société, en agissant sur les rythmes de la technosphère (imposés), et les rythmes attendus (souhaités). </a:t>
            </a:r>
          </a:p>
        </p:txBody>
      </p:sp>
      <p:sp>
        <p:nvSpPr>
          <p:cNvPr id="5" name="TextBox 4">
            <a:extLst>
              <a:ext uri="{FF2B5EF4-FFF2-40B4-BE49-F238E27FC236}">
                <a16:creationId xmlns:a16="http://schemas.microsoft.com/office/drawing/2014/main" id="{05456DC7-E83E-E211-BCA4-0B6702945B67}"/>
              </a:ext>
            </a:extLst>
          </p:cNvPr>
          <p:cNvSpPr txBox="1"/>
          <p:nvPr/>
        </p:nvSpPr>
        <p:spPr>
          <a:xfrm>
            <a:off x="2637259" y="1470585"/>
            <a:ext cx="6935036" cy="523220"/>
          </a:xfrm>
          <a:prstGeom prst="rect">
            <a:avLst/>
          </a:prstGeom>
          <a:noFill/>
        </p:spPr>
        <p:txBody>
          <a:bodyPr wrap="square" rtlCol="0">
            <a:spAutoFit/>
          </a:bodyPr>
          <a:lstStyle/>
          <a:p>
            <a:pPr algn="just"/>
            <a:r>
              <a:rPr lang="fr-FR" sz="1400" dirty="0">
                <a:latin typeface="Calibri" panose="020F0502020204030204" pitchFamily="34" charset="0"/>
                <a:cs typeface="Calibri" panose="020F0502020204030204" pitchFamily="34" charset="0"/>
              </a:rPr>
              <a:t>Après avoir fait l’état des lieux et identifié les points de frottements entre logiques temporelles, nous proposons 3 types de regard pour guider notre processus d’invention.</a:t>
            </a:r>
          </a:p>
        </p:txBody>
      </p:sp>
    </p:spTree>
    <p:extLst>
      <p:ext uri="{BB962C8B-B14F-4D97-AF65-F5344CB8AC3E}">
        <p14:creationId xmlns:p14="http://schemas.microsoft.com/office/powerpoint/2010/main" val="1367372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C6F30-E1DB-5513-AC35-0ED7408950A5}"/>
              </a:ext>
            </a:extLst>
          </p:cNvPr>
          <p:cNvSpPr txBox="1">
            <a:spLocks/>
          </p:cNvSpPr>
          <p:nvPr/>
        </p:nvSpPr>
        <p:spPr>
          <a:xfrm>
            <a:off x="838200" y="365126"/>
            <a:ext cx="1893849" cy="8726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dirty="0">
                <a:solidFill>
                  <a:schemeClr val="bg1">
                    <a:lumMod val="85000"/>
                  </a:schemeClr>
                </a:solidFill>
                <a:latin typeface="Arial Rounded MT Bold" panose="020F0704030504030204" pitchFamily="34" charset="77"/>
              </a:rPr>
              <a:t>A-P-</a:t>
            </a:r>
            <a:r>
              <a:rPr lang="fr-FR" b="1" dirty="0">
                <a:solidFill>
                  <a:schemeClr val="bg1">
                    <a:lumMod val="50000"/>
                  </a:schemeClr>
                </a:solidFill>
                <a:latin typeface="Arial Rounded MT Bold" panose="020F0704030504030204" pitchFamily="34" charset="77"/>
              </a:rPr>
              <a:t>I</a:t>
            </a:r>
            <a:endParaRPr lang="fr-FR" dirty="0">
              <a:solidFill>
                <a:schemeClr val="bg1">
                  <a:lumMod val="50000"/>
                </a:schemeClr>
              </a:solidFill>
              <a:latin typeface="Arial Rounded MT Bold" panose="020F0704030504030204" pitchFamily="34" charset="77"/>
            </a:endParaRPr>
          </a:p>
        </p:txBody>
      </p:sp>
      <p:sp>
        <p:nvSpPr>
          <p:cNvPr id="5" name="TextBox 4">
            <a:extLst>
              <a:ext uri="{FF2B5EF4-FFF2-40B4-BE49-F238E27FC236}">
                <a16:creationId xmlns:a16="http://schemas.microsoft.com/office/drawing/2014/main" id="{0B0A8B39-6B84-2BC2-9F80-C55F130B21A6}"/>
              </a:ext>
            </a:extLst>
          </p:cNvPr>
          <p:cNvSpPr txBox="1"/>
          <p:nvPr/>
        </p:nvSpPr>
        <p:spPr>
          <a:xfrm>
            <a:off x="15428841" y="3853117"/>
            <a:ext cx="886781" cy="369332"/>
          </a:xfrm>
          <a:prstGeom prst="rect">
            <a:avLst/>
          </a:prstGeom>
          <a:noFill/>
        </p:spPr>
        <p:txBody>
          <a:bodyPr wrap="none" rtlCol="0">
            <a:spAutoFit/>
          </a:bodyPr>
          <a:lstStyle/>
          <a:p>
            <a:r>
              <a:rPr lang="fr-FR" b="1" dirty="0">
                <a:latin typeface="Avenir Black" panose="02000503020000020003" pitchFamily="2" charset="0"/>
              </a:rPr>
              <a:t>rapide</a:t>
            </a:r>
          </a:p>
        </p:txBody>
      </p:sp>
      <p:sp>
        <p:nvSpPr>
          <p:cNvPr id="20" name="TextBox 19">
            <a:extLst>
              <a:ext uri="{FF2B5EF4-FFF2-40B4-BE49-F238E27FC236}">
                <a16:creationId xmlns:a16="http://schemas.microsoft.com/office/drawing/2014/main" id="{69F996B6-22C9-F177-3A7C-5B1BD961BECA}"/>
              </a:ext>
            </a:extLst>
          </p:cNvPr>
          <p:cNvSpPr txBox="1"/>
          <p:nvPr/>
        </p:nvSpPr>
        <p:spPr>
          <a:xfrm>
            <a:off x="576510" y="5097099"/>
            <a:ext cx="4539605" cy="1077218"/>
          </a:xfrm>
          <a:prstGeom prst="rect">
            <a:avLst/>
          </a:prstGeom>
          <a:noFill/>
        </p:spPr>
        <p:txBody>
          <a:bodyPr wrap="square" rtlCol="0">
            <a:spAutoFit/>
          </a:bodyPr>
          <a:lstStyle/>
          <a:p>
            <a:r>
              <a:rPr lang="fr-FR" sz="1600" dirty="0">
                <a:latin typeface="Calibri" panose="020F0502020204030204" pitchFamily="34" charset="0"/>
                <a:cs typeface="Calibri" panose="020F0502020204030204" pitchFamily="34" charset="0"/>
              </a:rPr>
              <a:t>Pour réduire cet espace temporel mettant en lumière un manque de chronodynamisme, on cherche à accélérer le temps imposé </a:t>
            </a:r>
          </a:p>
          <a:p>
            <a:r>
              <a:rPr lang="fr-FR" sz="1600" dirty="0">
                <a:latin typeface="Calibri" panose="020F0502020204030204" pitchFamily="34" charset="0"/>
                <a:cs typeface="Calibri" panose="020F0502020204030204" pitchFamily="34" charset="0"/>
              </a:rPr>
              <a:t>ET / OU ralentir le temps souhaité </a:t>
            </a:r>
          </a:p>
        </p:txBody>
      </p:sp>
      <p:cxnSp>
        <p:nvCxnSpPr>
          <p:cNvPr id="22" name="Straight Arrow Connector 21">
            <a:extLst>
              <a:ext uri="{FF2B5EF4-FFF2-40B4-BE49-F238E27FC236}">
                <a16:creationId xmlns:a16="http://schemas.microsoft.com/office/drawing/2014/main" id="{E4E8904C-0A96-D2BF-183E-8BC09709E153}"/>
              </a:ext>
            </a:extLst>
          </p:cNvPr>
          <p:cNvCxnSpPr>
            <a:cxnSpLocks/>
          </p:cNvCxnSpPr>
          <p:nvPr/>
        </p:nvCxnSpPr>
        <p:spPr>
          <a:xfrm flipV="1">
            <a:off x="451322" y="3435378"/>
            <a:ext cx="5133913" cy="1"/>
          </a:xfrm>
          <a:prstGeom prst="straightConnector1">
            <a:avLst/>
          </a:prstGeom>
          <a:ln w="57150">
            <a:solidFill>
              <a:schemeClr val="tx1"/>
            </a:solidFill>
            <a:headEnd type="triangle"/>
            <a:tailEnd type="triangle"/>
          </a:ln>
        </p:spPr>
        <p:style>
          <a:lnRef idx="2">
            <a:schemeClr val="accent4"/>
          </a:lnRef>
          <a:fillRef idx="0">
            <a:schemeClr val="accent4"/>
          </a:fillRef>
          <a:effectRef idx="1">
            <a:schemeClr val="accent4"/>
          </a:effectRef>
          <a:fontRef idx="minor">
            <a:schemeClr val="tx1"/>
          </a:fontRef>
        </p:style>
      </p:cxnSp>
      <p:sp>
        <p:nvSpPr>
          <p:cNvPr id="23" name="TextBox 22">
            <a:extLst>
              <a:ext uri="{FF2B5EF4-FFF2-40B4-BE49-F238E27FC236}">
                <a16:creationId xmlns:a16="http://schemas.microsoft.com/office/drawing/2014/main" id="{A8F0E7D3-4CEB-E3C8-D543-4241C3C2D543}"/>
              </a:ext>
            </a:extLst>
          </p:cNvPr>
          <p:cNvSpPr txBox="1"/>
          <p:nvPr/>
        </p:nvSpPr>
        <p:spPr>
          <a:xfrm>
            <a:off x="1301255" y="3056800"/>
            <a:ext cx="423515" cy="707886"/>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a:t>
            </a:r>
          </a:p>
        </p:txBody>
      </p:sp>
      <p:sp>
        <p:nvSpPr>
          <p:cNvPr id="24" name="TextBox 23">
            <a:extLst>
              <a:ext uri="{FF2B5EF4-FFF2-40B4-BE49-F238E27FC236}">
                <a16:creationId xmlns:a16="http://schemas.microsoft.com/office/drawing/2014/main" id="{6ADE542A-833E-A8D0-37D9-6D2FB25CE639}"/>
              </a:ext>
            </a:extLst>
          </p:cNvPr>
          <p:cNvSpPr txBox="1"/>
          <p:nvPr/>
        </p:nvSpPr>
        <p:spPr>
          <a:xfrm>
            <a:off x="3932974" y="3064385"/>
            <a:ext cx="423515" cy="707886"/>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a:t>
            </a:r>
          </a:p>
        </p:txBody>
      </p:sp>
      <p:cxnSp>
        <p:nvCxnSpPr>
          <p:cNvPr id="25" name="Straight Connector 24">
            <a:extLst>
              <a:ext uri="{FF2B5EF4-FFF2-40B4-BE49-F238E27FC236}">
                <a16:creationId xmlns:a16="http://schemas.microsoft.com/office/drawing/2014/main" id="{899CEEBD-FB10-6943-318B-0F66443DB7A9}"/>
              </a:ext>
            </a:extLst>
          </p:cNvPr>
          <p:cNvCxnSpPr>
            <a:cxnSpLocks/>
          </p:cNvCxnSpPr>
          <p:nvPr/>
        </p:nvCxnSpPr>
        <p:spPr>
          <a:xfrm>
            <a:off x="1476089" y="3698456"/>
            <a:ext cx="2612664" cy="0"/>
          </a:xfrm>
          <a:prstGeom prst="line">
            <a:avLst/>
          </a:prstGeom>
          <a:ln w="38100" cap="rnd">
            <a:solidFill>
              <a:schemeClr val="accent2">
                <a:lumMod val="75000"/>
              </a:schemeClr>
            </a:solidFill>
            <a:prstDash val="dash"/>
            <a:round/>
            <a:headEnd type="oval"/>
            <a:tailEnd type="oval"/>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FA965708-5CE4-104F-E45E-412140E03B7D}"/>
              </a:ext>
            </a:extLst>
          </p:cNvPr>
          <p:cNvSpPr txBox="1"/>
          <p:nvPr/>
        </p:nvSpPr>
        <p:spPr>
          <a:xfrm>
            <a:off x="1398363" y="4064749"/>
            <a:ext cx="2775272" cy="307777"/>
          </a:xfrm>
          <a:prstGeom prst="rect">
            <a:avLst/>
          </a:prstGeom>
          <a:noFill/>
        </p:spPr>
        <p:txBody>
          <a:bodyPr wrap="square" rtlCol="0">
            <a:spAutoFit/>
          </a:bodyPr>
          <a:lstStyle/>
          <a:p>
            <a:pPr algn="ctr"/>
            <a:r>
              <a:rPr lang="fr-FR" sz="1400" dirty="0">
                <a:solidFill>
                  <a:schemeClr val="accent2">
                    <a:lumMod val="75000"/>
                  </a:schemeClr>
                </a:solidFill>
                <a:latin typeface="Arial Rounded MT Bold" panose="020F0704030504030204" pitchFamily="34" charset="77"/>
              </a:rPr>
              <a:t>Manque de chronodynamisme</a:t>
            </a:r>
          </a:p>
        </p:txBody>
      </p:sp>
      <p:sp>
        <p:nvSpPr>
          <p:cNvPr id="27" name="Right Brace 26">
            <a:extLst>
              <a:ext uri="{FF2B5EF4-FFF2-40B4-BE49-F238E27FC236}">
                <a16:creationId xmlns:a16="http://schemas.microsoft.com/office/drawing/2014/main" id="{6DEA423D-7732-1569-6743-AB1FDEE93A32}"/>
              </a:ext>
            </a:extLst>
          </p:cNvPr>
          <p:cNvSpPr/>
          <p:nvPr/>
        </p:nvSpPr>
        <p:spPr>
          <a:xfrm rot="5400000">
            <a:off x="2664237" y="2648184"/>
            <a:ext cx="236368" cy="2612664"/>
          </a:xfrm>
          <a:prstGeom prst="rightBrace">
            <a:avLst>
              <a:gd name="adj1" fmla="val 50288"/>
              <a:gd name="adj2" fmla="val 50000"/>
            </a:avLst>
          </a:prstGeom>
          <a:ln w="28575" cap="rnd">
            <a:solidFill>
              <a:schemeClr val="accent2">
                <a:lumMod val="75000"/>
              </a:schemeClr>
            </a:solidFill>
            <a:round/>
            <a:headEnd type="oval" w="sm" len="med"/>
            <a:tailEnd type="oval" w="sm"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sz="1400"/>
          </a:p>
        </p:txBody>
      </p:sp>
      <p:sp>
        <p:nvSpPr>
          <p:cNvPr id="28" name="TextBox 27">
            <a:extLst>
              <a:ext uri="{FF2B5EF4-FFF2-40B4-BE49-F238E27FC236}">
                <a16:creationId xmlns:a16="http://schemas.microsoft.com/office/drawing/2014/main" id="{9FFE9690-306D-177D-8BEA-5252AF498813}"/>
              </a:ext>
            </a:extLst>
          </p:cNvPr>
          <p:cNvSpPr txBox="1"/>
          <p:nvPr/>
        </p:nvSpPr>
        <p:spPr>
          <a:xfrm>
            <a:off x="147198" y="3335351"/>
            <a:ext cx="354584" cy="200055"/>
          </a:xfrm>
          <a:prstGeom prst="rect">
            <a:avLst/>
          </a:prstGeom>
          <a:noFill/>
        </p:spPr>
        <p:txBody>
          <a:bodyPr wrap="none" rtlCol="0">
            <a:spAutoFit/>
          </a:bodyPr>
          <a:lstStyle/>
          <a:p>
            <a:r>
              <a:rPr lang="fr-FR" sz="700" b="1" dirty="0">
                <a:latin typeface="Arial Rounded MT Bold" panose="020F0704030504030204" pitchFamily="34" charset="77"/>
              </a:rPr>
              <a:t>lent</a:t>
            </a:r>
          </a:p>
        </p:txBody>
      </p:sp>
      <p:sp>
        <p:nvSpPr>
          <p:cNvPr id="29" name="TextBox 28">
            <a:extLst>
              <a:ext uri="{FF2B5EF4-FFF2-40B4-BE49-F238E27FC236}">
                <a16:creationId xmlns:a16="http://schemas.microsoft.com/office/drawing/2014/main" id="{EF420D66-920A-B1A7-E8C6-1E783ABB6C5F}"/>
              </a:ext>
            </a:extLst>
          </p:cNvPr>
          <p:cNvSpPr txBox="1"/>
          <p:nvPr/>
        </p:nvSpPr>
        <p:spPr>
          <a:xfrm>
            <a:off x="5559863" y="3342611"/>
            <a:ext cx="476412" cy="200055"/>
          </a:xfrm>
          <a:prstGeom prst="rect">
            <a:avLst/>
          </a:prstGeom>
          <a:noFill/>
        </p:spPr>
        <p:txBody>
          <a:bodyPr wrap="none" rtlCol="0">
            <a:spAutoFit/>
          </a:bodyPr>
          <a:lstStyle/>
          <a:p>
            <a:r>
              <a:rPr lang="fr-FR" sz="700" b="1" dirty="0">
                <a:latin typeface="Arial Rounded MT Bold" panose="020F0704030504030204" pitchFamily="34" charset="77"/>
              </a:rPr>
              <a:t>rapide</a:t>
            </a:r>
          </a:p>
        </p:txBody>
      </p:sp>
      <p:grpSp>
        <p:nvGrpSpPr>
          <p:cNvPr id="30" name="Group 29">
            <a:extLst>
              <a:ext uri="{FF2B5EF4-FFF2-40B4-BE49-F238E27FC236}">
                <a16:creationId xmlns:a16="http://schemas.microsoft.com/office/drawing/2014/main" id="{9B9F03D9-D34E-37BC-3A79-4FE6C039AE08}"/>
              </a:ext>
            </a:extLst>
          </p:cNvPr>
          <p:cNvGrpSpPr/>
          <p:nvPr/>
        </p:nvGrpSpPr>
        <p:grpSpPr>
          <a:xfrm>
            <a:off x="0" y="1249490"/>
            <a:ext cx="12192000" cy="5617900"/>
            <a:chOff x="0" y="1249490"/>
            <a:chExt cx="12192000" cy="5617900"/>
          </a:xfrm>
        </p:grpSpPr>
        <p:sp>
          <p:nvSpPr>
            <p:cNvPr id="31" name="TextBox 30">
              <a:extLst>
                <a:ext uri="{FF2B5EF4-FFF2-40B4-BE49-F238E27FC236}">
                  <a16:creationId xmlns:a16="http://schemas.microsoft.com/office/drawing/2014/main" id="{A3324D89-CD2C-7DFC-DEB3-8D34DEB33FBB}"/>
                </a:ext>
              </a:extLst>
            </p:cNvPr>
            <p:cNvSpPr txBox="1"/>
            <p:nvPr/>
          </p:nvSpPr>
          <p:spPr>
            <a:xfrm>
              <a:off x="0" y="1741218"/>
              <a:ext cx="6058596" cy="369332"/>
            </a:xfrm>
            <a:prstGeom prst="rect">
              <a:avLst/>
            </a:prstGeom>
            <a:noFill/>
          </p:spPr>
          <p:txBody>
            <a:bodyPr wrap="square">
              <a:spAutoFit/>
            </a:bodyPr>
            <a:lstStyle/>
            <a:p>
              <a:pPr algn="ctr"/>
              <a:r>
                <a:rPr lang="fr-FR" sz="1800" dirty="0">
                  <a:solidFill>
                    <a:srgbClr val="0070C0"/>
                  </a:solidFill>
                  <a:latin typeface="Arial Rounded MT Bold" panose="020F0704030504030204" pitchFamily="34" charset="77"/>
                  <a:cs typeface="Calibri" panose="020F0502020204030204" pitchFamily="34" charset="0"/>
                </a:rPr>
                <a:t>Objet</a:t>
              </a:r>
              <a:endParaRPr lang="fr-FR" dirty="0"/>
            </a:p>
          </p:txBody>
        </p:sp>
        <p:sp>
          <p:nvSpPr>
            <p:cNvPr id="32" name="TextBox 31">
              <a:extLst>
                <a:ext uri="{FF2B5EF4-FFF2-40B4-BE49-F238E27FC236}">
                  <a16:creationId xmlns:a16="http://schemas.microsoft.com/office/drawing/2014/main" id="{183D7D73-882C-7984-4D3A-EA55F21FF4E3}"/>
                </a:ext>
              </a:extLst>
            </p:cNvPr>
            <p:cNvSpPr txBox="1"/>
            <p:nvPr/>
          </p:nvSpPr>
          <p:spPr>
            <a:xfrm>
              <a:off x="6096001" y="1735838"/>
              <a:ext cx="6095999" cy="369332"/>
            </a:xfrm>
            <a:prstGeom prst="rect">
              <a:avLst/>
            </a:prstGeom>
            <a:noFill/>
          </p:spPr>
          <p:txBody>
            <a:bodyPr wrap="square">
              <a:spAutoFit/>
            </a:bodyPr>
            <a:lstStyle/>
            <a:p>
              <a:pPr algn="ctr"/>
              <a:r>
                <a:rPr lang="fr-FR" sz="1800" dirty="0">
                  <a:solidFill>
                    <a:srgbClr val="7030A0"/>
                  </a:solidFill>
                  <a:latin typeface="Arial Rounded MT Bold" panose="020F0704030504030204" pitchFamily="34" charset="77"/>
                  <a:cs typeface="Calibri" panose="020F0502020204030204" pitchFamily="34" charset="0"/>
                </a:rPr>
                <a:t>Processus</a:t>
              </a:r>
              <a:endParaRPr lang="fr-FR" dirty="0">
                <a:solidFill>
                  <a:srgbClr val="7030A0"/>
                </a:solidFill>
              </a:endParaRPr>
            </a:p>
          </p:txBody>
        </p:sp>
        <p:grpSp>
          <p:nvGrpSpPr>
            <p:cNvPr id="33" name="Group 32">
              <a:extLst>
                <a:ext uri="{FF2B5EF4-FFF2-40B4-BE49-F238E27FC236}">
                  <a16:creationId xmlns:a16="http://schemas.microsoft.com/office/drawing/2014/main" id="{95414065-CBC3-4ABA-24B9-4E17E4292F1F}"/>
                </a:ext>
              </a:extLst>
            </p:cNvPr>
            <p:cNvGrpSpPr/>
            <p:nvPr/>
          </p:nvGrpSpPr>
          <p:grpSpPr>
            <a:xfrm>
              <a:off x="5889869" y="1249490"/>
              <a:ext cx="400380" cy="5617900"/>
              <a:chOff x="5889869" y="1249490"/>
              <a:chExt cx="400380" cy="5617900"/>
            </a:xfrm>
          </p:grpSpPr>
          <p:cxnSp>
            <p:nvCxnSpPr>
              <p:cNvPr id="34" name="Straight Connector 33">
                <a:extLst>
                  <a:ext uri="{FF2B5EF4-FFF2-40B4-BE49-F238E27FC236}">
                    <a16:creationId xmlns:a16="http://schemas.microsoft.com/office/drawing/2014/main" id="{C4309A3B-2945-CB58-9143-BE20E7A27A76}"/>
                  </a:ext>
                </a:extLst>
              </p:cNvPr>
              <p:cNvCxnSpPr>
                <a:cxnSpLocks/>
              </p:cNvCxnSpPr>
              <p:nvPr/>
            </p:nvCxnSpPr>
            <p:spPr>
              <a:xfrm>
                <a:off x="6058596" y="1769794"/>
                <a:ext cx="0" cy="5097596"/>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8C8C275A-7933-ECDF-1E1B-8BC972A38EC4}"/>
                  </a:ext>
                </a:extLst>
              </p:cNvPr>
              <p:cNvSpPr txBox="1"/>
              <p:nvPr/>
            </p:nvSpPr>
            <p:spPr>
              <a:xfrm>
                <a:off x="5889869" y="1249490"/>
                <a:ext cx="400380" cy="707886"/>
              </a:xfrm>
              <a:prstGeom prst="rect">
                <a:avLst/>
              </a:prstGeom>
              <a:noFill/>
              <a:ln>
                <a:noFill/>
              </a:ln>
            </p:spPr>
            <p:txBody>
              <a:bodyPr wrap="square" rtlCol="0">
                <a:spAutoFit/>
              </a:bodyPr>
              <a:lstStyle/>
              <a:p>
                <a:r>
                  <a:rPr lang="fr-FR" sz="4000" dirty="0">
                    <a:latin typeface="Arial Rounded MT Bold" panose="020F0704030504030204" pitchFamily="34" charset="77"/>
                  </a:rPr>
                  <a:t>.</a:t>
                </a:r>
              </a:p>
            </p:txBody>
          </p:sp>
        </p:grpSp>
      </p:grpSp>
      <p:sp>
        <p:nvSpPr>
          <p:cNvPr id="36" name="Right Arrow 35">
            <a:extLst>
              <a:ext uri="{FF2B5EF4-FFF2-40B4-BE49-F238E27FC236}">
                <a16:creationId xmlns:a16="http://schemas.microsoft.com/office/drawing/2014/main" id="{7BDDD92E-7E79-C6F1-928A-760292945836}"/>
              </a:ext>
            </a:extLst>
          </p:cNvPr>
          <p:cNvSpPr/>
          <p:nvPr/>
        </p:nvSpPr>
        <p:spPr>
          <a:xfrm>
            <a:off x="1113994" y="4403966"/>
            <a:ext cx="724189" cy="274966"/>
          </a:xfrm>
          <a:prstGeom prst="rightArrow">
            <a:avLst/>
          </a:prstGeom>
          <a:solidFill>
            <a:srgbClr val="62DBC8"/>
          </a:solidFill>
          <a:ln>
            <a:solidFill>
              <a:schemeClr val="accent5"/>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solidFill>
                <a:srgbClr val="408D83"/>
              </a:solidFill>
            </a:endParaRPr>
          </a:p>
        </p:txBody>
      </p:sp>
      <p:sp>
        <p:nvSpPr>
          <p:cNvPr id="37" name="Right Arrow 36">
            <a:extLst>
              <a:ext uri="{FF2B5EF4-FFF2-40B4-BE49-F238E27FC236}">
                <a16:creationId xmlns:a16="http://schemas.microsoft.com/office/drawing/2014/main" id="{B28EA066-8894-2372-F5AA-E677212B9DC8}"/>
              </a:ext>
            </a:extLst>
          </p:cNvPr>
          <p:cNvSpPr/>
          <p:nvPr/>
        </p:nvSpPr>
        <p:spPr>
          <a:xfrm rot="10800000">
            <a:off x="3726658" y="4488938"/>
            <a:ext cx="724189" cy="274967"/>
          </a:xfrm>
          <a:prstGeom prst="rightArrow">
            <a:avLst/>
          </a:prstGeom>
          <a:solidFill>
            <a:srgbClr val="62DBC8"/>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rgbClr val="408D83"/>
              </a:solidFill>
            </a:endParaRPr>
          </a:p>
        </p:txBody>
      </p:sp>
      <p:sp>
        <p:nvSpPr>
          <p:cNvPr id="38" name="Right Arrow 37">
            <a:extLst>
              <a:ext uri="{FF2B5EF4-FFF2-40B4-BE49-F238E27FC236}">
                <a16:creationId xmlns:a16="http://schemas.microsoft.com/office/drawing/2014/main" id="{3E4D691B-B147-6347-78C0-F2A0F5E6DFFE}"/>
              </a:ext>
            </a:extLst>
          </p:cNvPr>
          <p:cNvSpPr/>
          <p:nvPr/>
        </p:nvSpPr>
        <p:spPr>
          <a:xfrm>
            <a:off x="3736618" y="5676332"/>
            <a:ext cx="496248" cy="171919"/>
          </a:xfrm>
          <a:prstGeom prst="rightArrow">
            <a:avLst/>
          </a:prstGeom>
          <a:solidFill>
            <a:srgbClr val="62DBC8"/>
          </a:solidFill>
          <a:ln>
            <a:solidFill>
              <a:schemeClr val="accent5"/>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solidFill>
                <a:srgbClr val="408D83"/>
              </a:solidFill>
            </a:endParaRPr>
          </a:p>
        </p:txBody>
      </p:sp>
      <p:sp>
        <p:nvSpPr>
          <p:cNvPr id="39" name="Right Arrow 38">
            <a:extLst>
              <a:ext uri="{FF2B5EF4-FFF2-40B4-BE49-F238E27FC236}">
                <a16:creationId xmlns:a16="http://schemas.microsoft.com/office/drawing/2014/main" id="{50EFBABE-0E3B-D3E1-9761-27ED0E57669A}"/>
              </a:ext>
            </a:extLst>
          </p:cNvPr>
          <p:cNvSpPr/>
          <p:nvPr/>
        </p:nvSpPr>
        <p:spPr>
          <a:xfrm rot="10800000">
            <a:off x="3562851" y="5943367"/>
            <a:ext cx="502457" cy="181757"/>
          </a:xfrm>
          <a:prstGeom prst="rightArrow">
            <a:avLst/>
          </a:prstGeom>
          <a:solidFill>
            <a:srgbClr val="62DBC8"/>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rgbClr val="408D83"/>
              </a:solidFill>
            </a:endParaRPr>
          </a:p>
        </p:txBody>
      </p:sp>
      <p:pic>
        <p:nvPicPr>
          <p:cNvPr id="40" name="Picture 39">
            <a:extLst>
              <a:ext uri="{FF2B5EF4-FFF2-40B4-BE49-F238E27FC236}">
                <a16:creationId xmlns:a16="http://schemas.microsoft.com/office/drawing/2014/main" id="{F83D6F8F-8FFF-E4C0-C52D-980A869EE840}"/>
              </a:ext>
            </a:extLst>
          </p:cNvPr>
          <p:cNvPicPr>
            <a:picLocks noChangeAspect="1"/>
          </p:cNvPicPr>
          <p:nvPr/>
        </p:nvPicPr>
        <p:blipFill>
          <a:blip r:embed="rId2"/>
          <a:stretch>
            <a:fillRect/>
          </a:stretch>
        </p:blipFill>
        <p:spPr>
          <a:xfrm>
            <a:off x="7108171" y="2175684"/>
            <a:ext cx="4071658" cy="1455601"/>
          </a:xfrm>
          <a:prstGeom prst="rect">
            <a:avLst/>
          </a:prstGeom>
        </p:spPr>
      </p:pic>
      <p:pic>
        <p:nvPicPr>
          <p:cNvPr id="43" name="Picture 42">
            <a:extLst>
              <a:ext uri="{FF2B5EF4-FFF2-40B4-BE49-F238E27FC236}">
                <a16:creationId xmlns:a16="http://schemas.microsoft.com/office/drawing/2014/main" id="{99959698-08A2-B5F7-DB14-A01C70F64D1A}"/>
              </a:ext>
            </a:extLst>
          </p:cNvPr>
          <p:cNvPicPr>
            <a:picLocks noChangeAspect="1"/>
          </p:cNvPicPr>
          <p:nvPr/>
        </p:nvPicPr>
        <p:blipFill>
          <a:blip r:embed="rId3"/>
          <a:stretch>
            <a:fillRect/>
          </a:stretch>
        </p:blipFill>
        <p:spPr>
          <a:xfrm>
            <a:off x="7085958" y="3754223"/>
            <a:ext cx="4062120" cy="1452191"/>
          </a:xfrm>
          <a:prstGeom prst="rect">
            <a:avLst/>
          </a:prstGeom>
        </p:spPr>
      </p:pic>
      <p:pic>
        <p:nvPicPr>
          <p:cNvPr id="45" name="Picture 44">
            <a:extLst>
              <a:ext uri="{FF2B5EF4-FFF2-40B4-BE49-F238E27FC236}">
                <a16:creationId xmlns:a16="http://schemas.microsoft.com/office/drawing/2014/main" id="{C165AA69-2C35-18D4-516A-6F1152BF6C9B}"/>
              </a:ext>
            </a:extLst>
          </p:cNvPr>
          <p:cNvPicPr>
            <a:picLocks noChangeAspect="1"/>
          </p:cNvPicPr>
          <p:nvPr/>
        </p:nvPicPr>
        <p:blipFill>
          <a:blip r:embed="rId4"/>
          <a:stretch>
            <a:fillRect/>
          </a:stretch>
        </p:blipFill>
        <p:spPr>
          <a:xfrm>
            <a:off x="7108171" y="5299289"/>
            <a:ext cx="4062121" cy="1452192"/>
          </a:xfrm>
          <a:prstGeom prst="rect">
            <a:avLst/>
          </a:prstGeom>
        </p:spPr>
      </p:pic>
      <p:sp>
        <p:nvSpPr>
          <p:cNvPr id="46" name="TextBox 45">
            <a:extLst>
              <a:ext uri="{FF2B5EF4-FFF2-40B4-BE49-F238E27FC236}">
                <a16:creationId xmlns:a16="http://schemas.microsoft.com/office/drawing/2014/main" id="{46EE9F13-BB84-F8B5-F71E-7A2E3E74F313}"/>
              </a:ext>
            </a:extLst>
          </p:cNvPr>
          <p:cNvSpPr txBox="1"/>
          <p:nvPr/>
        </p:nvSpPr>
        <p:spPr>
          <a:xfrm>
            <a:off x="6158926" y="1213332"/>
            <a:ext cx="6033074" cy="369332"/>
          </a:xfrm>
          <a:prstGeom prst="rect">
            <a:avLst/>
          </a:prstGeom>
          <a:noFill/>
        </p:spPr>
        <p:txBody>
          <a:bodyPr wrap="square" rtlCol="0">
            <a:spAutoFit/>
          </a:bodyPr>
          <a:lstStyle/>
          <a:p>
            <a:pPr marL="9525" algn="ctr"/>
            <a:r>
              <a:rPr lang="fr-FR" b="1" dirty="0">
                <a:solidFill>
                  <a:srgbClr val="4AA398"/>
                </a:solidFill>
                <a:latin typeface="Arial Rounded MT Bold" panose="020F0704030504030204" pitchFamily="34" charset="77"/>
                <a:cs typeface="Calibri" panose="020F0502020204030204" pitchFamily="34" charset="0"/>
              </a:rPr>
              <a:t>Etape 1 </a:t>
            </a:r>
            <a:r>
              <a:rPr lang="fr-FR" dirty="0">
                <a:solidFill>
                  <a:srgbClr val="4AA398"/>
                </a:solidFill>
                <a:latin typeface="Arial Rounded MT Bold" panose="020F0704030504030204" pitchFamily="34" charset="77"/>
                <a:cs typeface="Calibri" panose="020F0502020204030204" pitchFamily="34" charset="0"/>
              </a:rPr>
              <a:t>–</a:t>
            </a:r>
            <a:r>
              <a:rPr lang="fr-FR" b="1" dirty="0">
                <a:solidFill>
                  <a:srgbClr val="4AA398"/>
                </a:solidFill>
                <a:latin typeface="Arial Rounded MT Bold" panose="020F0704030504030204" pitchFamily="34" charset="77"/>
                <a:cs typeface="Calibri" panose="020F0502020204030204" pitchFamily="34" charset="0"/>
              </a:rPr>
              <a:t> </a:t>
            </a:r>
            <a:r>
              <a:rPr lang="fr-FR" b="1" dirty="0">
                <a:solidFill>
                  <a:srgbClr val="57C1B2"/>
                </a:solidFill>
                <a:latin typeface="Arial Rounded MT Bold" panose="020F0704030504030204" pitchFamily="34" charset="77"/>
                <a:cs typeface="Calibri" panose="020F0502020204030204" pitchFamily="34" charset="0"/>
              </a:rPr>
              <a:t>tableau des solutions &amp; conséquences</a:t>
            </a:r>
            <a:endParaRPr lang="fr-FR" dirty="0">
              <a:solidFill>
                <a:srgbClr val="57C1B2"/>
              </a:solidFill>
              <a:latin typeface="Arial Rounded MT Bold" panose="020F0704030504030204" pitchFamily="34" charset="77"/>
              <a:cs typeface="Calibri" panose="020F0502020204030204" pitchFamily="34" charset="0"/>
            </a:endParaRPr>
          </a:p>
        </p:txBody>
      </p:sp>
      <p:sp>
        <p:nvSpPr>
          <p:cNvPr id="47" name="TextBox 46">
            <a:extLst>
              <a:ext uri="{FF2B5EF4-FFF2-40B4-BE49-F238E27FC236}">
                <a16:creationId xmlns:a16="http://schemas.microsoft.com/office/drawing/2014/main" id="{D966038E-8C98-569A-C7EA-5925572A54C5}"/>
              </a:ext>
            </a:extLst>
          </p:cNvPr>
          <p:cNvSpPr txBox="1"/>
          <p:nvPr/>
        </p:nvSpPr>
        <p:spPr>
          <a:xfrm>
            <a:off x="-11881" y="1266362"/>
            <a:ext cx="6033074" cy="369332"/>
          </a:xfrm>
          <a:prstGeom prst="rect">
            <a:avLst/>
          </a:prstGeom>
          <a:noFill/>
        </p:spPr>
        <p:txBody>
          <a:bodyPr wrap="square" rtlCol="0">
            <a:spAutoFit/>
          </a:bodyPr>
          <a:lstStyle/>
          <a:p>
            <a:pPr marL="9525" algn="ctr"/>
            <a:r>
              <a:rPr lang="fr-FR" b="1" dirty="0">
                <a:solidFill>
                  <a:srgbClr val="4AA398"/>
                </a:solidFill>
                <a:latin typeface="Arial Rounded MT Bold" panose="020F0704030504030204" pitchFamily="34" charset="77"/>
                <a:cs typeface="Calibri" panose="020F0502020204030204" pitchFamily="34" charset="0"/>
              </a:rPr>
              <a:t>Etape 1 </a:t>
            </a:r>
            <a:r>
              <a:rPr lang="fr-FR" dirty="0">
                <a:solidFill>
                  <a:srgbClr val="4AA398"/>
                </a:solidFill>
                <a:latin typeface="Arial Rounded MT Bold" panose="020F0704030504030204" pitchFamily="34" charset="77"/>
                <a:cs typeface="Calibri" panose="020F0502020204030204" pitchFamily="34" charset="0"/>
              </a:rPr>
              <a:t>–</a:t>
            </a:r>
            <a:r>
              <a:rPr lang="fr-FR" b="1" dirty="0">
                <a:solidFill>
                  <a:srgbClr val="4AA398"/>
                </a:solidFill>
                <a:latin typeface="Arial Rounded MT Bold" panose="020F0704030504030204" pitchFamily="34" charset="77"/>
                <a:cs typeface="Calibri" panose="020F0502020204030204" pitchFamily="34" charset="0"/>
              </a:rPr>
              <a:t> </a:t>
            </a:r>
            <a:r>
              <a:rPr lang="fr-FR" dirty="0">
                <a:solidFill>
                  <a:srgbClr val="57C1B2"/>
                </a:solidFill>
                <a:latin typeface="Arial Rounded MT Bold" panose="020F0704030504030204" pitchFamily="34" charset="77"/>
                <a:cs typeface="Calibri" panose="020F0502020204030204" pitchFamily="34" charset="0"/>
              </a:rPr>
              <a:t>identifications des leviers temporels</a:t>
            </a:r>
          </a:p>
        </p:txBody>
      </p:sp>
    </p:spTree>
    <p:extLst>
      <p:ext uri="{BB962C8B-B14F-4D97-AF65-F5344CB8AC3E}">
        <p14:creationId xmlns:p14="http://schemas.microsoft.com/office/powerpoint/2010/main" val="1779524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7AE52-7E12-E364-906A-8893662D2224}"/>
              </a:ext>
            </a:extLst>
          </p:cNvPr>
          <p:cNvSpPr txBox="1">
            <a:spLocks/>
          </p:cNvSpPr>
          <p:nvPr/>
        </p:nvSpPr>
        <p:spPr>
          <a:xfrm>
            <a:off x="838200" y="365126"/>
            <a:ext cx="1893849" cy="8726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dirty="0">
                <a:solidFill>
                  <a:schemeClr val="bg1">
                    <a:lumMod val="85000"/>
                  </a:schemeClr>
                </a:solidFill>
                <a:latin typeface="Arial Rounded MT Bold" panose="020F0704030504030204" pitchFamily="34" charset="77"/>
              </a:rPr>
              <a:t>A-P-</a:t>
            </a:r>
            <a:r>
              <a:rPr lang="fr-FR" b="1" dirty="0">
                <a:solidFill>
                  <a:schemeClr val="bg1">
                    <a:lumMod val="50000"/>
                  </a:schemeClr>
                </a:solidFill>
                <a:latin typeface="Arial Rounded MT Bold" panose="020F0704030504030204" pitchFamily="34" charset="77"/>
              </a:rPr>
              <a:t>I</a:t>
            </a:r>
            <a:endParaRPr lang="fr-FR" dirty="0">
              <a:solidFill>
                <a:schemeClr val="bg1">
                  <a:lumMod val="50000"/>
                </a:schemeClr>
              </a:solidFill>
              <a:latin typeface="Arial Rounded MT Bold" panose="020F0704030504030204" pitchFamily="34" charset="77"/>
            </a:endParaRPr>
          </a:p>
        </p:txBody>
      </p:sp>
      <p:grpSp>
        <p:nvGrpSpPr>
          <p:cNvPr id="3" name="Group 2">
            <a:extLst>
              <a:ext uri="{FF2B5EF4-FFF2-40B4-BE49-F238E27FC236}">
                <a16:creationId xmlns:a16="http://schemas.microsoft.com/office/drawing/2014/main" id="{3D31959D-57C9-5273-FD59-D11458594659}"/>
              </a:ext>
            </a:extLst>
          </p:cNvPr>
          <p:cNvGrpSpPr/>
          <p:nvPr/>
        </p:nvGrpSpPr>
        <p:grpSpPr>
          <a:xfrm>
            <a:off x="0" y="1249490"/>
            <a:ext cx="12192000" cy="5617900"/>
            <a:chOff x="0" y="1249490"/>
            <a:chExt cx="12192000" cy="5617900"/>
          </a:xfrm>
        </p:grpSpPr>
        <p:sp>
          <p:nvSpPr>
            <p:cNvPr id="4" name="TextBox 3">
              <a:extLst>
                <a:ext uri="{FF2B5EF4-FFF2-40B4-BE49-F238E27FC236}">
                  <a16:creationId xmlns:a16="http://schemas.microsoft.com/office/drawing/2014/main" id="{BE4ACCE1-FD4B-DF63-198C-E8870809FC1B}"/>
                </a:ext>
              </a:extLst>
            </p:cNvPr>
            <p:cNvSpPr txBox="1"/>
            <p:nvPr/>
          </p:nvSpPr>
          <p:spPr>
            <a:xfrm>
              <a:off x="0" y="1741218"/>
              <a:ext cx="6058596" cy="369332"/>
            </a:xfrm>
            <a:prstGeom prst="rect">
              <a:avLst/>
            </a:prstGeom>
            <a:noFill/>
          </p:spPr>
          <p:txBody>
            <a:bodyPr wrap="square">
              <a:spAutoFit/>
            </a:bodyPr>
            <a:lstStyle/>
            <a:p>
              <a:pPr algn="ctr"/>
              <a:r>
                <a:rPr lang="fr-FR" sz="1800" dirty="0">
                  <a:solidFill>
                    <a:srgbClr val="0070C0"/>
                  </a:solidFill>
                  <a:latin typeface="Arial Rounded MT Bold" panose="020F0704030504030204" pitchFamily="34" charset="77"/>
                  <a:cs typeface="Calibri" panose="020F0502020204030204" pitchFamily="34" charset="0"/>
                </a:rPr>
                <a:t>Objet</a:t>
              </a:r>
              <a:endParaRPr lang="fr-FR" dirty="0"/>
            </a:p>
          </p:txBody>
        </p:sp>
        <p:sp>
          <p:nvSpPr>
            <p:cNvPr id="5" name="TextBox 4">
              <a:extLst>
                <a:ext uri="{FF2B5EF4-FFF2-40B4-BE49-F238E27FC236}">
                  <a16:creationId xmlns:a16="http://schemas.microsoft.com/office/drawing/2014/main" id="{F6EBA90B-606F-22D1-43D7-15E4098C1E81}"/>
                </a:ext>
              </a:extLst>
            </p:cNvPr>
            <p:cNvSpPr txBox="1"/>
            <p:nvPr/>
          </p:nvSpPr>
          <p:spPr>
            <a:xfrm>
              <a:off x="6096001" y="1735838"/>
              <a:ext cx="6095999" cy="369332"/>
            </a:xfrm>
            <a:prstGeom prst="rect">
              <a:avLst/>
            </a:prstGeom>
            <a:noFill/>
          </p:spPr>
          <p:txBody>
            <a:bodyPr wrap="square">
              <a:spAutoFit/>
            </a:bodyPr>
            <a:lstStyle/>
            <a:p>
              <a:pPr algn="ctr"/>
              <a:r>
                <a:rPr lang="fr-FR" sz="1800" dirty="0">
                  <a:solidFill>
                    <a:srgbClr val="7030A0"/>
                  </a:solidFill>
                  <a:latin typeface="Arial Rounded MT Bold" panose="020F0704030504030204" pitchFamily="34" charset="77"/>
                  <a:cs typeface="Calibri" panose="020F0502020204030204" pitchFamily="34" charset="0"/>
                </a:rPr>
                <a:t>Processus</a:t>
              </a:r>
              <a:endParaRPr lang="fr-FR" dirty="0">
                <a:solidFill>
                  <a:srgbClr val="7030A0"/>
                </a:solidFill>
              </a:endParaRPr>
            </a:p>
          </p:txBody>
        </p:sp>
        <p:grpSp>
          <p:nvGrpSpPr>
            <p:cNvPr id="6" name="Group 5">
              <a:extLst>
                <a:ext uri="{FF2B5EF4-FFF2-40B4-BE49-F238E27FC236}">
                  <a16:creationId xmlns:a16="http://schemas.microsoft.com/office/drawing/2014/main" id="{6BA1D864-DDED-036A-FDFD-4AB3F87B281E}"/>
                </a:ext>
              </a:extLst>
            </p:cNvPr>
            <p:cNvGrpSpPr/>
            <p:nvPr/>
          </p:nvGrpSpPr>
          <p:grpSpPr>
            <a:xfrm>
              <a:off x="5889869" y="1249490"/>
              <a:ext cx="400380" cy="5617900"/>
              <a:chOff x="5889869" y="1249490"/>
              <a:chExt cx="400380" cy="5617900"/>
            </a:xfrm>
          </p:grpSpPr>
          <p:cxnSp>
            <p:nvCxnSpPr>
              <p:cNvPr id="7" name="Straight Connector 6">
                <a:extLst>
                  <a:ext uri="{FF2B5EF4-FFF2-40B4-BE49-F238E27FC236}">
                    <a16:creationId xmlns:a16="http://schemas.microsoft.com/office/drawing/2014/main" id="{C00D27B7-7FBB-6E45-D36A-4C27E9B71180}"/>
                  </a:ext>
                </a:extLst>
              </p:cNvPr>
              <p:cNvCxnSpPr>
                <a:cxnSpLocks/>
              </p:cNvCxnSpPr>
              <p:nvPr/>
            </p:nvCxnSpPr>
            <p:spPr>
              <a:xfrm>
                <a:off x="6058596" y="1769794"/>
                <a:ext cx="0" cy="5097596"/>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B1E700FB-8947-CA8E-AFFA-2B70B0EACE5F}"/>
                  </a:ext>
                </a:extLst>
              </p:cNvPr>
              <p:cNvSpPr txBox="1"/>
              <p:nvPr/>
            </p:nvSpPr>
            <p:spPr>
              <a:xfrm>
                <a:off x="5889869" y="1249490"/>
                <a:ext cx="400380" cy="707886"/>
              </a:xfrm>
              <a:prstGeom prst="rect">
                <a:avLst/>
              </a:prstGeom>
              <a:noFill/>
              <a:ln>
                <a:noFill/>
              </a:ln>
            </p:spPr>
            <p:txBody>
              <a:bodyPr wrap="square" rtlCol="0">
                <a:spAutoFit/>
              </a:bodyPr>
              <a:lstStyle/>
              <a:p>
                <a:r>
                  <a:rPr lang="fr-FR" sz="4000" dirty="0">
                    <a:latin typeface="Arial Rounded MT Bold" panose="020F0704030504030204" pitchFamily="34" charset="77"/>
                  </a:rPr>
                  <a:t>.</a:t>
                </a:r>
              </a:p>
            </p:txBody>
          </p:sp>
        </p:grpSp>
      </p:grpSp>
      <p:sp>
        <p:nvSpPr>
          <p:cNvPr id="9" name="TextBox 8">
            <a:extLst>
              <a:ext uri="{FF2B5EF4-FFF2-40B4-BE49-F238E27FC236}">
                <a16:creationId xmlns:a16="http://schemas.microsoft.com/office/drawing/2014/main" id="{4ABF44D3-4F20-4555-83A2-A87D2F55A922}"/>
              </a:ext>
            </a:extLst>
          </p:cNvPr>
          <p:cNvSpPr txBox="1"/>
          <p:nvPr/>
        </p:nvSpPr>
        <p:spPr>
          <a:xfrm>
            <a:off x="34332" y="4431210"/>
            <a:ext cx="5939896" cy="307777"/>
          </a:xfrm>
          <a:prstGeom prst="rect">
            <a:avLst/>
          </a:prstGeom>
          <a:noFill/>
        </p:spPr>
        <p:txBody>
          <a:bodyPr wrap="none" rtlCol="0">
            <a:spAutoFit/>
          </a:bodyPr>
          <a:lstStyle/>
          <a:p>
            <a:r>
              <a:rPr lang="fr-FR" sz="1400" dirty="0">
                <a:latin typeface="Calibri" panose="020F0502020204030204" pitchFamily="34" charset="0"/>
                <a:cs typeface="Calibri" panose="020F0502020204030204" pitchFamily="34" charset="0"/>
              </a:rPr>
              <a:t>Quels sont les moyens pour </a:t>
            </a:r>
            <a:r>
              <a:rPr lang="fr-FR" sz="1400" b="1" dirty="0">
                <a:latin typeface="Calibri" panose="020F0502020204030204" pitchFamily="34" charset="0"/>
                <a:cs typeface="Calibri" panose="020F0502020204030204" pitchFamily="34" charset="0"/>
              </a:rPr>
              <a:t>ralentir</a:t>
            </a:r>
            <a:r>
              <a:rPr lang="fr-FR" sz="1400" dirty="0">
                <a:latin typeface="Calibri" panose="020F0502020204030204" pitchFamily="34" charset="0"/>
                <a:cs typeface="Calibri" panose="020F0502020204030204" pitchFamily="34" charset="0"/>
              </a:rPr>
              <a:t> le temps souhaité, et leurs conséquences ?</a:t>
            </a:r>
          </a:p>
        </p:txBody>
      </p:sp>
      <p:sp>
        <p:nvSpPr>
          <p:cNvPr id="11" name="TextBox 10">
            <a:extLst>
              <a:ext uri="{FF2B5EF4-FFF2-40B4-BE49-F238E27FC236}">
                <a16:creationId xmlns:a16="http://schemas.microsoft.com/office/drawing/2014/main" id="{35DBC0F7-91F4-A33B-01F4-F608186B0AD7}"/>
              </a:ext>
            </a:extLst>
          </p:cNvPr>
          <p:cNvSpPr txBox="1"/>
          <p:nvPr/>
        </p:nvSpPr>
        <p:spPr>
          <a:xfrm>
            <a:off x="42761" y="2317042"/>
            <a:ext cx="5978431" cy="307777"/>
          </a:xfrm>
          <a:prstGeom prst="rect">
            <a:avLst/>
          </a:prstGeom>
          <a:noFill/>
        </p:spPr>
        <p:txBody>
          <a:bodyPr wrap="none" rtlCol="0">
            <a:spAutoFit/>
          </a:bodyPr>
          <a:lstStyle/>
          <a:p>
            <a:r>
              <a:rPr lang="fr-FR" sz="1400" dirty="0">
                <a:latin typeface="Calibri" panose="020F0502020204030204" pitchFamily="34" charset="0"/>
                <a:cs typeface="Calibri" panose="020F0502020204030204" pitchFamily="34" charset="0"/>
              </a:rPr>
              <a:t>Quels sont les moyens pour </a:t>
            </a:r>
            <a:r>
              <a:rPr lang="fr-FR" sz="1400" b="1" dirty="0">
                <a:latin typeface="Calibri" panose="020F0502020204030204" pitchFamily="34" charset="0"/>
                <a:cs typeface="Calibri" panose="020F0502020204030204" pitchFamily="34" charset="0"/>
              </a:rPr>
              <a:t>accélérer</a:t>
            </a:r>
            <a:r>
              <a:rPr lang="fr-FR" sz="1400" dirty="0">
                <a:latin typeface="Calibri" panose="020F0502020204030204" pitchFamily="34" charset="0"/>
                <a:cs typeface="Calibri" panose="020F0502020204030204" pitchFamily="34" charset="0"/>
              </a:rPr>
              <a:t> le temps imposé, et leurs conséquences ?</a:t>
            </a:r>
          </a:p>
        </p:txBody>
      </p:sp>
      <p:pic>
        <p:nvPicPr>
          <p:cNvPr id="29" name="Picture 28">
            <a:extLst>
              <a:ext uri="{FF2B5EF4-FFF2-40B4-BE49-F238E27FC236}">
                <a16:creationId xmlns:a16="http://schemas.microsoft.com/office/drawing/2014/main" id="{25BA614F-61DF-5281-2BE0-0A1AF226C08D}"/>
              </a:ext>
            </a:extLst>
          </p:cNvPr>
          <p:cNvPicPr>
            <a:picLocks noChangeAspect="1"/>
          </p:cNvPicPr>
          <p:nvPr/>
        </p:nvPicPr>
        <p:blipFill>
          <a:blip r:embed="rId2"/>
          <a:stretch>
            <a:fillRect/>
          </a:stretch>
        </p:blipFill>
        <p:spPr>
          <a:xfrm>
            <a:off x="76200" y="2746882"/>
            <a:ext cx="5813660" cy="1444958"/>
          </a:xfrm>
          <a:prstGeom prst="rect">
            <a:avLst/>
          </a:prstGeom>
        </p:spPr>
      </p:pic>
      <p:pic>
        <p:nvPicPr>
          <p:cNvPr id="30" name="Picture 29">
            <a:extLst>
              <a:ext uri="{FF2B5EF4-FFF2-40B4-BE49-F238E27FC236}">
                <a16:creationId xmlns:a16="http://schemas.microsoft.com/office/drawing/2014/main" id="{F180A219-B556-1775-231A-97571D195516}"/>
              </a:ext>
            </a:extLst>
          </p:cNvPr>
          <p:cNvPicPr>
            <a:picLocks noChangeAspect="1"/>
          </p:cNvPicPr>
          <p:nvPr/>
        </p:nvPicPr>
        <p:blipFill>
          <a:blip r:embed="rId3"/>
          <a:stretch>
            <a:fillRect/>
          </a:stretch>
        </p:blipFill>
        <p:spPr>
          <a:xfrm>
            <a:off x="76200" y="4861050"/>
            <a:ext cx="5813660" cy="1425627"/>
          </a:xfrm>
          <a:prstGeom prst="rect">
            <a:avLst/>
          </a:prstGeom>
        </p:spPr>
      </p:pic>
      <p:sp>
        <p:nvSpPr>
          <p:cNvPr id="31" name="TextBox 30">
            <a:extLst>
              <a:ext uri="{FF2B5EF4-FFF2-40B4-BE49-F238E27FC236}">
                <a16:creationId xmlns:a16="http://schemas.microsoft.com/office/drawing/2014/main" id="{05D0F17F-26BE-7662-01B5-DCE11BBB85B7}"/>
              </a:ext>
            </a:extLst>
          </p:cNvPr>
          <p:cNvSpPr txBox="1"/>
          <p:nvPr/>
        </p:nvSpPr>
        <p:spPr>
          <a:xfrm>
            <a:off x="-11881" y="1266362"/>
            <a:ext cx="6033074" cy="369332"/>
          </a:xfrm>
          <a:prstGeom prst="rect">
            <a:avLst/>
          </a:prstGeom>
          <a:noFill/>
        </p:spPr>
        <p:txBody>
          <a:bodyPr wrap="square" rtlCol="0">
            <a:spAutoFit/>
          </a:bodyPr>
          <a:lstStyle/>
          <a:p>
            <a:pPr marL="9525" algn="ctr"/>
            <a:r>
              <a:rPr lang="fr-FR" b="1" dirty="0">
                <a:solidFill>
                  <a:srgbClr val="4AA398"/>
                </a:solidFill>
                <a:latin typeface="Arial Rounded MT Bold" panose="020F0704030504030204" pitchFamily="34" charset="77"/>
                <a:cs typeface="Calibri" panose="020F0502020204030204" pitchFamily="34" charset="0"/>
              </a:rPr>
              <a:t>Etape 2 </a:t>
            </a:r>
            <a:r>
              <a:rPr lang="fr-FR" dirty="0">
                <a:solidFill>
                  <a:srgbClr val="4AA398"/>
                </a:solidFill>
                <a:latin typeface="Arial Rounded MT Bold" panose="020F0704030504030204" pitchFamily="34" charset="77"/>
                <a:cs typeface="Calibri" panose="020F0502020204030204" pitchFamily="34" charset="0"/>
              </a:rPr>
              <a:t>–</a:t>
            </a:r>
            <a:r>
              <a:rPr lang="fr-FR" b="1" dirty="0">
                <a:solidFill>
                  <a:srgbClr val="4AA398"/>
                </a:solidFill>
                <a:latin typeface="Arial Rounded MT Bold" panose="020F0704030504030204" pitchFamily="34" charset="77"/>
                <a:cs typeface="Calibri" panose="020F0502020204030204" pitchFamily="34" charset="0"/>
              </a:rPr>
              <a:t> </a:t>
            </a:r>
            <a:r>
              <a:rPr lang="fr-FR" dirty="0">
                <a:solidFill>
                  <a:srgbClr val="57C1B2"/>
                </a:solidFill>
                <a:latin typeface="Arial Rounded MT Bold" panose="020F0704030504030204" pitchFamily="34" charset="77"/>
                <a:cs typeface="Calibri" panose="020F0502020204030204" pitchFamily="34" charset="0"/>
              </a:rPr>
              <a:t>modifications des tendances temporelles</a:t>
            </a:r>
          </a:p>
        </p:txBody>
      </p:sp>
      <p:sp>
        <p:nvSpPr>
          <p:cNvPr id="12" name="TextBox 11">
            <a:extLst>
              <a:ext uri="{FF2B5EF4-FFF2-40B4-BE49-F238E27FC236}">
                <a16:creationId xmlns:a16="http://schemas.microsoft.com/office/drawing/2014/main" id="{2C8BE695-F832-F905-95B4-36BCA88DEFC0}"/>
              </a:ext>
            </a:extLst>
          </p:cNvPr>
          <p:cNvSpPr txBox="1"/>
          <p:nvPr/>
        </p:nvSpPr>
        <p:spPr>
          <a:xfrm>
            <a:off x="7236650" y="2333433"/>
            <a:ext cx="4310795" cy="3970318"/>
          </a:xfrm>
          <a:prstGeom prst="rect">
            <a:avLst/>
          </a:prstGeom>
          <a:noFill/>
        </p:spPr>
        <p:txBody>
          <a:bodyPr wrap="none" rtlCol="0">
            <a:spAutoFit/>
          </a:bodyPr>
          <a:lstStyle/>
          <a:p>
            <a:r>
              <a:rPr lang="fr-FR" dirty="0">
                <a:solidFill>
                  <a:srgbClr val="57C1B2"/>
                </a:solidFill>
                <a:latin typeface="Nunito" pitchFamily="2" charset="77"/>
              </a:rPr>
              <a:t>Préconisations avec le regard efficacité :</a:t>
            </a:r>
          </a:p>
          <a:p>
            <a:pPr marL="285750" indent="-285750">
              <a:buFontTx/>
              <a:buChar char="-"/>
            </a:pPr>
            <a:r>
              <a:rPr lang="fr-FR" dirty="0">
                <a:solidFill>
                  <a:srgbClr val="57C1B2"/>
                </a:solidFill>
                <a:latin typeface="Nunito" pitchFamily="2" charset="77"/>
              </a:rPr>
              <a:t>…</a:t>
            </a:r>
          </a:p>
          <a:p>
            <a:pPr marL="285750" indent="-285750">
              <a:buFontTx/>
              <a:buChar char="-"/>
            </a:pPr>
            <a:r>
              <a:rPr lang="fr-FR" dirty="0">
                <a:solidFill>
                  <a:srgbClr val="57C1B2"/>
                </a:solidFill>
                <a:latin typeface="Nunito" pitchFamily="2" charset="77"/>
              </a:rPr>
              <a:t>…</a:t>
            </a:r>
          </a:p>
          <a:p>
            <a:pPr marL="285750" indent="-285750">
              <a:buFontTx/>
              <a:buChar char="-"/>
            </a:pPr>
            <a:r>
              <a:rPr lang="fr-FR" dirty="0">
                <a:solidFill>
                  <a:srgbClr val="57C1B2"/>
                </a:solidFill>
                <a:latin typeface="Nunito" pitchFamily="2" charset="77"/>
              </a:rPr>
              <a:t>…</a:t>
            </a:r>
          </a:p>
          <a:p>
            <a:pPr marL="285750" indent="-285750">
              <a:buFontTx/>
              <a:buChar char="-"/>
            </a:pPr>
            <a:endParaRPr lang="fr-FR" dirty="0">
              <a:solidFill>
                <a:srgbClr val="57C1B2"/>
              </a:solidFill>
              <a:latin typeface="Nunito" pitchFamily="2" charset="77"/>
            </a:endParaRPr>
          </a:p>
          <a:p>
            <a:r>
              <a:rPr lang="fr-FR" dirty="0">
                <a:solidFill>
                  <a:srgbClr val="57C1B2"/>
                </a:solidFill>
                <a:latin typeface="Nunito" pitchFamily="2" charset="77"/>
              </a:rPr>
              <a:t>Préconisations avec le regard </a:t>
            </a:r>
            <a:r>
              <a:rPr lang="fr-FR" i="1" dirty="0">
                <a:solidFill>
                  <a:srgbClr val="57C1B2"/>
                </a:solidFill>
                <a:latin typeface="Nunito" pitchFamily="2" charset="77"/>
              </a:rPr>
              <a:t>care </a:t>
            </a:r>
            <a:r>
              <a:rPr lang="fr-FR" dirty="0">
                <a:solidFill>
                  <a:srgbClr val="57C1B2"/>
                </a:solidFill>
                <a:latin typeface="Nunito" pitchFamily="2" charset="77"/>
              </a:rPr>
              <a:t>:</a:t>
            </a:r>
            <a:endParaRPr lang="fr-FR" i="1" dirty="0">
              <a:solidFill>
                <a:srgbClr val="57C1B2"/>
              </a:solidFill>
              <a:latin typeface="Nunito" pitchFamily="2" charset="77"/>
            </a:endParaRPr>
          </a:p>
          <a:p>
            <a:pPr marL="285750" indent="-285750">
              <a:buFontTx/>
              <a:buChar char="-"/>
            </a:pPr>
            <a:r>
              <a:rPr lang="fr-FR" i="1" dirty="0">
                <a:solidFill>
                  <a:srgbClr val="57C1B2"/>
                </a:solidFill>
                <a:latin typeface="Nunito" pitchFamily="2" charset="77"/>
              </a:rPr>
              <a:t>…</a:t>
            </a:r>
          </a:p>
          <a:p>
            <a:pPr marL="285750" indent="-285750">
              <a:buFontTx/>
              <a:buChar char="-"/>
            </a:pPr>
            <a:r>
              <a:rPr lang="fr-FR" i="1" dirty="0">
                <a:solidFill>
                  <a:srgbClr val="57C1B2"/>
                </a:solidFill>
                <a:latin typeface="Nunito" pitchFamily="2" charset="77"/>
              </a:rPr>
              <a:t>…</a:t>
            </a:r>
          </a:p>
          <a:p>
            <a:pPr marL="285750" indent="-285750">
              <a:buFontTx/>
              <a:buChar char="-"/>
            </a:pPr>
            <a:r>
              <a:rPr lang="fr-FR" i="1" dirty="0">
                <a:solidFill>
                  <a:srgbClr val="57C1B2"/>
                </a:solidFill>
                <a:latin typeface="Nunito" pitchFamily="2" charset="77"/>
              </a:rPr>
              <a:t>…</a:t>
            </a:r>
          </a:p>
          <a:p>
            <a:endParaRPr lang="fr-FR" i="1" dirty="0">
              <a:solidFill>
                <a:srgbClr val="57C1B2"/>
              </a:solidFill>
              <a:latin typeface="Nunito" pitchFamily="2" charset="77"/>
            </a:endParaRPr>
          </a:p>
          <a:p>
            <a:r>
              <a:rPr lang="fr-FR" dirty="0">
                <a:solidFill>
                  <a:srgbClr val="57C1B2"/>
                </a:solidFill>
                <a:latin typeface="Nunito" pitchFamily="2" charset="77"/>
              </a:rPr>
              <a:t>Préconisations avec le regard </a:t>
            </a:r>
            <a:r>
              <a:rPr lang="fr-FR" i="1" dirty="0">
                <a:solidFill>
                  <a:srgbClr val="57C1B2"/>
                </a:solidFill>
                <a:latin typeface="Nunito" pitchFamily="2" charset="77"/>
              </a:rPr>
              <a:t>cure </a:t>
            </a:r>
            <a:r>
              <a:rPr lang="fr-FR" dirty="0">
                <a:solidFill>
                  <a:srgbClr val="57C1B2"/>
                </a:solidFill>
                <a:latin typeface="Nunito" pitchFamily="2" charset="77"/>
              </a:rPr>
              <a:t>:</a:t>
            </a:r>
          </a:p>
          <a:p>
            <a:pPr marL="285750" indent="-285750">
              <a:buFontTx/>
              <a:buChar char="-"/>
            </a:pPr>
            <a:r>
              <a:rPr lang="fr-FR" i="1" dirty="0">
                <a:solidFill>
                  <a:srgbClr val="57C1B2"/>
                </a:solidFill>
                <a:latin typeface="Nunito" pitchFamily="2" charset="77"/>
              </a:rPr>
              <a:t>…</a:t>
            </a:r>
          </a:p>
          <a:p>
            <a:pPr marL="285750" indent="-285750">
              <a:buFontTx/>
              <a:buChar char="-"/>
            </a:pPr>
            <a:r>
              <a:rPr lang="fr-FR" i="1" dirty="0">
                <a:solidFill>
                  <a:srgbClr val="57C1B2"/>
                </a:solidFill>
                <a:latin typeface="Nunito" pitchFamily="2" charset="77"/>
              </a:rPr>
              <a:t>…</a:t>
            </a:r>
          </a:p>
          <a:p>
            <a:pPr marL="285750" indent="-285750">
              <a:buFontTx/>
              <a:buChar char="-"/>
            </a:pPr>
            <a:r>
              <a:rPr lang="fr-FR" i="1" dirty="0">
                <a:solidFill>
                  <a:srgbClr val="57C1B2"/>
                </a:solidFill>
                <a:latin typeface="Nunito" pitchFamily="2" charset="77"/>
              </a:rPr>
              <a:t>…</a:t>
            </a:r>
          </a:p>
        </p:txBody>
      </p:sp>
      <p:sp>
        <p:nvSpPr>
          <p:cNvPr id="13" name="TextBox 12">
            <a:extLst>
              <a:ext uri="{FF2B5EF4-FFF2-40B4-BE49-F238E27FC236}">
                <a16:creationId xmlns:a16="http://schemas.microsoft.com/office/drawing/2014/main" id="{D2E33CE4-0E23-26C6-03B9-3E0D2BA4F594}"/>
              </a:ext>
            </a:extLst>
          </p:cNvPr>
          <p:cNvSpPr txBox="1"/>
          <p:nvPr/>
        </p:nvSpPr>
        <p:spPr>
          <a:xfrm>
            <a:off x="6031583" y="1278399"/>
            <a:ext cx="6184409" cy="369332"/>
          </a:xfrm>
          <a:prstGeom prst="rect">
            <a:avLst/>
          </a:prstGeom>
          <a:noFill/>
        </p:spPr>
        <p:txBody>
          <a:bodyPr wrap="square" rtlCol="0">
            <a:spAutoFit/>
          </a:bodyPr>
          <a:lstStyle/>
          <a:p>
            <a:pPr marL="9525" algn="ctr"/>
            <a:r>
              <a:rPr lang="fr-FR" b="1" dirty="0">
                <a:solidFill>
                  <a:srgbClr val="4AA398"/>
                </a:solidFill>
                <a:latin typeface="Arial Rounded MT Bold" panose="020F0704030504030204" pitchFamily="34" charset="77"/>
                <a:cs typeface="Calibri" panose="020F0502020204030204" pitchFamily="34" charset="0"/>
              </a:rPr>
              <a:t>Etape 2 </a:t>
            </a:r>
            <a:r>
              <a:rPr lang="fr-FR" dirty="0">
                <a:solidFill>
                  <a:srgbClr val="4AA398"/>
                </a:solidFill>
                <a:latin typeface="Arial Rounded MT Bold" panose="020F0704030504030204" pitchFamily="34" charset="77"/>
                <a:cs typeface="Calibri" panose="020F0502020204030204" pitchFamily="34" charset="0"/>
              </a:rPr>
              <a:t>–</a:t>
            </a:r>
            <a:r>
              <a:rPr lang="fr-FR" b="1" dirty="0">
                <a:solidFill>
                  <a:srgbClr val="4AA398"/>
                </a:solidFill>
                <a:latin typeface="Arial Rounded MT Bold" panose="020F0704030504030204" pitchFamily="34" charset="77"/>
                <a:cs typeface="Calibri" panose="020F0502020204030204" pitchFamily="34" charset="0"/>
              </a:rPr>
              <a:t> </a:t>
            </a:r>
            <a:r>
              <a:rPr lang="fr-FR" dirty="0">
                <a:solidFill>
                  <a:srgbClr val="57C1B2"/>
                </a:solidFill>
                <a:latin typeface="Arial Rounded MT Bold" panose="020F0704030504030204" pitchFamily="34" charset="77"/>
                <a:cs typeface="Calibri" panose="020F0502020204030204" pitchFamily="34" charset="0"/>
              </a:rPr>
              <a:t>Rendu des préconisations</a:t>
            </a:r>
          </a:p>
        </p:txBody>
      </p:sp>
    </p:spTree>
    <p:extLst>
      <p:ext uri="{BB962C8B-B14F-4D97-AF65-F5344CB8AC3E}">
        <p14:creationId xmlns:p14="http://schemas.microsoft.com/office/powerpoint/2010/main" val="3004107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AFC187-CF81-8DAF-7912-D2772E88636D}"/>
              </a:ext>
            </a:extLst>
          </p:cNvPr>
          <p:cNvSpPr txBox="1"/>
          <p:nvPr/>
        </p:nvSpPr>
        <p:spPr>
          <a:xfrm>
            <a:off x="0" y="1092229"/>
            <a:ext cx="12192000" cy="1938992"/>
          </a:xfrm>
          <a:prstGeom prst="rect">
            <a:avLst/>
          </a:prstGeom>
          <a:noFill/>
        </p:spPr>
        <p:txBody>
          <a:bodyPr wrap="square" rtlCol="0">
            <a:spAutoFit/>
          </a:bodyPr>
          <a:lstStyle/>
          <a:p>
            <a:pPr algn="ctr"/>
            <a:r>
              <a:rPr lang="fr-FR" sz="6000" dirty="0">
                <a:solidFill>
                  <a:srgbClr val="0070C0"/>
                </a:solidFill>
                <a:latin typeface="Arial Rounded MT Bold" panose="020F0704030504030204" pitchFamily="34" charset="77"/>
              </a:rPr>
              <a:t>Exemple pour un </a:t>
            </a:r>
            <a:r>
              <a:rPr lang="fr-FR" sz="6000" b="1" dirty="0">
                <a:solidFill>
                  <a:srgbClr val="0070C0"/>
                </a:solidFill>
                <a:latin typeface="Arial Rounded MT Bold" panose="020F0704030504030204" pitchFamily="34" charset="77"/>
              </a:rPr>
              <a:t>objet</a:t>
            </a:r>
            <a:r>
              <a:rPr lang="fr-FR" sz="6000" dirty="0">
                <a:solidFill>
                  <a:srgbClr val="0070C0"/>
                </a:solidFill>
                <a:latin typeface="Arial Rounded MT Bold" panose="020F0704030504030204" pitchFamily="34" charset="77"/>
              </a:rPr>
              <a:t> : </a:t>
            </a:r>
          </a:p>
          <a:p>
            <a:pPr algn="ctr"/>
            <a:r>
              <a:rPr lang="fr-FR" sz="6000" dirty="0">
                <a:solidFill>
                  <a:srgbClr val="0070C0"/>
                </a:solidFill>
                <a:latin typeface="Arial Rounded MT Bold" panose="020F0704030504030204" pitchFamily="34" charset="77"/>
              </a:rPr>
              <a:t>la voiture électrique</a:t>
            </a:r>
          </a:p>
        </p:txBody>
      </p:sp>
      <p:pic>
        <p:nvPicPr>
          <p:cNvPr id="5" name="Graphic 4">
            <a:extLst>
              <a:ext uri="{FF2B5EF4-FFF2-40B4-BE49-F238E27FC236}">
                <a16:creationId xmlns:a16="http://schemas.microsoft.com/office/drawing/2014/main" id="{96CDB483-101F-7FE9-7FA8-60D2CEA1A6F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20606" b="35094"/>
          <a:stretch/>
        </p:blipFill>
        <p:spPr>
          <a:xfrm>
            <a:off x="3775060" y="3261059"/>
            <a:ext cx="5205905" cy="2859673"/>
          </a:xfrm>
          <a:prstGeom prst="rect">
            <a:avLst/>
          </a:prstGeom>
        </p:spPr>
      </p:pic>
    </p:spTree>
    <p:extLst>
      <p:ext uri="{BB962C8B-B14F-4D97-AF65-F5344CB8AC3E}">
        <p14:creationId xmlns:p14="http://schemas.microsoft.com/office/powerpoint/2010/main" val="1849893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2B9969-1BFE-85BF-5D9F-B6C875EF331A}"/>
              </a:ext>
            </a:extLst>
          </p:cNvPr>
          <p:cNvSpPr txBox="1"/>
          <p:nvPr/>
        </p:nvSpPr>
        <p:spPr>
          <a:xfrm>
            <a:off x="0" y="423747"/>
            <a:ext cx="12192000" cy="523220"/>
          </a:xfrm>
          <a:prstGeom prst="rect">
            <a:avLst/>
          </a:prstGeom>
          <a:noFill/>
        </p:spPr>
        <p:txBody>
          <a:bodyPr wrap="square" rtlCol="0">
            <a:spAutoFit/>
          </a:bodyPr>
          <a:lstStyle/>
          <a:p>
            <a:pPr algn="ctr"/>
            <a:r>
              <a:rPr lang="fr-FR" sz="2800" dirty="0">
                <a:solidFill>
                  <a:srgbClr val="0070C0"/>
                </a:solidFill>
                <a:latin typeface="Arial Rounded MT Bold" panose="020F0704030504030204" pitchFamily="34" charset="77"/>
              </a:rPr>
              <a:t>Présentation du problème</a:t>
            </a:r>
          </a:p>
        </p:txBody>
      </p:sp>
      <p:sp>
        <p:nvSpPr>
          <p:cNvPr id="3" name="TextBox 2">
            <a:extLst>
              <a:ext uri="{FF2B5EF4-FFF2-40B4-BE49-F238E27FC236}">
                <a16:creationId xmlns:a16="http://schemas.microsoft.com/office/drawing/2014/main" id="{0843F529-A144-C179-B055-27356A29B3F1}"/>
              </a:ext>
            </a:extLst>
          </p:cNvPr>
          <p:cNvSpPr txBox="1"/>
          <p:nvPr/>
        </p:nvSpPr>
        <p:spPr>
          <a:xfrm>
            <a:off x="3662342" y="1522709"/>
            <a:ext cx="4867315" cy="4185761"/>
          </a:xfrm>
          <a:prstGeom prst="rect">
            <a:avLst/>
          </a:prstGeom>
          <a:noFill/>
        </p:spPr>
        <p:txBody>
          <a:bodyPr wrap="square" rtlCol="0">
            <a:spAutoFit/>
          </a:bodyPr>
          <a:lstStyle/>
          <a:p>
            <a:pPr algn="just"/>
            <a:r>
              <a:rPr lang="fr-FR" sz="1400" dirty="0">
                <a:solidFill>
                  <a:srgbClr val="0070C0"/>
                </a:solidFill>
                <a:latin typeface="Calibri" panose="020F0502020204030204" pitchFamily="34" charset="0"/>
                <a:cs typeface="Calibri" panose="020F0502020204030204" pitchFamily="34" charset="0"/>
              </a:rPr>
              <a:t>Pour illustrer les démarches à mettre en œuvre dans l’outil chronodynamisme, et les différents formalismes que nous proposons, nous choisissons d’aborder, dans le cas de l’objet, l’exemple de l’insertion de la voiture électrique.</a:t>
            </a:r>
          </a:p>
          <a:p>
            <a:pPr algn="just"/>
            <a:endParaRPr lang="fr-FR" sz="1400" dirty="0">
              <a:solidFill>
                <a:srgbClr val="0070C0"/>
              </a:solidFill>
              <a:latin typeface="Calibri" panose="020F0502020204030204" pitchFamily="34" charset="0"/>
              <a:cs typeface="Calibri" panose="020F0502020204030204" pitchFamily="34" charset="0"/>
            </a:endParaRPr>
          </a:p>
          <a:p>
            <a:pPr algn="just"/>
            <a:r>
              <a:rPr lang="fr-FR" sz="1400" dirty="0">
                <a:solidFill>
                  <a:srgbClr val="0070C0"/>
                </a:solidFill>
                <a:latin typeface="Calibri" panose="020F0502020204030204" pitchFamily="34" charset="0"/>
                <a:cs typeface="Calibri" panose="020F0502020204030204" pitchFamily="34" charset="0"/>
              </a:rPr>
              <a:t>L’objectif ici n’est pas de regarder cette technologie d’un point de vue centré sur l’environnement, ou sur les problématiques énergétiques, mais d’un point de vue temporel. </a:t>
            </a:r>
          </a:p>
          <a:p>
            <a:pPr algn="just"/>
            <a:endParaRPr lang="fr-FR" sz="1400" dirty="0">
              <a:solidFill>
                <a:srgbClr val="0070C0"/>
              </a:solidFill>
              <a:latin typeface="Calibri" panose="020F0502020204030204" pitchFamily="34" charset="0"/>
              <a:cs typeface="Calibri" panose="020F0502020204030204" pitchFamily="34" charset="0"/>
            </a:endParaRPr>
          </a:p>
          <a:p>
            <a:pPr algn="just"/>
            <a:r>
              <a:rPr lang="fr-FR" sz="1400" dirty="0">
                <a:solidFill>
                  <a:srgbClr val="0070C0"/>
                </a:solidFill>
                <a:latin typeface="Calibri" panose="020F0502020204030204" pitchFamily="34" charset="0"/>
                <a:cs typeface="Calibri" panose="020F0502020204030204" pitchFamily="34" charset="0"/>
              </a:rPr>
              <a:t>Cette technologie vise à en remplacer une autre : la voiture thermique. Mais par son fonctionnement technique différent, elle apporte une logique temporelle qui lui est propre, et qui ne nous semble pas faciliter son insertion dans la technosphère actuelle. </a:t>
            </a:r>
          </a:p>
          <a:p>
            <a:pPr algn="just"/>
            <a:endParaRPr lang="fr-FR" sz="1400" dirty="0">
              <a:solidFill>
                <a:srgbClr val="0070C0"/>
              </a:solidFill>
              <a:latin typeface="Calibri" panose="020F0502020204030204" pitchFamily="34" charset="0"/>
              <a:cs typeface="Calibri" panose="020F0502020204030204" pitchFamily="34" charset="0"/>
            </a:endParaRPr>
          </a:p>
          <a:p>
            <a:pPr algn="just"/>
            <a:r>
              <a:rPr lang="fr-FR" sz="1400" dirty="0">
                <a:solidFill>
                  <a:srgbClr val="0070C0"/>
                </a:solidFill>
                <a:latin typeface="Calibri" panose="020F0502020204030204" pitchFamily="34" charset="0"/>
                <a:cs typeface="Calibri" panose="020F0502020204030204" pitchFamily="34" charset="0"/>
              </a:rPr>
              <a:t>Nous vous proposons donc de suivre avec nous comment aborder ce sujet, qui à première vue semble montrer un défaut de chronodynamisme. </a:t>
            </a:r>
          </a:p>
          <a:p>
            <a:pPr algn="just"/>
            <a:endParaRPr lang="fr-FR" sz="1400"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74827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EA7766-97D9-0E14-944C-BB74BD8E7873}"/>
              </a:ext>
            </a:extLst>
          </p:cNvPr>
          <p:cNvSpPr txBox="1"/>
          <p:nvPr/>
        </p:nvSpPr>
        <p:spPr>
          <a:xfrm>
            <a:off x="0" y="241535"/>
            <a:ext cx="12192000" cy="646331"/>
          </a:xfrm>
          <a:prstGeom prst="rect">
            <a:avLst/>
          </a:prstGeom>
          <a:noFill/>
        </p:spPr>
        <p:txBody>
          <a:bodyPr wrap="square" rtlCol="0">
            <a:spAutoFit/>
          </a:bodyPr>
          <a:lstStyle/>
          <a:p>
            <a:pPr algn="ctr"/>
            <a:r>
              <a:rPr lang="fr-FR" sz="3600" dirty="0">
                <a:solidFill>
                  <a:srgbClr val="4AA398"/>
                </a:solidFill>
                <a:latin typeface="Arial Rounded MT Bold" panose="020F0704030504030204" pitchFamily="34" charset="77"/>
                <a:ea typeface="+mj-ea"/>
                <a:cs typeface="+mj-cs"/>
              </a:rPr>
              <a:t>Sommaire</a:t>
            </a:r>
          </a:p>
        </p:txBody>
      </p:sp>
      <p:sp>
        <p:nvSpPr>
          <p:cNvPr id="5" name="TextBox 4">
            <a:extLst>
              <a:ext uri="{FF2B5EF4-FFF2-40B4-BE49-F238E27FC236}">
                <a16:creationId xmlns:a16="http://schemas.microsoft.com/office/drawing/2014/main" id="{8D473AB5-A091-5E99-4737-A4114940CF93}"/>
              </a:ext>
            </a:extLst>
          </p:cNvPr>
          <p:cNvSpPr txBox="1"/>
          <p:nvPr/>
        </p:nvSpPr>
        <p:spPr>
          <a:xfrm>
            <a:off x="534285" y="1287244"/>
            <a:ext cx="6429223" cy="5693866"/>
          </a:xfrm>
          <a:prstGeom prst="rect">
            <a:avLst/>
          </a:prstGeom>
          <a:noFill/>
        </p:spPr>
        <p:txBody>
          <a:bodyPr wrap="square" rtlCol="0">
            <a:spAutoFit/>
          </a:bodyPr>
          <a:lstStyle/>
          <a:p>
            <a:pPr marL="171450" indent="-171450" algn="just">
              <a:buFont typeface="Arial" panose="020B0604020202020204" pitchFamily="34" charset="0"/>
              <a:buChar char="•"/>
            </a:pPr>
            <a:r>
              <a:rPr lang="fr-FR" sz="2000" b="1" dirty="0">
                <a:latin typeface="Arial Rounded MT Bold" panose="020F0704030504030204" pitchFamily="34" charset="77"/>
                <a:cs typeface="Calibri" panose="020F0502020204030204" pitchFamily="34" charset="0"/>
                <a:hlinkClick r:id="" action="ppaction://hlinkshowjump?jump=nextslide">
                  <a:extLst>
                    <a:ext uri="{A12FA001-AC4F-418D-AE19-62706E023703}">
                      <ahyp:hlinkClr xmlns:ahyp="http://schemas.microsoft.com/office/drawing/2018/hyperlinkcolor" val="tx"/>
                    </a:ext>
                  </a:extLst>
                </a:hlinkClick>
              </a:rPr>
              <a:t>Introduction de l’outil</a:t>
            </a:r>
            <a:endParaRPr lang="fr-FR" sz="2000" b="1"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600" b="1"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600" b="1" dirty="0">
                <a:latin typeface="Arial Rounded MT Bold" panose="020F0704030504030204" pitchFamily="34" charset="77"/>
                <a:cs typeface="Calibri" panose="020F0502020204030204" pitchFamily="34" charset="0"/>
              </a:rPr>
              <a:t>	</a:t>
            </a:r>
            <a:r>
              <a:rPr lang="fr-FR" sz="1600" dirty="0">
                <a:latin typeface="Arial Rounded MT Bold" panose="020F0704030504030204" pitchFamily="34" charset="77"/>
                <a:cs typeface="Calibri" panose="020F0502020204030204" pitchFamily="34" charset="0"/>
                <a:hlinkClick r:id="rId2" action="ppaction://hlinksldjump">
                  <a:extLst>
                    <a:ext uri="{A12FA001-AC4F-418D-AE19-62706E023703}">
                      <ahyp:hlinkClr xmlns:ahyp="http://schemas.microsoft.com/office/drawing/2018/hyperlinkcolor" val="tx"/>
                    </a:ext>
                  </a:extLst>
                </a:hlinkClick>
              </a:rPr>
              <a:t>Origine et définition du concept</a:t>
            </a:r>
            <a:endParaRPr lang="fr-FR" sz="1600" dirty="0">
              <a:latin typeface="Arial Rounded MT Bold" panose="020F0704030504030204" pitchFamily="34" charset="77"/>
              <a:cs typeface="Calibri" panose="020F0502020204030204" pitchFamily="34" charset="0"/>
            </a:endParaRPr>
          </a:p>
          <a:p>
            <a:pPr algn="just"/>
            <a:endParaRPr lang="fr-FR" sz="1600"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600" dirty="0">
                <a:latin typeface="Arial Rounded MT Bold" panose="020F0704030504030204" pitchFamily="34" charset="77"/>
                <a:cs typeface="Calibri" panose="020F0502020204030204" pitchFamily="34" charset="0"/>
              </a:rPr>
              <a:t>	</a:t>
            </a:r>
            <a:r>
              <a:rPr lang="fr-FR" sz="1600" dirty="0">
                <a:latin typeface="Arial Rounded MT Bold" panose="020F0704030504030204" pitchFamily="34" charset="77"/>
                <a:cs typeface="Calibri" panose="020F0502020204030204" pitchFamily="34" charset="0"/>
                <a:hlinkClick r:id="rId3" action="ppaction://hlinksldjump">
                  <a:extLst>
                    <a:ext uri="{A12FA001-AC4F-418D-AE19-62706E023703}">
                      <ahyp:hlinkClr xmlns:ahyp="http://schemas.microsoft.com/office/drawing/2018/hyperlinkcolor" val="tx"/>
                    </a:ext>
                  </a:extLst>
                </a:hlinkClick>
              </a:rPr>
              <a:t>Notion de logique temporelle</a:t>
            </a:r>
            <a:endParaRPr lang="fr-FR" sz="1600"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600"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600" dirty="0">
                <a:latin typeface="Arial Rounded MT Bold" panose="020F0704030504030204" pitchFamily="34" charset="77"/>
                <a:cs typeface="Calibri" panose="020F0502020204030204" pitchFamily="34" charset="0"/>
              </a:rPr>
              <a:t>	</a:t>
            </a:r>
            <a:r>
              <a:rPr lang="fr-FR" sz="1600" dirty="0">
                <a:latin typeface="Arial Rounded MT Bold" panose="020F0704030504030204" pitchFamily="34" charset="77"/>
                <a:cs typeface="Calibri" panose="020F0502020204030204" pitchFamily="34" charset="0"/>
                <a:hlinkClick r:id="rId4" action="ppaction://hlinksldjump">
                  <a:extLst>
                    <a:ext uri="{A12FA001-AC4F-418D-AE19-62706E023703}">
                      <ahyp:hlinkClr xmlns:ahyp="http://schemas.microsoft.com/office/drawing/2018/hyperlinkcolor" val="tx"/>
                    </a:ext>
                  </a:extLst>
                </a:hlinkClick>
              </a:rPr>
              <a:t>Principe de déploiement de l’outil : typologie</a:t>
            </a:r>
            <a:endParaRPr lang="fr-FR" sz="1600"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600" b="1"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600" b="1"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600" b="1"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2000" b="1" dirty="0">
                <a:solidFill>
                  <a:srgbClr val="4AA398"/>
                </a:solidFill>
                <a:latin typeface="Arial Rounded MT Bold" panose="020F0704030504030204" pitchFamily="34" charset="77"/>
                <a:cs typeface="Calibri" panose="020F0502020204030204" pitchFamily="34" charset="0"/>
                <a:hlinkClick r:id="rId5" action="ppaction://hlinksldjump">
                  <a:extLst>
                    <a:ext uri="{A12FA001-AC4F-418D-AE19-62706E023703}">
                      <ahyp:hlinkClr xmlns:ahyp="http://schemas.microsoft.com/office/drawing/2018/hyperlinkcolor" val="tx"/>
                    </a:ext>
                  </a:extLst>
                </a:hlinkClick>
              </a:rPr>
              <a:t>Formalisme</a:t>
            </a:r>
            <a:endParaRPr lang="fr-FR" sz="2000" b="1" dirty="0">
              <a:solidFill>
                <a:srgbClr val="4AA398"/>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600" b="1" dirty="0">
              <a:solidFill>
                <a:srgbClr val="4AA398"/>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600" b="1" dirty="0">
                <a:solidFill>
                  <a:srgbClr val="4AA398"/>
                </a:solidFill>
                <a:latin typeface="Arial Rounded MT Bold" panose="020F0704030504030204" pitchFamily="34" charset="77"/>
                <a:cs typeface="Calibri" panose="020F0502020204030204" pitchFamily="34" charset="0"/>
              </a:rPr>
              <a:t>	</a:t>
            </a:r>
            <a:r>
              <a:rPr lang="fr-FR" sz="1600" dirty="0">
                <a:solidFill>
                  <a:srgbClr val="4AA398"/>
                </a:solidFill>
                <a:latin typeface="Arial Rounded MT Bold" panose="020F0704030504030204" pitchFamily="34" charset="77"/>
                <a:cs typeface="Calibri" panose="020F0502020204030204" pitchFamily="34" charset="0"/>
                <a:hlinkClick r:id="rId6" action="ppaction://hlinksldjump">
                  <a:extLst>
                    <a:ext uri="{A12FA001-AC4F-418D-AE19-62706E023703}">
                      <ahyp:hlinkClr xmlns:ahyp="http://schemas.microsoft.com/office/drawing/2018/hyperlinkcolor" val="tx"/>
                    </a:ext>
                  </a:extLst>
                </a:hlinkClick>
              </a:rPr>
              <a:t>Présentation du formalisme général</a:t>
            </a:r>
            <a:endParaRPr lang="fr-FR" sz="1600" dirty="0">
              <a:solidFill>
                <a:srgbClr val="4AA398"/>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600" dirty="0">
              <a:solidFill>
                <a:srgbClr val="4AA398"/>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600" dirty="0">
                <a:solidFill>
                  <a:srgbClr val="4AA398"/>
                </a:solidFill>
                <a:latin typeface="Arial Rounded MT Bold" panose="020F0704030504030204" pitchFamily="34" charset="77"/>
                <a:cs typeface="Calibri" panose="020F0502020204030204" pitchFamily="34" charset="0"/>
              </a:rPr>
              <a:t>	</a:t>
            </a:r>
            <a:r>
              <a:rPr lang="fr-FR" sz="1600" dirty="0">
                <a:solidFill>
                  <a:srgbClr val="4AA398"/>
                </a:solidFill>
                <a:latin typeface="Arial Rounded MT Bold" panose="020F0704030504030204" pitchFamily="34" charset="77"/>
                <a:cs typeface="Calibri" panose="020F0502020204030204" pitchFamily="34" charset="0"/>
                <a:hlinkClick r:id="rId7" action="ppaction://hlinksldjump">
                  <a:extLst>
                    <a:ext uri="{A12FA001-AC4F-418D-AE19-62706E023703}">
                      <ahyp:hlinkClr xmlns:ahyp="http://schemas.microsoft.com/office/drawing/2018/hyperlinkcolor" val="tx"/>
                    </a:ext>
                  </a:extLst>
                </a:hlinkClick>
              </a:rPr>
              <a:t>Analyse</a:t>
            </a:r>
            <a:endParaRPr lang="fr-FR" sz="1600" dirty="0">
              <a:solidFill>
                <a:srgbClr val="4AA398"/>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600" dirty="0">
              <a:solidFill>
                <a:srgbClr val="4AA398"/>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600" dirty="0">
                <a:solidFill>
                  <a:srgbClr val="4AA398"/>
                </a:solidFill>
                <a:latin typeface="Arial Rounded MT Bold" panose="020F0704030504030204" pitchFamily="34" charset="77"/>
                <a:cs typeface="Calibri" panose="020F0502020204030204" pitchFamily="34" charset="0"/>
              </a:rPr>
              <a:t>	</a:t>
            </a:r>
            <a:r>
              <a:rPr lang="fr-FR" sz="1600" dirty="0">
                <a:solidFill>
                  <a:srgbClr val="4AA398"/>
                </a:solidFill>
                <a:latin typeface="Arial Rounded MT Bold" panose="020F0704030504030204" pitchFamily="34" charset="77"/>
                <a:cs typeface="Calibri" panose="020F0502020204030204" pitchFamily="34" charset="0"/>
                <a:hlinkClick r:id="rId8" action="ppaction://hlinksldjump">
                  <a:extLst>
                    <a:ext uri="{A12FA001-AC4F-418D-AE19-62706E023703}">
                      <ahyp:hlinkClr xmlns:ahyp="http://schemas.microsoft.com/office/drawing/2018/hyperlinkcolor" val="tx"/>
                    </a:ext>
                  </a:extLst>
                </a:hlinkClick>
              </a:rPr>
              <a:t>Problématisation</a:t>
            </a:r>
            <a:endParaRPr lang="fr-FR" sz="1600" dirty="0">
              <a:solidFill>
                <a:srgbClr val="4AA398"/>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600" dirty="0">
              <a:solidFill>
                <a:srgbClr val="4AA398"/>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600" dirty="0">
                <a:solidFill>
                  <a:srgbClr val="4AA398"/>
                </a:solidFill>
                <a:latin typeface="Arial Rounded MT Bold" panose="020F0704030504030204" pitchFamily="34" charset="77"/>
                <a:cs typeface="Calibri" panose="020F0502020204030204" pitchFamily="34" charset="0"/>
              </a:rPr>
              <a:t>	</a:t>
            </a:r>
            <a:r>
              <a:rPr lang="fr-FR" sz="1600" dirty="0">
                <a:solidFill>
                  <a:srgbClr val="4AA398"/>
                </a:solidFill>
                <a:latin typeface="Arial Rounded MT Bold" panose="020F0704030504030204" pitchFamily="34" charset="77"/>
                <a:cs typeface="Calibri" panose="020F0502020204030204" pitchFamily="34" charset="0"/>
                <a:hlinkClick r:id="rId9" action="ppaction://hlinksldjump">
                  <a:extLst>
                    <a:ext uri="{A12FA001-AC4F-418D-AE19-62706E023703}">
                      <ahyp:hlinkClr xmlns:ahyp="http://schemas.microsoft.com/office/drawing/2018/hyperlinkcolor" val="tx"/>
                    </a:ext>
                  </a:extLst>
                </a:hlinkClick>
              </a:rPr>
              <a:t>Invention</a:t>
            </a:r>
            <a:endParaRPr lang="fr-FR" sz="1600" dirty="0">
              <a:solidFill>
                <a:srgbClr val="4AA398"/>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b="1"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b="1" dirty="0">
              <a:latin typeface="Arial Rounded MT Bold" panose="020F0704030504030204" pitchFamily="34" charset="77"/>
              <a:cs typeface="Calibri" panose="020F0502020204030204" pitchFamily="34" charset="0"/>
            </a:endParaRPr>
          </a:p>
          <a:p>
            <a:endParaRPr lang="fr-FR" sz="800" b="1" dirty="0">
              <a:latin typeface="Arial Rounded MT Bold" panose="020F0704030504030204" pitchFamily="34" charset="77"/>
              <a:cs typeface="Calibri" panose="020F0502020204030204" pitchFamily="34" charset="0"/>
            </a:endParaRPr>
          </a:p>
          <a:p>
            <a:endParaRPr lang="fr-FR" sz="800" dirty="0">
              <a:latin typeface="Arial Rounded MT Bold" panose="020F0704030504030204" pitchFamily="34" charset="77"/>
              <a:cs typeface="Calibri" panose="020F0502020204030204" pitchFamily="34" charset="0"/>
            </a:endParaRPr>
          </a:p>
        </p:txBody>
      </p:sp>
      <p:sp>
        <p:nvSpPr>
          <p:cNvPr id="4" name="ZoneTexte 3">
            <a:extLst>
              <a:ext uri="{FF2B5EF4-FFF2-40B4-BE49-F238E27FC236}">
                <a16:creationId xmlns:a16="http://schemas.microsoft.com/office/drawing/2014/main" id="{24974225-F146-88E5-030D-818DD75CD52A}"/>
              </a:ext>
            </a:extLst>
          </p:cNvPr>
          <p:cNvSpPr txBox="1"/>
          <p:nvPr/>
        </p:nvSpPr>
        <p:spPr>
          <a:xfrm>
            <a:off x="7023013" y="1252074"/>
            <a:ext cx="6094602" cy="4955203"/>
          </a:xfrm>
          <a:prstGeom prst="rect">
            <a:avLst/>
          </a:prstGeom>
          <a:noFill/>
        </p:spPr>
        <p:txBody>
          <a:bodyPr wrap="square">
            <a:spAutoFit/>
          </a:bodyPr>
          <a:lstStyle/>
          <a:p>
            <a:pPr marL="171450" indent="-171450" algn="just">
              <a:buFont typeface="Arial" panose="020B0604020202020204" pitchFamily="34" charset="0"/>
              <a:buChar char="•"/>
            </a:pPr>
            <a:r>
              <a:rPr lang="fr-FR" sz="2000" b="1" dirty="0">
                <a:solidFill>
                  <a:srgbClr val="0070C0"/>
                </a:solidFill>
                <a:latin typeface="Arial Rounded MT Bold" panose="020F0704030504030204" pitchFamily="34" charset="77"/>
                <a:cs typeface="Calibri" panose="020F0502020204030204" pitchFamily="34" charset="0"/>
                <a:hlinkClick r:id="rId10" action="ppaction://hlinksldjump">
                  <a:extLst>
                    <a:ext uri="{A12FA001-AC4F-418D-AE19-62706E023703}">
                      <ahyp:hlinkClr xmlns:ahyp="http://schemas.microsoft.com/office/drawing/2018/hyperlinkcolor" val="tx"/>
                    </a:ext>
                  </a:extLst>
                </a:hlinkClick>
              </a:rPr>
              <a:t>Exemple 1 : La voiture électrique</a:t>
            </a:r>
            <a:endParaRPr lang="fr-FR" sz="2000" b="1" dirty="0">
              <a:solidFill>
                <a:srgbClr val="0070C0"/>
              </a:solidFill>
              <a:latin typeface="Arial Rounded MT Bold" panose="020F0704030504030204" pitchFamily="34" charset="77"/>
              <a:cs typeface="Calibri" panose="020F0502020204030204" pitchFamily="34" charset="0"/>
            </a:endParaRPr>
          </a:p>
          <a:p>
            <a:pPr algn="just"/>
            <a:r>
              <a:rPr lang="fr-FR" sz="1800" b="1" dirty="0">
                <a:solidFill>
                  <a:srgbClr val="0070C0"/>
                </a:solidFill>
                <a:latin typeface="Arial Rounded MT Bold" panose="020F0704030504030204" pitchFamily="34" charset="77"/>
                <a:cs typeface="Calibri" panose="020F0502020204030204" pitchFamily="34" charset="0"/>
              </a:rPr>
              <a:t>	</a:t>
            </a:r>
          </a:p>
          <a:p>
            <a:pPr marL="171450" indent="-171450" algn="just">
              <a:buFont typeface="Arial" panose="020B0604020202020204" pitchFamily="34" charset="0"/>
              <a:buChar char="•"/>
            </a:pPr>
            <a:r>
              <a:rPr lang="fr-FR" sz="1800" b="1" dirty="0">
                <a:solidFill>
                  <a:srgbClr val="0070C0"/>
                </a:solidFill>
                <a:latin typeface="Arial Rounded MT Bold" panose="020F0704030504030204" pitchFamily="34" charset="77"/>
                <a:cs typeface="Calibri" panose="020F0502020204030204" pitchFamily="34" charset="0"/>
              </a:rPr>
              <a:t>	</a:t>
            </a:r>
            <a:r>
              <a:rPr lang="fr-FR" sz="1800" dirty="0">
                <a:solidFill>
                  <a:srgbClr val="0070C0"/>
                </a:solidFill>
                <a:latin typeface="Arial Rounded MT Bold" panose="020F0704030504030204" pitchFamily="34" charset="77"/>
                <a:cs typeface="Calibri" panose="020F0502020204030204" pitchFamily="34" charset="0"/>
                <a:hlinkClick r:id="rId11" action="ppaction://hlinksldjump">
                  <a:extLst>
                    <a:ext uri="{A12FA001-AC4F-418D-AE19-62706E023703}">
                      <ahyp:hlinkClr xmlns:ahyp="http://schemas.microsoft.com/office/drawing/2018/hyperlinkcolor" val="tx"/>
                    </a:ext>
                  </a:extLst>
                </a:hlinkClick>
              </a:rPr>
              <a:t>Analyse</a:t>
            </a:r>
            <a:endParaRPr lang="fr-FR" sz="1800" dirty="0">
              <a:solidFill>
                <a:srgbClr val="0070C0"/>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800" dirty="0">
              <a:solidFill>
                <a:srgbClr val="0070C0"/>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800" dirty="0">
                <a:solidFill>
                  <a:srgbClr val="0070C0"/>
                </a:solidFill>
                <a:latin typeface="Arial Rounded MT Bold" panose="020F0704030504030204" pitchFamily="34" charset="77"/>
                <a:cs typeface="Calibri" panose="020F0502020204030204" pitchFamily="34" charset="0"/>
              </a:rPr>
              <a:t>	</a:t>
            </a:r>
            <a:r>
              <a:rPr lang="fr-FR" sz="1800" dirty="0">
                <a:solidFill>
                  <a:srgbClr val="0070C0"/>
                </a:solidFill>
                <a:latin typeface="Arial Rounded MT Bold" panose="020F0704030504030204" pitchFamily="34" charset="77"/>
                <a:cs typeface="Calibri" panose="020F0502020204030204" pitchFamily="34" charset="0"/>
                <a:hlinkClick r:id="rId12" action="ppaction://hlinksldjump">
                  <a:extLst>
                    <a:ext uri="{A12FA001-AC4F-418D-AE19-62706E023703}">
                      <ahyp:hlinkClr xmlns:ahyp="http://schemas.microsoft.com/office/drawing/2018/hyperlinkcolor" val="tx"/>
                    </a:ext>
                  </a:extLst>
                </a:hlinkClick>
              </a:rPr>
              <a:t>Problématisation</a:t>
            </a:r>
            <a:endParaRPr lang="fr-FR" sz="1800" dirty="0">
              <a:solidFill>
                <a:srgbClr val="0070C0"/>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800" dirty="0">
              <a:solidFill>
                <a:srgbClr val="0070C0"/>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800" dirty="0">
                <a:solidFill>
                  <a:srgbClr val="0070C0"/>
                </a:solidFill>
                <a:latin typeface="Arial Rounded MT Bold" panose="020F0704030504030204" pitchFamily="34" charset="77"/>
                <a:cs typeface="Calibri" panose="020F0502020204030204" pitchFamily="34" charset="0"/>
              </a:rPr>
              <a:t>	</a:t>
            </a:r>
            <a:r>
              <a:rPr lang="fr-FR" sz="1800" dirty="0">
                <a:solidFill>
                  <a:srgbClr val="0070C0"/>
                </a:solidFill>
                <a:latin typeface="Arial Rounded MT Bold" panose="020F0704030504030204" pitchFamily="34" charset="77"/>
                <a:cs typeface="Calibri" panose="020F0502020204030204" pitchFamily="34" charset="0"/>
                <a:hlinkClick r:id="rId13" action="ppaction://hlinksldjump">
                  <a:extLst>
                    <a:ext uri="{A12FA001-AC4F-418D-AE19-62706E023703}">
                      <ahyp:hlinkClr xmlns:ahyp="http://schemas.microsoft.com/office/drawing/2018/hyperlinkcolor" val="tx"/>
                    </a:ext>
                  </a:extLst>
                </a:hlinkClick>
              </a:rPr>
              <a:t>Invention</a:t>
            </a:r>
            <a:endParaRPr lang="fr-FR" sz="1800" dirty="0">
              <a:solidFill>
                <a:srgbClr val="0070C0"/>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800" b="1"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800" b="1"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800" b="1" dirty="0">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2000" b="1" dirty="0">
                <a:solidFill>
                  <a:srgbClr val="7030A0"/>
                </a:solidFill>
                <a:latin typeface="Arial Rounded MT Bold" panose="020F0704030504030204" pitchFamily="34" charset="77"/>
                <a:cs typeface="Calibri" panose="020F0502020204030204" pitchFamily="34" charset="0"/>
                <a:hlinkClick r:id="rId14" action="ppaction://hlinksldjump">
                  <a:extLst>
                    <a:ext uri="{A12FA001-AC4F-418D-AE19-62706E023703}">
                      <ahyp:hlinkClr xmlns:ahyp="http://schemas.microsoft.com/office/drawing/2018/hyperlinkcolor" val="tx"/>
                    </a:ext>
                  </a:extLst>
                </a:hlinkClick>
              </a:rPr>
              <a:t>Exemple 2 : Parcoursup </a:t>
            </a:r>
            <a:endParaRPr lang="fr-FR" sz="2000" b="1" dirty="0">
              <a:solidFill>
                <a:srgbClr val="7030A0"/>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800" b="1" dirty="0">
                <a:solidFill>
                  <a:srgbClr val="7030A0"/>
                </a:solidFill>
                <a:latin typeface="Arial Rounded MT Bold" panose="020F0704030504030204" pitchFamily="34" charset="77"/>
                <a:cs typeface="Calibri" panose="020F0502020204030204" pitchFamily="34" charset="0"/>
              </a:rPr>
              <a:t>	</a:t>
            </a:r>
            <a:endParaRPr lang="fr-FR" sz="1800" dirty="0">
              <a:solidFill>
                <a:srgbClr val="7030A0"/>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800" dirty="0">
                <a:solidFill>
                  <a:srgbClr val="7030A0"/>
                </a:solidFill>
                <a:latin typeface="Arial Rounded MT Bold" panose="020F0704030504030204" pitchFamily="34" charset="77"/>
                <a:cs typeface="Calibri" panose="020F0502020204030204" pitchFamily="34" charset="0"/>
              </a:rPr>
              <a:t>	</a:t>
            </a:r>
            <a:r>
              <a:rPr lang="fr-FR" sz="1800" dirty="0">
                <a:solidFill>
                  <a:srgbClr val="7030A0"/>
                </a:solidFill>
                <a:latin typeface="Arial Rounded MT Bold" panose="020F0704030504030204" pitchFamily="34" charset="77"/>
                <a:cs typeface="Calibri" panose="020F0502020204030204" pitchFamily="34" charset="0"/>
                <a:hlinkClick r:id="rId15" action="ppaction://hlinksldjump">
                  <a:extLst>
                    <a:ext uri="{A12FA001-AC4F-418D-AE19-62706E023703}">
                      <ahyp:hlinkClr xmlns:ahyp="http://schemas.microsoft.com/office/drawing/2018/hyperlinkcolor" val="tx"/>
                    </a:ext>
                  </a:extLst>
                </a:hlinkClick>
              </a:rPr>
              <a:t>Analyse</a:t>
            </a:r>
            <a:endParaRPr lang="fr-FR" sz="1800" dirty="0">
              <a:solidFill>
                <a:srgbClr val="7030A0"/>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800" dirty="0">
              <a:solidFill>
                <a:srgbClr val="7030A0"/>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800" dirty="0">
                <a:solidFill>
                  <a:srgbClr val="7030A0"/>
                </a:solidFill>
                <a:latin typeface="Arial Rounded MT Bold" panose="020F0704030504030204" pitchFamily="34" charset="77"/>
                <a:cs typeface="Calibri" panose="020F0502020204030204" pitchFamily="34" charset="0"/>
              </a:rPr>
              <a:t>	</a:t>
            </a:r>
            <a:r>
              <a:rPr lang="fr-FR" sz="1800" dirty="0">
                <a:solidFill>
                  <a:srgbClr val="7030A0"/>
                </a:solidFill>
                <a:latin typeface="Arial Rounded MT Bold" panose="020F0704030504030204" pitchFamily="34" charset="77"/>
                <a:cs typeface="Calibri" panose="020F0502020204030204" pitchFamily="34" charset="0"/>
                <a:hlinkClick r:id="rId16" action="ppaction://hlinksldjump">
                  <a:extLst>
                    <a:ext uri="{A12FA001-AC4F-418D-AE19-62706E023703}">
                      <ahyp:hlinkClr xmlns:ahyp="http://schemas.microsoft.com/office/drawing/2018/hyperlinkcolor" val="tx"/>
                    </a:ext>
                  </a:extLst>
                </a:hlinkClick>
              </a:rPr>
              <a:t>Problématisation</a:t>
            </a:r>
            <a:endParaRPr lang="fr-FR" sz="1800" dirty="0">
              <a:solidFill>
                <a:srgbClr val="7030A0"/>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endParaRPr lang="fr-FR" sz="1800" dirty="0">
              <a:solidFill>
                <a:srgbClr val="7030A0"/>
              </a:solidFill>
              <a:latin typeface="Arial Rounded MT Bold" panose="020F0704030504030204" pitchFamily="34" charset="77"/>
              <a:cs typeface="Calibri" panose="020F0502020204030204" pitchFamily="34" charset="0"/>
            </a:endParaRPr>
          </a:p>
          <a:p>
            <a:pPr marL="171450" indent="-171450" algn="just">
              <a:buFont typeface="Arial" panose="020B0604020202020204" pitchFamily="34" charset="0"/>
              <a:buChar char="•"/>
            </a:pPr>
            <a:r>
              <a:rPr lang="fr-FR" sz="1800" dirty="0">
                <a:solidFill>
                  <a:srgbClr val="7030A0"/>
                </a:solidFill>
                <a:latin typeface="Arial Rounded MT Bold" panose="020F0704030504030204" pitchFamily="34" charset="77"/>
                <a:cs typeface="Calibri" panose="020F0502020204030204" pitchFamily="34" charset="0"/>
              </a:rPr>
              <a:t>	</a:t>
            </a:r>
            <a:r>
              <a:rPr lang="fr-FR" sz="1800" dirty="0">
                <a:solidFill>
                  <a:srgbClr val="7030A0"/>
                </a:solidFill>
                <a:latin typeface="Arial Rounded MT Bold" panose="020F0704030504030204" pitchFamily="34" charset="77"/>
                <a:cs typeface="Calibri" panose="020F0502020204030204" pitchFamily="34" charset="0"/>
                <a:hlinkClick r:id="rId17" action="ppaction://hlinksldjump">
                  <a:extLst>
                    <a:ext uri="{A12FA001-AC4F-418D-AE19-62706E023703}">
                      <ahyp:hlinkClr xmlns:ahyp="http://schemas.microsoft.com/office/drawing/2018/hyperlinkcolor" val="tx"/>
                    </a:ext>
                  </a:extLst>
                </a:hlinkClick>
              </a:rPr>
              <a:t>Invention</a:t>
            </a:r>
            <a:endParaRPr lang="fr-FR" sz="1800" dirty="0">
              <a:solidFill>
                <a:srgbClr val="7030A0"/>
              </a:solidFill>
              <a:latin typeface="Arial Rounded MT Bold" panose="020F0704030504030204" pitchFamily="34" charset="77"/>
              <a:cs typeface="Calibri" panose="020F0502020204030204" pitchFamily="34" charset="0"/>
            </a:endParaRPr>
          </a:p>
        </p:txBody>
      </p:sp>
    </p:spTree>
    <p:extLst>
      <p:ext uri="{BB962C8B-B14F-4D97-AF65-F5344CB8AC3E}">
        <p14:creationId xmlns:p14="http://schemas.microsoft.com/office/powerpoint/2010/main" val="21254422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91024-A3AC-A785-E87B-9A366A03ABB0}"/>
              </a:ext>
            </a:extLst>
          </p:cNvPr>
          <p:cNvSpPr>
            <a:spLocks noGrp="1"/>
          </p:cNvSpPr>
          <p:nvPr>
            <p:ph type="title"/>
          </p:nvPr>
        </p:nvSpPr>
        <p:spPr>
          <a:xfrm>
            <a:off x="0" y="42361"/>
            <a:ext cx="12192000" cy="935102"/>
          </a:xfrm>
        </p:spPr>
        <p:txBody>
          <a:bodyPr/>
          <a:lstStyle/>
          <a:p>
            <a:pPr algn="ctr"/>
            <a:r>
              <a:rPr lang="fr-FR" b="1" dirty="0">
                <a:solidFill>
                  <a:srgbClr val="0070C0"/>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-P-I</a:t>
            </a:r>
            <a:r>
              <a:rPr lang="fr-FR" dirty="0">
                <a:solidFill>
                  <a:srgbClr val="4AA398"/>
                </a:solidFill>
                <a:latin typeface="Arial Rounded MT Bold" panose="020F0704030504030204" pitchFamily="34" charset="77"/>
              </a:rPr>
              <a:t>	</a:t>
            </a:r>
            <a:r>
              <a:rPr lang="fr-FR" dirty="0">
                <a:solidFill>
                  <a:srgbClr val="0070C0"/>
                </a:solidFill>
                <a:latin typeface="Arial Rounded MT Bold" panose="020F0704030504030204" pitchFamily="34" charset="77"/>
              </a:rPr>
              <a:t>Mode Analyse</a:t>
            </a:r>
          </a:p>
        </p:txBody>
      </p:sp>
      <p:sp>
        <p:nvSpPr>
          <p:cNvPr id="8" name="TextBox 7">
            <a:extLst>
              <a:ext uri="{FF2B5EF4-FFF2-40B4-BE49-F238E27FC236}">
                <a16:creationId xmlns:a16="http://schemas.microsoft.com/office/drawing/2014/main" id="{480841C7-839E-42F1-8A26-87CE88ED2C93}"/>
              </a:ext>
            </a:extLst>
          </p:cNvPr>
          <p:cNvSpPr txBox="1"/>
          <p:nvPr/>
        </p:nvSpPr>
        <p:spPr>
          <a:xfrm>
            <a:off x="1590261" y="1466558"/>
            <a:ext cx="8691844" cy="1600438"/>
          </a:xfrm>
          <a:prstGeom prst="rect">
            <a:avLst/>
          </a:prstGeom>
          <a:noFill/>
        </p:spPr>
        <p:txBody>
          <a:bodyPr wrap="square" rtlCol="0">
            <a:spAutoFit/>
          </a:bodyPr>
          <a:lstStyle/>
          <a:p>
            <a:pPr algn="just"/>
            <a:r>
              <a:rPr lang="fr-FR" sz="1400" dirty="0">
                <a:latin typeface="Calibri" panose="020F0502020204030204" pitchFamily="34" charset="0"/>
                <a:cs typeface="Calibri" panose="020F0502020204030204" pitchFamily="34" charset="0"/>
              </a:rPr>
              <a:t>La voiture électrique ne s’insère pas dans un système technique </a:t>
            </a:r>
            <a:r>
              <a:rPr lang="fr-FR" sz="1400" b="1" dirty="0">
                <a:latin typeface="Calibri" panose="020F0502020204030204" pitchFamily="34" charset="0"/>
                <a:cs typeface="Calibri" panose="020F0502020204030204" pitchFamily="34" charset="0"/>
              </a:rPr>
              <a:t>vierge</a:t>
            </a:r>
            <a:r>
              <a:rPr lang="fr-FR" sz="1400" dirty="0">
                <a:latin typeface="Calibri" panose="020F0502020204030204" pitchFamily="34" charset="0"/>
                <a:cs typeface="Calibri" panose="020F0502020204030204" pitchFamily="34" charset="0"/>
              </a:rPr>
              <a:t> : elle vient remplacer un objet déjà là, qui a induit son </a:t>
            </a:r>
            <a:r>
              <a:rPr lang="fr-FR" sz="1400" b="1" dirty="0">
                <a:latin typeface="Calibri" panose="020F0502020204030204" pitchFamily="34" charset="0"/>
                <a:cs typeface="Calibri" panose="020F0502020204030204" pitchFamily="34" charset="0"/>
              </a:rPr>
              <a:t>rythme propre </a:t>
            </a:r>
            <a:r>
              <a:rPr lang="fr-FR" sz="1400" dirty="0">
                <a:latin typeface="Calibri" panose="020F0502020204030204" pitchFamily="34" charset="0"/>
                <a:cs typeface="Calibri" panose="020F0502020204030204" pitchFamily="34" charset="0"/>
              </a:rPr>
              <a:t>: la voiture thermique. C’est à elles à ses logiques temporelles que se compare la voiture électrique. C’est pourquoi, dans la partie analyse, la voiture thermique prend le rôle d’objet témoin.</a:t>
            </a:r>
          </a:p>
          <a:p>
            <a:pPr algn="just"/>
            <a:endParaRPr lang="fr-FR" sz="1400" dirty="0">
              <a:latin typeface="Calibri" panose="020F0502020204030204" pitchFamily="34" charset="0"/>
              <a:cs typeface="Calibri" panose="020F0502020204030204" pitchFamily="34" charset="0"/>
            </a:endParaRPr>
          </a:p>
          <a:p>
            <a:pPr algn="just"/>
            <a:r>
              <a:rPr lang="fr-FR" sz="1400" dirty="0">
                <a:latin typeface="Calibri" panose="020F0502020204030204" pitchFamily="34" charset="0"/>
                <a:cs typeface="Calibri" panose="020F0502020204030204" pitchFamily="34" charset="0"/>
              </a:rPr>
              <a:t>Pour l’objet étudié, nous discrétisons ses Situations De Vie pertinentes.</a:t>
            </a:r>
          </a:p>
          <a:p>
            <a:pPr algn="just"/>
            <a:r>
              <a:rPr lang="fr-FR" sz="1400" dirty="0">
                <a:latin typeface="Calibri" panose="020F0502020204030204" pitchFamily="34" charset="0"/>
                <a:cs typeface="Calibri" panose="020F0502020204030204" pitchFamily="34" charset="0"/>
              </a:rPr>
              <a:t>Pour chaque SDV, nous observons les éléments et acteurs jouant un rôle. </a:t>
            </a:r>
          </a:p>
          <a:p>
            <a:pPr algn="just"/>
            <a:r>
              <a:rPr lang="fr-FR" sz="1400" dirty="0">
                <a:latin typeface="Calibri" panose="020F0502020204030204" pitchFamily="34" charset="0"/>
                <a:cs typeface="Calibri" panose="020F0502020204030204" pitchFamily="34" charset="0"/>
              </a:rPr>
              <a:t>Ici, nous étudions la voiture électrique comme l’objet d’étude, et la voiture thermique comme objet témoin.</a:t>
            </a:r>
          </a:p>
        </p:txBody>
      </p:sp>
      <p:sp>
        <p:nvSpPr>
          <p:cNvPr id="11" name="TextBox 10">
            <a:extLst>
              <a:ext uri="{FF2B5EF4-FFF2-40B4-BE49-F238E27FC236}">
                <a16:creationId xmlns:a16="http://schemas.microsoft.com/office/drawing/2014/main" id="{4098F088-B4E8-11F8-FEB0-FBC4992F0E96}"/>
              </a:ext>
            </a:extLst>
          </p:cNvPr>
          <p:cNvSpPr txBox="1"/>
          <p:nvPr/>
        </p:nvSpPr>
        <p:spPr>
          <a:xfrm>
            <a:off x="2264385" y="935070"/>
            <a:ext cx="7813576" cy="369332"/>
          </a:xfrm>
          <a:prstGeom prst="rect">
            <a:avLst/>
          </a:prstGeom>
          <a:noFill/>
        </p:spPr>
        <p:txBody>
          <a:bodyPr wrap="square" rtlCol="0">
            <a:spAutoFit/>
          </a:bodyPr>
          <a:lstStyle/>
          <a:p>
            <a:pPr algn="ctr"/>
            <a:r>
              <a:rPr lang="fr-FR" b="1" dirty="0">
                <a:solidFill>
                  <a:schemeClr val="tx2">
                    <a:lumMod val="75000"/>
                    <a:lumOff val="25000"/>
                  </a:schemeClr>
                </a:solidFill>
                <a:latin typeface="Arial Rounded MT Bold" panose="020F0704030504030204" pitchFamily="34" charset="77"/>
              </a:rPr>
              <a:t>Etape 1 </a:t>
            </a:r>
            <a:r>
              <a:rPr lang="fr-FR" dirty="0">
                <a:solidFill>
                  <a:schemeClr val="tx2">
                    <a:lumMod val="50000"/>
                    <a:lumOff val="50000"/>
                  </a:schemeClr>
                </a:solidFill>
                <a:latin typeface="Arial Rounded MT Bold" panose="020F0704030504030204" pitchFamily="34" charset="77"/>
              </a:rPr>
              <a:t>-</a:t>
            </a:r>
            <a:r>
              <a:rPr lang="fr-FR" b="1" dirty="0">
                <a:solidFill>
                  <a:schemeClr val="tx2">
                    <a:lumMod val="50000"/>
                    <a:lumOff val="50000"/>
                  </a:schemeClr>
                </a:solidFill>
                <a:latin typeface="Arial Rounded MT Bold" panose="020F0704030504030204" pitchFamily="34" charset="77"/>
              </a:rPr>
              <a:t> </a:t>
            </a:r>
            <a:r>
              <a:rPr lang="fr-FR" dirty="0">
                <a:solidFill>
                  <a:schemeClr val="tx2">
                    <a:lumMod val="50000"/>
                    <a:lumOff val="50000"/>
                  </a:schemeClr>
                </a:solidFill>
                <a:latin typeface="Arial Rounded MT Bold" panose="020F0704030504030204" pitchFamily="34" charset="77"/>
              </a:rPr>
              <a:t>identification des situations de vie et des acteurs</a:t>
            </a:r>
          </a:p>
        </p:txBody>
      </p:sp>
      <p:pic>
        <p:nvPicPr>
          <p:cNvPr id="7" name="Image 6">
            <a:extLst>
              <a:ext uri="{FF2B5EF4-FFF2-40B4-BE49-F238E27FC236}">
                <a16:creationId xmlns:a16="http://schemas.microsoft.com/office/drawing/2014/main" id="{CE82596C-1B49-986F-1E9C-5B0F59180237}"/>
              </a:ext>
            </a:extLst>
          </p:cNvPr>
          <p:cNvPicPr>
            <a:picLocks noChangeAspect="1"/>
          </p:cNvPicPr>
          <p:nvPr/>
        </p:nvPicPr>
        <p:blipFill>
          <a:blip r:embed="rId2"/>
          <a:stretch>
            <a:fillRect/>
          </a:stretch>
        </p:blipFill>
        <p:spPr>
          <a:xfrm>
            <a:off x="255903" y="4059844"/>
            <a:ext cx="5840097" cy="2130478"/>
          </a:xfrm>
          <a:prstGeom prst="rect">
            <a:avLst/>
          </a:prstGeom>
        </p:spPr>
      </p:pic>
      <p:pic>
        <p:nvPicPr>
          <p:cNvPr id="21" name="Image 20">
            <a:extLst>
              <a:ext uri="{FF2B5EF4-FFF2-40B4-BE49-F238E27FC236}">
                <a16:creationId xmlns:a16="http://schemas.microsoft.com/office/drawing/2014/main" id="{13355BE0-BD02-F206-5D64-3902EC409EA1}"/>
              </a:ext>
            </a:extLst>
          </p:cNvPr>
          <p:cNvPicPr>
            <a:picLocks noChangeAspect="1"/>
          </p:cNvPicPr>
          <p:nvPr/>
        </p:nvPicPr>
        <p:blipFill>
          <a:blip r:embed="rId3"/>
          <a:stretch>
            <a:fillRect/>
          </a:stretch>
        </p:blipFill>
        <p:spPr>
          <a:xfrm>
            <a:off x="6171173" y="4057970"/>
            <a:ext cx="5840097" cy="2132351"/>
          </a:xfrm>
          <a:prstGeom prst="rect">
            <a:avLst/>
          </a:prstGeom>
        </p:spPr>
      </p:pic>
      <p:sp>
        <p:nvSpPr>
          <p:cNvPr id="4" name="ZoneTexte 6">
            <a:extLst>
              <a:ext uri="{FF2B5EF4-FFF2-40B4-BE49-F238E27FC236}">
                <a16:creationId xmlns:a16="http://schemas.microsoft.com/office/drawing/2014/main" id="{5E23555F-0F48-8A69-63F6-F9CA3BF335A6}"/>
              </a:ext>
            </a:extLst>
          </p:cNvPr>
          <p:cNvSpPr txBox="1"/>
          <p:nvPr/>
        </p:nvSpPr>
        <p:spPr>
          <a:xfrm>
            <a:off x="255903" y="3623520"/>
            <a:ext cx="4186106" cy="338554"/>
          </a:xfrm>
          <a:prstGeom prst="rect">
            <a:avLst/>
          </a:prstGeom>
          <a:noFill/>
        </p:spPr>
        <p:txBody>
          <a:bodyPr wrap="square" rtlCol="0">
            <a:spAutoFit/>
          </a:bodyPr>
          <a:lstStyle/>
          <a:p>
            <a:r>
              <a:rPr lang="fr-FR" sz="1600" dirty="0">
                <a:latin typeface="Arial Rounded MT Bold" panose="020F0704030504030204" pitchFamily="34" charset="77"/>
              </a:rPr>
              <a:t>Objet d’étude : la voiture électrique</a:t>
            </a:r>
          </a:p>
        </p:txBody>
      </p:sp>
      <p:sp>
        <p:nvSpPr>
          <p:cNvPr id="5" name="ZoneTexte 10">
            <a:extLst>
              <a:ext uri="{FF2B5EF4-FFF2-40B4-BE49-F238E27FC236}">
                <a16:creationId xmlns:a16="http://schemas.microsoft.com/office/drawing/2014/main" id="{2F0C649B-34E1-3350-DC47-BB3628811822}"/>
              </a:ext>
            </a:extLst>
          </p:cNvPr>
          <p:cNvSpPr txBox="1"/>
          <p:nvPr/>
        </p:nvSpPr>
        <p:spPr>
          <a:xfrm>
            <a:off x="7222207" y="3608243"/>
            <a:ext cx="4186106" cy="338554"/>
          </a:xfrm>
          <a:prstGeom prst="rect">
            <a:avLst/>
          </a:prstGeom>
          <a:noFill/>
        </p:spPr>
        <p:txBody>
          <a:bodyPr wrap="square" rtlCol="0">
            <a:spAutoFit/>
          </a:bodyPr>
          <a:lstStyle/>
          <a:p>
            <a:r>
              <a:rPr lang="fr-FR" sz="1600" dirty="0">
                <a:latin typeface="Arial Rounded MT Bold" panose="020F0704030504030204" pitchFamily="34" charset="77"/>
              </a:rPr>
              <a:t>Objet témoin : la voiture thermique</a:t>
            </a:r>
          </a:p>
        </p:txBody>
      </p:sp>
    </p:spTree>
    <p:extLst>
      <p:ext uri="{BB962C8B-B14F-4D97-AF65-F5344CB8AC3E}">
        <p14:creationId xmlns:p14="http://schemas.microsoft.com/office/powerpoint/2010/main" val="17606833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D604FA6-CE2A-BCAA-6027-D96933D7E082}"/>
              </a:ext>
            </a:extLst>
          </p:cNvPr>
          <p:cNvSpPr>
            <a:spLocks noGrp="1"/>
          </p:cNvSpPr>
          <p:nvPr>
            <p:ph type="title"/>
          </p:nvPr>
        </p:nvSpPr>
        <p:spPr>
          <a:xfrm>
            <a:off x="0" y="42361"/>
            <a:ext cx="12192000" cy="935102"/>
          </a:xfrm>
        </p:spPr>
        <p:txBody>
          <a:bodyPr/>
          <a:lstStyle/>
          <a:p>
            <a:pPr algn="ctr"/>
            <a:r>
              <a:rPr lang="fr-FR" b="1" dirty="0">
                <a:solidFill>
                  <a:srgbClr val="0070C0"/>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-P-I</a:t>
            </a:r>
            <a:r>
              <a:rPr lang="fr-FR" dirty="0">
                <a:solidFill>
                  <a:srgbClr val="4AA398"/>
                </a:solidFill>
                <a:latin typeface="Arial Rounded MT Bold" panose="020F0704030504030204" pitchFamily="34" charset="77"/>
              </a:rPr>
              <a:t>	</a:t>
            </a:r>
            <a:r>
              <a:rPr lang="fr-FR" dirty="0">
                <a:solidFill>
                  <a:srgbClr val="0070C0"/>
                </a:solidFill>
                <a:latin typeface="Arial Rounded MT Bold" panose="020F0704030504030204" pitchFamily="34" charset="77"/>
              </a:rPr>
              <a:t>Mode Analyse</a:t>
            </a:r>
          </a:p>
        </p:txBody>
      </p:sp>
      <p:sp>
        <p:nvSpPr>
          <p:cNvPr id="4" name="TextBox 9">
            <a:extLst>
              <a:ext uri="{FF2B5EF4-FFF2-40B4-BE49-F238E27FC236}">
                <a16:creationId xmlns:a16="http://schemas.microsoft.com/office/drawing/2014/main" id="{2979BD3F-AF09-EC06-85AD-6DAFCC4EF8CE}"/>
              </a:ext>
            </a:extLst>
          </p:cNvPr>
          <p:cNvSpPr txBox="1"/>
          <p:nvPr/>
        </p:nvSpPr>
        <p:spPr>
          <a:xfrm>
            <a:off x="1504841" y="1342618"/>
            <a:ext cx="10411814" cy="523220"/>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On prend l’élément 1, qu’on place dans la SDV1. On observe sa logique temporelle.</a:t>
            </a:r>
          </a:p>
          <a:p>
            <a:r>
              <a:rPr lang="fr-FR" sz="1400" dirty="0">
                <a:latin typeface="Calibri" panose="020F0502020204030204" pitchFamily="34" charset="0"/>
                <a:cs typeface="Calibri" panose="020F0502020204030204" pitchFamily="34" charset="0"/>
              </a:rPr>
              <a:t>On effectue cette analyse pour les deux objets, dans l’objectif de voir les différentes SDV et les logiques temporelles qu’elles contiennent.</a:t>
            </a:r>
          </a:p>
        </p:txBody>
      </p:sp>
      <p:sp>
        <p:nvSpPr>
          <p:cNvPr id="5" name="TextBox 11">
            <a:extLst>
              <a:ext uri="{FF2B5EF4-FFF2-40B4-BE49-F238E27FC236}">
                <a16:creationId xmlns:a16="http://schemas.microsoft.com/office/drawing/2014/main" id="{30B15782-C196-FD51-7E5A-760C25D8414B}"/>
              </a:ext>
            </a:extLst>
          </p:cNvPr>
          <p:cNvSpPr txBox="1"/>
          <p:nvPr/>
        </p:nvSpPr>
        <p:spPr>
          <a:xfrm>
            <a:off x="4595769" y="907691"/>
            <a:ext cx="4495221" cy="400110"/>
          </a:xfrm>
          <a:prstGeom prst="rect">
            <a:avLst/>
          </a:prstGeom>
          <a:noFill/>
        </p:spPr>
        <p:txBody>
          <a:bodyPr wrap="square" rtlCol="0">
            <a:spAutoFit/>
          </a:bodyPr>
          <a:lstStyle/>
          <a:p>
            <a:r>
              <a:rPr lang="fr-FR" sz="2000" b="1" dirty="0">
                <a:solidFill>
                  <a:schemeClr val="tx2">
                    <a:lumMod val="75000"/>
                    <a:lumOff val="25000"/>
                  </a:schemeClr>
                </a:solidFill>
                <a:latin typeface="Arial Rounded MT Bold" panose="020F0704030504030204" pitchFamily="34" charset="77"/>
                <a:cs typeface="Calibri" panose="020F0502020204030204" pitchFamily="34" charset="0"/>
              </a:rPr>
              <a:t>Etape 2 - </a:t>
            </a:r>
            <a:r>
              <a:rPr lang="fr-FR" sz="2000" b="0" i="0" u="none" strike="noStrike" dirty="0">
                <a:solidFill>
                  <a:schemeClr val="tx2">
                    <a:lumMod val="50000"/>
                    <a:lumOff val="50000"/>
                  </a:schemeClr>
                </a:solidFill>
                <a:effectLst/>
                <a:highlight>
                  <a:srgbClr val="FFFFFF"/>
                </a:highlight>
                <a:latin typeface="Arial Rounded MT Bold" panose="020F0704030504030204" pitchFamily="34" charset="77"/>
                <a:cs typeface="Calibri" panose="020F0502020204030204" pitchFamily="34" charset="0"/>
              </a:rPr>
              <a:t>Comparaison</a:t>
            </a:r>
            <a:endParaRPr lang="fr-FR" sz="2000" dirty="0">
              <a:solidFill>
                <a:schemeClr val="tx2">
                  <a:lumMod val="50000"/>
                  <a:lumOff val="50000"/>
                </a:schemeClr>
              </a:solidFill>
              <a:latin typeface="Arial Rounded MT Bold" panose="020F0704030504030204" pitchFamily="34" charset="77"/>
              <a:cs typeface="Calibri" panose="020F0502020204030204" pitchFamily="34" charset="0"/>
            </a:endParaRPr>
          </a:p>
        </p:txBody>
      </p:sp>
      <p:sp>
        <p:nvSpPr>
          <p:cNvPr id="7" name="ZoneTexte 6">
            <a:extLst>
              <a:ext uri="{FF2B5EF4-FFF2-40B4-BE49-F238E27FC236}">
                <a16:creationId xmlns:a16="http://schemas.microsoft.com/office/drawing/2014/main" id="{23A35694-6421-177D-7526-2873AA2EB383}"/>
              </a:ext>
            </a:extLst>
          </p:cNvPr>
          <p:cNvSpPr txBox="1"/>
          <p:nvPr/>
        </p:nvSpPr>
        <p:spPr>
          <a:xfrm>
            <a:off x="255903" y="1981105"/>
            <a:ext cx="4186106" cy="338554"/>
          </a:xfrm>
          <a:prstGeom prst="rect">
            <a:avLst/>
          </a:prstGeom>
          <a:noFill/>
        </p:spPr>
        <p:txBody>
          <a:bodyPr wrap="square" rtlCol="0">
            <a:spAutoFit/>
          </a:bodyPr>
          <a:lstStyle/>
          <a:p>
            <a:r>
              <a:rPr lang="fr-FR" sz="1600" dirty="0">
                <a:latin typeface="Arial Rounded MT Bold" panose="020F0704030504030204" pitchFamily="34" charset="77"/>
              </a:rPr>
              <a:t>Objet d’étude : la voiture électrique</a:t>
            </a:r>
          </a:p>
        </p:txBody>
      </p:sp>
      <p:sp>
        <p:nvSpPr>
          <p:cNvPr id="11" name="ZoneTexte 10">
            <a:extLst>
              <a:ext uri="{FF2B5EF4-FFF2-40B4-BE49-F238E27FC236}">
                <a16:creationId xmlns:a16="http://schemas.microsoft.com/office/drawing/2014/main" id="{996F8FC1-190D-CD5C-82AB-BEC8FEDF2124}"/>
              </a:ext>
            </a:extLst>
          </p:cNvPr>
          <p:cNvSpPr txBox="1"/>
          <p:nvPr/>
        </p:nvSpPr>
        <p:spPr>
          <a:xfrm>
            <a:off x="255903" y="4290783"/>
            <a:ext cx="4186106" cy="338554"/>
          </a:xfrm>
          <a:prstGeom prst="rect">
            <a:avLst/>
          </a:prstGeom>
          <a:noFill/>
        </p:spPr>
        <p:txBody>
          <a:bodyPr wrap="square" rtlCol="0">
            <a:spAutoFit/>
          </a:bodyPr>
          <a:lstStyle/>
          <a:p>
            <a:r>
              <a:rPr lang="fr-FR" sz="1600" dirty="0">
                <a:latin typeface="Arial Rounded MT Bold" panose="020F0704030504030204" pitchFamily="34" charset="77"/>
              </a:rPr>
              <a:t>Objet témoin : la voiture thermique</a:t>
            </a:r>
          </a:p>
        </p:txBody>
      </p:sp>
      <p:pic>
        <p:nvPicPr>
          <p:cNvPr id="17" name="Image 16">
            <a:extLst>
              <a:ext uri="{FF2B5EF4-FFF2-40B4-BE49-F238E27FC236}">
                <a16:creationId xmlns:a16="http://schemas.microsoft.com/office/drawing/2014/main" id="{FECC3343-6BF8-F37A-A1B1-7CC889F929EB}"/>
              </a:ext>
            </a:extLst>
          </p:cNvPr>
          <p:cNvPicPr>
            <a:picLocks noChangeAspect="1"/>
          </p:cNvPicPr>
          <p:nvPr/>
        </p:nvPicPr>
        <p:blipFill rotWithShape="1">
          <a:blip r:embed="rId2"/>
          <a:srcRect b="8526"/>
          <a:stretch/>
        </p:blipFill>
        <p:spPr>
          <a:xfrm>
            <a:off x="138023" y="2409368"/>
            <a:ext cx="11956211" cy="1647179"/>
          </a:xfrm>
          <a:prstGeom prst="rect">
            <a:avLst/>
          </a:prstGeom>
        </p:spPr>
      </p:pic>
      <p:pic>
        <p:nvPicPr>
          <p:cNvPr id="19" name="Image 18">
            <a:extLst>
              <a:ext uri="{FF2B5EF4-FFF2-40B4-BE49-F238E27FC236}">
                <a16:creationId xmlns:a16="http://schemas.microsoft.com/office/drawing/2014/main" id="{B8179DF6-AD3D-C62C-D708-15844C4E3BF8}"/>
              </a:ext>
            </a:extLst>
          </p:cNvPr>
          <p:cNvPicPr>
            <a:picLocks noChangeAspect="1"/>
          </p:cNvPicPr>
          <p:nvPr/>
        </p:nvPicPr>
        <p:blipFill rotWithShape="1">
          <a:blip r:embed="rId3"/>
          <a:srcRect b="8223"/>
          <a:stretch/>
        </p:blipFill>
        <p:spPr>
          <a:xfrm>
            <a:off x="138023" y="4744604"/>
            <a:ext cx="11956211" cy="1647179"/>
          </a:xfrm>
          <a:prstGeom prst="rect">
            <a:avLst/>
          </a:prstGeom>
        </p:spPr>
      </p:pic>
    </p:spTree>
    <p:extLst>
      <p:ext uri="{BB962C8B-B14F-4D97-AF65-F5344CB8AC3E}">
        <p14:creationId xmlns:p14="http://schemas.microsoft.com/office/powerpoint/2010/main" val="38564435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D604FA6-CE2A-BCAA-6027-D96933D7E082}"/>
              </a:ext>
            </a:extLst>
          </p:cNvPr>
          <p:cNvSpPr>
            <a:spLocks noGrp="1"/>
          </p:cNvSpPr>
          <p:nvPr>
            <p:ph type="title"/>
          </p:nvPr>
        </p:nvSpPr>
        <p:spPr>
          <a:xfrm>
            <a:off x="0" y="42361"/>
            <a:ext cx="12192000" cy="935102"/>
          </a:xfrm>
        </p:spPr>
        <p:txBody>
          <a:bodyPr/>
          <a:lstStyle/>
          <a:p>
            <a:pPr algn="ctr"/>
            <a:r>
              <a:rPr lang="fr-FR" b="1" dirty="0">
                <a:solidFill>
                  <a:srgbClr val="0070C0"/>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-P-I</a:t>
            </a:r>
            <a:r>
              <a:rPr lang="fr-FR" dirty="0">
                <a:solidFill>
                  <a:srgbClr val="4AA398"/>
                </a:solidFill>
                <a:latin typeface="Arial Rounded MT Bold" panose="020F0704030504030204" pitchFamily="34" charset="77"/>
              </a:rPr>
              <a:t>	</a:t>
            </a:r>
            <a:r>
              <a:rPr lang="fr-FR" dirty="0">
                <a:solidFill>
                  <a:srgbClr val="0070C0"/>
                </a:solidFill>
                <a:latin typeface="Arial Rounded MT Bold" panose="020F0704030504030204" pitchFamily="34" charset="77"/>
              </a:rPr>
              <a:t>Mode Analyse</a:t>
            </a:r>
          </a:p>
        </p:txBody>
      </p:sp>
      <p:sp>
        <p:nvSpPr>
          <p:cNvPr id="4" name="TextBox 9">
            <a:extLst>
              <a:ext uri="{FF2B5EF4-FFF2-40B4-BE49-F238E27FC236}">
                <a16:creationId xmlns:a16="http://schemas.microsoft.com/office/drawing/2014/main" id="{2979BD3F-AF09-EC06-85AD-6DAFCC4EF8CE}"/>
              </a:ext>
            </a:extLst>
          </p:cNvPr>
          <p:cNvSpPr txBox="1"/>
          <p:nvPr/>
        </p:nvSpPr>
        <p:spPr>
          <a:xfrm>
            <a:off x="2154360" y="1256184"/>
            <a:ext cx="8781690" cy="523220"/>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Nous comparons ici la voiture électrique avec l’objet qu’elle compte remplacer : la voiture thermique. En observant les les différences de temporalités, nous pourrons ainsi saisir les manques de chronodynamisme.</a:t>
            </a:r>
          </a:p>
        </p:txBody>
      </p:sp>
      <p:sp>
        <p:nvSpPr>
          <p:cNvPr id="5" name="TextBox 11">
            <a:extLst>
              <a:ext uri="{FF2B5EF4-FFF2-40B4-BE49-F238E27FC236}">
                <a16:creationId xmlns:a16="http://schemas.microsoft.com/office/drawing/2014/main" id="{30B15782-C196-FD51-7E5A-760C25D8414B}"/>
              </a:ext>
            </a:extLst>
          </p:cNvPr>
          <p:cNvSpPr txBox="1"/>
          <p:nvPr/>
        </p:nvSpPr>
        <p:spPr>
          <a:xfrm>
            <a:off x="4595769" y="907691"/>
            <a:ext cx="3898873" cy="400110"/>
          </a:xfrm>
          <a:prstGeom prst="rect">
            <a:avLst/>
          </a:prstGeom>
          <a:noFill/>
        </p:spPr>
        <p:txBody>
          <a:bodyPr wrap="square" rtlCol="0">
            <a:spAutoFit/>
          </a:bodyPr>
          <a:lstStyle/>
          <a:p>
            <a:r>
              <a:rPr lang="fr-FR" sz="2000" b="1" dirty="0">
                <a:solidFill>
                  <a:schemeClr val="tx2">
                    <a:lumMod val="75000"/>
                    <a:lumOff val="25000"/>
                  </a:schemeClr>
                </a:solidFill>
                <a:latin typeface="Arial Rounded MT Bold" panose="020F0704030504030204" pitchFamily="34" charset="77"/>
                <a:cs typeface="Calibri" panose="020F0502020204030204" pitchFamily="34" charset="0"/>
              </a:rPr>
              <a:t>Etape 2 - </a:t>
            </a:r>
            <a:r>
              <a:rPr lang="fr-FR" sz="2000" b="0" i="0" u="none" strike="noStrike" dirty="0">
                <a:solidFill>
                  <a:schemeClr val="tx2">
                    <a:lumMod val="50000"/>
                    <a:lumOff val="50000"/>
                  </a:schemeClr>
                </a:solidFill>
                <a:effectLst/>
                <a:highlight>
                  <a:srgbClr val="FFFFFF"/>
                </a:highlight>
                <a:latin typeface="Arial Rounded MT Bold" panose="020F0704030504030204" pitchFamily="34" charset="77"/>
                <a:cs typeface="Calibri" panose="020F0502020204030204" pitchFamily="34" charset="0"/>
              </a:rPr>
              <a:t>Comparaison</a:t>
            </a:r>
            <a:endParaRPr lang="fr-FR" sz="2000" dirty="0">
              <a:solidFill>
                <a:schemeClr val="tx2">
                  <a:lumMod val="50000"/>
                  <a:lumOff val="50000"/>
                </a:schemeClr>
              </a:solidFill>
              <a:latin typeface="Arial Rounded MT Bold" panose="020F0704030504030204" pitchFamily="34" charset="77"/>
              <a:cs typeface="Calibri" panose="020F0502020204030204" pitchFamily="34" charset="0"/>
            </a:endParaRPr>
          </a:p>
        </p:txBody>
      </p:sp>
      <p:pic>
        <p:nvPicPr>
          <p:cNvPr id="9" name="Image 8">
            <a:extLst>
              <a:ext uri="{FF2B5EF4-FFF2-40B4-BE49-F238E27FC236}">
                <a16:creationId xmlns:a16="http://schemas.microsoft.com/office/drawing/2014/main" id="{C8146C41-935D-DA13-C4AC-945C79CDDC81}"/>
              </a:ext>
            </a:extLst>
          </p:cNvPr>
          <p:cNvPicPr>
            <a:picLocks noChangeAspect="1"/>
          </p:cNvPicPr>
          <p:nvPr/>
        </p:nvPicPr>
        <p:blipFill>
          <a:blip r:embed="rId2"/>
          <a:stretch>
            <a:fillRect/>
          </a:stretch>
        </p:blipFill>
        <p:spPr>
          <a:xfrm>
            <a:off x="138023" y="2409368"/>
            <a:ext cx="11956211" cy="1800714"/>
          </a:xfrm>
          <a:prstGeom prst="rect">
            <a:avLst/>
          </a:prstGeom>
        </p:spPr>
      </p:pic>
      <p:pic>
        <p:nvPicPr>
          <p:cNvPr id="10" name="Image 9">
            <a:extLst>
              <a:ext uri="{FF2B5EF4-FFF2-40B4-BE49-F238E27FC236}">
                <a16:creationId xmlns:a16="http://schemas.microsoft.com/office/drawing/2014/main" id="{382A7082-4FA8-3EEF-A85B-AB87C1D04EA8}"/>
              </a:ext>
            </a:extLst>
          </p:cNvPr>
          <p:cNvPicPr>
            <a:picLocks noChangeAspect="1"/>
          </p:cNvPicPr>
          <p:nvPr/>
        </p:nvPicPr>
        <p:blipFill>
          <a:blip r:embed="rId3"/>
          <a:stretch>
            <a:fillRect/>
          </a:stretch>
        </p:blipFill>
        <p:spPr>
          <a:xfrm>
            <a:off x="138023" y="4744604"/>
            <a:ext cx="11956211" cy="1794766"/>
          </a:xfrm>
          <a:prstGeom prst="rect">
            <a:avLst/>
          </a:prstGeom>
        </p:spPr>
      </p:pic>
      <p:sp>
        <p:nvSpPr>
          <p:cNvPr id="2" name="ZoneTexte 6">
            <a:extLst>
              <a:ext uri="{FF2B5EF4-FFF2-40B4-BE49-F238E27FC236}">
                <a16:creationId xmlns:a16="http://schemas.microsoft.com/office/drawing/2014/main" id="{887D1969-14C9-729F-DCFA-799063B9097B}"/>
              </a:ext>
            </a:extLst>
          </p:cNvPr>
          <p:cNvSpPr txBox="1"/>
          <p:nvPr/>
        </p:nvSpPr>
        <p:spPr>
          <a:xfrm>
            <a:off x="255903" y="1981105"/>
            <a:ext cx="4186106" cy="338554"/>
          </a:xfrm>
          <a:prstGeom prst="rect">
            <a:avLst/>
          </a:prstGeom>
          <a:noFill/>
        </p:spPr>
        <p:txBody>
          <a:bodyPr wrap="square" rtlCol="0">
            <a:spAutoFit/>
          </a:bodyPr>
          <a:lstStyle/>
          <a:p>
            <a:r>
              <a:rPr lang="fr-FR" sz="1600" dirty="0">
                <a:latin typeface="Arial Rounded MT Bold" panose="020F0704030504030204" pitchFamily="34" charset="77"/>
              </a:rPr>
              <a:t>Objet d’étude : la voiture électrique</a:t>
            </a:r>
          </a:p>
        </p:txBody>
      </p:sp>
      <p:sp>
        <p:nvSpPr>
          <p:cNvPr id="6" name="ZoneTexte 10">
            <a:extLst>
              <a:ext uri="{FF2B5EF4-FFF2-40B4-BE49-F238E27FC236}">
                <a16:creationId xmlns:a16="http://schemas.microsoft.com/office/drawing/2014/main" id="{FEAC0DEB-8AB5-8355-B122-DC811690B5D0}"/>
              </a:ext>
            </a:extLst>
          </p:cNvPr>
          <p:cNvSpPr txBox="1"/>
          <p:nvPr/>
        </p:nvSpPr>
        <p:spPr>
          <a:xfrm>
            <a:off x="255903" y="4290783"/>
            <a:ext cx="4186106" cy="338554"/>
          </a:xfrm>
          <a:prstGeom prst="rect">
            <a:avLst/>
          </a:prstGeom>
          <a:noFill/>
        </p:spPr>
        <p:txBody>
          <a:bodyPr wrap="square" rtlCol="0">
            <a:spAutoFit/>
          </a:bodyPr>
          <a:lstStyle/>
          <a:p>
            <a:r>
              <a:rPr lang="fr-FR" sz="1600" dirty="0">
                <a:latin typeface="Arial Rounded MT Bold" panose="020F0704030504030204" pitchFamily="34" charset="77"/>
              </a:rPr>
              <a:t>Objet témoin : la voiture thermique</a:t>
            </a:r>
          </a:p>
        </p:txBody>
      </p:sp>
    </p:spTree>
    <p:extLst>
      <p:ext uri="{BB962C8B-B14F-4D97-AF65-F5344CB8AC3E}">
        <p14:creationId xmlns:p14="http://schemas.microsoft.com/office/powerpoint/2010/main" val="1507559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6948E-28A6-E1B1-B1A6-13EC743D2B0A}"/>
              </a:ext>
            </a:extLst>
          </p:cNvPr>
          <p:cNvSpPr txBox="1">
            <a:spLocks/>
          </p:cNvSpPr>
          <p:nvPr/>
        </p:nvSpPr>
        <p:spPr>
          <a:xfrm>
            <a:off x="0" y="196960"/>
            <a:ext cx="12192000" cy="7386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b="1" dirty="0">
                <a:solidFill>
                  <a:schemeClr val="bg1">
                    <a:lumMod val="85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a:t>
            </a:r>
            <a:r>
              <a:rPr lang="fr-FR" b="1" dirty="0">
                <a:solidFill>
                  <a:srgbClr val="0070C0"/>
                </a:solidFill>
                <a:latin typeface="Arial Rounded MT Bold" panose="020F0704030504030204" pitchFamily="34" charset="77"/>
              </a:rPr>
              <a:t>P</a:t>
            </a:r>
            <a:r>
              <a:rPr lang="fr-FR" dirty="0">
                <a:solidFill>
                  <a:schemeClr val="bg1">
                    <a:lumMod val="85000"/>
                  </a:schemeClr>
                </a:solidFill>
                <a:latin typeface="Arial Rounded MT Bold" panose="020F0704030504030204" pitchFamily="34" charset="77"/>
              </a:rPr>
              <a:t>-I</a:t>
            </a:r>
            <a:r>
              <a:rPr lang="fr-FR" dirty="0">
                <a:solidFill>
                  <a:srgbClr val="4AA398"/>
                </a:solidFill>
                <a:latin typeface="Arial Rounded MT Bold" panose="020F0704030504030204" pitchFamily="34" charset="77"/>
              </a:rPr>
              <a:t>	</a:t>
            </a:r>
            <a:r>
              <a:rPr lang="fr-FR" dirty="0">
                <a:solidFill>
                  <a:srgbClr val="0070C0"/>
                </a:solidFill>
                <a:latin typeface="Arial Rounded MT Bold" panose="020F0704030504030204" pitchFamily="34" charset="77"/>
              </a:rPr>
              <a:t>Mode Problématisation</a:t>
            </a:r>
          </a:p>
        </p:txBody>
      </p:sp>
      <p:sp>
        <p:nvSpPr>
          <p:cNvPr id="4" name="TextBox 3">
            <a:extLst>
              <a:ext uri="{FF2B5EF4-FFF2-40B4-BE49-F238E27FC236}">
                <a16:creationId xmlns:a16="http://schemas.microsoft.com/office/drawing/2014/main" id="{E6B198DB-5C3C-0F41-1601-EC6C2E645EB6}"/>
              </a:ext>
            </a:extLst>
          </p:cNvPr>
          <p:cNvSpPr txBox="1"/>
          <p:nvPr/>
        </p:nvSpPr>
        <p:spPr>
          <a:xfrm>
            <a:off x="0" y="1058676"/>
            <a:ext cx="12192000" cy="369332"/>
          </a:xfrm>
          <a:prstGeom prst="rect">
            <a:avLst/>
          </a:prstGeom>
          <a:noFill/>
        </p:spPr>
        <p:txBody>
          <a:bodyPr wrap="square" rtlCol="0">
            <a:spAutoFit/>
          </a:bodyPr>
          <a:lstStyle/>
          <a:p>
            <a:pPr marL="492125" indent="-492125" algn="ctr"/>
            <a:r>
              <a:rPr lang="fr-FR" b="1" dirty="0">
                <a:solidFill>
                  <a:schemeClr val="tx2">
                    <a:lumMod val="75000"/>
                    <a:lumOff val="25000"/>
                  </a:schemeClr>
                </a:solidFill>
                <a:latin typeface="Arial Rounded MT Bold" panose="020F0704030504030204" pitchFamily="34" charset="77"/>
                <a:cs typeface="Calibri" panose="020F0502020204030204" pitchFamily="34" charset="0"/>
              </a:rPr>
              <a:t>Etape 1 </a:t>
            </a:r>
            <a:r>
              <a:rPr lang="fr-FR" dirty="0">
                <a:solidFill>
                  <a:schemeClr val="tx2">
                    <a:lumMod val="75000"/>
                    <a:lumOff val="25000"/>
                  </a:schemeClr>
                </a:solidFill>
                <a:latin typeface="Arial Rounded MT Bold" panose="020F0704030504030204" pitchFamily="34" charset="77"/>
                <a:cs typeface="Calibri" panose="020F0502020204030204" pitchFamily="34" charset="0"/>
              </a:rPr>
              <a:t>-</a:t>
            </a:r>
            <a:r>
              <a:rPr lang="fr-FR" b="1" dirty="0">
                <a:solidFill>
                  <a:schemeClr val="tx2">
                    <a:lumMod val="75000"/>
                    <a:lumOff val="25000"/>
                  </a:schemeClr>
                </a:solidFill>
                <a:latin typeface="Arial Rounded MT Bold" panose="020F0704030504030204" pitchFamily="34" charset="77"/>
                <a:cs typeface="Calibri" panose="020F0502020204030204" pitchFamily="34" charset="0"/>
              </a:rPr>
              <a:t> </a:t>
            </a:r>
            <a:r>
              <a:rPr lang="fr-FR" dirty="0">
                <a:solidFill>
                  <a:schemeClr val="tx2">
                    <a:lumMod val="50000"/>
                    <a:lumOff val="50000"/>
                  </a:schemeClr>
                </a:solidFill>
                <a:latin typeface="Arial Rounded MT Bold" panose="020F0704030504030204" pitchFamily="34" charset="77"/>
                <a:cs typeface="Calibri" panose="020F0502020204030204" pitchFamily="34" charset="0"/>
              </a:rPr>
              <a:t>Temps imposé et temps souhaité sur la frise</a:t>
            </a:r>
          </a:p>
        </p:txBody>
      </p:sp>
      <p:sp>
        <p:nvSpPr>
          <p:cNvPr id="5" name="TextBox 4">
            <a:extLst>
              <a:ext uri="{FF2B5EF4-FFF2-40B4-BE49-F238E27FC236}">
                <a16:creationId xmlns:a16="http://schemas.microsoft.com/office/drawing/2014/main" id="{A08781DE-8900-CC37-DC50-1BDD39A6CFF7}"/>
              </a:ext>
            </a:extLst>
          </p:cNvPr>
          <p:cNvSpPr txBox="1"/>
          <p:nvPr/>
        </p:nvSpPr>
        <p:spPr>
          <a:xfrm>
            <a:off x="2235636" y="1596762"/>
            <a:ext cx="8203298" cy="1815882"/>
          </a:xfrm>
          <a:prstGeom prst="rect">
            <a:avLst/>
          </a:prstGeom>
          <a:noFill/>
        </p:spPr>
        <p:txBody>
          <a:bodyPr wrap="square" rtlCol="0">
            <a:spAutoFit/>
          </a:bodyPr>
          <a:lstStyle/>
          <a:p>
            <a:pPr marL="171450" indent="-171450">
              <a:buFontTx/>
              <a:buChar char="-"/>
            </a:pPr>
            <a:r>
              <a:rPr lang="fr-FR" sz="1400" dirty="0">
                <a:latin typeface="Calibri" panose="020F0502020204030204" pitchFamily="34" charset="0"/>
                <a:cs typeface="Calibri" panose="020F0502020204030204" pitchFamily="34" charset="0"/>
              </a:rPr>
              <a:t>Pour chaque SDV, on place sur la barre de temporalité, le temps souhaité, de manière arbitraire.</a:t>
            </a:r>
          </a:p>
          <a:p>
            <a:pPr marL="171450" indent="-171450">
              <a:buFontTx/>
              <a:buChar char="-"/>
            </a:pPr>
            <a:r>
              <a:rPr lang="fr-FR" sz="1400" dirty="0">
                <a:latin typeface="Calibri" panose="020F0502020204030204" pitchFamily="34" charset="0"/>
                <a:cs typeface="Calibri" panose="020F0502020204030204" pitchFamily="34" charset="0"/>
              </a:rPr>
              <a:t>Puis on place le temps vécu, par rapport au temps souhaité. A droite du temps souhaité, le temps vécu est plus rapide ou plus court, à gauche il est plus lent ou long. </a:t>
            </a:r>
          </a:p>
          <a:p>
            <a:pPr marL="171450" indent="-171450">
              <a:buFontTx/>
              <a:buChar char="-"/>
            </a:pPr>
            <a:r>
              <a:rPr lang="fr-FR" sz="1400" dirty="0">
                <a:latin typeface="Calibri" panose="020F0502020204030204" pitchFamily="34" charset="0"/>
                <a:cs typeface="Calibri" panose="020F0502020204030204" pitchFamily="34" charset="0"/>
              </a:rPr>
              <a:t>Si les 2 temps sont collés, il y a </a:t>
            </a:r>
            <a:r>
              <a:rPr lang="fr-FR" sz="1400" b="1" dirty="0">
                <a:latin typeface="Calibri" panose="020F0502020204030204" pitchFamily="34" charset="0"/>
                <a:cs typeface="Calibri" panose="020F0502020204030204" pitchFamily="34" charset="0"/>
              </a:rPr>
              <a:t>chronodynamisme</a:t>
            </a:r>
            <a:r>
              <a:rPr lang="fr-FR" sz="1400" dirty="0">
                <a:latin typeface="Calibri" panose="020F0502020204030204" pitchFamily="34" charset="0"/>
                <a:cs typeface="Calibri" panose="020F0502020204030204" pitchFamily="34" charset="0"/>
              </a:rPr>
              <a:t>. Si les 2 temps ne le sont pas, il y a un </a:t>
            </a:r>
            <a:r>
              <a:rPr lang="fr-FR" sz="1400" b="1" dirty="0">
                <a:latin typeface="Calibri" panose="020F0502020204030204" pitchFamily="34" charset="0"/>
                <a:cs typeface="Calibri" panose="020F0502020204030204" pitchFamily="34" charset="0"/>
              </a:rPr>
              <a:t>manque de chronodynamism</a:t>
            </a:r>
            <a:r>
              <a:rPr lang="fr-FR" sz="1400" dirty="0">
                <a:latin typeface="Calibri" panose="020F0502020204030204" pitchFamily="34" charset="0"/>
                <a:cs typeface="Calibri" panose="020F0502020204030204" pitchFamily="34" charset="0"/>
              </a:rPr>
              <a:t>e, représenté par l’espace entre les 2 segments. </a:t>
            </a:r>
          </a:p>
          <a:p>
            <a:pPr marL="171450" indent="-171450">
              <a:buFontTx/>
              <a:buChar char="-"/>
            </a:pPr>
            <a:endParaRPr lang="fr-FR" sz="1400" dirty="0">
              <a:latin typeface="Calibri" panose="020F0502020204030204" pitchFamily="34" charset="0"/>
              <a:cs typeface="Calibri" panose="020F0502020204030204" pitchFamily="34" charset="0"/>
            </a:endParaRPr>
          </a:p>
          <a:p>
            <a:r>
              <a:rPr lang="fr-FR" sz="1400" dirty="0">
                <a:latin typeface="Calibri" panose="020F0502020204030204" pitchFamily="34" charset="0"/>
                <a:cs typeface="Calibri" panose="020F0502020204030204" pitchFamily="34" charset="0"/>
              </a:rPr>
              <a:t>Ici nous avons choisi d’étudier seulement les deux premières SDV, car ce sont les deux qui nous paraissent les plus pertinentes.</a:t>
            </a:r>
          </a:p>
        </p:txBody>
      </p:sp>
      <p:sp>
        <p:nvSpPr>
          <p:cNvPr id="6" name="TextBox 5">
            <a:extLst>
              <a:ext uri="{FF2B5EF4-FFF2-40B4-BE49-F238E27FC236}">
                <a16:creationId xmlns:a16="http://schemas.microsoft.com/office/drawing/2014/main" id="{6A7438D4-A364-0921-DD78-88EC3A15E0EE}"/>
              </a:ext>
            </a:extLst>
          </p:cNvPr>
          <p:cNvSpPr txBox="1"/>
          <p:nvPr/>
        </p:nvSpPr>
        <p:spPr>
          <a:xfrm>
            <a:off x="563596" y="3707288"/>
            <a:ext cx="2302938" cy="369332"/>
          </a:xfrm>
          <a:prstGeom prst="rect">
            <a:avLst/>
          </a:prstGeom>
          <a:noFill/>
        </p:spPr>
        <p:txBody>
          <a:bodyPr wrap="none" rtlCol="0">
            <a:spAutoFit/>
          </a:bodyPr>
          <a:lstStyle/>
          <a:p>
            <a:r>
              <a:rPr lang="fr-FR" dirty="0">
                <a:solidFill>
                  <a:schemeClr val="tx2">
                    <a:lumMod val="75000"/>
                    <a:lumOff val="25000"/>
                  </a:schemeClr>
                </a:solidFill>
                <a:latin typeface="Arial Rounded MT Bold" panose="020F0704030504030204" pitchFamily="34" charset="77"/>
              </a:rPr>
              <a:t>SDV 1 : trajet court</a:t>
            </a:r>
          </a:p>
        </p:txBody>
      </p:sp>
      <p:sp>
        <p:nvSpPr>
          <p:cNvPr id="8" name="TextBox 7">
            <a:extLst>
              <a:ext uri="{FF2B5EF4-FFF2-40B4-BE49-F238E27FC236}">
                <a16:creationId xmlns:a16="http://schemas.microsoft.com/office/drawing/2014/main" id="{FC1CBD29-3F89-D883-FAF8-28BEB21D17F8}"/>
              </a:ext>
            </a:extLst>
          </p:cNvPr>
          <p:cNvSpPr txBox="1"/>
          <p:nvPr/>
        </p:nvSpPr>
        <p:spPr>
          <a:xfrm>
            <a:off x="6455912" y="3705122"/>
            <a:ext cx="2186304" cy="369332"/>
          </a:xfrm>
          <a:prstGeom prst="rect">
            <a:avLst/>
          </a:prstGeom>
          <a:noFill/>
        </p:spPr>
        <p:txBody>
          <a:bodyPr wrap="none" rtlCol="0">
            <a:spAutoFit/>
          </a:bodyPr>
          <a:lstStyle/>
          <a:p>
            <a:r>
              <a:rPr lang="fr-FR" dirty="0">
                <a:solidFill>
                  <a:schemeClr val="tx2">
                    <a:lumMod val="75000"/>
                    <a:lumOff val="25000"/>
                  </a:schemeClr>
                </a:solidFill>
                <a:latin typeface="Arial Rounded MT Bold" panose="020F0704030504030204" pitchFamily="34" charset="77"/>
              </a:rPr>
              <a:t>SDV 2 : trajet long</a:t>
            </a:r>
          </a:p>
        </p:txBody>
      </p:sp>
      <p:cxnSp>
        <p:nvCxnSpPr>
          <p:cNvPr id="11" name="Straight Arrow Connector 10">
            <a:extLst>
              <a:ext uri="{FF2B5EF4-FFF2-40B4-BE49-F238E27FC236}">
                <a16:creationId xmlns:a16="http://schemas.microsoft.com/office/drawing/2014/main" id="{4FCDE38E-9980-5A2E-5AD9-97C80EF8E398}"/>
              </a:ext>
            </a:extLst>
          </p:cNvPr>
          <p:cNvCxnSpPr>
            <a:cxnSpLocks/>
          </p:cNvCxnSpPr>
          <p:nvPr/>
        </p:nvCxnSpPr>
        <p:spPr>
          <a:xfrm flipV="1">
            <a:off x="1715065" y="4652594"/>
            <a:ext cx="2238067" cy="1"/>
          </a:xfrm>
          <a:prstGeom prst="straightConnector1">
            <a:avLst/>
          </a:prstGeom>
          <a:ln w="57150">
            <a:solidFill>
              <a:schemeClr val="tx1"/>
            </a:solidFill>
            <a:headEnd type="triangle"/>
            <a:tailEnd type="triangle"/>
          </a:ln>
        </p:spPr>
        <p:style>
          <a:lnRef idx="2">
            <a:schemeClr val="accent4"/>
          </a:lnRef>
          <a:fillRef idx="0">
            <a:schemeClr val="accent4"/>
          </a:fillRef>
          <a:effectRef idx="1">
            <a:schemeClr val="accent4"/>
          </a:effectRef>
          <a:fontRef idx="minor">
            <a:schemeClr val="tx1"/>
          </a:fontRef>
        </p:style>
      </p:cxnSp>
      <p:sp>
        <p:nvSpPr>
          <p:cNvPr id="12" name="TextBox 11">
            <a:extLst>
              <a:ext uri="{FF2B5EF4-FFF2-40B4-BE49-F238E27FC236}">
                <a16:creationId xmlns:a16="http://schemas.microsoft.com/office/drawing/2014/main" id="{270578BA-28F6-1738-6269-F1E8869D1886}"/>
              </a:ext>
            </a:extLst>
          </p:cNvPr>
          <p:cNvSpPr txBox="1"/>
          <p:nvPr/>
        </p:nvSpPr>
        <p:spPr>
          <a:xfrm>
            <a:off x="1335292" y="4551215"/>
            <a:ext cx="354584" cy="200055"/>
          </a:xfrm>
          <a:prstGeom prst="rect">
            <a:avLst/>
          </a:prstGeom>
          <a:noFill/>
        </p:spPr>
        <p:txBody>
          <a:bodyPr wrap="none" rtlCol="0">
            <a:spAutoFit/>
          </a:bodyPr>
          <a:lstStyle/>
          <a:p>
            <a:r>
              <a:rPr lang="fr-FR" sz="700" b="1" dirty="0">
                <a:latin typeface="Arial Rounded MT Bold" panose="020F0704030504030204" pitchFamily="34" charset="77"/>
              </a:rPr>
              <a:t>lent</a:t>
            </a:r>
          </a:p>
        </p:txBody>
      </p:sp>
      <p:grpSp>
        <p:nvGrpSpPr>
          <p:cNvPr id="13" name="Group 12">
            <a:extLst>
              <a:ext uri="{FF2B5EF4-FFF2-40B4-BE49-F238E27FC236}">
                <a16:creationId xmlns:a16="http://schemas.microsoft.com/office/drawing/2014/main" id="{C25BAF3C-4BE7-A986-D63E-A33564739B94}"/>
              </a:ext>
            </a:extLst>
          </p:cNvPr>
          <p:cNvGrpSpPr/>
          <p:nvPr/>
        </p:nvGrpSpPr>
        <p:grpSpPr>
          <a:xfrm>
            <a:off x="1603181" y="5725604"/>
            <a:ext cx="1098501" cy="456259"/>
            <a:chOff x="464884" y="4627304"/>
            <a:chExt cx="1098501" cy="456259"/>
          </a:xfrm>
        </p:grpSpPr>
        <p:sp>
          <p:nvSpPr>
            <p:cNvPr id="14" name="TextBox 13">
              <a:extLst>
                <a:ext uri="{FF2B5EF4-FFF2-40B4-BE49-F238E27FC236}">
                  <a16:creationId xmlns:a16="http://schemas.microsoft.com/office/drawing/2014/main" id="{2F236952-0A36-AB4D-A6D4-B0182223C886}"/>
                </a:ext>
              </a:extLst>
            </p:cNvPr>
            <p:cNvSpPr txBox="1"/>
            <p:nvPr/>
          </p:nvSpPr>
          <p:spPr>
            <a:xfrm>
              <a:off x="464884" y="4627304"/>
              <a:ext cx="1066318" cy="246221"/>
            </a:xfrm>
            <a:prstGeom prst="rect">
              <a:avLst/>
            </a:prstGeom>
            <a:noFill/>
          </p:spPr>
          <p:txBody>
            <a:bodyPr wrap="none" rtlCol="0">
              <a:spAutoFit/>
            </a:bodyPr>
            <a:lstStyle/>
            <a:p>
              <a:r>
                <a:rPr lang="fr-FR" sz="1000" dirty="0"/>
                <a:t>Temps souhaité</a:t>
              </a:r>
            </a:p>
          </p:txBody>
        </p:sp>
        <p:sp>
          <p:nvSpPr>
            <p:cNvPr id="15" name="TextBox 14">
              <a:extLst>
                <a:ext uri="{FF2B5EF4-FFF2-40B4-BE49-F238E27FC236}">
                  <a16:creationId xmlns:a16="http://schemas.microsoft.com/office/drawing/2014/main" id="{DEDB19C8-84A8-9876-8D9D-C4629A15C31D}"/>
                </a:ext>
              </a:extLst>
            </p:cNvPr>
            <p:cNvSpPr txBox="1"/>
            <p:nvPr/>
          </p:nvSpPr>
          <p:spPr>
            <a:xfrm>
              <a:off x="569202" y="4837342"/>
              <a:ext cx="994183" cy="246221"/>
            </a:xfrm>
            <a:prstGeom prst="rect">
              <a:avLst/>
            </a:prstGeom>
            <a:noFill/>
          </p:spPr>
          <p:txBody>
            <a:bodyPr wrap="none" rtlCol="0">
              <a:spAutoFit/>
            </a:bodyPr>
            <a:lstStyle/>
            <a:p>
              <a:r>
                <a:rPr lang="fr-FR" sz="1000" dirty="0"/>
                <a:t>Temps imposé</a:t>
              </a:r>
            </a:p>
          </p:txBody>
        </p:sp>
        <p:sp>
          <p:nvSpPr>
            <p:cNvPr id="16" name="TextBox 15">
              <a:extLst>
                <a:ext uri="{FF2B5EF4-FFF2-40B4-BE49-F238E27FC236}">
                  <a16:creationId xmlns:a16="http://schemas.microsoft.com/office/drawing/2014/main" id="{C779CCEB-5141-A63C-2550-14B283741918}"/>
                </a:ext>
              </a:extLst>
            </p:cNvPr>
            <p:cNvSpPr txBox="1"/>
            <p:nvPr/>
          </p:nvSpPr>
          <p:spPr>
            <a:xfrm>
              <a:off x="894200" y="4688875"/>
              <a:ext cx="308098" cy="338554"/>
            </a:xfrm>
            <a:prstGeom prst="rect">
              <a:avLst/>
            </a:prstGeom>
            <a:noFill/>
          </p:spPr>
          <p:txBody>
            <a:bodyPr wrap="none" rtlCol="0">
              <a:spAutoFit/>
            </a:bodyPr>
            <a:lstStyle/>
            <a:p>
              <a:r>
                <a:rPr lang="fr-FR" sz="1600" dirty="0">
                  <a:latin typeface="Arial Rounded MT Bold" panose="020F0704030504030204" pitchFamily="34" charset="77"/>
                </a:rPr>
                <a:t>=</a:t>
              </a:r>
            </a:p>
          </p:txBody>
        </p:sp>
        <p:sp>
          <p:nvSpPr>
            <p:cNvPr id="17" name="Rounded Rectangle 16">
              <a:extLst>
                <a:ext uri="{FF2B5EF4-FFF2-40B4-BE49-F238E27FC236}">
                  <a16:creationId xmlns:a16="http://schemas.microsoft.com/office/drawing/2014/main" id="{15B681E6-8A8E-7939-94C7-0B9F15BFE565}"/>
                </a:ext>
              </a:extLst>
            </p:cNvPr>
            <p:cNvSpPr/>
            <p:nvPr/>
          </p:nvSpPr>
          <p:spPr>
            <a:xfrm>
              <a:off x="490936" y="4643129"/>
              <a:ext cx="1040266" cy="405094"/>
            </a:xfrm>
            <a:prstGeom prst="roundRect">
              <a:avLst/>
            </a:prstGeom>
            <a:no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050"/>
            </a:p>
          </p:txBody>
        </p:sp>
      </p:grpSp>
      <p:sp>
        <p:nvSpPr>
          <p:cNvPr id="18" name="TextBox 17">
            <a:extLst>
              <a:ext uri="{FF2B5EF4-FFF2-40B4-BE49-F238E27FC236}">
                <a16:creationId xmlns:a16="http://schemas.microsoft.com/office/drawing/2014/main" id="{EA5D9C0A-445D-5C80-CDD8-370CA66ED421}"/>
              </a:ext>
            </a:extLst>
          </p:cNvPr>
          <p:cNvSpPr txBox="1"/>
          <p:nvPr/>
        </p:nvSpPr>
        <p:spPr>
          <a:xfrm>
            <a:off x="2850231" y="5795484"/>
            <a:ext cx="681597" cy="338554"/>
          </a:xfrm>
          <a:prstGeom prst="rect">
            <a:avLst/>
          </a:prstGeom>
          <a:noFill/>
        </p:spPr>
        <p:txBody>
          <a:bodyPr wrap="none" rtlCol="0">
            <a:spAutoFit/>
          </a:bodyPr>
          <a:lstStyle/>
          <a:p>
            <a:r>
              <a:rPr lang="fr-FR" sz="1600" dirty="0"/>
              <a:t>Ok ✅</a:t>
            </a:r>
          </a:p>
        </p:txBody>
      </p:sp>
      <p:sp>
        <p:nvSpPr>
          <p:cNvPr id="19" name="Rounded Rectangle 18">
            <a:extLst>
              <a:ext uri="{FF2B5EF4-FFF2-40B4-BE49-F238E27FC236}">
                <a16:creationId xmlns:a16="http://schemas.microsoft.com/office/drawing/2014/main" id="{290020BD-56F8-605E-99CA-5B0D3B1B37B2}"/>
              </a:ext>
            </a:extLst>
          </p:cNvPr>
          <p:cNvSpPr/>
          <p:nvPr/>
        </p:nvSpPr>
        <p:spPr>
          <a:xfrm>
            <a:off x="2713833" y="4365999"/>
            <a:ext cx="363938" cy="523973"/>
          </a:xfrm>
          <a:prstGeom prst="roundRect">
            <a:avLst/>
          </a:prstGeom>
          <a:solidFill>
            <a:srgbClr val="74FFF1">
              <a:alpha val="38039"/>
            </a:srgbClr>
          </a:solidFill>
          <a:ln w="38100">
            <a:solidFill>
              <a:srgbClr val="4AA398"/>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TextBox 19">
            <a:extLst>
              <a:ext uri="{FF2B5EF4-FFF2-40B4-BE49-F238E27FC236}">
                <a16:creationId xmlns:a16="http://schemas.microsoft.com/office/drawing/2014/main" id="{27A0EDC1-8FF9-B2A7-30EC-BD6FC233EC3B}"/>
              </a:ext>
            </a:extLst>
          </p:cNvPr>
          <p:cNvSpPr txBox="1"/>
          <p:nvPr/>
        </p:nvSpPr>
        <p:spPr>
          <a:xfrm>
            <a:off x="2644749" y="4265558"/>
            <a:ext cx="539891" cy="707861"/>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II</a:t>
            </a:r>
          </a:p>
        </p:txBody>
      </p:sp>
      <p:cxnSp>
        <p:nvCxnSpPr>
          <p:cNvPr id="22" name="Straight Arrow Connector 21">
            <a:extLst>
              <a:ext uri="{FF2B5EF4-FFF2-40B4-BE49-F238E27FC236}">
                <a16:creationId xmlns:a16="http://schemas.microsoft.com/office/drawing/2014/main" id="{2EC3BAE4-59A2-3680-BB27-D9E9955D62DD}"/>
              </a:ext>
            </a:extLst>
          </p:cNvPr>
          <p:cNvCxnSpPr>
            <a:cxnSpLocks/>
          </p:cNvCxnSpPr>
          <p:nvPr/>
        </p:nvCxnSpPr>
        <p:spPr>
          <a:xfrm flipV="1">
            <a:off x="6234198" y="4619905"/>
            <a:ext cx="5133913" cy="1"/>
          </a:xfrm>
          <a:prstGeom prst="straightConnector1">
            <a:avLst/>
          </a:prstGeom>
          <a:ln w="57150">
            <a:solidFill>
              <a:schemeClr val="tx1"/>
            </a:solidFill>
            <a:headEnd type="triangle"/>
            <a:tailEnd type="triangle"/>
          </a:ln>
        </p:spPr>
        <p:style>
          <a:lnRef idx="2">
            <a:schemeClr val="accent4"/>
          </a:lnRef>
          <a:fillRef idx="0">
            <a:schemeClr val="accent4"/>
          </a:fillRef>
          <a:effectRef idx="1">
            <a:schemeClr val="accent4"/>
          </a:effectRef>
          <a:fontRef idx="minor">
            <a:schemeClr val="tx1"/>
          </a:fontRef>
        </p:style>
      </p:cxnSp>
      <p:sp>
        <p:nvSpPr>
          <p:cNvPr id="23" name="TextBox 22">
            <a:extLst>
              <a:ext uri="{FF2B5EF4-FFF2-40B4-BE49-F238E27FC236}">
                <a16:creationId xmlns:a16="http://schemas.microsoft.com/office/drawing/2014/main" id="{29201702-BBE3-2097-E4F9-69A787EF9CDF}"/>
              </a:ext>
            </a:extLst>
          </p:cNvPr>
          <p:cNvSpPr txBox="1"/>
          <p:nvPr/>
        </p:nvSpPr>
        <p:spPr>
          <a:xfrm>
            <a:off x="7084131" y="4241327"/>
            <a:ext cx="423515" cy="707886"/>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a:t>
            </a:r>
          </a:p>
        </p:txBody>
      </p:sp>
      <p:sp>
        <p:nvSpPr>
          <p:cNvPr id="24" name="TextBox 23">
            <a:extLst>
              <a:ext uri="{FF2B5EF4-FFF2-40B4-BE49-F238E27FC236}">
                <a16:creationId xmlns:a16="http://schemas.microsoft.com/office/drawing/2014/main" id="{4365A645-D480-ABF2-82F5-C1BF2EF4A31F}"/>
              </a:ext>
            </a:extLst>
          </p:cNvPr>
          <p:cNvSpPr txBox="1"/>
          <p:nvPr/>
        </p:nvSpPr>
        <p:spPr>
          <a:xfrm>
            <a:off x="9715850" y="4248912"/>
            <a:ext cx="423515" cy="707886"/>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a:t>
            </a:r>
          </a:p>
        </p:txBody>
      </p:sp>
      <p:sp>
        <p:nvSpPr>
          <p:cNvPr id="25" name="TextBox 24">
            <a:extLst>
              <a:ext uri="{FF2B5EF4-FFF2-40B4-BE49-F238E27FC236}">
                <a16:creationId xmlns:a16="http://schemas.microsoft.com/office/drawing/2014/main" id="{8B763762-261F-4269-3353-7C8E59B428B0}"/>
              </a:ext>
            </a:extLst>
          </p:cNvPr>
          <p:cNvSpPr txBox="1"/>
          <p:nvPr/>
        </p:nvSpPr>
        <p:spPr>
          <a:xfrm>
            <a:off x="8568875" y="5787175"/>
            <a:ext cx="689612" cy="338554"/>
          </a:xfrm>
          <a:prstGeom prst="rect">
            <a:avLst/>
          </a:prstGeom>
          <a:noFill/>
        </p:spPr>
        <p:txBody>
          <a:bodyPr wrap="none" rtlCol="0">
            <a:spAutoFit/>
          </a:bodyPr>
          <a:lstStyle/>
          <a:p>
            <a:r>
              <a:rPr lang="fr-FR" sz="1600" dirty="0"/>
              <a:t>No ❌</a:t>
            </a:r>
          </a:p>
        </p:txBody>
      </p:sp>
      <p:cxnSp>
        <p:nvCxnSpPr>
          <p:cNvPr id="26" name="Straight Connector 25">
            <a:extLst>
              <a:ext uri="{FF2B5EF4-FFF2-40B4-BE49-F238E27FC236}">
                <a16:creationId xmlns:a16="http://schemas.microsoft.com/office/drawing/2014/main" id="{5293EF20-C062-4CD3-E0E8-FC3F248138BA}"/>
              </a:ext>
            </a:extLst>
          </p:cNvPr>
          <p:cNvCxnSpPr>
            <a:cxnSpLocks/>
          </p:cNvCxnSpPr>
          <p:nvPr/>
        </p:nvCxnSpPr>
        <p:spPr>
          <a:xfrm>
            <a:off x="7258965" y="4882983"/>
            <a:ext cx="2612664" cy="0"/>
          </a:xfrm>
          <a:prstGeom prst="line">
            <a:avLst/>
          </a:prstGeom>
          <a:ln w="38100" cap="rnd">
            <a:solidFill>
              <a:schemeClr val="accent2">
                <a:lumMod val="75000"/>
              </a:schemeClr>
            </a:solidFill>
            <a:prstDash val="dash"/>
            <a:round/>
            <a:headEnd type="oval"/>
            <a:tailEnd type="oval"/>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AD9E3659-AD63-06B5-20C0-0DBD43DA94F5}"/>
              </a:ext>
            </a:extLst>
          </p:cNvPr>
          <p:cNvSpPr txBox="1"/>
          <p:nvPr/>
        </p:nvSpPr>
        <p:spPr>
          <a:xfrm>
            <a:off x="3011093" y="4898716"/>
            <a:ext cx="1088760" cy="261610"/>
          </a:xfrm>
          <a:prstGeom prst="rect">
            <a:avLst/>
          </a:prstGeom>
          <a:noFill/>
        </p:spPr>
        <p:txBody>
          <a:bodyPr wrap="none" rtlCol="0">
            <a:spAutoFit/>
          </a:bodyPr>
          <a:lstStyle/>
          <a:p>
            <a:r>
              <a:rPr lang="fr-FR" sz="1050" dirty="0">
                <a:latin typeface="Calibri" panose="020F0502020204030204" pitchFamily="34" charset="0"/>
                <a:cs typeface="Calibri" panose="020F0502020204030204" pitchFamily="34" charset="0"/>
              </a:rPr>
              <a:t>Temps souhaité</a:t>
            </a:r>
          </a:p>
        </p:txBody>
      </p:sp>
      <p:grpSp>
        <p:nvGrpSpPr>
          <p:cNvPr id="28" name="Group 27">
            <a:extLst>
              <a:ext uri="{FF2B5EF4-FFF2-40B4-BE49-F238E27FC236}">
                <a16:creationId xmlns:a16="http://schemas.microsoft.com/office/drawing/2014/main" id="{F5D00076-0135-AA6D-E773-84456DD13D30}"/>
              </a:ext>
            </a:extLst>
          </p:cNvPr>
          <p:cNvGrpSpPr/>
          <p:nvPr/>
        </p:nvGrpSpPr>
        <p:grpSpPr>
          <a:xfrm>
            <a:off x="1746560" y="4904383"/>
            <a:ext cx="1076009" cy="253916"/>
            <a:chOff x="1316962" y="4516872"/>
            <a:chExt cx="1076009" cy="253916"/>
          </a:xfrm>
        </p:grpSpPr>
        <p:sp>
          <p:nvSpPr>
            <p:cNvPr id="29" name="TextBox 28">
              <a:extLst>
                <a:ext uri="{FF2B5EF4-FFF2-40B4-BE49-F238E27FC236}">
                  <a16:creationId xmlns:a16="http://schemas.microsoft.com/office/drawing/2014/main" id="{2D45BFC8-F37B-9D37-B5B9-7A66FDF8A7B4}"/>
                </a:ext>
              </a:extLst>
            </p:cNvPr>
            <p:cNvSpPr txBox="1"/>
            <p:nvPr/>
          </p:nvSpPr>
          <p:spPr>
            <a:xfrm>
              <a:off x="1316962" y="4516872"/>
              <a:ext cx="978153" cy="253916"/>
            </a:xfrm>
            <a:prstGeom prst="rect">
              <a:avLst/>
            </a:prstGeom>
            <a:noFill/>
          </p:spPr>
          <p:txBody>
            <a:bodyPr wrap="none" rtlCol="0">
              <a:spAutoFit/>
            </a:bodyPr>
            <a:lstStyle/>
            <a:p>
              <a:r>
                <a:rPr lang="fr-FR" sz="1050" dirty="0">
                  <a:latin typeface="Calibri" panose="020F0502020204030204" pitchFamily="34" charset="0"/>
                  <a:cs typeface="Calibri" panose="020F0502020204030204" pitchFamily="34" charset="0"/>
                </a:rPr>
                <a:t>Temps imposé</a:t>
              </a:r>
            </a:p>
          </p:txBody>
        </p:sp>
        <p:sp>
          <p:nvSpPr>
            <p:cNvPr id="30" name="Bent Arrow 29">
              <a:extLst>
                <a:ext uri="{FF2B5EF4-FFF2-40B4-BE49-F238E27FC236}">
                  <a16:creationId xmlns:a16="http://schemas.microsoft.com/office/drawing/2014/main" id="{0A642EB8-CC52-70B2-DEA7-BAF2860BA8B9}"/>
                </a:ext>
              </a:extLst>
            </p:cNvPr>
            <p:cNvSpPr/>
            <p:nvPr/>
          </p:nvSpPr>
          <p:spPr>
            <a:xfrm rot="16200000" flipV="1">
              <a:off x="2237895" y="4525078"/>
              <a:ext cx="132332" cy="177821"/>
            </a:xfrm>
            <a:prstGeom prst="bentArrow">
              <a:avLst>
                <a:gd name="adj1" fmla="val 10061"/>
                <a:gd name="adj2" fmla="val 23549"/>
                <a:gd name="adj3" fmla="val 23755"/>
                <a:gd name="adj4" fmla="val 62423"/>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grpSp>
      <p:sp>
        <p:nvSpPr>
          <p:cNvPr id="31" name="Bent Arrow 30">
            <a:extLst>
              <a:ext uri="{FF2B5EF4-FFF2-40B4-BE49-F238E27FC236}">
                <a16:creationId xmlns:a16="http://schemas.microsoft.com/office/drawing/2014/main" id="{FD7D6FAC-BE47-D1CE-5EEB-8B5D21556C55}"/>
              </a:ext>
            </a:extLst>
          </p:cNvPr>
          <p:cNvSpPr/>
          <p:nvPr/>
        </p:nvSpPr>
        <p:spPr>
          <a:xfrm rot="5400000" flipH="1" flipV="1">
            <a:off x="2929712" y="4923570"/>
            <a:ext cx="143837" cy="152282"/>
          </a:xfrm>
          <a:prstGeom prst="bentArrow">
            <a:avLst>
              <a:gd name="adj1" fmla="val 10061"/>
              <a:gd name="adj2" fmla="val 21839"/>
              <a:gd name="adj3" fmla="val 23755"/>
              <a:gd name="adj4" fmla="val 62423"/>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32" name="TextBox 31">
            <a:extLst>
              <a:ext uri="{FF2B5EF4-FFF2-40B4-BE49-F238E27FC236}">
                <a16:creationId xmlns:a16="http://schemas.microsoft.com/office/drawing/2014/main" id="{3F3D3614-F76D-62B1-89E6-A54334E2A319}"/>
              </a:ext>
            </a:extLst>
          </p:cNvPr>
          <p:cNvSpPr txBox="1"/>
          <p:nvPr/>
        </p:nvSpPr>
        <p:spPr>
          <a:xfrm>
            <a:off x="10079604" y="4825701"/>
            <a:ext cx="1088760" cy="261610"/>
          </a:xfrm>
          <a:prstGeom prst="rect">
            <a:avLst/>
          </a:prstGeom>
          <a:noFill/>
        </p:spPr>
        <p:txBody>
          <a:bodyPr wrap="none" rtlCol="0">
            <a:spAutoFit/>
          </a:bodyPr>
          <a:lstStyle/>
          <a:p>
            <a:r>
              <a:rPr lang="fr-FR" sz="1050" dirty="0">
                <a:latin typeface="Calibri" panose="020F0502020204030204" pitchFamily="34" charset="0"/>
                <a:cs typeface="Calibri" panose="020F0502020204030204" pitchFamily="34" charset="0"/>
              </a:rPr>
              <a:t>Temps souhaité</a:t>
            </a:r>
          </a:p>
        </p:txBody>
      </p:sp>
      <p:sp>
        <p:nvSpPr>
          <p:cNvPr id="33" name="Bent Arrow 32">
            <a:extLst>
              <a:ext uri="{FF2B5EF4-FFF2-40B4-BE49-F238E27FC236}">
                <a16:creationId xmlns:a16="http://schemas.microsoft.com/office/drawing/2014/main" id="{613F80EF-278B-5DB1-C252-8C68027761F7}"/>
              </a:ext>
            </a:extLst>
          </p:cNvPr>
          <p:cNvSpPr/>
          <p:nvPr/>
        </p:nvSpPr>
        <p:spPr>
          <a:xfrm rot="5400000" flipH="1" flipV="1">
            <a:off x="9978522" y="4816506"/>
            <a:ext cx="143837" cy="152282"/>
          </a:xfrm>
          <a:prstGeom prst="bentArrow">
            <a:avLst>
              <a:gd name="adj1" fmla="val 10061"/>
              <a:gd name="adj2" fmla="val 21839"/>
              <a:gd name="adj3" fmla="val 23755"/>
              <a:gd name="adj4" fmla="val 62423"/>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grpSp>
        <p:nvGrpSpPr>
          <p:cNvPr id="34" name="Group 33">
            <a:extLst>
              <a:ext uri="{FF2B5EF4-FFF2-40B4-BE49-F238E27FC236}">
                <a16:creationId xmlns:a16="http://schemas.microsoft.com/office/drawing/2014/main" id="{59C488CC-3B0A-8173-B1EC-DD7AC99A78E9}"/>
              </a:ext>
            </a:extLst>
          </p:cNvPr>
          <p:cNvGrpSpPr/>
          <p:nvPr/>
        </p:nvGrpSpPr>
        <p:grpSpPr>
          <a:xfrm>
            <a:off x="6127726" y="4766943"/>
            <a:ext cx="1076009" cy="253916"/>
            <a:chOff x="1316962" y="4516872"/>
            <a:chExt cx="1076009" cy="253916"/>
          </a:xfrm>
        </p:grpSpPr>
        <p:sp>
          <p:nvSpPr>
            <p:cNvPr id="35" name="TextBox 34">
              <a:extLst>
                <a:ext uri="{FF2B5EF4-FFF2-40B4-BE49-F238E27FC236}">
                  <a16:creationId xmlns:a16="http://schemas.microsoft.com/office/drawing/2014/main" id="{AA027D98-DD9D-6B38-F774-6C45A3369383}"/>
                </a:ext>
              </a:extLst>
            </p:cNvPr>
            <p:cNvSpPr txBox="1"/>
            <p:nvPr/>
          </p:nvSpPr>
          <p:spPr>
            <a:xfrm>
              <a:off x="1316962" y="4516872"/>
              <a:ext cx="978153" cy="253916"/>
            </a:xfrm>
            <a:prstGeom prst="rect">
              <a:avLst/>
            </a:prstGeom>
            <a:noFill/>
          </p:spPr>
          <p:txBody>
            <a:bodyPr wrap="none" rtlCol="0">
              <a:spAutoFit/>
            </a:bodyPr>
            <a:lstStyle/>
            <a:p>
              <a:r>
                <a:rPr lang="fr-FR" sz="1050" dirty="0">
                  <a:latin typeface="Calibri" panose="020F0502020204030204" pitchFamily="34" charset="0"/>
                  <a:cs typeface="Calibri" panose="020F0502020204030204" pitchFamily="34" charset="0"/>
                </a:rPr>
                <a:t>Temps imposé</a:t>
              </a:r>
            </a:p>
          </p:txBody>
        </p:sp>
        <p:sp>
          <p:nvSpPr>
            <p:cNvPr id="36" name="Bent Arrow 35">
              <a:extLst>
                <a:ext uri="{FF2B5EF4-FFF2-40B4-BE49-F238E27FC236}">
                  <a16:creationId xmlns:a16="http://schemas.microsoft.com/office/drawing/2014/main" id="{8D8FE696-7450-FEC0-09B5-D49C7CC1E4B3}"/>
                </a:ext>
              </a:extLst>
            </p:cNvPr>
            <p:cNvSpPr/>
            <p:nvPr/>
          </p:nvSpPr>
          <p:spPr>
            <a:xfrm rot="16200000" flipV="1">
              <a:off x="2237895" y="4525078"/>
              <a:ext cx="132332" cy="177821"/>
            </a:xfrm>
            <a:prstGeom prst="bentArrow">
              <a:avLst>
                <a:gd name="adj1" fmla="val 10061"/>
                <a:gd name="adj2" fmla="val 23549"/>
                <a:gd name="adj3" fmla="val 23755"/>
                <a:gd name="adj4" fmla="val 62423"/>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grpSp>
      <p:sp>
        <p:nvSpPr>
          <p:cNvPr id="37" name="TextBox 36">
            <a:extLst>
              <a:ext uri="{FF2B5EF4-FFF2-40B4-BE49-F238E27FC236}">
                <a16:creationId xmlns:a16="http://schemas.microsoft.com/office/drawing/2014/main" id="{61D3536A-7D37-6CD4-F24B-FD92C346F12F}"/>
              </a:ext>
            </a:extLst>
          </p:cNvPr>
          <p:cNvSpPr txBox="1"/>
          <p:nvPr/>
        </p:nvSpPr>
        <p:spPr>
          <a:xfrm>
            <a:off x="7181239" y="5249276"/>
            <a:ext cx="2775272" cy="261610"/>
          </a:xfrm>
          <a:prstGeom prst="rect">
            <a:avLst/>
          </a:prstGeom>
          <a:noFill/>
        </p:spPr>
        <p:txBody>
          <a:bodyPr wrap="square" rtlCol="0">
            <a:spAutoFit/>
          </a:bodyPr>
          <a:lstStyle/>
          <a:p>
            <a:pPr algn="ctr"/>
            <a:r>
              <a:rPr lang="fr-FR" sz="1100" dirty="0">
                <a:solidFill>
                  <a:schemeClr val="accent2">
                    <a:lumMod val="75000"/>
                  </a:schemeClr>
                </a:solidFill>
                <a:latin typeface="Arial Rounded MT Bold" panose="020F0704030504030204" pitchFamily="34" charset="77"/>
              </a:rPr>
              <a:t>Manque de chronodynamisme</a:t>
            </a:r>
          </a:p>
        </p:txBody>
      </p:sp>
      <p:sp>
        <p:nvSpPr>
          <p:cNvPr id="38" name="Right Brace 37">
            <a:extLst>
              <a:ext uri="{FF2B5EF4-FFF2-40B4-BE49-F238E27FC236}">
                <a16:creationId xmlns:a16="http://schemas.microsoft.com/office/drawing/2014/main" id="{021BC625-7F7B-7076-D0D9-E5378157E3D4}"/>
              </a:ext>
            </a:extLst>
          </p:cNvPr>
          <p:cNvSpPr/>
          <p:nvPr/>
        </p:nvSpPr>
        <p:spPr>
          <a:xfrm rot="5400000">
            <a:off x="8447113" y="3832711"/>
            <a:ext cx="236368" cy="2612664"/>
          </a:xfrm>
          <a:prstGeom prst="rightBrace">
            <a:avLst>
              <a:gd name="adj1" fmla="val 50288"/>
              <a:gd name="adj2" fmla="val 50000"/>
            </a:avLst>
          </a:prstGeom>
          <a:ln w="28575" cap="rnd">
            <a:solidFill>
              <a:schemeClr val="accent2">
                <a:lumMod val="75000"/>
              </a:schemeClr>
            </a:solidFill>
            <a:round/>
            <a:headEnd type="oval" w="sm" len="med"/>
            <a:tailEnd type="oval" w="sm"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sz="1400"/>
          </a:p>
        </p:txBody>
      </p:sp>
      <p:grpSp>
        <p:nvGrpSpPr>
          <p:cNvPr id="39" name="Group 38">
            <a:extLst>
              <a:ext uri="{FF2B5EF4-FFF2-40B4-BE49-F238E27FC236}">
                <a16:creationId xmlns:a16="http://schemas.microsoft.com/office/drawing/2014/main" id="{3BCF7C2C-8048-0A63-5861-A4FFC9F5D8D2}"/>
              </a:ext>
            </a:extLst>
          </p:cNvPr>
          <p:cNvGrpSpPr/>
          <p:nvPr/>
        </p:nvGrpSpPr>
        <p:grpSpPr>
          <a:xfrm>
            <a:off x="7376186" y="5730364"/>
            <a:ext cx="1106630" cy="452176"/>
            <a:chOff x="456755" y="4596215"/>
            <a:chExt cx="1106630" cy="452176"/>
          </a:xfrm>
        </p:grpSpPr>
        <p:sp>
          <p:nvSpPr>
            <p:cNvPr id="40" name="TextBox 39">
              <a:extLst>
                <a:ext uri="{FF2B5EF4-FFF2-40B4-BE49-F238E27FC236}">
                  <a16:creationId xmlns:a16="http://schemas.microsoft.com/office/drawing/2014/main" id="{7C9C9FDB-26A3-949D-3668-570E59847395}"/>
                </a:ext>
              </a:extLst>
            </p:cNvPr>
            <p:cNvSpPr txBox="1"/>
            <p:nvPr/>
          </p:nvSpPr>
          <p:spPr>
            <a:xfrm>
              <a:off x="456755" y="4596215"/>
              <a:ext cx="1066318" cy="246221"/>
            </a:xfrm>
            <a:prstGeom prst="rect">
              <a:avLst/>
            </a:prstGeom>
            <a:noFill/>
          </p:spPr>
          <p:txBody>
            <a:bodyPr wrap="none" rtlCol="0">
              <a:spAutoFit/>
            </a:bodyPr>
            <a:lstStyle/>
            <a:p>
              <a:r>
                <a:rPr lang="fr-FR" sz="1000" dirty="0"/>
                <a:t>Temps souhaité</a:t>
              </a:r>
            </a:p>
          </p:txBody>
        </p:sp>
        <p:sp>
          <p:nvSpPr>
            <p:cNvPr id="41" name="TextBox 40">
              <a:extLst>
                <a:ext uri="{FF2B5EF4-FFF2-40B4-BE49-F238E27FC236}">
                  <a16:creationId xmlns:a16="http://schemas.microsoft.com/office/drawing/2014/main" id="{052E8043-3A4A-9B6E-3F66-078FFEA54EF0}"/>
                </a:ext>
              </a:extLst>
            </p:cNvPr>
            <p:cNvSpPr txBox="1"/>
            <p:nvPr/>
          </p:nvSpPr>
          <p:spPr>
            <a:xfrm>
              <a:off x="569202" y="4802170"/>
              <a:ext cx="994183" cy="246221"/>
            </a:xfrm>
            <a:prstGeom prst="rect">
              <a:avLst/>
            </a:prstGeom>
            <a:noFill/>
          </p:spPr>
          <p:txBody>
            <a:bodyPr wrap="none" rtlCol="0">
              <a:spAutoFit/>
            </a:bodyPr>
            <a:lstStyle/>
            <a:p>
              <a:r>
                <a:rPr lang="fr-FR" sz="1000" dirty="0"/>
                <a:t>Temps imposé</a:t>
              </a:r>
            </a:p>
          </p:txBody>
        </p:sp>
        <p:sp>
          <p:nvSpPr>
            <p:cNvPr id="42" name="TextBox 41">
              <a:extLst>
                <a:ext uri="{FF2B5EF4-FFF2-40B4-BE49-F238E27FC236}">
                  <a16:creationId xmlns:a16="http://schemas.microsoft.com/office/drawing/2014/main" id="{4D2EF8D9-D251-6D07-8201-03638A009C16}"/>
                </a:ext>
              </a:extLst>
            </p:cNvPr>
            <p:cNvSpPr txBox="1"/>
            <p:nvPr/>
          </p:nvSpPr>
          <p:spPr>
            <a:xfrm>
              <a:off x="894200" y="4636117"/>
              <a:ext cx="301686" cy="338554"/>
            </a:xfrm>
            <a:prstGeom prst="rect">
              <a:avLst/>
            </a:prstGeom>
            <a:noFill/>
          </p:spPr>
          <p:txBody>
            <a:bodyPr wrap="none" rtlCol="0">
              <a:spAutoFit/>
            </a:bodyPr>
            <a:lstStyle/>
            <a:p>
              <a:r>
                <a:rPr lang="fr-FR" sz="1600" b="1" dirty="0">
                  <a:latin typeface="Arial Rounded MT Bold" panose="020F0704030504030204" pitchFamily="34" charset="77"/>
                </a:rPr>
                <a:t>≠</a:t>
              </a:r>
            </a:p>
          </p:txBody>
        </p:sp>
        <p:sp>
          <p:nvSpPr>
            <p:cNvPr id="43" name="Rounded Rectangle 42">
              <a:extLst>
                <a:ext uri="{FF2B5EF4-FFF2-40B4-BE49-F238E27FC236}">
                  <a16:creationId xmlns:a16="http://schemas.microsoft.com/office/drawing/2014/main" id="{78A052BC-D04E-1A2B-78DD-75688D09AE2C}"/>
                </a:ext>
              </a:extLst>
            </p:cNvPr>
            <p:cNvSpPr/>
            <p:nvPr/>
          </p:nvSpPr>
          <p:spPr>
            <a:xfrm>
              <a:off x="490936" y="4611378"/>
              <a:ext cx="1040266" cy="408423"/>
            </a:xfrm>
            <a:prstGeom prst="roundRect">
              <a:avLst/>
            </a:prstGeom>
            <a:no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050"/>
            </a:p>
          </p:txBody>
        </p:sp>
      </p:grpSp>
      <p:sp>
        <p:nvSpPr>
          <p:cNvPr id="44" name="TextBox 43">
            <a:extLst>
              <a:ext uri="{FF2B5EF4-FFF2-40B4-BE49-F238E27FC236}">
                <a16:creationId xmlns:a16="http://schemas.microsoft.com/office/drawing/2014/main" id="{BA3DBF21-DBAC-CCE6-CE49-7F17B11DF794}"/>
              </a:ext>
            </a:extLst>
          </p:cNvPr>
          <p:cNvSpPr txBox="1"/>
          <p:nvPr/>
        </p:nvSpPr>
        <p:spPr>
          <a:xfrm>
            <a:off x="5930074" y="4519878"/>
            <a:ext cx="354584" cy="200055"/>
          </a:xfrm>
          <a:prstGeom prst="rect">
            <a:avLst/>
          </a:prstGeom>
          <a:noFill/>
        </p:spPr>
        <p:txBody>
          <a:bodyPr wrap="none" rtlCol="0">
            <a:spAutoFit/>
          </a:bodyPr>
          <a:lstStyle/>
          <a:p>
            <a:r>
              <a:rPr lang="fr-FR" sz="700" b="1" dirty="0">
                <a:latin typeface="Arial Rounded MT Bold" panose="020F0704030504030204" pitchFamily="34" charset="77"/>
              </a:rPr>
              <a:t>lent</a:t>
            </a:r>
          </a:p>
        </p:txBody>
      </p:sp>
      <p:sp>
        <p:nvSpPr>
          <p:cNvPr id="45" name="TextBox 44">
            <a:extLst>
              <a:ext uri="{FF2B5EF4-FFF2-40B4-BE49-F238E27FC236}">
                <a16:creationId xmlns:a16="http://schemas.microsoft.com/office/drawing/2014/main" id="{C85158F3-93AE-100C-B770-F011D509EDC3}"/>
              </a:ext>
            </a:extLst>
          </p:cNvPr>
          <p:cNvSpPr txBox="1"/>
          <p:nvPr/>
        </p:nvSpPr>
        <p:spPr>
          <a:xfrm>
            <a:off x="3951118" y="4552422"/>
            <a:ext cx="476412" cy="200055"/>
          </a:xfrm>
          <a:prstGeom prst="rect">
            <a:avLst/>
          </a:prstGeom>
          <a:noFill/>
        </p:spPr>
        <p:txBody>
          <a:bodyPr wrap="none" rtlCol="0">
            <a:spAutoFit/>
          </a:bodyPr>
          <a:lstStyle/>
          <a:p>
            <a:r>
              <a:rPr lang="fr-FR" sz="700" b="1" dirty="0">
                <a:latin typeface="Arial Rounded MT Bold" panose="020F0704030504030204" pitchFamily="34" charset="77"/>
              </a:rPr>
              <a:t>rapide</a:t>
            </a:r>
          </a:p>
        </p:txBody>
      </p:sp>
      <p:sp>
        <p:nvSpPr>
          <p:cNvPr id="46" name="TextBox 45">
            <a:extLst>
              <a:ext uri="{FF2B5EF4-FFF2-40B4-BE49-F238E27FC236}">
                <a16:creationId xmlns:a16="http://schemas.microsoft.com/office/drawing/2014/main" id="{50456F89-38AF-85BE-92A0-2BEB895307E6}"/>
              </a:ext>
            </a:extLst>
          </p:cNvPr>
          <p:cNvSpPr txBox="1"/>
          <p:nvPr/>
        </p:nvSpPr>
        <p:spPr>
          <a:xfrm>
            <a:off x="11342739" y="4527138"/>
            <a:ext cx="476412" cy="200055"/>
          </a:xfrm>
          <a:prstGeom prst="rect">
            <a:avLst/>
          </a:prstGeom>
          <a:noFill/>
        </p:spPr>
        <p:txBody>
          <a:bodyPr wrap="none" rtlCol="0">
            <a:spAutoFit/>
          </a:bodyPr>
          <a:lstStyle/>
          <a:p>
            <a:r>
              <a:rPr lang="fr-FR" sz="700" b="1" dirty="0">
                <a:latin typeface="Arial Rounded MT Bold" panose="020F0704030504030204" pitchFamily="34" charset="77"/>
              </a:rPr>
              <a:t>rapide</a:t>
            </a:r>
          </a:p>
        </p:txBody>
      </p:sp>
    </p:spTree>
    <p:extLst>
      <p:ext uri="{BB962C8B-B14F-4D97-AF65-F5344CB8AC3E}">
        <p14:creationId xmlns:p14="http://schemas.microsoft.com/office/powerpoint/2010/main" val="2973595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77E34AE-EEB7-47AB-36C3-BE54FA8E8A06}"/>
              </a:ext>
            </a:extLst>
          </p:cNvPr>
          <p:cNvSpPr txBox="1"/>
          <p:nvPr/>
        </p:nvSpPr>
        <p:spPr>
          <a:xfrm>
            <a:off x="1" y="527691"/>
            <a:ext cx="12191999" cy="369332"/>
          </a:xfrm>
          <a:prstGeom prst="rect">
            <a:avLst/>
          </a:prstGeom>
          <a:noFill/>
        </p:spPr>
        <p:txBody>
          <a:bodyPr wrap="square" rtlCol="0">
            <a:spAutoFit/>
          </a:bodyPr>
          <a:lstStyle/>
          <a:p>
            <a:pPr marL="492125" indent="-492125" algn="ctr"/>
            <a:r>
              <a:rPr lang="fr-FR" b="1" dirty="0">
                <a:solidFill>
                  <a:schemeClr val="tx2">
                    <a:lumMod val="75000"/>
                    <a:lumOff val="25000"/>
                  </a:schemeClr>
                </a:solidFill>
                <a:latin typeface="Arial Rounded MT Bold" panose="020F0704030504030204" pitchFamily="34" charset="77"/>
                <a:cs typeface="Calibri" panose="020F0502020204030204" pitchFamily="34" charset="0"/>
              </a:rPr>
              <a:t>Etape 2</a:t>
            </a:r>
            <a:r>
              <a:rPr lang="fr-FR" dirty="0">
                <a:solidFill>
                  <a:srgbClr val="4AA398"/>
                </a:solidFill>
                <a:latin typeface="Arial Rounded MT Bold" panose="020F0704030504030204" pitchFamily="34" charset="77"/>
                <a:cs typeface="Calibri" panose="020F0502020204030204" pitchFamily="34" charset="0"/>
              </a:rPr>
              <a:t>-</a:t>
            </a:r>
            <a:r>
              <a:rPr lang="fr-FR" b="1" dirty="0">
                <a:solidFill>
                  <a:srgbClr val="4AA398"/>
                </a:solidFill>
                <a:latin typeface="Arial Rounded MT Bold" panose="020F0704030504030204" pitchFamily="34" charset="77"/>
                <a:cs typeface="Calibri" panose="020F0502020204030204" pitchFamily="34" charset="0"/>
              </a:rPr>
              <a:t> </a:t>
            </a:r>
            <a:r>
              <a:rPr lang="fr-FR" dirty="0">
                <a:solidFill>
                  <a:schemeClr val="tx2">
                    <a:lumMod val="50000"/>
                    <a:lumOff val="50000"/>
                  </a:schemeClr>
                </a:solidFill>
                <a:latin typeface="Arial Rounded MT Bold" panose="020F0704030504030204" pitchFamily="34" charset="77"/>
                <a:cs typeface="Calibri" panose="020F0502020204030204" pitchFamily="34" charset="0"/>
              </a:rPr>
              <a:t>Temps imposé et temps souhaité</a:t>
            </a:r>
          </a:p>
        </p:txBody>
      </p:sp>
      <p:sp>
        <p:nvSpPr>
          <p:cNvPr id="4" name="TextBox 3">
            <a:extLst>
              <a:ext uri="{FF2B5EF4-FFF2-40B4-BE49-F238E27FC236}">
                <a16:creationId xmlns:a16="http://schemas.microsoft.com/office/drawing/2014/main" id="{899F6D8F-20D0-8DF6-5C5C-7F80081CE3E5}"/>
              </a:ext>
            </a:extLst>
          </p:cNvPr>
          <p:cNvSpPr txBox="1"/>
          <p:nvPr/>
        </p:nvSpPr>
        <p:spPr>
          <a:xfrm>
            <a:off x="2300288" y="990599"/>
            <a:ext cx="7700962" cy="1384995"/>
          </a:xfrm>
          <a:prstGeom prst="rect">
            <a:avLst/>
          </a:prstGeom>
          <a:noFill/>
        </p:spPr>
        <p:txBody>
          <a:bodyPr wrap="square">
            <a:spAutoFit/>
          </a:bodyPr>
          <a:lstStyle/>
          <a:p>
            <a:pPr algn="just"/>
            <a:r>
              <a:rPr lang="fr-FR" sz="1400" dirty="0">
                <a:latin typeface="Calibri" panose="020F0502020204030204" pitchFamily="34" charset="0"/>
                <a:cs typeface="Calibri" panose="020F0502020204030204" pitchFamily="34" charset="0"/>
              </a:rPr>
              <a:t>D’après la première étape de la problématisation, c’est la SDV 2 qui montre un manque de chronodynamisme. Pour corroborer notre constat, nous pouvons mettre en comparaison les temps imposés et les temps souhaités pour chaque acteur, et observer si il y a concordance, donc chronodynamisme.</a:t>
            </a:r>
          </a:p>
          <a:p>
            <a:pPr algn="just"/>
            <a:r>
              <a:rPr lang="fr-FR" sz="1400" dirty="0">
                <a:latin typeface="Calibri" panose="020F0502020204030204" pitchFamily="34" charset="0"/>
                <a:cs typeface="Calibri" panose="020F0502020204030204" pitchFamily="34" charset="0"/>
              </a:rPr>
              <a:t>La première étape sert à </a:t>
            </a:r>
            <a:r>
              <a:rPr lang="fr-FR" sz="1400" b="1" dirty="0">
                <a:latin typeface="Calibri" panose="020F0502020204030204" pitchFamily="34" charset="0"/>
                <a:cs typeface="Calibri" panose="020F0502020204030204" pitchFamily="34" charset="0"/>
              </a:rPr>
              <a:t>spatialiser</a:t>
            </a:r>
            <a:r>
              <a:rPr lang="fr-FR" sz="1400" dirty="0">
                <a:latin typeface="Calibri" panose="020F0502020204030204" pitchFamily="34" charset="0"/>
                <a:cs typeface="Calibri" panose="020F0502020204030204" pitchFamily="34" charset="0"/>
              </a:rPr>
              <a:t> les temps souhaités et imposés, tandis que cette deuxième étape sert à </a:t>
            </a:r>
            <a:r>
              <a:rPr lang="fr-FR" sz="1400" b="1" dirty="0">
                <a:latin typeface="Calibri" panose="020F0502020204030204" pitchFamily="34" charset="0"/>
                <a:cs typeface="Calibri" panose="020F0502020204030204" pitchFamily="34" charset="0"/>
              </a:rPr>
              <a:t>caractériser</a:t>
            </a:r>
            <a:r>
              <a:rPr lang="fr-FR" sz="1400" dirty="0">
                <a:latin typeface="Calibri" panose="020F0502020204030204" pitchFamily="34" charset="0"/>
                <a:cs typeface="Calibri" panose="020F0502020204030204" pitchFamily="34" charset="0"/>
              </a:rPr>
              <a:t> plus finement les causes et les conséquences de ce désajustements temporel.</a:t>
            </a:r>
          </a:p>
        </p:txBody>
      </p:sp>
      <p:sp>
        <p:nvSpPr>
          <p:cNvPr id="6" name="TextBox 5">
            <a:extLst>
              <a:ext uri="{FF2B5EF4-FFF2-40B4-BE49-F238E27FC236}">
                <a16:creationId xmlns:a16="http://schemas.microsoft.com/office/drawing/2014/main" id="{C6E1D4C0-10EB-3F1C-B3FA-E957894F7408}"/>
              </a:ext>
            </a:extLst>
          </p:cNvPr>
          <p:cNvSpPr txBox="1"/>
          <p:nvPr/>
        </p:nvSpPr>
        <p:spPr>
          <a:xfrm>
            <a:off x="1479339" y="3089314"/>
            <a:ext cx="2186304" cy="369332"/>
          </a:xfrm>
          <a:prstGeom prst="rect">
            <a:avLst/>
          </a:prstGeom>
          <a:noFill/>
        </p:spPr>
        <p:txBody>
          <a:bodyPr wrap="none" rtlCol="0">
            <a:spAutoFit/>
          </a:bodyPr>
          <a:lstStyle/>
          <a:p>
            <a:r>
              <a:rPr lang="fr-FR" dirty="0">
                <a:solidFill>
                  <a:schemeClr val="tx2">
                    <a:lumMod val="75000"/>
                    <a:lumOff val="25000"/>
                  </a:schemeClr>
                </a:solidFill>
                <a:latin typeface="Arial Rounded MT Bold" panose="020F0704030504030204" pitchFamily="34" charset="77"/>
              </a:rPr>
              <a:t>SDV 2 : trajet long</a:t>
            </a:r>
          </a:p>
        </p:txBody>
      </p:sp>
      <p:sp>
        <p:nvSpPr>
          <p:cNvPr id="8" name="Title 1">
            <a:extLst>
              <a:ext uri="{FF2B5EF4-FFF2-40B4-BE49-F238E27FC236}">
                <a16:creationId xmlns:a16="http://schemas.microsoft.com/office/drawing/2014/main" id="{91D857D5-FB37-9EC7-D6EB-71D974EB4A95}"/>
              </a:ext>
            </a:extLst>
          </p:cNvPr>
          <p:cNvSpPr txBox="1">
            <a:spLocks/>
          </p:cNvSpPr>
          <p:nvPr/>
        </p:nvSpPr>
        <p:spPr>
          <a:xfrm>
            <a:off x="838200" y="365125"/>
            <a:ext cx="2061754" cy="88890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chemeClr val="bg1">
                    <a:lumMod val="85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a:t>
            </a:r>
            <a:r>
              <a:rPr lang="fr-FR" b="1" dirty="0">
                <a:solidFill>
                  <a:schemeClr val="bg1">
                    <a:lumMod val="50000"/>
                  </a:schemeClr>
                </a:solidFill>
                <a:latin typeface="Arial Rounded MT Bold" panose="020F0704030504030204" pitchFamily="34" charset="77"/>
              </a:rPr>
              <a:t>P</a:t>
            </a:r>
            <a:r>
              <a:rPr lang="fr-FR" dirty="0">
                <a:solidFill>
                  <a:schemeClr val="bg1">
                    <a:lumMod val="85000"/>
                  </a:schemeClr>
                </a:solidFill>
                <a:latin typeface="Arial Rounded MT Bold" panose="020F0704030504030204" pitchFamily="34" charset="77"/>
              </a:rPr>
              <a:t>-I</a:t>
            </a:r>
            <a:endParaRPr lang="fr-FR" dirty="0">
              <a:solidFill>
                <a:srgbClr val="0070C0"/>
              </a:solidFill>
              <a:latin typeface="Arial Rounded MT Bold" panose="020F0704030504030204" pitchFamily="34" charset="77"/>
            </a:endParaRPr>
          </a:p>
        </p:txBody>
      </p:sp>
      <p:pic>
        <p:nvPicPr>
          <p:cNvPr id="12" name="Picture 11">
            <a:extLst>
              <a:ext uri="{FF2B5EF4-FFF2-40B4-BE49-F238E27FC236}">
                <a16:creationId xmlns:a16="http://schemas.microsoft.com/office/drawing/2014/main" id="{875DBE35-61CA-E18C-086A-929590B2D242}"/>
              </a:ext>
            </a:extLst>
          </p:cNvPr>
          <p:cNvPicPr>
            <a:picLocks noChangeAspect="1"/>
          </p:cNvPicPr>
          <p:nvPr/>
        </p:nvPicPr>
        <p:blipFill>
          <a:blip r:embed="rId2"/>
          <a:stretch>
            <a:fillRect/>
          </a:stretch>
        </p:blipFill>
        <p:spPr>
          <a:xfrm>
            <a:off x="1479338" y="3644901"/>
            <a:ext cx="9391255" cy="2685408"/>
          </a:xfrm>
          <a:prstGeom prst="rect">
            <a:avLst/>
          </a:prstGeom>
        </p:spPr>
      </p:pic>
    </p:spTree>
    <p:extLst>
      <p:ext uri="{BB962C8B-B14F-4D97-AF65-F5344CB8AC3E}">
        <p14:creationId xmlns:p14="http://schemas.microsoft.com/office/powerpoint/2010/main" val="276646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38244-33C4-6ECD-A225-E61D6F77A1B5}"/>
              </a:ext>
            </a:extLst>
          </p:cNvPr>
          <p:cNvSpPr txBox="1">
            <a:spLocks/>
          </p:cNvSpPr>
          <p:nvPr/>
        </p:nvSpPr>
        <p:spPr>
          <a:xfrm>
            <a:off x="24161" y="293503"/>
            <a:ext cx="12167839" cy="6792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dirty="0">
                <a:solidFill>
                  <a:schemeClr val="bg1">
                    <a:lumMod val="85000"/>
                  </a:schemeClr>
                </a:solidFill>
                <a:latin typeface="Arial Rounded MT Bold" panose="020F0704030504030204" pitchFamily="34" charset="77"/>
              </a:rPr>
              <a:t>A-P-</a:t>
            </a:r>
            <a:r>
              <a:rPr lang="fr-FR" b="1" dirty="0">
                <a:solidFill>
                  <a:srgbClr val="0070C0"/>
                </a:solidFill>
                <a:latin typeface="Arial Rounded MT Bold" panose="020F0704030504030204" pitchFamily="34" charset="77"/>
              </a:rPr>
              <a:t>I</a:t>
            </a:r>
            <a:r>
              <a:rPr lang="fr-FR" dirty="0">
                <a:solidFill>
                  <a:srgbClr val="0070C0"/>
                </a:solidFill>
                <a:latin typeface="Arial Rounded MT Bold" panose="020F0704030504030204" pitchFamily="34" charset="77"/>
              </a:rPr>
              <a:t>	Mode Invention</a:t>
            </a:r>
          </a:p>
        </p:txBody>
      </p:sp>
      <p:sp>
        <p:nvSpPr>
          <p:cNvPr id="3" name="TextBox 2">
            <a:extLst>
              <a:ext uri="{FF2B5EF4-FFF2-40B4-BE49-F238E27FC236}">
                <a16:creationId xmlns:a16="http://schemas.microsoft.com/office/drawing/2014/main" id="{22578A55-615C-ED6D-6B24-38AFC0A40204}"/>
              </a:ext>
            </a:extLst>
          </p:cNvPr>
          <p:cNvSpPr txBox="1"/>
          <p:nvPr/>
        </p:nvSpPr>
        <p:spPr>
          <a:xfrm>
            <a:off x="9336160" y="4196863"/>
            <a:ext cx="466794" cy="200055"/>
          </a:xfrm>
          <a:prstGeom prst="rect">
            <a:avLst/>
          </a:prstGeom>
          <a:noFill/>
        </p:spPr>
        <p:txBody>
          <a:bodyPr wrap="none" rtlCol="0">
            <a:spAutoFit/>
          </a:bodyPr>
          <a:lstStyle/>
          <a:p>
            <a:r>
              <a:rPr lang="fr-FR" sz="700" dirty="0">
                <a:latin typeface="Arial Rounded MT Bold" panose="020F0704030504030204" pitchFamily="34" charset="77"/>
              </a:rPr>
              <a:t>rapide</a:t>
            </a:r>
            <a:endParaRPr lang="fr-FR" dirty="0">
              <a:latin typeface="Arial Rounded MT Bold" panose="020F0704030504030204" pitchFamily="34" charset="77"/>
            </a:endParaRPr>
          </a:p>
        </p:txBody>
      </p:sp>
      <p:sp>
        <p:nvSpPr>
          <p:cNvPr id="6" name="TextBox 5">
            <a:extLst>
              <a:ext uri="{FF2B5EF4-FFF2-40B4-BE49-F238E27FC236}">
                <a16:creationId xmlns:a16="http://schemas.microsoft.com/office/drawing/2014/main" id="{1197B08C-2D4C-5756-0DD1-D86970715047}"/>
              </a:ext>
            </a:extLst>
          </p:cNvPr>
          <p:cNvSpPr txBox="1"/>
          <p:nvPr/>
        </p:nvSpPr>
        <p:spPr>
          <a:xfrm>
            <a:off x="7170753" y="5263128"/>
            <a:ext cx="2527090" cy="646331"/>
          </a:xfrm>
          <a:prstGeom prst="rect">
            <a:avLst/>
          </a:prstGeom>
          <a:noFill/>
        </p:spPr>
        <p:txBody>
          <a:bodyPr wrap="square">
            <a:spAutoFit/>
          </a:bodyPr>
          <a:lstStyle/>
          <a:p>
            <a:r>
              <a:rPr lang="fr-FR" sz="1200" b="1" dirty="0">
                <a:latin typeface="Calibri" panose="020F0502020204030204" pitchFamily="34" charset="0"/>
                <a:cs typeface="Calibri" panose="020F0502020204030204" pitchFamily="34" charset="0"/>
              </a:rPr>
              <a:t>Temps souhaité :</a:t>
            </a:r>
          </a:p>
          <a:p>
            <a:r>
              <a:rPr lang="fr-FR" sz="1200" dirty="0">
                <a:latin typeface="Calibri" panose="020F0502020204030204" pitchFamily="34" charset="0"/>
                <a:cs typeface="Calibri" panose="020F0502020204030204" pitchFamily="34" charset="0"/>
              </a:rPr>
              <a:t>Celui d’une voiture non rechargeable, type voiture thermique</a:t>
            </a:r>
          </a:p>
        </p:txBody>
      </p:sp>
      <p:sp>
        <p:nvSpPr>
          <p:cNvPr id="7" name="TextBox 6">
            <a:extLst>
              <a:ext uri="{FF2B5EF4-FFF2-40B4-BE49-F238E27FC236}">
                <a16:creationId xmlns:a16="http://schemas.microsoft.com/office/drawing/2014/main" id="{9B825D26-FAFD-6377-D30D-835B6EE4326B}"/>
              </a:ext>
            </a:extLst>
          </p:cNvPr>
          <p:cNvSpPr txBox="1"/>
          <p:nvPr/>
        </p:nvSpPr>
        <p:spPr>
          <a:xfrm>
            <a:off x="4424699" y="5303945"/>
            <a:ext cx="2262927" cy="523220"/>
          </a:xfrm>
          <a:prstGeom prst="rect">
            <a:avLst/>
          </a:prstGeom>
          <a:noFill/>
        </p:spPr>
        <p:txBody>
          <a:bodyPr wrap="none" rtlCol="0">
            <a:spAutoFit/>
          </a:bodyPr>
          <a:lstStyle/>
          <a:p>
            <a:r>
              <a:rPr lang="fr-FR" sz="1400" b="1" dirty="0">
                <a:latin typeface="Calibri" panose="020F0502020204030204" pitchFamily="34" charset="0"/>
                <a:cs typeface="Calibri" panose="020F0502020204030204" pitchFamily="34" charset="0"/>
              </a:rPr>
              <a:t>Temps imposé : </a:t>
            </a:r>
          </a:p>
          <a:p>
            <a:r>
              <a:rPr lang="fr-FR" sz="1400" dirty="0">
                <a:latin typeface="Calibri" panose="020F0502020204030204" pitchFamily="34" charset="0"/>
                <a:cs typeface="Calibri" panose="020F0502020204030204" pitchFamily="34" charset="0"/>
              </a:rPr>
              <a:t>celui de la voiture électrique</a:t>
            </a:r>
          </a:p>
        </p:txBody>
      </p:sp>
      <p:sp>
        <p:nvSpPr>
          <p:cNvPr id="8" name="TextBox 7">
            <a:extLst>
              <a:ext uri="{FF2B5EF4-FFF2-40B4-BE49-F238E27FC236}">
                <a16:creationId xmlns:a16="http://schemas.microsoft.com/office/drawing/2014/main" id="{C7B4B631-0F64-12C3-254B-BCF1CA64BC6E}"/>
              </a:ext>
            </a:extLst>
          </p:cNvPr>
          <p:cNvSpPr txBox="1"/>
          <p:nvPr/>
        </p:nvSpPr>
        <p:spPr>
          <a:xfrm>
            <a:off x="3446082" y="2484251"/>
            <a:ext cx="6033074" cy="369332"/>
          </a:xfrm>
          <a:prstGeom prst="rect">
            <a:avLst/>
          </a:prstGeom>
          <a:noFill/>
        </p:spPr>
        <p:txBody>
          <a:bodyPr wrap="square" rtlCol="0">
            <a:spAutoFit/>
          </a:bodyPr>
          <a:lstStyle/>
          <a:p>
            <a:pPr marL="9525" algn="ctr"/>
            <a:r>
              <a:rPr lang="fr-FR" b="1" dirty="0">
                <a:solidFill>
                  <a:schemeClr val="tx2">
                    <a:lumMod val="75000"/>
                    <a:lumOff val="25000"/>
                  </a:schemeClr>
                </a:solidFill>
                <a:latin typeface="Arial Rounded MT Bold" panose="020F0704030504030204" pitchFamily="34" charset="77"/>
                <a:cs typeface="Calibri" panose="020F0502020204030204" pitchFamily="34" charset="0"/>
              </a:rPr>
              <a:t>Etape 1 </a:t>
            </a:r>
            <a:r>
              <a:rPr lang="fr-FR" dirty="0">
                <a:solidFill>
                  <a:schemeClr val="tx2">
                    <a:lumMod val="75000"/>
                    <a:lumOff val="25000"/>
                  </a:schemeClr>
                </a:solidFill>
                <a:latin typeface="Arial Rounded MT Bold" panose="020F0704030504030204" pitchFamily="34" charset="77"/>
                <a:cs typeface="Calibri" panose="020F0502020204030204" pitchFamily="34" charset="0"/>
              </a:rPr>
              <a:t>–</a:t>
            </a:r>
            <a:r>
              <a:rPr lang="fr-FR" b="1" dirty="0">
                <a:solidFill>
                  <a:schemeClr val="tx2">
                    <a:lumMod val="75000"/>
                    <a:lumOff val="25000"/>
                  </a:schemeClr>
                </a:solidFill>
                <a:latin typeface="Arial Rounded MT Bold" panose="020F0704030504030204" pitchFamily="34" charset="77"/>
                <a:cs typeface="Calibri" panose="020F0502020204030204" pitchFamily="34" charset="0"/>
              </a:rPr>
              <a:t> </a:t>
            </a:r>
            <a:r>
              <a:rPr lang="fr-FR" dirty="0">
                <a:solidFill>
                  <a:schemeClr val="tx2">
                    <a:lumMod val="50000"/>
                    <a:lumOff val="50000"/>
                  </a:schemeClr>
                </a:solidFill>
                <a:latin typeface="Arial Rounded MT Bold" panose="020F0704030504030204" pitchFamily="34" charset="77"/>
                <a:cs typeface="Calibri" panose="020F0502020204030204" pitchFamily="34" charset="0"/>
              </a:rPr>
              <a:t>identifications des leviers temporels</a:t>
            </a:r>
          </a:p>
        </p:txBody>
      </p:sp>
      <p:cxnSp>
        <p:nvCxnSpPr>
          <p:cNvPr id="9" name="Straight Arrow Connector 8">
            <a:extLst>
              <a:ext uri="{FF2B5EF4-FFF2-40B4-BE49-F238E27FC236}">
                <a16:creationId xmlns:a16="http://schemas.microsoft.com/office/drawing/2014/main" id="{8E3BB3F9-E57E-2E8C-C181-6E649F565FA8}"/>
              </a:ext>
            </a:extLst>
          </p:cNvPr>
          <p:cNvCxnSpPr>
            <a:cxnSpLocks/>
          </p:cNvCxnSpPr>
          <p:nvPr/>
        </p:nvCxnSpPr>
        <p:spPr>
          <a:xfrm flipV="1">
            <a:off x="4131520" y="4294334"/>
            <a:ext cx="5133913" cy="1"/>
          </a:xfrm>
          <a:prstGeom prst="straightConnector1">
            <a:avLst/>
          </a:prstGeom>
          <a:ln w="57150">
            <a:solidFill>
              <a:schemeClr val="tx1"/>
            </a:solidFill>
            <a:headEnd type="triangle"/>
            <a:tailEnd type="triangle"/>
          </a:ln>
        </p:spPr>
        <p:style>
          <a:lnRef idx="2">
            <a:schemeClr val="accent4"/>
          </a:lnRef>
          <a:fillRef idx="0">
            <a:schemeClr val="accent4"/>
          </a:fillRef>
          <a:effectRef idx="1">
            <a:schemeClr val="accent4"/>
          </a:effectRef>
          <a:fontRef idx="minor">
            <a:schemeClr val="tx1"/>
          </a:fontRef>
        </p:style>
      </p:cxnSp>
      <p:cxnSp>
        <p:nvCxnSpPr>
          <p:cNvPr id="12" name="Straight Connector 11">
            <a:extLst>
              <a:ext uri="{FF2B5EF4-FFF2-40B4-BE49-F238E27FC236}">
                <a16:creationId xmlns:a16="http://schemas.microsoft.com/office/drawing/2014/main" id="{61BEB11D-AADA-9E4D-4570-BDC7BA39A132}"/>
              </a:ext>
            </a:extLst>
          </p:cNvPr>
          <p:cNvCxnSpPr>
            <a:cxnSpLocks/>
          </p:cNvCxnSpPr>
          <p:nvPr/>
        </p:nvCxnSpPr>
        <p:spPr>
          <a:xfrm>
            <a:off x="5156287" y="4557412"/>
            <a:ext cx="2612664" cy="0"/>
          </a:xfrm>
          <a:prstGeom prst="line">
            <a:avLst/>
          </a:prstGeom>
          <a:ln w="38100" cap="rnd">
            <a:solidFill>
              <a:schemeClr val="accent2">
                <a:lumMod val="75000"/>
              </a:schemeClr>
            </a:solidFill>
            <a:prstDash val="dash"/>
            <a:round/>
            <a:headEnd type="oval"/>
            <a:tailEnd type="oval"/>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EE2D5B0D-58CE-E4AC-59C7-C2FE85B4AD21}"/>
              </a:ext>
            </a:extLst>
          </p:cNvPr>
          <p:cNvSpPr txBox="1"/>
          <p:nvPr/>
        </p:nvSpPr>
        <p:spPr>
          <a:xfrm>
            <a:off x="5078561" y="4923705"/>
            <a:ext cx="2775272" cy="307777"/>
          </a:xfrm>
          <a:prstGeom prst="rect">
            <a:avLst/>
          </a:prstGeom>
          <a:noFill/>
        </p:spPr>
        <p:txBody>
          <a:bodyPr wrap="square" rtlCol="0">
            <a:spAutoFit/>
          </a:bodyPr>
          <a:lstStyle/>
          <a:p>
            <a:pPr algn="ctr"/>
            <a:r>
              <a:rPr lang="fr-FR" sz="1400" dirty="0">
                <a:solidFill>
                  <a:schemeClr val="accent2">
                    <a:lumMod val="75000"/>
                  </a:schemeClr>
                </a:solidFill>
                <a:latin typeface="Arial Rounded MT Bold" panose="020F0704030504030204" pitchFamily="34" charset="77"/>
              </a:rPr>
              <a:t>Manque de chronodynamisme</a:t>
            </a:r>
          </a:p>
        </p:txBody>
      </p:sp>
      <p:sp>
        <p:nvSpPr>
          <p:cNvPr id="14" name="Right Brace 13">
            <a:extLst>
              <a:ext uri="{FF2B5EF4-FFF2-40B4-BE49-F238E27FC236}">
                <a16:creationId xmlns:a16="http://schemas.microsoft.com/office/drawing/2014/main" id="{4D53A306-B5E8-D25C-3769-3F55875F73BA}"/>
              </a:ext>
            </a:extLst>
          </p:cNvPr>
          <p:cNvSpPr/>
          <p:nvPr/>
        </p:nvSpPr>
        <p:spPr>
          <a:xfrm rot="5400000">
            <a:off x="6344435" y="3507140"/>
            <a:ext cx="236368" cy="2612664"/>
          </a:xfrm>
          <a:prstGeom prst="rightBrace">
            <a:avLst>
              <a:gd name="adj1" fmla="val 50288"/>
              <a:gd name="adj2" fmla="val 50000"/>
            </a:avLst>
          </a:prstGeom>
          <a:ln w="28575" cap="rnd">
            <a:solidFill>
              <a:schemeClr val="accent2">
                <a:lumMod val="75000"/>
              </a:schemeClr>
            </a:solidFill>
            <a:round/>
            <a:headEnd type="oval" w="sm" len="med"/>
            <a:tailEnd type="oval" w="sm"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sz="1400"/>
          </a:p>
        </p:txBody>
      </p:sp>
      <p:sp>
        <p:nvSpPr>
          <p:cNvPr id="15" name="TextBox 14">
            <a:extLst>
              <a:ext uri="{FF2B5EF4-FFF2-40B4-BE49-F238E27FC236}">
                <a16:creationId xmlns:a16="http://schemas.microsoft.com/office/drawing/2014/main" id="{F40F6EA6-D10A-A97F-EEF8-844F8DB2D151}"/>
              </a:ext>
            </a:extLst>
          </p:cNvPr>
          <p:cNvSpPr txBox="1"/>
          <p:nvPr/>
        </p:nvSpPr>
        <p:spPr>
          <a:xfrm>
            <a:off x="3827396" y="4194307"/>
            <a:ext cx="354584" cy="200055"/>
          </a:xfrm>
          <a:prstGeom prst="rect">
            <a:avLst/>
          </a:prstGeom>
          <a:noFill/>
        </p:spPr>
        <p:txBody>
          <a:bodyPr wrap="none" rtlCol="0">
            <a:spAutoFit/>
          </a:bodyPr>
          <a:lstStyle/>
          <a:p>
            <a:r>
              <a:rPr lang="fr-FR" sz="700" dirty="0">
                <a:latin typeface="Arial Rounded MT Bold" panose="020F0704030504030204" pitchFamily="34" charset="77"/>
              </a:rPr>
              <a:t>lent</a:t>
            </a:r>
          </a:p>
        </p:txBody>
      </p:sp>
      <p:sp>
        <p:nvSpPr>
          <p:cNvPr id="16" name="Right Arrow 15">
            <a:extLst>
              <a:ext uri="{FF2B5EF4-FFF2-40B4-BE49-F238E27FC236}">
                <a16:creationId xmlns:a16="http://schemas.microsoft.com/office/drawing/2014/main" id="{96E2C121-D31D-5341-C7C8-A67F1F24529E}"/>
              </a:ext>
            </a:extLst>
          </p:cNvPr>
          <p:cNvSpPr/>
          <p:nvPr/>
        </p:nvSpPr>
        <p:spPr>
          <a:xfrm>
            <a:off x="4794192" y="6141421"/>
            <a:ext cx="724189" cy="274966"/>
          </a:xfrm>
          <a:prstGeom prst="rightArrow">
            <a:avLst/>
          </a:prstGeom>
          <a:solidFill>
            <a:srgbClr val="62DBC8"/>
          </a:solidFill>
          <a:ln>
            <a:solidFill>
              <a:schemeClr val="accent5"/>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solidFill>
                <a:srgbClr val="408D83"/>
              </a:solidFill>
            </a:endParaRPr>
          </a:p>
        </p:txBody>
      </p:sp>
      <p:sp>
        <p:nvSpPr>
          <p:cNvPr id="17" name="Right Arrow 16">
            <a:extLst>
              <a:ext uri="{FF2B5EF4-FFF2-40B4-BE49-F238E27FC236}">
                <a16:creationId xmlns:a16="http://schemas.microsoft.com/office/drawing/2014/main" id="{B1A8A270-E559-98E2-EFA0-1B79E9CB5218}"/>
              </a:ext>
            </a:extLst>
          </p:cNvPr>
          <p:cNvSpPr/>
          <p:nvPr/>
        </p:nvSpPr>
        <p:spPr>
          <a:xfrm rot="10800000">
            <a:off x="7251077" y="6200275"/>
            <a:ext cx="724189" cy="274967"/>
          </a:xfrm>
          <a:prstGeom prst="rightArrow">
            <a:avLst/>
          </a:prstGeom>
          <a:solidFill>
            <a:srgbClr val="62DBC8"/>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rgbClr val="408D83"/>
              </a:solidFill>
            </a:endParaRPr>
          </a:p>
        </p:txBody>
      </p:sp>
      <p:sp>
        <p:nvSpPr>
          <p:cNvPr id="18" name="TextBox 17">
            <a:extLst>
              <a:ext uri="{FF2B5EF4-FFF2-40B4-BE49-F238E27FC236}">
                <a16:creationId xmlns:a16="http://schemas.microsoft.com/office/drawing/2014/main" id="{61563BB3-ABD8-AFDD-BC02-96B6B9E2D8DF}"/>
              </a:ext>
            </a:extLst>
          </p:cNvPr>
          <p:cNvSpPr txBox="1"/>
          <p:nvPr/>
        </p:nvSpPr>
        <p:spPr>
          <a:xfrm>
            <a:off x="4884757" y="3153409"/>
            <a:ext cx="3401380" cy="369332"/>
          </a:xfrm>
          <a:prstGeom prst="rect">
            <a:avLst/>
          </a:prstGeom>
          <a:noFill/>
        </p:spPr>
        <p:txBody>
          <a:bodyPr wrap="none" rtlCol="0">
            <a:spAutoFit/>
          </a:bodyPr>
          <a:lstStyle/>
          <a:p>
            <a:r>
              <a:rPr lang="fr-FR" dirty="0">
                <a:solidFill>
                  <a:srgbClr val="0070C0"/>
                </a:solidFill>
                <a:latin typeface="Arial Rounded MT Bold" panose="020F0704030504030204" pitchFamily="34" charset="77"/>
              </a:rPr>
              <a:t>SDV 2 : pour les trajets longs</a:t>
            </a:r>
          </a:p>
        </p:txBody>
      </p:sp>
      <p:sp>
        <p:nvSpPr>
          <p:cNvPr id="19" name="TextBox 18">
            <a:extLst>
              <a:ext uri="{FF2B5EF4-FFF2-40B4-BE49-F238E27FC236}">
                <a16:creationId xmlns:a16="http://schemas.microsoft.com/office/drawing/2014/main" id="{AADD64D9-4588-6CB6-4635-8151EC6520C9}"/>
              </a:ext>
            </a:extLst>
          </p:cNvPr>
          <p:cNvSpPr txBox="1"/>
          <p:nvPr/>
        </p:nvSpPr>
        <p:spPr>
          <a:xfrm>
            <a:off x="3568910" y="1117676"/>
            <a:ext cx="6033074" cy="954107"/>
          </a:xfrm>
          <a:prstGeom prst="rect">
            <a:avLst/>
          </a:prstGeom>
          <a:noFill/>
        </p:spPr>
        <p:txBody>
          <a:bodyPr wrap="square" rtlCol="0">
            <a:spAutoFit/>
          </a:bodyPr>
          <a:lstStyle/>
          <a:p>
            <a:pPr algn="just"/>
            <a:r>
              <a:rPr lang="fr-FR" sz="1400" dirty="0">
                <a:latin typeface="Calibri" panose="020F0502020204030204" pitchFamily="34" charset="0"/>
                <a:cs typeface="Calibri" panose="020F0502020204030204" pitchFamily="34" charset="0"/>
              </a:rPr>
              <a:t>Nous reprenons le formalisme de la première étape de problématisation.</a:t>
            </a:r>
          </a:p>
          <a:p>
            <a:pPr algn="just"/>
            <a:r>
              <a:rPr lang="fr-FR" sz="1400" dirty="0">
                <a:latin typeface="Calibri" panose="020F0502020204030204" pitchFamily="34" charset="0"/>
                <a:cs typeface="Calibri" panose="020F0502020204030204" pitchFamily="34" charset="0"/>
              </a:rPr>
              <a:t>Pour réduire l’espace entre temps imposé et temps souhaité, signe du manque de chronodynamisme, nous cherchons à </a:t>
            </a:r>
            <a:r>
              <a:rPr lang="fr-FR" sz="1400" b="1" dirty="0">
                <a:latin typeface="Calibri" panose="020F0502020204030204" pitchFamily="34" charset="0"/>
                <a:cs typeface="Calibri" panose="020F0502020204030204" pitchFamily="34" charset="0"/>
              </a:rPr>
              <a:t>accélérer</a:t>
            </a:r>
            <a:r>
              <a:rPr lang="fr-FR" sz="1400" dirty="0">
                <a:latin typeface="Calibri" panose="020F0502020204030204" pitchFamily="34" charset="0"/>
                <a:cs typeface="Calibri" panose="020F0502020204030204" pitchFamily="34" charset="0"/>
              </a:rPr>
              <a:t> le temps vécu ET / OU à </a:t>
            </a:r>
            <a:r>
              <a:rPr lang="fr-FR" sz="1400" b="1" dirty="0">
                <a:latin typeface="Calibri" panose="020F0502020204030204" pitchFamily="34" charset="0"/>
                <a:cs typeface="Calibri" panose="020F0502020204030204" pitchFamily="34" charset="0"/>
              </a:rPr>
              <a:t>ralentir</a:t>
            </a:r>
            <a:r>
              <a:rPr lang="fr-FR" sz="1400" dirty="0">
                <a:latin typeface="Calibri" panose="020F0502020204030204" pitchFamily="34" charset="0"/>
                <a:cs typeface="Calibri" panose="020F0502020204030204" pitchFamily="34" charset="0"/>
              </a:rPr>
              <a:t> le temps souhaité. </a:t>
            </a:r>
          </a:p>
        </p:txBody>
      </p:sp>
      <p:sp>
        <p:nvSpPr>
          <p:cNvPr id="4" name="TextBox 3">
            <a:extLst>
              <a:ext uri="{FF2B5EF4-FFF2-40B4-BE49-F238E27FC236}">
                <a16:creationId xmlns:a16="http://schemas.microsoft.com/office/drawing/2014/main" id="{ED86F6D9-F1FB-93F9-252A-B1FBF083E8C9}"/>
              </a:ext>
            </a:extLst>
          </p:cNvPr>
          <p:cNvSpPr txBox="1"/>
          <p:nvPr/>
        </p:nvSpPr>
        <p:spPr>
          <a:xfrm>
            <a:off x="5103035" y="3923366"/>
            <a:ext cx="539891" cy="707861"/>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a:t>
            </a:r>
          </a:p>
        </p:txBody>
      </p:sp>
      <p:sp>
        <p:nvSpPr>
          <p:cNvPr id="20" name="TextBox 19">
            <a:extLst>
              <a:ext uri="{FF2B5EF4-FFF2-40B4-BE49-F238E27FC236}">
                <a16:creationId xmlns:a16="http://schemas.microsoft.com/office/drawing/2014/main" id="{53300502-08B8-DDF5-9BF9-5241DCE80891}"/>
              </a:ext>
            </a:extLst>
          </p:cNvPr>
          <p:cNvSpPr txBox="1"/>
          <p:nvPr/>
        </p:nvSpPr>
        <p:spPr>
          <a:xfrm>
            <a:off x="7613171" y="3892891"/>
            <a:ext cx="539891" cy="707861"/>
          </a:xfrm>
          <a:prstGeom prst="rect">
            <a:avLst/>
          </a:prstGeom>
          <a:noFill/>
        </p:spPr>
        <p:txBody>
          <a:bodyPr wrap="square" rtlCol="0">
            <a:spAutoFit/>
          </a:bodyPr>
          <a:lstStyle/>
          <a:p>
            <a:r>
              <a:rPr lang="fr-FR" sz="4000" dirty="0">
                <a:solidFill>
                  <a:srgbClr val="408D83"/>
                </a:solidFill>
                <a:latin typeface="Arial Rounded MT Bold" panose="020F0704030504030204" pitchFamily="34" charset="77"/>
              </a:rPr>
              <a:t>I</a:t>
            </a:r>
          </a:p>
        </p:txBody>
      </p:sp>
    </p:spTree>
    <p:extLst>
      <p:ext uri="{BB962C8B-B14F-4D97-AF65-F5344CB8AC3E}">
        <p14:creationId xmlns:p14="http://schemas.microsoft.com/office/powerpoint/2010/main" val="35520957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BA2924-D7BE-EAB7-7747-C6BF91206AF0}"/>
              </a:ext>
            </a:extLst>
          </p:cNvPr>
          <p:cNvSpPr txBox="1"/>
          <p:nvPr/>
        </p:nvSpPr>
        <p:spPr>
          <a:xfrm>
            <a:off x="2655825" y="675241"/>
            <a:ext cx="6880348" cy="307777"/>
          </a:xfrm>
          <a:prstGeom prst="rect">
            <a:avLst/>
          </a:prstGeom>
          <a:noFill/>
        </p:spPr>
        <p:txBody>
          <a:bodyPr wrap="square" rtlCol="0">
            <a:spAutoFit/>
          </a:bodyPr>
          <a:lstStyle/>
          <a:p>
            <a:pPr algn="ctr"/>
            <a:r>
              <a:rPr lang="fr-FR" sz="1400" dirty="0">
                <a:latin typeface="Calibri" panose="020F0502020204030204" pitchFamily="34" charset="0"/>
                <a:cs typeface="Calibri" panose="020F0502020204030204" pitchFamily="34" charset="0"/>
              </a:rPr>
              <a:t>Quels sont les moyens pour accélérer le temps imposé, et leurs conséquences ?</a:t>
            </a:r>
          </a:p>
        </p:txBody>
      </p:sp>
      <p:sp>
        <p:nvSpPr>
          <p:cNvPr id="3" name="TextBox 2">
            <a:extLst>
              <a:ext uri="{FF2B5EF4-FFF2-40B4-BE49-F238E27FC236}">
                <a16:creationId xmlns:a16="http://schemas.microsoft.com/office/drawing/2014/main" id="{318B08CA-0D4E-39BD-A16D-B70AC651AA74}"/>
              </a:ext>
            </a:extLst>
          </p:cNvPr>
          <p:cNvSpPr txBox="1"/>
          <p:nvPr/>
        </p:nvSpPr>
        <p:spPr>
          <a:xfrm>
            <a:off x="2862993" y="3733755"/>
            <a:ext cx="6466011" cy="307777"/>
          </a:xfrm>
          <a:prstGeom prst="rect">
            <a:avLst/>
          </a:prstGeom>
          <a:noFill/>
        </p:spPr>
        <p:txBody>
          <a:bodyPr wrap="square" rtlCol="0">
            <a:spAutoFit/>
          </a:bodyPr>
          <a:lstStyle/>
          <a:p>
            <a:pPr algn="ctr"/>
            <a:r>
              <a:rPr lang="fr-FR" sz="1400" dirty="0">
                <a:latin typeface="Calibri" panose="020F0502020204030204" pitchFamily="34" charset="0"/>
                <a:cs typeface="Calibri" panose="020F0502020204030204" pitchFamily="34" charset="0"/>
              </a:rPr>
              <a:t>Quels sont les moyens pour ralentir le temps souhaité, et leurs conséquences ?</a:t>
            </a:r>
          </a:p>
        </p:txBody>
      </p:sp>
      <p:graphicFrame>
        <p:nvGraphicFramePr>
          <p:cNvPr id="4" name="Table 3">
            <a:extLst>
              <a:ext uri="{FF2B5EF4-FFF2-40B4-BE49-F238E27FC236}">
                <a16:creationId xmlns:a16="http://schemas.microsoft.com/office/drawing/2014/main" id="{2DAD9357-00F7-4330-9BBD-B2ACB597C603}"/>
              </a:ext>
            </a:extLst>
          </p:cNvPr>
          <p:cNvGraphicFramePr>
            <a:graphicFrameLocks noGrp="1"/>
          </p:cNvGraphicFramePr>
          <p:nvPr/>
        </p:nvGraphicFramePr>
        <p:xfrm>
          <a:off x="-24179213" y="1795463"/>
          <a:ext cx="10515601" cy="1467269"/>
        </p:xfrm>
        <a:graphic>
          <a:graphicData uri="http://schemas.openxmlformats.org/drawingml/2006/table">
            <a:tbl>
              <a:tblPr>
                <a:tableStyleId>{5C22544A-7EE6-4342-B048-85BDC9FD1C3A}</a:tableStyleId>
              </a:tblPr>
              <a:tblGrid>
                <a:gridCol w="2383850">
                  <a:extLst>
                    <a:ext uri="{9D8B030D-6E8A-4147-A177-3AD203B41FA5}">
                      <a16:colId xmlns:a16="http://schemas.microsoft.com/office/drawing/2014/main" val="2074978800"/>
                    </a:ext>
                  </a:extLst>
                </a:gridCol>
                <a:gridCol w="1501668">
                  <a:extLst>
                    <a:ext uri="{9D8B030D-6E8A-4147-A177-3AD203B41FA5}">
                      <a16:colId xmlns:a16="http://schemas.microsoft.com/office/drawing/2014/main" val="745920473"/>
                    </a:ext>
                  </a:extLst>
                </a:gridCol>
                <a:gridCol w="1615372">
                  <a:extLst>
                    <a:ext uri="{9D8B030D-6E8A-4147-A177-3AD203B41FA5}">
                      <a16:colId xmlns:a16="http://schemas.microsoft.com/office/drawing/2014/main" val="1062329790"/>
                    </a:ext>
                  </a:extLst>
                </a:gridCol>
                <a:gridCol w="1599689">
                  <a:extLst>
                    <a:ext uri="{9D8B030D-6E8A-4147-A177-3AD203B41FA5}">
                      <a16:colId xmlns:a16="http://schemas.microsoft.com/office/drawing/2014/main" val="356550547"/>
                    </a:ext>
                  </a:extLst>
                </a:gridCol>
                <a:gridCol w="1658501">
                  <a:extLst>
                    <a:ext uri="{9D8B030D-6E8A-4147-A177-3AD203B41FA5}">
                      <a16:colId xmlns:a16="http://schemas.microsoft.com/office/drawing/2014/main" val="782657066"/>
                    </a:ext>
                  </a:extLst>
                </a:gridCol>
                <a:gridCol w="1756521">
                  <a:extLst>
                    <a:ext uri="{9D8B030D-6E8A-4147-A177-3AD203B41FA5}">
                      <a16:colId xmlns:a16="http://schemas.microsoft.com/office/drawing/2014/main" val="189137620"/>
                    </a:ext>
                  </a:extLst>
                </a:gridCol>
              </a:tblGrid>
              <a:tr h="245765">
                <a:tc>
                  <a:txBody>
                    <a:bodyPr/>
                    <a:lstStyle/>
                    <a:p>
                      <a:pPr algn="ctr" fontAlgn="ctr"/>
                      <a:r>
                        <a:rPr lang="en-GB" sz="900" u="none" strike="noStrike">
                          <a:effectLst/>
                          <a:highlight>
                            <a:srgbClr val="0070C0"/>
                          </a:highlight>
                        </a:rPr>
                        <a:t>solutions pour accélérer l'imposé</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accélération effective</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1</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2</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3</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4</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extLst>
                  <a:ext uri="{0D108BD9-81ED-4DB2-BD59-A6C34878D82A}">
                    <a16:rowId xmlns:a16="http://schemas.microsoft.com/office/drawing/2014/main" val="3125291063"/>
                  </a:ext>
                </a:extLst>
              </a:tr>
              <a:tr h="677684">
                <a:tc>
                  <a:txBody>
                    <a:bodyPr/>
                    <a:lstStyle/>
                    <a:p>
                      <a:pPr algn="ctr" fontAlgn="ctr"/>
                      <a:r>
                        <a:rPr lang="en-GB" sz="900" u="none" strike="noStrike">
                          <a:effectLst/>
                        </a:rPr>
                        <a:t>solution 1 : rendre les battreies interchangeables en station</a:t>
                      </a:r>
                      <a:endParaRPr lang="en-GB" sz="900" b="0" i="0" u="none" strike="noStrike">
                        <a:solidFill>
                          <a:srgbClr val="000000"/>
                        </a:solidFill>
                        <a:effectLst/>
                        <a:latin typeface="Avenir Book" panose="02000503020000020003" pitchFamily="2" charset="0"/>
                      </a:endParaRPr>
                    </a:p>
                  </a:txBody>
                  <a:tcPr marL="0" marR="0" marT="0" marB="0" anchor="ctr"/>
                </a:tc>
                <a:tc>
                  <a:txBody>
                    <a:bodyPr/>
                    <a:lstStyle/>
                    <a:p>
                      <a:pPr algn="l" fontAlgn="ctr"/>
                      <a:endParaRPr lang="en-FR" sz="5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Pollution et consommation de ressources</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Nécessité de standardisation des batteries. Toutes les voitures électriques doivent pouvoir recevoir les mêmes batteries (en les cumulant si des voitures plus grosses ont besoin de plus d'énergie).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Danger d'obsolesecnce si la norme des chargeur ou des batteries est modifiée (comparable au chargeur de téléphone entre le ligtning et l'USB-C)</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Coût d'installation de ce système dispositif</a:t>
                      </a:r>
                      <a:endParaRPr lang="en-GB" sz="7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567589567"/>
                  </a:ext>
                </a:extLst>
              </a:tr>
              <a:tr h="543820">
                <a:tc>
                  <a:txBody>
                    <a:bodyPr/>
                    <a:lstStyle/>
                    <a:p>
                      <a:pPr algn="ctr" fontAlgn="ctr"/>
                      <a:r>
                        <a:rPr lang="en-GB" sz="900" u="none" strike="noStrike">
                          <a:effectLst/>
                        </a:rPr>
                        <a:t>solution 2 : Mise en place de borne de rechargement ultra-rapide</a:t>
                      </a:r>
                      <a:endParaRPr lang="en-GB" sz="900" b="0" i="0" u="none" strike="noStrike">
                        <a:solidFill>
                          <a:srgbClr val="000000"/>
                        </a:solidFill>
                        <a:effectLst/>
                        <a:latin typeface="Avenir Book" panose="02000503020000020003" pitchFamily="2" charset="0"/>
                      </a:endParaRPr>
                    </a:p>
                  </a:txBody>
                  <a:tcPr marL="0" marR="0" marT="0" marB="0" anchor="ctr"/>
                </a:tc>
                <a:tc>
                  <a:txBody>
                    <a:bodyPr/>
                    <a:lstStyle/>
                    <a:p>
                      <a:pPr algn="l" fontAlgn="ctr"/>
                      <a:endParaRPr lang="en-FR" sz="5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Pollution de fabrication de la borne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Traveaux public : trouver la place où les mettre, et comment les racorder au réseau électrique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Production de batteries techniquement adaptées à la recharge rapide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dirty="0" err="1">
                          <a:effectLst/>
                        </a:rPr>
                        <a:t>Disponibilité</a:t>
                      </a:r>
                      <a:r>
                        <a:rPr lang="en-GB" sz="700" u="none" strike="noStrike" dirty="0">
                          <a:effectLst/>
                        </a:rPr>
                        <a:t> </a:t>
                      </a:r>
                      <a:r>
                        <a:rPr lang="en-GB" sz="700" u="none" strike="noStrike" dirty="0" err="1">
                          <a:effectLst/>
                        </a:rPr>
                        <a:t>durant</a:t>
                      </a:r>
                      <a:r>
                        <a:rPr lang="en-GB" sz="700" u="none" strike="noStrike" dirty="0">
                          <a:effectLst/>
                        </a:rPr>
                        <a:t> les </a:t>
                      </a:r>
                      <a:r>
                        <a:rPr lang="en-GB" sz="700" u="none" strike="noStrike" dirty="0" err="1">
                          <a:effectLst/>
                        </a:rPr>
                        <a:t>heures</a:t>
                      </a:r>
                      <a:r>
                        <a:rPr lang="en-GB" sz="700" u="none" strike="noStrike" dirty="0">
                          <a:effectLst/>
                        </a:rPr>
                        <a:t> </a:t>
                      </a:r>
                      <a:r>
                        <a:rPr lang="en-GB" sz="700" u="none" strike="noStrike" dirty="0" err="1">
                          <a:effectLst/>
                        </a:rPr>
                        <a:t>d'aflence</a:t>
                      </a:r>
                      <a:r>
                        <a:rPr lang="en-GB" sz="700" u="none" strike="noStrike" dirty="0">
                          <a:effectLst/>
                        </a:rPr>
                        <a:t> : </a:t>
                      </a:r>
                      <a:r>
                        <a:rPr lang="en-GB" sz="700" u="none" strike="noStrike" dirty="0" err="1">
                          <a:effectLst/>
                        </a:rPr>
                        <a:t>durant</a:t>
                      </a:r>
                      <a:r>
                        <a:rPr lang="en-GB" sz="700" u="none" strike="noStrike" dirty="0">
                          <a:effectLst/>
                        </a:rPr>
                        <a:t> les </a:t>
                      </a:r>
                      <a:r>
                        <a:rPr lang="en-GB" sz="700" u="none" strike="noStrike" dirty="0" err="1">
                          <a:effectLst/>
                        </a:rPr>
                        <a:t>chassés-croisés</a:t>
                      </a:r>
                      <a:r>
                        <a:rPr lang="en-GB" sz="700" u="none" strike="noStrike" dirty="0">
                          <a:effectLst/>
                        </a:rPr>
                        <a:t> des vacances, il faut </a:t>
                      </a:r>
                      <a:r>
                        <a:rPr lang="en-GB" sz="700" u="none" strike="noStrike" dirty="0" err="1">
                          <a:effectLst/>
                        </a:rPr>
                        <a:t>avoir</a:t>
                      </a:r>
                      <a:r>
                        <a:rPr lang="en-GB" sz="700" u="none" strike="noStrike" dirty="0">
                          <a:effectLst/>
                        </a:rPr>
                        <a:t> </a:t>
                      </a:r>
                      <a:r>
                        <a:rPr lang="en-GB" sz="700" u="none" strike="noStrike" dirty="0" err="1">
                          <a:effectLst/>
                        </a:rPr>
                        <a:t>suffisament</a:t>
                      </a:r>
                      <a:r>
                        <a:rPr lang="en-GB" sz="700" u="none" strike="noStrike" dirty="0">
                          <a:effectLst/>
                        </a:rPr>
                        <a:t> de </a:t>
                      </a:r>
                      <a:r>
                        <a:rPr lang="en-GB" sz="700" u="none" strike="noStrike" dirty="0" err="1">
                          <a:effectLst/>
                        </a:rPr>
                        <a:t>bornes</a:t>
                      </a:r>
                      <a:r>
                        <a:rPr lang="en-GB" sz="700" u="none" strike="noStrike" dirty="0">
                          <a:effectLst/>
                        </a:rPr>
                        <a:t> </a:t>
                      </a:r>
                      <a:r>
                        <a:rPr lang="en-GB" sz="700" u="none" strike="noStrike" dirty="0" err="1">
                          <a:effectLst/>
                        </a:rPr>
                        <a:t>disponibles</a:t>
                      </a:r>
                      <a:r>
                        <a:rPr lang="en-GB" sz="700" u="none" strike="noStrike" dirty="0">
                          <a:effectLst/>
                        </a:rPr>
                        <a:t> </a:t>
                      </a:r>
                      <a:r>
                        <a:rPr lang="en-GB" sz="700" u="none" strike="noStrike" dirty="0" err="1">
                          <a:effectLst/>
                        </a:rPr>
                        <a:t>en</a:t>
                      </a:r>
                      <a:r>
                        <a:rPr lang="en-GB" sz="700" u="none" strike="noStrike" dirty="0">
                          <a:effectLst/>
                        </a:rPr>
                        <a:t> </a:t>
                      </a:r>
                      <a:r>
                        <a:rPr lang="en-GB" sz="700" u="none" strike="noStrike" dirty="0" err="1">
                          <a:effectLst/>
                        </a:rPr>
                        <a:t>même</a:t>
                      </a:r>
                      <a:r>
                        <a:rPr lang="en-GB" sz="700" u="none" strike="noStrike" dirty="0">
                          <a:effectLst/>
                        </a:rPr>
                        <a:t> temps</a:t>
                      </a:r>
                      <a:endParaRPr lang="en-GB" sz="7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928205520"/>
                  </a:ext>
                </a:extLst>
              </a:tr>
            </a:tbl>
          </a:graphicData>
        </a:graphic>
      </p:graphicFrame>
      <p:sp>
        <p:nvSpPr>
          <p:cNvPr id="5" name="Right Arrow 4">
            <a:extLst>
              <a:ext uri="{FF2B5EF4-FFF2-40B4-BE49-F238E27FC236}">
                <a16:creationId xmlns:a16="http://schemas.microsoft.com/office/drawing/2014/main" id="{6B2E8ED9-248B-6C46-A446-221970107C19}"/>
              </a:ext>
            </a:extLst>
          </p:cNvPr>
          <p:cNvSpPr/>
          <p:nvPr/>
        </p:nvSpPr>
        <p:spPr>
          <a:xfrm>
            <a:off x="34293175" y="3135313"/>
            <a:ext cx="2079625" cy="644525"/>
          </a:xfrm>
          <a:prstGeom prst="rightArrow">
            <a:avLst/>
          </a:prstGeom>
          <a:solidFill>
            <a:srgbClr val="0070C0"/>
          </a:solidFill>
          <a:ln w="28575">
            <a:solidFill>
              <a:schemeClr val="accent5"/>
            </a:solidFill>
          </a:ln>
        </p:spPr>
        <p:style>
          <a:lnRef idx="2">
            <a:schemeClr val="accent2"/>
          </a:lnRef>
          <a:fillRef idx="1">
            <a:schemeClr val="lt1"/>
          </a:fillRef>
          <a:effectRef idx="0">
            <a:schemeClr val="accent2"/>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FR">
              <a:solidFill>
                <a:srgbClr val="408D83"/>
              </a:solidFill>
            </a:endParaRPr>
          </a:p>
        </p:txBody>
      </p:sp>
      <p:sp>
        <p:nvSpPr>
          <p:cNvPr id="6" name="Right Arrow 5">
            <a:extLst>
              <a:ext uri="{FF2B5EF4-FFF2-40B4-BE49-F238E27FC236}">
                <a16:creationId xmlns:a16="http://schemas.microsoft.com/office/drawing/2014/main" id="{29C1DC30-DB07-4645-85A6-AA4688C0CC07}"/>
              </a:ext>
            </a:extLst>
          </p:cNvPr>
          <p:cNvSpPr/>
          <p:nvPr/>
        </p:nvSpPr>
        <p:spPr>
          <a:xfrm>
            <a:off x="34336038" y="4418013"/>
            <a:ext cx="1631950" cy="644525"/>
          </a:xfrm>
          <a:prstGeom prst="rightArrow">
            <a:avLst/>
          </a:prstGeom>
          <a:solidFill>
            <a:srgbClr val="0070C0"/>
          </a:solidFill>
          <a:ln w="28575">
            <a:solidFill>
              <a:schemeClr val="accent5"/>
            </a:solidFill>
          </a:ln>
        </p:spPr>
        <p:style>
          <a:lnRef idx="2">
            <a:schemeClr val="accent2"/>
          </a:lnRef>
          <a:fillRef idx="1">
            <a:schemeClr val="lt1"/>
          </a:fillRef>
          <a:effectRef idx="0">
            <a:schemeClr val="accent2"/>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FR">
              <a:solidFill>
                <a:srgbClr val="408D83"/>
              </a:solidFill>
            </a:endParaRPr>
          </a:p>
        </p:txBody>
      </p:sp>
      <p:graphicFrame>
        <p:nvGraphicFramePr>
          <p:cNvPr id="7" name="Table 6">
            <a:extLst>
              <a:ext uri="{FF2B5EF4-FFF2-40B4-BE49-F238E27FC236}">
                <a16:creationId xmlns:a16="http://schemas.microsoft.com/office/drawing/2014/main" id="{C333DCED-E671-CEEF-613B-32363F1DA8B2}"/>
              </a:ext>
            </a:extLst>
          </p:cNvPr>
          <p:cNvGraphicFramePr>
            <a:graphicFrameLocks noGrp="1"/>
          </p:cNvGraphicFramePr>
          <p:nvPr/>
        </p:nvGraphicFramePr>
        <p:xfrm>
          <a:off x="-24179213" y="1795463"/>
          <a:ext cx="10515601" cy="1467269"/>
        </p:xfrm>
        <a:graphic>
          <a:graphicData uri="http://schemas.openxmlformats.org/drawingml/2006/table">
            <a:tbl>
              <a:tblPr>
                <a:tableStyleId>{5C22544A-7EE6-4342-B048-85BDC9FD1C3A}</a:tableStyleId>
              </a:tblPr>
              <a:tblGrid>
                <a:gridCol w="2383850">
                  <a:extLst>
                    <a:ext uri="{9D8B030D-6E8A-4147-A177-3AD203B41FA5}">
                      <a16:colId xmlns:a16="http://schemas.microsoft.com/office/drawing/2014/main" val="3442564470"/>
                    </a:ext>
                  </a:extLst>
                </a:gridCol>
                <a:gridCol w="1501668">
                  <a:extLst>
                    <a:ext uri="{9D8B030D-6E8A-4147-A177-3AD203B41FA5}">
                      <a16:colId xmlns:a16="http://schemas.microsoft.com/office/drawing/2014/main" val="3101691844"/>
                    </a:ext>
                  </a:extLst>
                </a:gridCol>
                <a:gridCol w="1615372">
                  <a:extLst>
                    <a:ext uri="{9D8B030D-6E8A-4147-A177-3AD203B41FA5}">
                      <a16:colId xmlns:a16="http://schemas.microsoft.com/office/drawing/2014/main" val="639595813"/>
                    </a:ext>
                  </a:extLst>
                </a:gridCol>
                <a:gridCol w="1599689">
                  <a:extLst>
                    <a:ext uri="{9D8B030D-6E8A-4147-A177-3AD203B41FA5}">
                      <a16:colId xmlns:a16="http://schemas.microsoft.com/office/drawing/2014/main" val="1454162591"/>
                    </a:ext>
                  </a:extLst>
                </a:gridCol>
                <a:gridCol w="1658501">
                  <a:extLst>
                    <a:ext uri="{9D8B030D-6E8A-4147-A177-3AD203B41FA5}">
                      <a16:colId xmlns:a16="http://schemas.microsoft.com/office/drawing/2014/main" val="2467587083"/>
                    </a:ext>
                  </a:extLst>
                </a:gridCol>
                <a:gridCol w="1756521">
                  <a:extLst>
                    <a:ext uri="{9D8B030D-6E8A-4147-A177-3AD203B41FA5}">
                      <a16:colId xmlns:a16="http://schemas.microsoft.com/office/drawing/2014/main" val="1365096928"/>
                    </a:ext>
                  </a:extLst>
                </a:gridCol>
              </a:tblGrid>
              <a:tr h="245765">
                <a:tc>
                  <a:txBody>
                    <a:bodyPr/>
                    <a:lstStyle/>
                    <a:p>
                      <a:pPr algn="ctr" fontAlgn="ctr"/>
                      <a:r>
                        <a:rPr lang="en-GB" sz="900" u="none" strike="noStrike">
                          <a:effectLst/>
                          <a:highlight>
                            <a:srgbClr val="0070C0"/>
                          </a:highlight>
                        </a:rPr>
                        <a:t>solutions pour accélérer l'imposé</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accélération effective</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1</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2</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3</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4</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extLst>
                  <a:ext uri="{0D108BD9-81ED-4DB2-BD59-A6C34878D82A}">
                    <a16:rowId xmlns:a16="http://schemas.microsoft.com/office/drawing/2014/main" val="2095364808"/>
                  </a:ext>
                </a:extLst>
              </a:tr>
              <a:tr h="677684">
                <a:tc>
                  <a:txBody>
                    <a:bodyPr/>
                    <a:lstStyle/>
                    <a:p>
                      <a:pPr algn="ctr" fontAlgn="ctr"/>
                      <a:r>
                        <a:rPr lang="en-GB" sz="900" u="none" strike="noStrike">
                          <a:effectLst/>
                        </a:rPr>
                        <a:t>solution 1 : rendre les battreies interchangeables en station</a:t>
                      </a:r>
                      <a:endParaRPr lang="en-GB" sz="900" b="0" i="0" u="none" strike="noStrike">
                        <a:solidFill>
                          <a:srgbClr val="000000"/>
                        </a:solidFill>
                        <a:effectLst/>
                        <a:latin typeface="Avenir Book" panose="02000503020000020003" pitchFamily="2" charset="0"/>
                      </a:endParaRPr>
                    </a:p>
                  </a:txBody>
                  <a:tcPr marL="0" marR="0" marT="0" marB="0" anchor="ctr"/>
                </a:tc>
                <a:tc>
                  <a:txBody>
                    <a:bodyPr/>
                    <a:lstStyle/>
                    <a:p>
                      <a:pPr algn="l" fontAlgn="ctr"/>
                      <a:endParaRPr lang="en-FR" sz="5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Pollution et consommation de ressources</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Nécessité de standardisation des batteries. Toutes les voitures électriques doivent pouvoir recevoir les mêmes batteries (en les cumulant si des voitures plus grosses ont besoin de plus d'énergie).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Danger d'obsolesecnce si la norme des chargeur ou des batteries est modifiée (comparable au chargeur de téléphone entre le ligtning et l'USB-C)</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Coût d'installation de ce système dispositif</a:t>
                      </a:r>
                      <a:endParaRPr lang="en-GB" sz="7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977722490"/>
                  </a:ext>
                </a:extLst>
              </a:tr>
              <a:tr h="543820">
                <a:tc>
                  <a:txBody>
                    <a:bodyPr/>
                    <a:lstStyle/>
                    <a:p>
                      <a:pPr algn="ctr" fontAlgn="ctr"/>
                      <a:r>
                        <a:rPr lang="en-GB" sz="900" u="none" strike="noStrike">
                          <a:effectLst/>
                        </a:rPr>
                        <a:t>solution 2 : Mise en place de borne de rechargement ultra-rapide</a:t>
                      </a:r>
                      <a:endParaRPr lang="en-GB" sz="900" b="0" i="0" u="none" strike="noStrike">
                        <a:solidFill>
                          <a:srgbClr val="000000"/>
                        </a:solidFill>
                        <a:effectLst/>
                        <a:latin typeface="Avenir Book" panose="02000503020000020003" pitchFamily="2" charset="0"/>
                      </a:endParaRPr>
                    </a:p>
                  </a:txBody>
                  <a:tcPr marL="0" marR="0" marT="0" marB="0" anchor="ctr"/>
                </a:tc>
                <a:tc>
                  <a:txBody>
                    <a:bodyPr/>
                    <a:lstStyle/>
                    <a:p>
                      <a:pPr algn="l" fontAlgn="ctr"/>
                      <a:endParaRPr lang="en-FR" sz="5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Pollution de fabrication de la borne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Traveaux public : trouver la place où les mettre, et comment les racorder au réseau électrique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Production de batteries techniquement adaptées à la recharge rapide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dirty="0" err="1">
                          <a:effectLst/>
                        </a:rPr>
                        <a:t>Disponibilité</a:t>
                      </a:r>
                      <a:r>
                        <a:rPr lang="en-GB" sz="700" u="none" strike="noStrike" dirty="0">
                          <a:effectLst/>
                        </a:rPr>
                        <a:t> </a:t>
                      </a:r>
                      <a:r>
                        <a:rPr lang="en-GB" sz="700" u="none" strike="noStrike" dirty="0" err="1">
                          <a:effectLst/>
                        </a:rPr>
                        <a:t>durant</a:t>
                      </a:r>
                      <a:r>
                        <a:rPr lang="en-GB" sz="700" u="none" strike="noStrike" dirty="0">
                          <a:effectLst/>
                        </a:rPr>
                        <a:t> les </a:t>
                      </a:r>
                      <a:r>
                        <a:rPr lang="en-GB" sz="700" u="none" strike="noStrike" dirty="0" err="1">
                          <a:effectLst/>
                        </a:rPr>
                        <a:t>heures</a:t>
                      </a:r>
                      <a:r>
                        <a:rPr lang="en-GB" sz="700" u="none" strike="noStrike" dirty="0">
                          <a:effectLst/>
                        </a:rPr>
                        <a:t> </a:t>
                      </a:r>
                      <a:r>
                        <a:rPr lang="en-GB" sz="700" u="none" strike="noStrike" dirty="0" err="1">
                          <a:effectLst/>
                        </a:rPr>
                        <a:t>d'aflence</a:t>
                      </a:r>
                      <a:r>
                        <a:rPr lang="en-GB" sz="700" u="none" strike="noStrike" dirty="0">
                          <a:effectLst/>
                        </a:rPr>
                        <a:t> : </a:t>
                      </a:r>
                      <a:r>
                        <a:rPr lang="en-GB" sz="700" u="none" strike="noStrike" dirty="0" err="1">
                          <a:effectLst/>
                        </a:rPr>
                        <a:t>durant</a:t>
                      </a:r>
                      <a:r>
                        <a:rPr lang="en-GB" sz="700" u="none" strike="noStrike" dirty="0">
                          <a:effectLst/>
                        </a:rPr>
                        <a:t> les </a:t>
                      </a:r>
                      <a:r>
                        <a:rPr lang="en-GB" sz="700" u="none" strike="noStrike" dirty="0" err="1">
                          <a:effectLst/>
                        </a:rPr>
                        <a:t>chassés-croisés</a:t>
                      </a:r>
                      <a:r>
                        <a:rPr lang="en-GB" sz="700" u="none" strike="noStrike" dirty="0">
                          <a:effectLst/>
                        </a:rPr>
                        <a:t> des vacances, il faut </a:t>
                      </a:r>
                      <a:r>
                        <a:rPr lang="en-GB" sz="700" u="none" strike="noStrike" dirty="0" err="1">
                          <a:effectLst/>
                        </a:rPr>
                        <a:t>avoir</a:t>
                      </a:r>
                      <a:r>
                        <a:rPr lang="en-GB" sz="700" u="none" strike="noStrike" dirty="0">
                          <a:effectLst/>
                        </a:rPr>
                        <a:t> </a:t>
                      </a:r>
                      <a:r>
                        <a:rPr lang="en-GB" sz="700" u="none" strike="noStrike" dirty="0" err="1">
                          <a:effectLst/>
                        </a:rPr>
                        <a:t>suffisament</a:t>
                      </a:r>
                      <a:r>
                        <a:rPr lang="en-GB" sz="700" u="none" strike="noStrike" dirty="0">
                          <a:effectLst/>
                        </a:rPr>
                        <a:t> de </a:t>
                      </a:r>
                      <a:r>
                        <a:rPr lang="en-GB" sz="700" u="none" strike="noStrike" dirty="0" err="1">
                          <a:effectLst/>
                        </a:rPr>
                        <a:t>bornes</a:t>
                      </a:r>
                      <a:r>
                        <a:rPr lang="en-GB" sz="700" u="none" strike="noStrike" dirty="0">
                          <a:effectLst/>
                        </a:rPr>
                        <a:t> </a:t>
                      </a:r>
                      <a:r>
                        <a:rPr lang="en-GB" sz="700" u="none" strike="noStrike" dirty="0" err="1">
                          <a:effectLst/>
                        </a:rPr>
                        <a:t>disponibles</a:t>
                      </a:r>
                      <a:r>
                        <a:rPr lang="en-GB" sz="700" u="none" strike="noStrike" dirty="0">
                          <a:effectLst/>
                        </a:rPr>
                        <a:t> </a:t>
                      </a:r>
                      <a:r>
                        <a:rPr lang="en-GB" sz="700" u="none" strike="noStrike" dirty="0" err="1">
                          <a:effectLst/>
                        </a:rPr>
                        <a:t>en</a:t>
                      </a:r>
                      <a:r>
                        <a:rPr lang="en-GB" sz="700" u="none" strike="noStrike" dirty="0">
                          <a:effectLst/>
                        </a:rPr>
                        <a:t> </a:t>
                      </a:r>
                      <a:r>
                        <a:rPr lang="en-GB" sz="700" u="none" strike="noStrike" dirty="0" err="1">
                          <a:effectLst/>
                        </a:rPr>
                        <a:t>même</a:t>
                      </a:r>
                      <a:r>
                        <a:rPr lang="en-GB" sz="700" u="none" strike="noStrike" dirty="0">
                          <a:effectLst/>
                        </a:rPr>
                        <a:t> temps</a:t>
                      </a:r>
                      <a:endParaRPr lang="en-GB" sz="7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61888562"/>
                  </a:ext>
                </a:extLst>
              </a:tr>
            </a:tbl>
          </a:graphicData>
        </a:graphic>
      </p:graphicFrame>
      <p:sp>
        <p:nvSpPr>
          <p:cNvPr id="9" name="Right Arrow 8">
            <a:extLst>
              <a:ext uri="{FF2B5EF4-FFF2-40B4-BE49-F238E27FC236}">
                <a16:creationId xmlns:a16="http://schemas.microsoft.com/office/drawing/2014/main" id="{6B2E8ED9-248B-6C46-A446-221970107C19}"/>
              </a:ext>
            </a:extLst>
          </p:cNvPr>
          <p:cNvSpPr/>
          <p:nvPr/>
        </p:nvSpPr>
        <p:spPr>
          <a:xfrm>
            <a:off x="34293175" y="3135313"/>
            <a:ext cx="2079625" cy="644525"/>
          </a:xfrm>
          <a:prstGeom prst="rightArrow">
            <a:avLst/>
          </a:prstGeom>
          <a:solidFill>
            <a:srgbClr val="0070C0"/>
          </a:solidFill>
          <a:ln w="28575">
            <a:solidFill>
              <a:schemeClr val="accent5"/>
            </a:solidFill>
          </a:ln>
        </p:spPr>
        <p:style>
          <a:lnRef idx="2">
            <a:schemeClr val="accent2"/>
          </a:lnRef>
          <a:fillRef idx="1">
            <a:schemeClr val="lt1"/>
          </a:fillRef>
          <a:effectRef idx="0">
            <a:schemeClr val="accent2"/>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FR">
              <a:solidFill>
                <a:srgbClr val="408D83"/>
              </a:solidFill>
            </a:endParaRPr>
          </a:p>
        </p:txBody>
      </p:sp>
      <p:sp>
        <p:nvSpPr>
          <p:cNvPr id="10" name="Right Arrow 9">
            <a:extLst>
              <a:ext uri="{FF2B5EF4-FFF2-40B4-BE49-F238E27FC236}">
                <a16:creationId xmlns:a16="http://schemas.microsoft.com/office/drawing/2014/main" id="{29C1DC30-DB07-4645-85A6-AA4688C0CC07}"/>
              </a:ext>
            </a:extLst>
          </p:cNvPr>
          <p:cNvSpPr/>
          <p:nvPr/>
        </p:nvSpPr>
        <p:spPr>
          <a:xfrm>
            <a:off x="34336038" y="4418013"/>
            <a:ext cx="1631950" cy="644525"/>
          </a:xfrm>
          <a:prstGeom prst="rightArrow">
            <a:avLst/>
          </a:prstGeom>
          <a:solidFill>
            <a:srgbClr val="0070C0"/>
          </a:solidFill>
          <a:ln w="28575">
            <a:solidFill>
              <a:schemeClr val="accent5"/>
            </a:solidFill>
          </a:ln>
        </p:spPr>
        <p:style>
          <a:lnRef idx="2">
            <a:schemeClr val="accent2"/>
          </a:lnRef>
          <a:fillRef idx="1">
            <a:schemeClr val="lt1"/>
          </a:fillRef>
          <a:effectRef idx="0">
            <a:schemeClr val="accent2"/>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FR">
              <a:solidFill>
                <a:srgbClr val="408D83"/>
              </a:solidFill>
            </a:endParaRPr>
          </a:p>
        </p:txBody>
      </p:sp>
      <p:graphicFrame>
        <p:nvGraphicFramePr>
          <p:cNvPr id="11" name="Table 10">
            <a:extLst>
              <a:ext uri="{FF2B5EF4-FFF2-40B4-BE49-F238E27FC236}">
                <a16:creationId xmlns:a16="http://schemas.microsoft.com/office/drawing/2014/main" id="{934A1493-F50A-5AE0-9F2A-36D17ADF4642}"/>
              </a:ext>
            </a:extLst>
          </p:cNvPr>
          <p:cNvGraphicFramePr>
            <a:graphicFrameLocks noGrp="1"/>
          </p:cNvGraphicFramePr>
          <p:nvPr/>
        </p:nvGraphicFramePr>
        <p:xfrm>
          <a:off x="-24179213" y="1795463"/>
          <a:ext cx="10515601" cy="1467269"/>
        </p:xfrm>
        <a:graphic>
          <a:graphicData uri="http://schemas.openxmlformats.org/drawingml/2006/table">
            <a:tbl>
              <a:tblPr>
                <a:tableStyleId>{5C22544A-7EE6-4342-B048-85BDC9FD1C3A}</a:tableStyleId>
              </a:tblPr>
              <a:tblGrid>
                <a:gridCol w="2383850">
                  <a:extLst>
                    <a:ext uri="{9D8B030D-6E8A-4147-A177-3AD203B41FA5}">
                      <a16:colId xmlns:a16="http://schemas.microsoft.com/office/drawing/2014/main" val="883429341"/>
                    </a:ext>
                  </a:extLst>
                </a:gridCol>
                <a:gridCol w="1501668">
                  <a:extLst>
                    <a:ext uri="{9D8B030D-6E8A-4147-A177-3AD203B41FA5}">
                      <a16:colId xmlns:a16="http://schemas.microsoft.com/office/drawing/2014/main" val="1160808437"/>
                    </a:ext>
                  </a:extLst>
                </a:gridCol>
                <a:gridCol w="1615372">
                  <a:extLst>
                    <a:ext uri="{9D8B030D-6E8A-4147-A177-3AD203B41FA5}">
                      <a16:colId xmlns:a16="http://schemas.microsoft.com/office/drawing/2014/main" val="262912806"/>
                    </a:ext>
                  </a:extLst>
                </a:gridCol>
                <a:gridCol w="1599689">
                  <a:extLst>
                    <a:ext uri="{9D8B030D-6E8A-4147-A177-3AD203B41FA5}">
                      <a16:colId xmlns:a16="http://schemas.microsoft.com/office/drawing/2014/main" val="2726138954"/>
                    </a:ext>
                  </a:extLst>
                </a:gridCol>
                <a:gridCol w="1658501">
                  <a:extLst>
                    <a:ext uri="{9D8B030D-6E8A-4147-A177-3AD203B41FA5}">
                      <a16:colId xmlns:a16="http://schemas.microsoft.com/office/drawing/2014/main" val="1774308726"/>
                    </a:ext>
                  </a:extLst>
                </a:gridCol>
                <a:gridCol w="1756521">
                  <a:extLst>
                    <a:ext uri="{9D8B030D-6E8A-4147-A177-3AD203B41FA5}">
                      <a16:colId xmlns:a16="http://schemas.microsoft.com/office/drawing/2014/main" val="6174297"/>
                    </a:ext>
                  </a:extLst>
                </a:gridCol>
              </a:tblGrid>
              <a:tr h="245765">
                <a:tc>
                  <a:txBody>
                    <a:bodyPr/>
                    <a:lstStyle/>
                    <a:p>
                      <a:pPr algn="ctr" fontAlgn="ctr"/>
                      <a:r>
                        <a:rPr lang="en-GB" sz="900" u="none" strike="noStrike">
                          <a:effectLst/>
                          <a:highlight>
                            <a:srgbClr val="0070C0"/>
                          </a:highlight>
                        </a:rPr>
                        <a:t>solutions pour accélérer l'imposé</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accélération effective</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1</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2</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3</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tc>
                  <a:txBody>
                    <a:bodyPr/>
                    <a:lstStyle/>
                    <a:p>
                      <a:pPr algn="ctr" fontAlgn="ctr"/>
                      <a:r>
                        <a:rPr lang="en-GB" sz="900" u="none" strike="noStrike">
                          <a:effectLst/>
                          <a:highlight>
                            <a:srgbClr val="0070C0"/>
                          </a:highlight>
                        </a:rPr>
                        <a:t>conséquence 4</a:t>
                      </a:r>
                      <a:endParaRPr lang="en-GB" sz="900" b="0" i="0" u="none" strike="noStrike">
                        <a:solidFill>
                          <a:srgbClr val="D9D9D9"/>
                        </a:solidFill>
                        <a:effectLst/>
                        <a:highlight>
                          <a:srgbClr val="0070C0"/>
                        </a:highlight>
                        <a:latin typeface="Arial Rounded MT Bold" panose="020F0704030504030204" pitchFamily="34" charset="77"/>
                      </a:endParaRPr>
                    </a:p>
                  </a:txBody>
                  <a:tcPr marL="0" marR="0" marT="0" marB="0" anchor="ctr"/>
                </a:tc>
                <a:extLst>
                  <a:ext uri="{0D108BD9-81ED-4DB2-BD59-A6C34878D82A}">
                    <a16:rowId xmlns:a16="http://schemas.microsoft.com/office/drawing/2014/main" val="2130828919"/>
                  </a:ext>
                </a:extLst>
              </a:tr>
              <a:tr h="677684">
                <a:tc>
                  <a:txBody>
                    <a:bodyPr/>
                    <a:lstStyle/>
                    <a:p>
                      <a:pPr algn="ctr" fontAlgn="ctr"/>
                      <a:r>
                        <a:rPr lang="en-GB" sz="900" u="none" strike="noStrike">
                          <a:effectLst/>
                        </a:rPr>
                        <a:t>solution 1 : rendre les battreies interchangeables en station</a:t>
                      </a:r>
                      <a:endParaRPr lang="en-GB" sz="900" b="0" i="0" u="none" strike="noStrike">
                        <a:solidFill>
                          <a:srgbClr val="000000"/>
                        </a:solidFill>
                        <a:effectLst/>
                        <a:latin typeface="Avenir Book" panose="02000503020000020003" pitchFamily="2" charset="0"/>
                      </a:endParaRPr>
                    </a:p>
                  </a:txBody>
                  <a:tcPr marL="0" marR="0" marT="0" marB="0" anchor="ctr"/>
                </a:tc>
                <a:tc>
                  <a:txBody>
                    <a:bodyPr/>
                    <a:lstStyle/>
                    <a:p>
                      <a:pPr algn="l" fontAlgn="ctr"/>
                      <a:endParaRPr lang="en-FR" sz="5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Pollution et consommation de ressources</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Nécessité de standardisation des batteries. Toutes les voitures électriques doivent pouvoir recevoir les mêmes batteries (en les cumulant si des voitures plus grosses ont besoin de plus d'énergie).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Danger d'obsolesecnce si la norme des chargeur ou des batteries est modifiée (comparable au chargeur de téléphone entre le ligtning et l'USB-C)</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Coût d'installation de ce système dispositif</a:t>
                      </a:r>
                      <a:endParaRPr lang="en-GB" sz="7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1069387"/>
                  </a:ext>
                </a:extLst>
              </a:tr>
              <a:tr h="543820">
                <a:tc>
                  <a:txBody>
                    <a:bodyPr/>
                    <a:lstStyle/>
                    <a:p>
                      <a:pPr algn="ctr" fontAlgn="ctr"/>
                      <a:r>
                        <a:rPr lang="en-GB" sz="900" u="none" strike="noStrike">
                          <a:effectLst/>
                        </a:rPr>
                        <a:t>solution 2 : Mise en place de borne de rechargement ultra-rapide</a:t>
                      </a:r>
                      <a:endParaRPr lang="en-GB" sz="900" b="0" i="0" u="none" strike="noStrike">
                        <a:solidFill>
                          <a:srgbClr val="000000"/>
                        </a:solidFill>
                        <a:effectLst/>
                        <a:latin typeface="Avenir Book" panose="02000503020000020003" pitchFamily="2" charset="0"/>
                      </a:endParaRPr>
                    </a:p>
                  </a:txBody>
                  <a:tcPr marL="0" marR="0" marT="0" marB="0" anchor="ctr"/>
                </a:tc>
                <a:tc>
                  <a:txBody>
                    <a:bodyPr/>
                    <a:lstStyle/>
                    <a:p>
                      <a:pPr algn="l" fontAlgn="ctr"/>
                      <a:endParaRPr lang="en-FR" sz="5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Pollution de fabrication de la borne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Traveaux public : trouver la place où les mettre, et comment les racorder au réseau électrique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a:effectLst/>
                        </a:rPr>
                        <a:t>Production de batteries techniquement adaptées à la recharge rapide</a:t>
                      </a:r>
                      <a:endParaRPr lang="en-GB" sz="7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700" u="none" strike="noStrike" dirty="0" err="1">
                          <a:effectLst/>
                        </a:rPr>
                        <a:t>Disponibilité</a:t>
                      </a:r>
                      <a:r>
                        <a:rPr lang="en-GB" sz="700" u="none" strike="noStrike" dirty="0">
                          <a:effectLst/>
                        </a:rPr>
                        <a:t> </a:t>
                      </a:r>
                      <a:r>
                        <a:rPr lang="en-GB" sz="700" u="none" strike="noStrike" dirty="0" err="1">
                          <a:effectLst/>
                        </a:rPr>
                        <a:t>durant</a:t>
                      </a:r>
                      <a:r>
                        <a:rPr lang="en-GB" sz="700" u="none" strike="noStrike" dirty="0">
                          <a:effectLst/>
                        </a:rPr>
                        <a:t> les </a:t>
                      </a:r>
                      <a:r>
                        <a:rPr lang="en-GB" sz="700" u="none" strike="noStrike" dirty="0" err="1">
                          <a:effectLst/>
                        </a:rPr>
                        <a:t>heures</a:t>
                      </a:r>
                      <a:r>
                        <a:rPr lang="en-GB" sz="700" u="none" strike="noStrike" dirty="0">
                          <a:effectLst/>
                        </a:rPr>
                        <a:t> </a:t>
                      </a:r>
                      <a:r>
                        <a:rPr lang="en-GB" sz="700" u="none" strike="noStrike" dirty="0" err="1">
                          <a:effectLst/>
                        </a:rPr>
                        <a:t>d'aflence</a:t>
                      </a:r>
                      <a:r>
                        <a:rPr lang="en-GB" sz="700" u="none" strike="noStrike" dirty="0">
                          <a:effectLst/>
                        </a:rPr>
                        <a:t> : </a:t>
                      </a:r>
                      <a:r>
                        <a:rPr lang="en-GB" sz="700" u="none" strike="noStrike" dirty="0" err="1">
                          <a:effectLst/>
                        </a:rPr>
                        <a:t>durant</a:t>
                      </a:r>
                      <a:r>
                        <a:rPr lang="en-GB" sz="700" u="none" strike="noStrike" dirty="0">
                          <a:effectLst/>
                        </a:rPr>
                        <a:t> les </a:t>
                      </a:r>
                      <a:r>
                        <a:rPr lang="en-GB" sz="700" u="none" strike="noStrike" dirty="0" err="1">
                          <a:effectLst/>
                        </a:rPr>
                        <a:t>chassés-croisés</a:t>
                      </a:r>
                      <a:r>
                        <a:rPr lang="en-GB" sz="700" u="none" strike="noStrike" dirty="0">
                          <a:effectLst/>
                        </a:rPr>
                        <a:t> des vacances, il faut </a:t>
                      </a:r>
                      <a:r>
                        <a:rPr lang="en-GB" sz="700" u="none" strike="noStrike" dirty="0" err="1">
                          <a:effectLst/>
                        </a:rPr>
                        <a:t>avoir</a:t>
                      </a:r>
                      <a:r>
                        <a:rPr lang="en-GB" sz="700" u="none" strike="noStrike" dirty="0">
                          <a:effectLst/>
                        </a:rPr>
                        <a:t> </a:t>
                      </a:r>
                      <a:r>
                        <a:rPr lang="en-GB" sz="700" u="none" strike="noStrike" dirty="0" err="1">
                          <a:effectLst/>
                        </a:rPr>
                        <a:t>suffisament</a:t>
                      </a:r>
                      <a:r>
                        <a:rPr lang="en-GB" sz="700" u="none" strike="noStrike" dirty="0">
                          <a:effectLst/>
                        </a:rPr>
                        <a:t> de </a:t>
                      </a:r>
                      <a:r>
                        <a:rPr lang="en-GB" sz="700" u="none" strike="noStrike" dirty="0" err="1">
                          <a:effectLst/>
                        </a:rPr>
                        <a:t>bornes</a:t>
                      </a:r>
                      <a:r>
                        <a:rPr lang="en-GB" sz="700" u="none" strike="noStrike" dirty="0">
                          <a:effectLst/>
                        </a:rPr>
                        <a:t> </a:t>
                      </a:r>
                      <a:r>
                        <a:rPr lang="en-GB" sz="700" u="none" strike="noStrike" dirty="0" err="1">
                          <a:effectLst/>
                        </a:rPr>
                        <a:t>disponibles</a:t>
                      </a:r>
                      <a:r>
                        <a:rPr lang="en-GB" sz="700" u="none" strike="noStrike" dirty="0">
                          <a:effectLst/>
                        </a:rPr>
                        <a:t> </a:t>
                      </a:r>
                      <a:r>
                        <a:rPr lang="en-GB" sz="700" u="none" strike="noStrike" dirty="0" err="1">
                          <a:effectLst/>
                        </a:rPr>
                        <a:t>en</a:t>
                      </a:r>
                      <a:r>
                        <a:rPr lang="en-GB" sz="700" u="none" strike="noStrike" dirty="0">
                          <a:effectLst/>
                        </a:rPr>
                        <a:t> </a:t>
                      </a:r>
                      <a:r>
                        <a:rPr lang="en-GB" sz="700" u="none" strike="noStrike" dirty="0" err="1">
                          <a:effectLst/>
                        </a:rPr>
                        <a:t>même</a:t>
                      </a:r>
                      <a:r>
                        <a:rPr lang="en-GB" sz="700" u="none" strike="noStrike" dirty="0">
                          <a:effectLst/>
                        </a:rPr>
                        <a:t> temps</a:t>
                      </a:r>
                      <a:endParaRPr lang="en-GB" sz="7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334641951"/>
                  </a:ext>
                </a:extLst>
              </a:tr>
            </a:tbl>
          </a:graphicData>
        </a:graphic>
      </p:graphicFrame>
      <p:sp>
        <p:nvSpPr>
          <p:cNvPr id="12" name="Right Arrow 11">
            <a:extLst>
              <a:ext uri="{FF2B5EF4-FFF2-40B4-BE49-F238E27FC236}">
                <a16:creationId xmlns:a16="http://schemas.microsoft.com/office/drawing/2014/main" id="{6B2E8ED9-248B-6C46-A446-221970107C19}"/>
              </a:ext>
            </a:extLst>
          </p:cNvPr>
          <p:cNvSpPr/>
          <p:nvPr/>
        </p:nvSpPr>
        <p:spPr>
          <a:xfrm>
            <a:off x="34293175" y="3135313"/>
            <a:ext cx="2079625" cy="644525"/>
          </a:xfrm>
          <a:prstGeom prst="rightArrow">
            <a:avLst/>
          </a:prstGeom>
          <a:solidFill>
            <a:srgbClr val="0070C0"/>
          </a:solidFill>
          <a:ln w="28575">
            <a:solidFill>
              <a:schemeClr val="accent5"/>
            </a:solidFill>
          </a:ln>
        </p:spPr>
        <p:style>
          <a:lnRef idx="2">
            <a:schemeClr val="accent2"/>
          </a:lnRef>
          <a:fillRef idx="1">
            <a:schemeClr val="lt1"/>
          </a:fillRef>
          <a:effectRef idx="0">
            <a:schemeClr val="accent2"/>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FR">
              <a:solidFill>
                <a:srgbClr val="408D83"/>
              </a:solidFill>
            </a:endParaRPr>
          </a:p>
        </p:txBody>
      </p:sp>
      <p:sp>
        <p:nvSpPr>
          <p:cNvPr id="13" name="Right Arrow 12">
            <a:extLst>
              <a:ext uri="{FF2B5EF4-FFF2-40B4-BE49-F238E27FC236}">
                <a16:creationId xmlns:a16="http://schemas.microsoft.com/office/drawing/2014/main" id="{29C1DC30-DB07-4645-85A6-AA4688C0CC07}"/>
              </a:ext>
            </a:extLst>
          </p:cNvPr>
          <p:cNvSpPr/>
          <p:nvPr/>
        </p:nvSpPr>
        <p:spPr>
          <a:xfrm>
            <a:off x="34336038" y="4418013"/>
            <a:ext cx="1631950" cy="644525"/>
          </a:xfrm>
          <a:prstGeom prst="rightArrow">
            <a:avLst/>
          </a:prstGeom>
          <a:solidFill>
            <a:srgbClr val="0070C0"/>
          </a:solidFill>
          <a:ln w="28575">
            <a:solidFill>
              <a:schemeClr val="accent5"/>
            </a:solidFill>
          </a:ln>
        </p:spPr>
        <p:style>
          <a:lnRef idx="2">
            <a:schemeClr val="accent2"/>
          </a:lnRef>
          <a:fillRef idx="1">
            <a:schemeClr val="lt1"/>
          </a:fillRef>
          <a:effectRef idx="0">
            <a:schemeClr val="accent2"/>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FR">
              <a:solidFill>
                <a:srgbClr val="408D83"/>
              </a:solidFill>
            </a:endParaRPr>
          </a:p>
        </p:txBody>
      </p:sp>
      <p:graphicFrame>
        <p:nvGraphicFramePr>
          <p:cNvPr id="16" name="Object 15">
            <a:extLst>
              <a:ext uri="{FF2B5EF4-FFF2-40B4-BE49-F238E27FC236}">
                <a16:creationId xmlns:a16="http://schemas.microsoft.com/office/drawing/2014/main" id="{CFF49698-FA14-B2C4-9C6D-C99D3148F09C}"/>
              </a:ext>
            </a:extLst>
          </p:cNvPr>
          <p:cNvGraphicFramePr>
            <a:graphicFrameLocks noChangeAspect="1"/>
          </p:cNvGraphicFramePr>
          <p:nvPr>
            <p:extLst>
              <p:ext uri="{D42A27DB-BD31-4B8C-83A1-F6EECF244321}">
                <p14:modId xmlns:p14="http://schemas.microsoft.com/office/powerpoint/2010/main" val="1342672895"/>
              </p:ext>
            </p:extLst>
          </p:nvPr>
        </p:nvGraphicFramePr>
        <p:xfrm>
          <a:off x="112981" y="1175919"/>
          <a:ext cx="11966037" cy="1684802"/>
        </p:xfrm>
        <a:graphic>
          <a:graphicData uri="http://schemas.openxmlformats.org/presentationml/2006/ole">
            <mc:AlternateContent xmlns:mc="http://schemas.openxmlformats.org/markup-compatibility/2006">
              <mc:Choice xmlns:v="urn:schemas-microsoft-com:vml" Requires="v">
                <p:oleObj name="Worksheet" r:id="rId2" imgW="26149300" imgH="3683000" progId="Excel.Sheet.12">
                  <p:embed/>
                </p:oleObj>
              </mc:Choice>
              <mc:Fallback>
                <p:oleObj name="Worksheet" r:id="rId2" imgW="26149300" imgH="3683000" progId="Excel.Sheet.12">
                  <p:embed/>
                  <p:pic>
                    <p:nvPicPr>
                      <p:cNvPr id="0" name=""/>
                      <p:cNvPicPr/>
                      <p:nvPr/>
                    </p:nvPicPr>
                    <p:blipFill>
                      <a:blip r:embed="rId3"/>
                      <a:stretch>
                        <a:fillRect/>
                      </a:stretch>
                    </p:blipFill>
                    <p:spPr>
                      <a:xfrm>
                        <a:off x="112981" y="1175919"/>
                        <a:ext cx="11966037" cy="1684802"/>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D8C07A66-2FAB-88BC-BE3A-D3097A1D85B3}"/>
              </a:ext>
            </a:extLst>
          </p:cNvPr>
          <p:cNvGraphicFramePr>
            <a:graphicFrameLocks noChangeAspect="1"/>
          </p:cNvGraphicFramePr>
          <p:nvPr>
            <p:extLst>
              <p:ext uri="{D42A27DB-BD31-4B8C-83A1-F6EECF244321}">
                <p14:modId xmlns:p14="http://schemas.microsoft.com/office/powerpoint/2010/main" val="1865792591"/>
              </p:ext>
            </p:extLst>
          </p:nvPr>
        </p:nvGraphicFramePr>
        <p:xfrm>
          <a:off x="112981" y="4257675"/>
          <a:ext cx="11574194" cy="2310820"/>
        </p:xfrm>
        <a:graphic>
          <a:graphicData uri="http://schemas.openxmlformats.org/presentationml/2006/ole">
            <mc:AlternateContent xmlns:mc="http://schemas.openxmlformats.org/markup-compatibility/2006">
              <mc:Choice xmlns:v="urn:schemas-microsoft-com:vml" Requires="v">
                <p:oleObj name="Worksheet" r:id="rId4" imgW="21882100" imgH="4368800" progId="Excel.Sheet.12">
                  <p:embed/>
                </p:oleObj>
              </mc:Choice>
              <mc:Fallback>
                <p:oleObj name="Worksheet" r:id="rId4" imgW="21882100" imgH="4368800" progId="Excel.Sheet.12">
                  <p:embed/>
                  <p:pic>
                    <p:nvPicPr>
                      <p:cNvPr id="0" name=""/>
                      <p:cNvPicPr/>
                      <p:nvPr/>
                    </p:nvPicPr>
                    <p:blipFill>
                      <a:blip r:embed="rId5"/>
                      <a:stretch>
                        <a:fillRect/>
                      </a:stretch>
                    </p:blipFill>
                    <p:spPr>
                      <a:xfrm>
                        <a:off x="112981" y="4257675"/>
                        <a:ext cx="11574194" cy="2310820"/>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EE58D06B-B3A2-42ED-0957-648238D8D585}"/>
              </a:ext>
            </a:extLst>
          </p:cNvPr>
          <p:cNvSpPr txBox="1"/>
          <p:nvPr/>
        </p:nvSpPr>
        <p:spPr>
          <a:xfrm>
            <a:off x="3079461" y="118219"/>
            <a:ext cx="6033074" cy="369332"/>
          </a:xfrm>
          <a:prstGeom prst="rect">
            <a:avLst/>
          </a:prstGeom>
          <a:noFill/>
        </p:spPr>
        <p:txBody>
          <a:bodyPr wrap="square" rtlCol="0">
            <a:spAutoFit/>
          </a:bodyPr>
          <a:lstStyle/>
          <a:p>
            <a:pPr marL="9525" algn="ctr"/>
            <a:r>
              <a:rPr lang="fr-FR" b="1" dirty="0">
                <a:solidFill>
                  <a:schemeClr val="tx2">
                    <a:lumMod val="75000"/>
                    <a:lumOff val="25000"/>
                  </a:schemeClr>
                </a:solidFill>
                <a:latin typeface="Arial Rounded MT Bold" panose="020F0704030504030204" pitchFamily="34" charset="77"/>
                <a:cs typeface="Calibri" panose="020F0502020204030204" pitchFamily="34" charset="0"/>
              </a:rPr>
              <a:t>Etape 2 </a:t>
            </a:r>
            <a:r>
              <a:rPr lang="fr-FR" dirty="0">
                <a:solidFill>
                  <a:schemeClr val="tx2">
                    <a:lumMod val="75000"/>
                    <a:lumOff val="25000"/>
                  </a:schemeClr>
                </a:solidFill>
                <a:latin typeface="Arial Rounded MT Bold" panose="020F0704030504030204" pitchFamily="34" charset="77"/>
                <a:cs typeface="Calibri" panose="020F0502020204030204" pitchFamily="34" charset="0"/>
              </a:rPr>
              <a:t>–</a:t>
            </a:r>
            <a:r>
              <a:rPr lang="fr-FR" b="1" dirty="0">
                <a:solidFill>
                  <a:schemeClr val="tx2">
                    <a:lumMod val="75000"/>
                    <a:lumOff val="25000"/>
                  </a:schemeClr>
                </a:solidFill>
                <a:latin typeface="Arial Rounded MT Bold" panose="020F0704030504030204" pitchFamily="34" charset="77"/>
                <a:cs typeface="Calibri" panose="020F0502020204030204" pitchFamily="34" charset="0"/>
              </a:rPr>
              <a:t> </a:t>
            </a:r>
            <a:r>
              <a:rPr lang="fr-FR" dirty="0">
                <a:solidFill>
                  <a:schemeClr val="tx2">
                    <a:lumMod val="50000"/>
                    <a:lumOff val="50000"/>
                  </a:schemeClr>
                </a:solidFill>
                <a:latin typeface="Arial Rounded MT Bold" panose="020F0704030504030204" pitchFamily="34" charset="77"/>
                <a:cs typeface="Calibri" panose="020F0502020204030204" pitchFamily="34" charset="0"/>
              </a:rPr>
              <a:t>modifications des tendances temporelles</a:t>
            </a:r>
          </a:p>
        </p:txBody>
      </p:sp>
      <p:sp>
        <p:nvSpPr>
          <p:cNvPr id="20" name="TextBox 19">
            <a:extLst>
              <a:ext uri="{FF2B5EF4-FFF2-40B4-BE49-F238E27FC236}">
                <a16:creationId xmlns:a16="http://schemas.microsoft.com/office/drawing/2014/main" id="{EE0F0BBB-9C5A-BE97-C77A-30DF866EE5DD}"/>
              </a:ext>
            </a:extLst>
          </p:cNvPr>
          <p:cNvSpPr txBox="1"/>
          <p:nvPr/>
        </p:nvSpPr>
        <p:spPr>
          <a:xfrm>
            <a:off x="5953160" y="5356903"/>
            <a:ext cx="287258" cy="369332"/>
          </a:xfrm>
          <a:prstGeom prst="rect">
            <a:avLst/>
          </a:prstGeom>
          <a:noFill/>
        </p:spPr>
        <p:txBody>
          <a:bodyPr wrap="none" rtlCol="0">
            <a:spAutoFit/>
          </a:bodyPr>
          <a:lstStyle/>
          <a:p>
            <a:r>
              <a:rPr lang="fr-FR" dirty="0"/>
              <a:t>x</a:t>
            </a:r>
          </a:p>
        </p:txBody>
      </p:sp>
    </p:spTree>
    <p:extLst>
      <p:ext uri="{BB962C8B-B14F-4D97-AF65-F5344CB8AC3E}">
        <p14:creationId xmlns:p14="http://schemas.microsoft.com/office/powerpoint/2010/main" val="28464153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AFC187-CF81-8DAF-7912-D2772E88636D}"/>
              </a:ext>
            </a:extLst>
          </p:cNvPr>
          <p:cNvSpPr txBox="1"/>
          <p:nvPr/>
        </p:nvSpPr>
        <p:spPr>
          <a:xfrm>
            <a:off x="0" y="1092229"/>
            <a:ext cx="12192000" cy="1015663"/>
          </a:xfrm>
          <a:prstGeom prst="rect">
            <a:avLst/>
          </a:prstGeom>
          <a:noFill/>
        </p:spPr>
        <p:txBody>
          <a:bodyPr wrap="square" rtlCol="0">
            <a:spAutoFit/>
          </a:bodyPr>
          <a:lstStyle/>
          <a:p>
            <a:pPr algn="ctr"/>
            <a:r>
              <a:rPr lang="fr-FR" sz="6000" dirty="0">
                <a:solidFill>
                  <a:srgbClr val="7030A0"/>
                </a:solidFill>
                <a:latin typeface="Arial Rounded MT Bold" panose="020F0704030504030204" pitchFamily="34" charset="77"/>
              </a:rPr>
              <a:t>Exemple pour un </a:t>
            </a:r>
            <a:r>
              <a:rPr lang="fr-FR" sz="6000" b="1" dirty="0">
                <a:solidFill>
                  <a:srgbClr val="7030A0"/>
                </a:solidFill>
                <a:latin typeface="Arial Rounded MT Bold" panose="020F0704030504030204" pitchFamily="34" charset="77"/>
              </a:rPr>
              <a:t>processus</a:t>
            </a:r>
            <a:r>
              <a:rPr lang="fr-FR" sz="6000" dirty="0">
                <a:solidFill>
                  <a:srgbClr val="7030A0"/>
                </a:solidFill>
                <a:latin typeface="Arial Rounded MT Bold" panose="020F0704030504030204" pitchFamily="34" charset="77"/>
              </a:rPr>
              <a:t> : </a:t>
            </a:r>
          </a:p>
        </p:txBody>
      </p:sp>
      <p:pic>
        <p:nvPicPr>
          <p:cNvPr id="3" name="Picture 2" descr="A blue text on a black background&#10;&#10;Description automatically generated">
            <a:extLst>
              <a:ext uri="{FF2B5EF4-FFF2-40B4-BE49-F238E27FC236}">
                <a16:creationId xmlns:a16="http://schemas.microsoft.com/office/drawing/2014/main" id="{51C8C7AC-8549-87BC-2DB9-EFBD54790F8A}"/>
              </a:ext>
            </a:extLst>
          </p:cNvPr>
          <p:cNvPicPr>
            <a:picLocks noChangeAspect="1"/>
          </p:cNvPicPr>
          <p:nvPr/>
        </p:nvPicPr>
        <p:blipFill>
          <a:blip r:embed="rId2"/>
          <a:stretch>
            <a:fillRect/>
          </a:stretch>
        </p:blipFill>
        <p:spPr>
          <a:xfrm>
            <a:off x="968442" y="3211841"/>
            <a:ext cx="10255116" cy="1538268"/>
          </a:xfrm>
          <a:prstGeom prst="rect">
            <a:avLst/>
          </a:prstGeom>
        </p:spPr>
      </p:pic>
    </p:spTree>
    <p:extLst>
      <p:ext uri="{BB962C8B-B14F-4D97-AF65-F5344CB8AC3E}">
        <p14:creationId xmlns:p14="http://schemas.microsoft.com/office/powerpoint/2010/main" val="30091254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843F529-A144-C179-B055-27356A29B3F1}"/>
              </a:ext>
            </a:extLst>
          </p:cNvPr>
          <p:cNvSpPr txBox="1"/>
          <p:nvPr/>
        </p:nvSpPr>
        <p:spPr>
          <a:xfrm>
            <a:off x="3439296" y="1251391"/>
            <a:ext cx="5313408" cy="5047536"/>
          </a:xfrm>
          <a:prstGeom prst="rect">
            <a:avLst/>
          </a:prstGeom>
          <a:noFill/>
        </p:spPr>
        <p:txBody>
          <a:bodyPr wrap="square" rtlCol="0">
            <a:spAutoFit/>
          </a:bodyPr>
          <a:lstStyle/>
          <a:p>
            <a:pPr algn="just"/>
            <a:r>
              <a:rPr lang="fr-FR" sz="1400" dirty="0">
                <a:solidFill>
                  <a:srgbClr val="7030A0"/>
                </a:solidFill>
                <a:latin typeface="Calibri" panose="020F0502020204030204" pitchFamily="34" charset="0"/>
                <a:cs typeface="Calibri" panose="020F0502020204030204" pitchFamily="34" charset="0"/>
              </a:rPr>
              <a:t>Pour illustrer les formalismes, cette fois-ci appliqués à un processus, nous choisissons comme deuxième exemple celui de Parcoursup, et sa cohabitation avec l’entité processus qu’est l’année de terminale.</a:t>
            </a:r>
          </a:p>
          <a:p>
            <a:pPr algn="just"/>
            <a:endParaRPr lang="fr-FR" sz="1400" dirty="0">
              <a:solidFill>
                <a:srgbClr val="7030A0"/>
              </a:solidFill>
              <a:latin typeface="Calibri" panose="020F0502020204030204" pitchFamily="34" charset="0"/>
              <a:cs typeface="Calibri" panose="020F0502020204030204" pitchFamily="34" charset="0"/>
            </a:endParaRPr>
          </a:p>
          <a:p>
            <a:pPr algn="just"/>
            <a:endParaRPr lang="fr-FR" sz="1400" dirty="0">
              <a:solidFill>
                <a:srgbClr val="7030A0"/>
              </a:solidFill>
              <a:latin typeface="Calibri" panose="020F0502020204030204" pitchFamily="34" charset="0"/>
              <a:cs typeface="Calibri" panose="020F0502020204030204" pitchFamily="34" charset="0"/>
            </a:endParaRPr>
          </a:p>
          <a:p>
            <a:pPr algn="just"/>
            <a:r>
              <a:rPr lang="fr-FR" sz="1400" dirty="0">
                <a:solidFill>
                  <a:srgbClr val="7030A0"/>
                </a:solidFill>
                <a:latin typeface="Calibri" panose="020F0502020204030204" pitchFamily="34" charset="0"/>
                <a:cs typeface="Calibri" panose="020F0502020204030204" pitchFamily="34" charset="0"/>
              </a:rPr>
              <a:t>Parcoursup est une plateforme permettant la mise en relation entre des élèves candidats et des formations post-bac. </a:t>
            </a:r>
          </a:p>
          <a:p>
            <a:pPr algn="just"/>
            <a:r>
              <a:rPr lang="fr-FR" sz="1400" dirty="0">
                <a:solidFill>
                  <a:srgbClr val="7030A0"/>
                </a:solidFill>
                <a:latin typeface="Calibri" panose="020F0502020204030204" pitchFamily="34" charset="0"/>
                <a:cs typeface="Calibri" panose="020F0502020204030204" pitchFamily="34" charset="0"/>
              </a:rPr>
              <a:t>Elle est ainsi le moyen de liaison entre ces deux mondes, mais aussi le lieu de l’annonce de la sélection/non-sélection des candidats aux formations pour lesquels ils sont candidat. Mais le peu d’information accessible par les candidats (critères de sélection des formations, affichage tardif de l’intégralité de la « fiche avenir » pour les élèves…) laisse un peu la vision de ce processus comme une boîte noire. </a:t>
            </a:r>
          </a:p>
          <a:p>
            <a:pPr algn="just"/>
            <a:endParaRPr lang="fr-FR" sz="1400" dirty="0">
              <a:solidFill>
                <a:srgbClr val="7030A0"/>
              </a:solidFill>
              <a:latin typeface="Calibri" panose="020F0502020204030204" pitchFamily="34" charset="0"/>
              <a:cs typeface="Calibri" panose="020F0502020204030204" pitchFamily="34" charset="0"/>
            </a:endParaRPr>
          </a:p>
          <a:p>
            <a:pPr algn="just"/>
            <a:r>
              <a:rPr lang="fr-FR" sz="1400" dirty="0">
                <a:solidFill>
                  <a:srgbClr val="7030A0"/>
                </a:solidFill>
                <a:latin typeface="Calibri" panose="020F0502020204030204" pitchFamily="34" charset="0"/>
                <a:cs typeface="Calibri" panose="020F0502020204030204" pitchFamily="34" charset="0"/>
              </a:rPr>
              <a:t>La superposition du processus Parcoursup et de l’année de terminale est intéressante à voir d’un point de vue des logiques temporelles en action. Quelques points nous ont mis la puce à l’oreille. Par exemple, pour les lycéens, les notes du début de premier trimestre sont prises en compte dans le dossier Parcoursup, ce qui peut impacter l’année de terminale dans son ensemble. D’un point de vue recruteur, la sélection d’un dossier candidat peut s’effectuer seulement avec les bulletins des deux premiers trimestres, ce qui peut également paraître déconcertant quant à la matière d’évaluer et départager les candidats.</a:t>
            </a:r>
          </a:p>
        </p:txBody>
      </p:sp>
      <p:sp>
        <p:nvSpPr>
          <p:cNvPr id="7" name="TextBox 6">
            <a:extLst>
              <a:ext uri="{FF2B5EF4-FFF2-40B4-BE49-F238E27FC236}">
                <a16:creationId xmlns:a16="http://schemas.microsoft.com/office/drawing/2014/main" id="{1E405C0C-507D-E326-E524-B4DFA86A3A73}"/>
              </a:ext>
            </a:extLst>
          </p:cNvPr>
          <p:cNvSpPr txBox="1"/>
          <p:nvPr/>
        </p:nvSpPr>
        <p:spPr>
          <a:xfrm>
            <a:off x="0" y="423747"/>
            <a:ext cx="12192000" cy="523220"/>
          </a:xfrm>
          <a:prstGeom prst="rect">
            <a:avLst/>
          </a:prstGeom>
          <a:noFill/>
        </p:spPr>
        <p:txBody>
          <a:bodyPr wrap="square" rtlCol="0">
            <a:spAutoFit/>
          </a:bodyPr>
          <a:lstStyle/>
          <a:p>
            <a:pPr algn="ctr"/>
            <a:r>
              <a:rPr lang="fr-FR" sz="2800" dirty="0">
                <a:solidFill>
                  <a:srgbClr val="7030A0"/>
                </a:solidFill>
                <a:latin typeface="Arial Rounded MT Bold" panose="020F0704030504030204" pitchFamily="34" charset="77"/>
              </a:rPr>
              <a:t>Présentation du problème</a:t>
            </a:r>
          </a:p>
        </p:txBody>
      </p:sp>
    </p:spTree>
    <p:extLst>
      <p:ext uri="{BB962C8B-B14F-4D97-AF65-F5344CB8AC3E}">
        <p14:creationId xmlns:p14="http://schemas.microsoft.com/office/powerpoint/2010/main" val="40566997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91024-A3AC-A785-E87B-9A366A03ABB0}"/>
              </a:ext>
            </a:extLst>
          </p:cNvPr>
          <p:cNvSpPr>
            <a:spLocks noGrp="1"/>
          </p:cNvSpPr>
          <p:nvPr>
            <p:ph type="title"/>
          </p:nvPr>
        </p:nvSpPr>
        <p:spPr>
          <a:xfrm>
            <a:off x="0" y="42361"/>
            <a:ext cx="12192000" cy="935102"/>
          </a:xfrm>
        </p:spPr>
        <p:txBody>
          <a:bodyPr/>
          <a:lstStyle/>
          <a:p>
            <a:pPr algn="ctr"/>
            <a:r>
              <a:rPr lang="fr-FR" b="1" dirty="0">
                <a:solidFill>
                  <a:srgbClr val="7030A0"/>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-P-I</a:t>
            </a:r>
            <a:r>
              <a:rPr lang="fr-FR" dirty="0">
                <a:solidFill>
                  <a:srgbClr val="4AA398"/>
                </a:solidFill>
                <a:latin typeface="Arial Rounded MT Bold" panose="020F0704030504030204" pitchFamily="34" charset="77"/>
              </a:rPr>
              <a:t>	</a:t>
            </a:r>
            <a:r>
              <a:rPr lang="fr-FR" dirty="0">
                <a:solidFill>
                  <a:srgbClr val="7030A0"/>
                </a:solidFill>
                <a:latin typeface="Arial Rounded MT Bold" panose="020F0704030504030204" pitchFamily="34" charset="77"/>
              </a:rPr>
              <a:t>Mode Analyse</a:t>
            </a:r>
          </a:p>
        </p:txBody>
      </p:sp>
      <p:sp>
        <p:nvSpPr>
          <p:cNvPr id="4" name="TextBox 3">
            <a:extLst>
              <a:ext uri="{FF2B5EF4-FFF2-40B4-BE49-F238E27FC236}">
                <a16:creationId xmlns:a16="http://schemas.microsoft.com/office/drawing/2014/main" id="{4425F780-A6D0-24BB-4138-34F41C333018}"/>
              </a:ext>
            </a:extLst>
          </p:cNvPr>
          <p:cNvSpPr txBox="1"/>
          <p:nvPr/>
        </p:nvSpPr>
        <p:spPr>
          <a:xfrm>
            <a:off x="1413329" y="1088665"/>
            <a:ext cx="4090672" cy="369332"/>
          </a:xfrm>
          <a:prstGeom prst="rect">
            <a:avLst/>
          </a:prstGeom>
          <a:noFill/>
        </p:spPr>
        <p:txBody>
          <a:bodyPr wrap="none" rtlCol="0">
            <a:spAutoFit/>
          </a:bodyPr>
          <a:lstStyle/>
          <a:p>
            <a:r>
              <a:rPr lang="fr-FR" b="1" dirty="0">
                <a:solidFill>
                  <a:schemeClr val="accent5">
                    <a:lumMod val="75000"/>
                  </a:schemeClr>
                </a:solidFill>
                <a:latin typeface="Arial Rounded MT Bold" panose="020F0704030504030204" pitchFamily="34" charset="77"/>
              </a:rPr>
              <a:t>Etape 1 </a:t>
            </a:r>
            <a:r>
              <a:rPr lang="fr-FR" dirty="0">
                <a:solidFill>
                  <a:schemeClr val="accent5">
                    <a:lumMod val="75000"/>
                  </a:schemeClr>
                </a:solidFill>
                <a:latin typeface="Arial Rounded MT Bold" panose="020F0704030504030204" pitchFamily="34" charset="77"/>
              </a:rPr>
              <a:t>-</a:t>
            </a:r>
            <a:r>
              <a:rPr lang="fr-FR" b="1" dirty="0">
                <a:solidFill>
                  <a:schemeClr val="accent5">
                    <a:lumMod val="75000"/>
                  </a:schemeClr>
                </a:solidFill>
                <a:latin typeface="Arial Rounded MT Bold" panose="020F0704030504030204" pitchFamily="34" charset="77"/>
              </a:rPr>
              <a:t> </a:t>
            </a:r>
            <a:r>
              <a:rPr lang="fr-FR" dirty="0">
                <a:solidFill>
                  <a:schemeClr val="accent5"/>
                </a:solidFill>
                <a:latin typeface="Arial Rounded MT Bold" panose="020F0704030504030204" pitchFamily="34" charset="77"/>
              </a:rPr>
              <a:t>identification des acteurs</a:t>
            </a:r>
          </a:p>
        </p:txBody>
      </p:sp>
      <p:sp>
        <p:nvSpPr>
          <p:cNvPr id="8" name="TextBox 7">
            <a:extLst>
              <a:ext uri="{FF2B5EF4-FFF2-40B4-BE49-F238E27FC236}">
                <a16:creationId xmlns:a16="http://schemas.microsoft.com/office/drawing/2014/main" id="{40503483-4651-9D7F-2B7A-C8AE5930BF25}"/>
              </a:ext>
            </a:extLst>
          </p:cNvPr>
          <p:cNvSpPr txBox="1"/>
          <p:nvPr/>
        </p:nvSpPr>
        <p:spPr>
          <a:xfrm>
            <a:off x="1413329" y="2028616"/>
            <a:ext cx="7331676" cy="2554545"/>
          </a:xfrm>
          <a:prstGeom prst="rect">
            <a:avLst/>
          </a:prstGeom>
          <a:noFill/>
        </p:spPr>
        <p:txBody>
          <a:bodyPr wrap="square" rtlCol="0">
            <a:spAutoFit/>
          </a:bodyPr>
          <a:lstStyle/>
          <a:p>
            <a:r>
              <a:rPr lang="fr-FR" sz="1600" dirty="0">
                <a:solidFill>
                  <a:schemeClr val="bg1">
                    <a:lumMod val="50000"/>
                  </a:schemeClr>
                </a:solidFill>
                <a:latin typeface="Calibri" panose="020F0502020204030204" pitchFamily="34" charset="0"/>
                <a:cs typeface="Calibri" panose="020F0502020204030204" pitchFamily="34" charset="0"/>
              </a:rPr>
              <a:t>Application à </a:t>
            </a:r>
            <a:r>
              <a:rPr lang="fr-FR" sz="1600" dirty="0" err="1">
                <a:solidFill>
                  <a:schemeClr val="bg1">
                    <a:lumMod val="50000"/>
                  </a:schemeClr>
                </a:solidFill>
                <a:latin typeface="Calibri" panose="020F0502020204030204" pitchFamily="34" charset="0"/>
                <a:cs typeface="Calibri" panose="020F0502020204030204" pitchFamily="34" charset="0"/>
              </a:rPr>
              <a:t>Parcoursup</a:t>
            </a:r>
            <a:endParaRPr lang="fr-FR" sz="1600" dirty="0">
              <a:solidFill>
                <a:schemeClr val="bg1">
                  <a:lumMod val="50000"/>
                </a:schemeClr>
              </a:solidFill>
              <a:latin typeface="Calibri" panose="020F0502020204030204" pitchFamily="34" charset="0"/>
              <a:cs typeface="Calibri" panose="020F0502020204030204" pitchFamily="34" charset="0"/>
            </a:endParaRPr>
          </a:p>
          <a:p>
            <a:endParaRPr lang="fr-FR" sz="1600" dirty="0">
              <a:solidFill>
                <a:schemeClr val="bg1">
                  <a:lumMod val="50000"/>
                </a:schemeClr>
              </a:solidFill>
              <a:latin typeface="Calibri" panose="020F0502020204030204" pitchFamily="34" charset="0"/>
              <a:cs typeface="Calibri" panose="020F0502020204030204" pitchFamily="34" charset="0"/>
            </a:endParaRPr>
          </a:p>
          <a:p>
            <a:endParaRPr lang="fr-FR" sz="1600" dirty="0">
              <a:solidFill>
                <a:schemeClr val="bg1">
                  <a:lumMod val="50000"/>
                </a:schemeClr>
              </a:solidFill>
              <a:latin typeface="Calibri" panose="020F0502020204030204" pitchFamily="34" charset="0"/>
              <a:cs typeface="Calibri" panose="020F0502020204030204" pitchFamily="34" charset="0"/>
            </a:endParaRPr>
          </a:p>
          <a:p>
            <a:r>
              <a:rPr lang="fr-FR" sz="1600" dirty="0">
                <a:solidFill>
                  <a:srgbClr val="7030A0"/>
                </a:solidFill>
                <a:latin typeface="Calibri" panose="020F0502020204030204" pitchFamily="34" charset="0"/>
                <a:cs typeface="Calibri" panose="020F0502020204030204" pitchFamily="34" charset="0"/>
              </a:rPr>
              <a:t>Les différents acteurs :</a:t>
            </a:r>
          </a:p>
          <a:p>
            <a:pPr marL="285750" indent="-285750">
              <a:buFontTx/>
              <a:buChar char="-"/>
            </a:pPr>
            <a:r>
              <a:rPr lang="fr-FR" sz="1600" dirty="0">
                <a:solidFill>
                  <a:srgbClr val="7030A0"/>
                </a:solidFill>
                <a:latin typeface="Calibri" panose="020F0502020204030204" pitchFamily="34" charset="0"/>
                <a:cs typeface="Calibri" panose="020F0502020204030204" pitchFamily="34" charset="0"/>
              </a:rPr>
              <a:t>Les lycéens </a:t>
            </a:r>
          </a:p>
          <a:p>
            <a:pPr marL="285750" indent="-285750">
              <a:buFontTx/>
              <a:buChar char="-"/>
            </a:pPr>
            <a:r>
              <a:rPr lang="fr-FR" sz="1600" dirty="0">
                <a:solidFill>
                  <a:srgbClr val="7030A0"/>
                </a:solidFill>
                <a:latin typeface="Calibri" panose="020F0502020204030204" pitchFamily="34" charset="0"/>
                <a:cs typeface="Calibri" panose="020F0502020204030204" pitchFamily="34" charset="0"/>
              </a:rPr>
              <a:t>Les professeurs</a:t>
            </a:r>
          </a:p>
          <a:p>
            <a:pPr marL="285750" indent="-285750">
              <a:buFontTx/>
              <a:buChar char="-"/>
            </a:pPr>
            <a:r>
              <a:rPr lang="fr-FR" sz="1600" dirty="0">
                <a:solidFill>
                  <a:srgbClr val="7030A0"/>
                </a:solidFill>
                <a:latin typeface="Calibri" panose="020F0502020204030204" pitchFamily="34" charset="0"/>
                <a:cs typeface="Calibri" panose="020F0502020204030204" pitchFamily="34" charset="0"/>
              </a:rPr>
              <a:t>Les formations post-bac</a:t>
            </a:r>
          </a:p>
          <a:p>
            <a:pPr marL="285750" indent="-285750">
              <a:buFontTx/>
              <a:buChar char="-"/>
            </a:pPr>
            <a:r>
              <a:rPr lang="fr-FR" sz="1600" dirty="0">
                <a:solidFill>
                  <a:srgbClr val="7030A0"/>
                </a:solidFill>
                <a:latin typeface="Calibri" panose="020F0502020204030204" pitchFamily="34" charset="0"/>
                <a:cs typeface="Calibri" panose="020F0502020204030204" pitchFamily="34" charset="0"/>
              </a:rPr>
              <a:t>Parcoursup</a:t>
            </a:r>
          </a:p>
          <a:p>
            <a:pPr marL="285750" indent="-285750">
              <a:buFontTx/>
              <a:buChar char="-"/>
            </a:pPr>
            <a:r>
              <a:rPr lang="fr-FR" sz="1600" dirty="0">
                <a:solidFill>
                  <a:srgbClr val="7030A0"/>
                </a:solidFill>
                <a:latin typeface="Calibri" panose="020F0502020204030204" pitchFamily="34" charset="0"/>
                <a:cs typeface="Calibri" panose="020F0502020204030204" pitchFamily="34" charset="0"/>
              </a:rPr>
              <a:t>Le ministère de l'Éducation nationale (comme organisme gérant le Bac)</a:t>
            </a:r>
          </a:p>
          <a:p>
            <a:endParaRPr lang="fr-FR" sz="1600" dirty="0">
              <a:solidFill>
                <a:srgbClr val="7030A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18753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CAF7E39-26EA-B3B5-AAEB-32B03489625F}"/>
              </a:ext>
            </a:extLst>
          </p:cNvPr>
          <p:cNvSpPr txBox="1">
            <a:spLocks/>
          </p:cNvSpPr>
          <p:nvPr/>
        </p:nvSpPr>
        <p:spPr>
          <a:xfrm>
            <a:off x="1628775" y="1473883"/>
            <a:ext cx="9058275" cy="129711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6000" dirty="0">
                <a:solidFill>
                  <a:srgbClr val="4AA398"/>
                </a:solidFill>
                <a:latin typeface="Arial Rounded MT Bold" panose="020F0704030504030204" pitchFamily="34" charset="77"/>
              </a:rPr>
              <a:t>Introduction de l’outil</a:t>
            </a:r>
          </a:p>
        </p:txBody>
      </p:sp>
      <p:pic>
        <p:nvPicPr>
          <p:cNvPr id="6" name="Picture 5" descr="A black background with a black square&#10;&#10;Description automatically generated with medium confidence">
            <a:extLst>
              <a:ext uri="{FF2B5EF4-FFF2-40B4-BE49-F238E27FC236}">
                <a16:creationId xmlns:a16="http://schemas.microsoft.com/office/drawing/2014/main" id="{BC874CFA-6C11-6B9E-E532-A4BDC87E5B5D}"/>
              </a:ext>
            </a:extLst>
          </p:cNvPr>
          <p:cNvPicPr>
            <a:picLocks noChangeAspect="1"/>
          </p:cNvPicPr>
          <p:nvPr/>
        </p:nvPicPr>
        <p:blipFill rotWithShape="1">
          <a:blip r:embed="rId2"/>
          <a:srcRect b="12917"/>
          <a:stretch/>
        </p:blipFill>
        <p:spPr>
          <a:xfrm>
            <a:off x="4676820" y="3429000"/>
            <a:ext cx="2838359" cy="2471738"/>
          </a:xfrm>
          <a:prstGeom prst="rect">
            <a:avLst/>
          </a:prstGeom>
        </p:spPr>
      </p:pic>
    </p:spTree>
    <p:extLst>
      <p:ext uri="{BB962C8B-B14F-4D97-AF65-F5344CB8AC3E}">
        <p14:creationId xmlns:p14="http://schemas.microsoft.com/office/powerpoint/2010/main" val="21607658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34ED42D9-BCC6-343A-DD2E-3B6378BD7A10}"/>
              </a:ext>
            </a:extLst>
          </p:cNvPr>
          <p:cNvSpPr txBox="1"/>
          <p:nvPr/>
        </p:nvSpPr>
        <p:spPr>
          <a:xfrm>
            <a:off x="10168501" y="4073017"/>
            <a:ext cx="1953947" cy="369332"/>
          </a:xfrm>
          <a:prstGeom prst="rect">
            <a:avLst/>
          </a:prstGeom>
          <a:noFill/>
        </p:spPr>
        <p:txBody>
          <a:bodyPr wrap="square" rtlCol="0">
            <a:spAutoFit/>
          </a:bodyPr>
          <a:lstStyle/>
          <a:p>
            <a:r>
              <a:rPr lang="fr-FR" sz="900" dirty="0">
                <a:solidFill>
                  <a:schemeClr val="bg1">
                    <a:lumMod val="65000"/>
                  </a:schemeClr>
                </a:solidFill>
              </a:rPr>
              <a:t>Nb : les échelles de temps ne sont pas les mêmes sur les 2 frises</a:t>
            </a:r>
          </a:p>
        </p:txBody>
      </p:sp>
      <p:sp>
        <p:nvSpPr>
          <p:cNvPr id="40" name="TextBox 39">
            <a:extLst>
              <a:ext uri="{FF2B5EF4-FFF2-40B4-BE49-F238E27FC236}">
                <a16:creationId xmlns:a16="http://schemas.microsoft.com/office/drawing/2014/main" id="{4EDAA6F4-89A1-C024-CE0E-E5F6982C0C93}"/>
              </a:ext>
            </a:extLst>
          </p:cNvPr>
          <p:cNvSpPr txBox="1"/>
          <p:nvPr/>
        </p:nvSpPr>
        <p:spPr>
          <a:xfrm>
            <a:off x="5089482" y="4209324"/>
            <a:ext cx="2006831" cy="307777"/>
          </a:xfrm>
          <a:prstGeom prst="rect">
            <a:avLst/>
          </a:prstGeom>
          <a:noFill/>
        </p:spPr>
        <p:txBody>
          <a:bodyPr wrap="none" rtlCol="0">
            <a:spAutoFit/>
          </a:bodyPr>
          <a:lstStyle/>
          <a:p>
            <a:pPr algn="ctr"/>
            <a:r>
              <a:rPr lang="fr-FR" sz="1400" dirty="0">
                <a:latin typeface="Arial Rounded MT Bold" panose="020F0704030504030204" pitchFamily="34" charset="77"/>
                <a:cs typeface="Calibri" panose="020F0502020204030204" pitchFamily="34" charset="0"/>
              </a:rPr>
              <a:t>Pour les enseignants</a:t>
            </a:r>
          </a:p>
        </p:txBody>
      </p:sp>
      <p:sp>
        <p:nvSpPr>
          <p:cNvPr id="20" name="Rounded Rectangle 19">
            <a:extLst>
              <a:ext uri="{FF2B5EF4-FFF2-40B4-BE49-F238E27FC236}">
                <a16:creationId xmlns:a16="http://schemas.microsoft.com/office/drawing/2014/main" id="{8BD7258C-DD24-EC1F-2DA6-CC67F9B07745}"/>
              </a:ext>
            </a:extLst>
          </p:cNvPr>
          <p:cNvSpPr/>
          <p:nvPr/>
        </p:nvSpPr>
        <p:spPr>
          <a:xfrm>
            <a:off x="1019100" y="4593434"/>
            <a:ext cx="10239338" cy="2196252"/>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ounded Rectangle 28">
            <a:extLst>
              <a:ext uri="{FF2B5EF4-FFF2-40B4-BE49-F238E27FC236}">
                <a16:creationId xmlns:a16="http://schemas.microsoft.com/office/drawing/2014/main" id="{83942642-1FC6-6CDF-ACED-EAD61423F77C}"/>
              </a:ext>
            </a:extLst>
          </p:cNvPr>
          <p:cNvSpPr/>
          <p:nvPr/>
        </p:nvSpPr>
        <p:spPr>
          <a:xfrm>
            <a:off x="1684746" y="2088643"/>
            <a:ext cx="8924335" cy="1911203"/>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4" name="Straight Arrow Connector 33">
            <a:extLst>
              <a:ext uri="{FF2B5EF4-FFF2-40B4-BE49-F238E27FC236}">
                <a16:creationId xmlns:a16="http://schemas.microsoft.com/office/drawing/2014/main" id="{BAE9162F-DEEF-EED3-8337-CFF75177E466}"/>
              </a:ext>
            </a:extLst>
          </p:cNvPr>
          <p:cNvCxnSpPr>
            <a:cxnSpLocks/>
          </p:cNvCxnSpPr>
          <p:nvPr/>
        </p:nvCxnSpPr>
        <p:spPr>
          <a:xfrm>
            <a:off x="1132131" y="5892525"/>
            <a:ext cx="10013344" cy="0"/>
          </a:xfrm>
          <a:prstGeom prst="straightConnector1">
            <a:avLst/>
          </a:prstGeom>
          <a:ln w="76200">
            <a:solidFill>
              <a:srgbClr val="7030A0"/>
            </a:solidFill>
            <a:tailEnd type="triangle"/>
          </a:ln>
        </p:spPr>
        <p:style>
          <a:lnRef idx="2">
            <a:schemeClr val="dk1"/>
          </a:lnRef>
          <a:fillRef idx="0">
            <a:schemeClr val="dk1"/>
          </a:fillRef>
          <a:effectRef idx="1">
            <a:schemeClr val="dk1"/>
          </a:effectRef>
          <a:fontRef idx="minor">
            <a:schemeClr val="tx1"/>
          </a:fontRef>
        </p:style>
      </p:cxnSp>
      <p:sp>
        <p:nvSpPr>
          <p:cNvPr id="42" name="TextBox 41">
            <a:extLst>
              <a:ext uri="{FF2B5EF4-FFF2-40B4-BE49-F238E27FC236}">
                <a16:creationId xmlns:a16="http://schemas.microsoft.com/office/drawing/2014/main" id="{AE047336-8C6A-DCE8-EE43-4D6FB868757E}"/>
              </a:ext>
            </a:extLst>
          </p:cNvPr>
          <p:cNvSpPr txBox="1"/>
          <p:nvPr/>
        </p:nvSpPr>
        <p:spPr>
          <a:xfrm>
            <a:off x="1333571" y="5384690"/>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44" name="TextBox 43">
            <a:extLst>
              <a:ext uri="{FF2B5EF4-FFF2-40B4-BE49-F238E27FC236}">
                <a16:creationId xmlns:a16="http://schemas.microsoft.com/office/drawing/2014/main" id="{505A6E42-FA15-C7C9-DE2B-55FD20DBC8A8}"/>
              </a:ext>
            </a:extLst>
          </p:cNvPr>
          <p:cNvSpPr txBox="1"/>
          <p:nvPr/>
        </p:nvSpPr>
        <p:spPr>
          <a:xfrm>
            <a:off x="8293936" y="5384690"/>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45" name="TextBox 44">
            <a:extLst>
              <a:ext uri="{FF2B5EF4-FFF2-40B4-BE49-F238E27FC236}">
                <a16:creationId xmlns:a16="http://schemas.microsoft.com/office/drawing/2014/main" id="{7455B442-52CF-BAF5-870A-EA0DE6E5E664}"/>
              </a:ext>
            </a:extLst>
          </p:cNvPr>
          <p:cNvSpPr txBox="1"/>
          <p:nvPr/>
        </p:nvSpPr>
        <p:spPr>
          <a:xfrm>
            <a:off x="5892708" y="5384690"/>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46" name="TextBox 45">
            <a:extLst>
              <a:ext uri="{FF2B5EF4-FFF2-40B4-BE49-F238E27FC236}">
                <a16:creationId xmlns:a16="http://schemas.microsoft.com/office/drawing/2014/main" id="{B037E4EF-4F80-A91A-33A1-5CAC8DDCC4B6}"/>
              </a:ext>
            </a:extLst>
          </p:cNvPr>
          <p:cNvSpPr txBox="1"/>
          <p:nvPr/>
        </p:nvSpPr>
        <p:spPr>
          <a:xfrm>
            <a:off x="3491480" y="5384692"/>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47" name="TextBox 46">
            <a:extLst>
              <a:ext uri="{FF2B5EF4-FFF2-40B4-BE49-F238E27FC236}">
                <a16:creationId xmlns:a16="http://schemas.microsoft.com/office/drawing/2014/main" id="{CB0BC3F2-20A0-7600-F798-EDB35F793F7D}"/>
              </a:ext>
            </a:extLst>
          </p:cNvPr>
          <p:cNvSpPr txBox="1"/>
          <p:nvPr/>
        </p:nvSpPr>
        <p:spPr>
          <a:xfrm>
            <a:off x="8878002" y="5384690"/>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48" name="TextBox 47">
            <a:extLst>
              <a:ext uri="{FF2B5EF4-FFF2-40B4-BE49-F238E27FC236}">
                <a16:creationId xmlns:a16="http://schemas.microsoft.com/office/drawing/2014/main" id="{BBEB70A0-D38B-7CD3-7360-CB043984AD44}"/>
              </a:ext>
            </a:extLst>
          </p:cNvPr>
          <p:cNvSpPr txBox="1"/>
          <p:nvPr/>
        </p:nvSpPr>
        <p:spPr>
          <a:xfrm>
            <a:off x="9010910" y="6241603"/>
            <a:ext cx="1646156"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Épreuves du bac</a:t>
            </a:r>
          </a:p>
        </p:txBody>
      </p:sp>
      <p:sp>
        <p:nvSpPr>
          <p:cNvPr id="49" name="TextBox 48">
            <a:extLst>
              <a:ext uri="{FF2B5EF4-FFF2-40B4-BE49-F238E27FC236}">
                <a16:creationId xmlns:a16="http://schemas.microsoft.com/office/drawing/2014/main" id="{F2952F70-A808-8D44-6E7F-EEF20F687146}"/>
              </a:ext>
            </a:extLst>
          </p:cNvPr>
          <p:cNvSpPr txBox="1"/>
          <p:nvPr/>
        </p:nvSpPr>
        <p:spPr>
          <a:xfrm>
            <a:off x="1864728" y="5292360"/>
            <a:ext cx="2018371" cy="369332"/>
          </a:xfrm>
          <a:prstGeom prst="rect">
            <a:avLst/>
          </a:prstGeom>
          <a:noFill/>
        </p:spPr>
        <p:txBody>
          <a:bodyPr wrap="square" rtlCol="0">
            <a:spAutoFit/>
          </a:bodyPr>
          <a:lstStyle/>
          <a:p>
            <a:r>
              <a:rPr lang="fr-FR" dirty="0">
                <a:solidFill>
                  <a:srgbClr val="7030A0"/>
                </a:solidFill>
              </a:rPr>
              <a:t>1</a:t>
            </a:r>
            <a:r>
              <a:rPr lang="fr-FR" baseline="30000" dirty="0">
                <a:solidFill>
                  <a:srgbClr val="7030A0"/>
                </a:solidFill>
              </a:rPr>
              <a:t>er</a:t>
            </a:r>
            <a:r>
              <a:rPr lang="fr-FR" dirty="0">
                <a:solidFill>
                  <a:srgbClr val="7030A0"/>
                </a:solidFill>
              </a:rPr>
              <a:t> trimestre</a:t>
            </a:r>
          </a:p>
        </p:txBody>
      </p:sp>
      <p:sp>
        <p:nvSpPr>
          <p:cNvPr id="50" name="TextBox 49">
            <a:extLst>
              <a:ext uri="{FF2B5EF4-FFF2-40B4-BE49-F238E27FC236}">
                <a16:creationId xmlns:a16="http://schemas.microsoft.com/office/drawing/2014/main" id="{610FE243-443D-775F-1314-DA0D153467A0}"/>
              </a:ext>
            </a:extLst>
          </p:cNvPr>
          <p:cNvSpPr txBox="1"/>
          <p:nvPr/>
        </p:nvSpPr>
        <p:spPr>
          <a:xfrm>
            <a:off x="4212665" y="5301459"/>
            <a:ext cx="2018371" cy="369332"/>
          </a:xfrm>
          <a:prstGeom prst="rect">
            <a:avLst/>
          </a:prstGeom>
          <a:noFill/>
        </p:spPr>
        <p:txBody>
          <a:bodyPr wrap="square" rtlCol="0">
            <a:spAutoFit/>
          </a:bodyPr>
          <a:lstStyle/>
          <a:p>
            <a:r>
              <a:rPr lang="fr-FR" dirty="0">
                <a:solidFill>
                  <a:srgbClr val="7030A0"/>
                </a:solidFill>
              </a:rPr>
              <a:t>2</a:t>
            </a:r>
            <a:r>
              <a:rPr lang="fr-FR" baseline="30000" dirty="0">
                <a:solidFill>
                  <a:srgbClr val="7030A0"/>
                </a:solidFill>
              </a:rPr>
              <a:t>ème</a:t>
            </a:r>
            <a:r>
              <a:rPr lang="fr-FR" dirty="0">
                <a:solidFill>
                  <a:srgbClr val="7030A0"/>
                </a:solidFill>
              </a:rPr>
              <a:t> trimestre</a:t>
            </a:r>
          </a:p>
        </p:txBody>
      </p:sp>
      <p:sp>
        <p:nvSpPr>
          <p:cNvPr id="51" name="TextBox 50">
            <a:extLst>
              <a:ext uri="{FF2B5EF4-FFF2-40B4-BE49-F238E27FC236}">
                <a16:creationId xmlns:a16="http://schemas.microsoft.com/office/drawing/2014/main" id="{E4606BAB-D27B-2C1E-ADC4-1DADDFA60101}"/>
              </a:ext>
            </a:extLst>
          </p:cNvPr>
          <p:cNvSpPr txBox="1"/>
          <p:nvPr/>
        </p:nvSpPr>
        <p:spPr>
          <a:xfrm>
            <a:off x="6527020" y="5314023"/>
            <a:ext cx="2018371" cy="369332"/>
          </a:xfrm>
          <a:prstGeom prst="rect">
            <a:avLst/>
          </a:prstGeom>
          <a:noFill/>
        </p:spPr>
        <p:txBody>
          <a:bodyPr wrap="square" rtlCol="0">
            <a:spAutoFit/>
          </a:bodyPr>
          <a:lstStyle/>
          <a:p>
            <a:r>
              <a:rPr lang="fr-FR" dirty="0">
                <a:solidFill>
                  <a:srgbClr val="7030A0"/>
                </a:solidFill>
              </a:rPr>
              <a:t>3</a:t>
            </a:r>
            <a:r>
              <a:rPr lang="fr-FR" baseline="30000" dirty="0">
                <a:solidFill>
                  <a:srgbClr val="7030A0"/>
                </a:solidFill>
              </a:rPr>
              <a:t>ème</a:t>
            </a:r>
            <a:r>
              <a:rPr lang="fr-FR" dirty="0">
                <a:solidFill>
                  <a:srgbClr val="7030A0"/>
                </a:solidFill>
              </a:rPr>
              <a:t> trimestre</a:t>
            </a:r>
          </a:p>
        </p:txBody>
      </p:sp>
      <p:sp>
        <p:nvSpPr>
          <p:cNvPr id="52" name="Left Brace 51">
            <a:extLst>
              <a:ext uri="{FF2B5EF4-FFF2-40B4-BE49-F238E27FC236}">
                <a16:creationId xmlns:a16="http://schemas.microsoft.com/office/drawing/2014/main" id="{4DB016B4-3744-7831-A2BA-5CDBFD460E8D}"/>
              </a:ext>
            </a:extLst>
          </p:cNvPr>
          <p:cNvSpPr/>
          <p:nvPr/>
        </p:nvSpPr>
        <p:spPr>
          <a:xfrm rot="5400000">
            <a:off x="9218019" y="5131419"/>
            <a:ext cx="398887" cy="607375"/>
          </a:xfrm>
          <a:prstGeom prst="leftBrace">
            <a:avLst>
              <a:gd name="adj1" fmla="val 35486"/>
              <a:gd name="adj2" fmla="val 53390"/>
            </a:avLst>
          </a:prstGeom>
          <a:ln>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53" name="TextBox 52">
            <a:extLst>
              <a:ext uri="{FF2B5EF4-FFF2-40B4-BE49-F238E27FC236}">
                <a16:creationId xmlns:a16="http://schemas.microsoft.com/office/drawing/2014/main" id="{7F9386A8-3F3D-E1A9-D852-26972F76FB1E}"/>
              </a:ext>
            </a:extLst>
          </p:cNvPr>
          <p:cNvSpPr txBox="1"/>
          <p:nvPr/>
        </p:nvSpPr>
        <p:spPr>
          <a:xfrm>
            <a:off x="8853865" y="4866331"/>
            <a:ext cx="2311274" cy="369332"/>
          </a:xfrm>
          <a:prstGeom prst="rect">
            <a:avLst/>
          </a:prstGeom>
          <a:noFill/>
        </p:spPr>
        <p:txBody>
          <a:bodyPr wrap="none" rtlCol="0">
            <a:spAutoFit/>
          </a:bodyPr>
          <a:lstStyle/>
          <a:p>
            <a:r>
              <a:rPr lang="fr-FR" dirty="0">
                <a:solidFill>
                  <a:srgbClr val="7030A0"/>
                </a:solidFill>
              </a:rPr>
              <a:t>Période de correction</a:t>
            </a:r>
          </a:p>
        </p:txBody>
      </p:sp>
      <p:sp>
        <p:nvSpPr>
          <p:cNvPr id="54" name="TextBox 53">
            <a:extLst>
              <a:ext uri="{FF2B5EF4-FFF2-40B4-BE49-F238E27FC236}">
                <a16:creationId xmlns:a16="http://schemas.microsoft.com/office/drawing/2014/main" id="{22ABD988-735F-63AE-D065-9245EC50AC6F}"/>
              </a:ext>
            </a:extLst>
          </p:cNvPr>
          <p:cNvSpPr txBox="1"/>
          <p:nvPr/>
        </p:nvSpPr>
        <p:spPr>
          <a:xfrm>
            <a:off x="3258086" y="6246464"/>
            <a:ext cx="1497860" cy="523220"/>
          </a:xfrm>
          <a:prstGeom prst="rect">
            <a:avLst/>
          </a:prstGeom>
          <a:noFill/>
        </p:spPr>
        <p:txBody>
          <a:bodyPr wrap="square" rtlCol="0">
            <a:spAutoFit/>
          </a:bodyPr>
          <a:lstStyle/>
          <a:p>
            <a:r>
              <a:rPr lang="fr-FR" sz="1400" dirty="0">
                <a:solidFill>
                  <a:srgbClr val="7030A0"/>
                </a:solidFill>
                <a:latin typeface="Arial Rounded MT Bold" panose="020F0704030504030204" pitchFamily="34" charset="77"/>
              </a:rPr>
              <a:t>Remplir les bulletins</a:t>
            </a:r>
          </a:p>
        </p:txBody>
      </p:sp>
      <p:sp>
        <p:nvSpPr>
          <p:cNvPr id="55" name="TextBox 54">
            <a:extLst>
              <a:ext uri="{FF2B5EF4-FFF2-40B4-BE49-F238E27FC236}">
                <a16:creationId xmlns:a16="http://schemas.microsoft.com/office/drawing/2014/main" id="{75477697-4E0F-8709-8609-C93855379C84}"/>
              </a:ext>
            </a:extLst>
          </p:cNvPr>
          <p:cNvSpPr txBox="1"/>
          <p:nvPr/>
        </p:nvSpPr>
        <p:spPr>
          <a:xfrm>
            <a:off x="7788115" y="6246464"/>
            <a:ext cx="1332718" cy="523220"/>
          </a:xfrm>
          <a:prstGeom prst="rect">
            <a:avLst/>
          </a:prstGeom>
          <a:noFill/>
        </p:spPr>
        <p:txBody>
          <a:bodyPr wrap="square" rtlCol="0">
            <a:spAutoFit/>
          </a:bodyPr>
          <a:lstStyle/>
          <a:p>
            <a:r>
              <a:rPr lang="fr-FR" sz="1400" dirty="0">
                <a:solidFill>
                  <a:srgbClr val="7030A0"/>
                </a:solidFill>
                <a:latin typeface="Arial Rounded MT Bold" panose="020F0704030504030204" pitchFamily="34" charset="77"/>
              </a:rPr>
              <a:t>Remplir les bulletins</a:t>
            </a:r>
          </a:p>
        </p:txBody>
      </p:sp>
      <p:sp>
        <p:nvSpPr>
          <p:cNvPr id="56" name="TextBox 55">
            <a:extLst>
              <a:ext uri="{FF2B5EF4-FFF2-40B4-BE49-F238E27FC236}">
                <a16:creationId xmlns:a16="http://schemas.microsoft.com/office/drawing/2014/main" id="{D9BC24AC-8237-BF3A-01B3-EB24956CE83C}"/>
              </a:ext>
            </a:extLst>
          </p:cNvPr>
          <p:cNvSpPr txBox="1"/>
          <p:nvPr/>
        </p:nvSpPr>
        <p:spPr>
          <a:xfrm>
            <a:off x="5756370" y="6246464"/>
            <a:ext cx="1605228" cy="523220"/>
          </a:xfrm>
          <a:prstGeom prst="rect">
            <a:avLst/>
          </a:prstGeom>
          <a:noFill/>
        </p:spPr>
        <p:txBody>
          <a:bodyPr wrap="square" rtlCol="0">
            <a:spAutoFit/>
          </a:bodyPr>
          <a:lstStyle/>
          <a:p>
            <a:r>
              <a:rPr lang="fr-FR" sz="1400" dirty="0">
                <a:solidFill>
                  <a:srgbClr val="7030A0"/>
                </a:solidFill>
                <a:latin typeface="Arial Rounded MT Bold" panose="020F0704030504030204" pitchFamily="34" charset="77"/>
              </a:rPr>
              <a:t>Remplir les bulletins</a:t>
            </a:r>
          </a:p>
        </p:txBody>
      </p:sp>
      <p:sp>
        <p:nvSpPr>
          <p:cNvPr id="57" name="Right Brace 56">
            <a:extLst>
              <a:ext uri="{FF2B5EF4-FFF2-40B4-BE49-F238E27FC236}">
                <a16:creationId xmlns:a16="http://schemas.microsoft.com/office/drawing/2014/main" id="{969BEA36-F569-0BBB-8990-59C3B0755605}"/>
              </a:ext>
            </a:extLst>
          </p:cNvPr>
          <p:cNvSpPr/>
          <p:nvPr/>
        </p:nvSpPr>
        <p:spPr>
          <a:xfrm rot="16200000">
            <a:off x="4737571" y="1850069"/>
            <a:ext cx="471214" cy="6878834"/>
          </a:xfrm>
          <a:prstGeom prst="rightBrace">
            <a:avLst>
              <a:gd name="adj1" fmla="val 93435"/>
              <a:gd name="adj2" fmla="val 49940"/>
            </a:avLst>
          </a:prstGeom>
          <a:ln w="381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58" name="TextBox 57">
            <a:extLst>
              <a:ext uri="{FF2B5EF4-FFF2-40B4-BE49-F238E27FC236}">
                <a16:creationId xmlns:a16="http://schemas.microsoft.com/office/drawing/2014/main" id="{15D44977-7A44-8E81-DDEE-D2CE040ED0E8}"/>
              </a:ext>
            </a:extLst>
          </p:cNvPr>
          <p:cNvSpPr txBox="1"/>
          <p:nvPr/>
        </p:nvSpPr>
        <p:spPr>
          <a:xfrm>
            <a:off x="2659816" y="4656329"/>
            <a:ext cx="4739567" cy="369332"/>
          </a:xfrm>
          <a:prstGeom prst="rect">
            <a:avLst/>
          </a:prstGeom>
          <a:noFill/>
        </p:spPr>
        <p:txBody>
          <a:bodyPr wrap="none" rtlCol="0">
            <a:spAutoFit/>
          </a:bodyPr>
          <a:lstStyle/>
          <a:p>
            <a:r>
              <a:rPr lang="fr-FR" dirty="0">
                <a:solidFill>
                  <a:srgbClr val="7030A0"/>
                </a:solidFill>
              </a:rPr>
              <a:t>Formation des élèves et conseils d’orientation</a:t>
            </a:r>
          </a:p>
        </p:txBody>
      </p:sp>
      <p:cxnSp>
        <p:nvCxnSpPr>
          <p:cNvPr id="60" name="Straight Arrow Connector 59">
            <a:extLst>
              <a:ext uri="{FF2B5EF4-FFF2-40B4-BE49-F238E27FC236}">
                <a16:creationId xmlns:a16="http://schemas.microsoft.com/office/drawing/2014/main" id="{799F1C5A-2C8C-CAEA-2CDE-468D332B438C}"/>
              </a:ext>
            </a:extLst>
          </p:cNvPr>
          <p:cNvCxnSpPr>
            <a:cxnSpLocks/>
          </p:cNvCxnSpPr>
          <p:nvPr/>
        </p:nvCxnSpPr>
        <p:spPr>
          <a:xfrm>
            <a:off x="1801120" y="3114838"/>
            <a:ext cx="8589759" cy="0"/>
          </a:xfrm>
          <a:prstGeom prst="straightConnector1">
            <a:avLst/>
          </a:prstGeom>
          <a:ln w="76200">
            <a:solidFill>
              <a:srgbClr val="7030A0"/>
            </a:solidFill>
            <a:tailEnd type="triangle"/>
          </a:ln>
        </p:spPr>
        <p:style>
          <a:lnRef idx="2">
            <a:schemeClr val="dk1"/>
          </a:lnRef>
          <a:fillRef idx="0">
            <a:schemeClr val="dk1"/>
          </a:fillRef>
          <a:effectRef idx="1">
            <a:schemeClr val="dk1"/>
          </a:effectRef>
          <a:fontRef idx="minor">
            <a:schemeClr val="tx1"/>
          </a:fontRef>
        </p:style>
      </p:cxnSp>
      <p:sp>
        <p:nvSpPr>
          <p:cNvPr id="61" name="TextBox 60">
            <a:extLst>
              <a:ext uri="{FF2B5EF4-FFF2-40B4-BE49-F238E27FC236}">
                <a16:creationId xmlns:a16="http://schemas.microsoft.com/office/drawing/2014/main" id="{F52F9DDB-2913-4D7B-DFA6-F70C7BF9704D}"/>
              </a:ext>
            </a:extLst>
          </p:cNvPr>
          <p:cNvSpPr txBox="1"/>
          <p:nvPr/>
        </p:nvSpPr>
        <p:spPr>
          <a:xfrm>
            <a:off x="2002560" y="2607003"/>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62" name="TextBox 61">
            <a:extLst>
              <a:ext uri="{FF2B5EF4-FFF2-40B4-BE49-F238E27FC236}">
                <a16:creationId xmlns:a16="http://schemas.microsoft.com/office/drawing/2014/main" id="{FD35135F-F065-8E6C-EF36-077584525951}"/>
              </a:ext>
            </a:extLst>
          </p:cNvPr>
          <p:cNvSpPr txBox="1"/>
          <p:nvPr/>
        </p:nvSpPr>
        <p:spPr>
          <a:xfrm>
            <a:off x="8962925" y="2607003"/>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63" name="TextBox 62">
            <a:extLst>
              <a:ext uri="{FF2B5EF4-FFF2-40B4-BE49-F238E27FC236}">
                <a16:creationId xmlns:a16="http://schemas.microsoft.com/office/drawing/2014/main" id="{EA01EB7B-CC32-118E-4898-954C90DFAFC3}"/>
              </a:ext>
            </a:extLst>
          </p:cNvPr>
          <p:cNvSpPr txBox="1"/>
          <p:nvPr/>
        </p:nvSpPr>
        <p:spPr>
          <a:xfrm>
            <a:off x="6561697" y="2607003"/>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64" name="TextBox 63">
            <a:extLst>
              <a:ext uri="{FF2B5EF4-FFF2-40B4-BE49-F238E27FC236}">
                <a16:creationId xmlns:a16="http://schemas.microsoft.com/office/drawing/2014/main" id="{7D39DE6A-4DE4-3F9D-5576-0EA18EEFFD5C}"/>
              </a:ext>
            </a:extLst>
          </p:cNvPr>
          <p:cNvSpPr txBox="1"/>
          <p:nvPr/>
        </p:nvSpPr>
        <p:spPr>
          <a:xfrm>
            <a:off x="4160469" y="260700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65" name="TextBox 64">
            <a:extLst>
              <a:ext uri="{FF2B5EF4-FFF2-40B4-BE49-F238E27FC236}">
                <a16:creationId xmlns:a16="http://schemas.microsoft.com/office/drawing/2014/main" id="{30D8B320-CB79-CD92-78F8-AEC70840DE06}"/>
              </a:ext>
            </a:extLst>
          </p:cNvPr>
          <p:cNvSpPr txBox="1"/>
          <p:nvPr/>
        </p:nvSpPr>
        <p:spPr>
          <a:xfrm>
            <a:off x="9546991" y="2607003"/>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66" name="TextBox 65">
            <a:extLst>
              <a:ext uri="{FF2B5EF4-FFF2-40B4-BE49-F238E27FC236}">
                <a16:creationId xmlns:a16="http://schemas.microsoft.com/office/drawing/2014/main" id="{9B9676CD-2096-3D75-03AD-E71A9B3A1B8F}"/>
              </a:ext>
            </a:extLst>
          </p:cNvPr>
          <p:cNvSpPr txBox="1"/>
          <p:nvPr/>
        </p:nvSpPr>
        <p:spPr>
          <a:xfrm>
            <a:off x="8962925" y="3634240"/>
            <a:ext cx="1646156"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Épreuves du bac</a:t>
            </a:r>
          </a:p>
        </p:txBody>
      </p:sp>
      <p:sp>
        <p:nvSpPr>
          <p:cNvPr id="67" name="TextBox 66">
            <a:extLst>
              <a:ext uri="{FF2B5EF4-FFF2-40B4-BE49-F238E27FC236}">
                <a16:creationId xmlns:a16="http://schemas.microsoft.com/office/drawing/2014/main" id="{65362FDE-FD9D-BDEB-D878-CE40F55424BF}"/>
              </a:ext>
            </a:extLst>
          </p:cNvPr>
          <p:cNvSpPr txBox="1"/>
          <p:nvPr/>
        </p:nvSpPr>
        <p:spPr>
          <a:xfrm>
            <a:off x="2533717" y="2514673"/>
            <a:ext cx="2018371" cy="369332"/>
          </a:xfrm>
          <a:prstGeom prst="rect">
            <a:avLst/>
          </a:prstGeom>
          <a:noFill/>
        </p:spPr>
        <p:txBody>
          <a:bodyPr wrap="square" rtlCol="0">
            <a:spAutoFit/>
          </a:bodyPr>
          <a:lstStyle/>
          <a:p>
            <a:r>
              <a:rPr lang="fr-FR" dirty="0">
                <a:solidFill>
                  <a:srgbClr val="7030A0"/>
                </a:solidFill>
              </a:rPr>
              <a:t>1</a:t>
            </a:r>
            <a:r>
              <a:rPr lang="fr-FR" baseline="30000" dirty="0">
                <a:solidFill>
                  <a:srgbClr val="7030A0"/>
                </a:solidFill>
              </a:rPr>
              <a:t>er</a:t>
            </a:r>
            <a:r>
              <a:rPr lang="fr-FR" dirty="0">
                <a:solidFill>
                  <a:srgbClr val="7030A0"/>
                </a:solidFill>
              </a:rPr>
              <a:t> trimestre</a:t>
            </a:r>
          </a:p>
        </p:txBody>
      </p:sp>
      <p:sp>
        <p:nvSpPr>
          <p:cNvPr id="68" name="TextBox 67">
            <a:extLst>
              <a:ext uri="{FF2B5EF4-FFF2-40B4-BE49-F238E27FC236}">
                <a16:creationId xmlns:a16="http://schemas.microsoft.com/office/drawing/2014/main" id="{A873CAE4-1E74-D6EF-C1C0-CBEAE8643D7D}"/>
              </a:ext>
            </a:extLst>
          </p:cNvPr>
          <p:cNvSpPr txBox="1"/>
          <p:nvPr/>
        </p:nvSpPr>
        <p:spPr>
          <a:xfrm>
            <a:off x="4802462" y="2514673"/>
            <a:ext cx="2018371" cy="369332"/>
          </a:xfrm>
          <a:prstGeom prst="rect">
            <a:avLst/>
          </a:prstGeom>
          <a:noFill/>
        </p:spPr>
        <p:txBody>
          <a:bodyPr wrap="square" rtlCol="0">
            <a:spAutoFit/>
          </a:bodyPr>
          <a:lstStyle/>
          <a:p>
            <a:r>
              <a:rPr lang="fr-FR" dirty="0">
                <a:solidFill>
                  <a:srgbClr val="7030A0"/>
                </a:solidFill>
              </a:rPr>
              <a:t>2</a:t>
            </a:r>
            <a:r>
              <a:rPr lang="fr-FR" baseline="30000" dirty="0">
                <a:solidFill>
                  <a:srgbClr val="7030A0"/>
                </a:solidFill>
              </a:rPr>
              <a:t>ème</a:t>
            </a:r>
            <a:r>
              <a:rPr lang="fr-FR" dirty="0">
                <a:solidFill>
                  <a:srgbClr val="7030A0"/>
                </a:solidFill>
              </a:rPr>
              <a:t> trimestre</a:t>
            </a:r>
          </a:p>
        </p:txBody>
      </p:sp>
      <p:sp>
        <p:nvSpPr>
          <p:cNvPr id="69" name="TextBox 68">
            <a:extLst>
              <a:ext uri="{FF2B5EF4-FFF2-40B4-BE49-F238E27FC236}">
                <a16:creationId xmlns:a16="http://schemas.microsoft.com/office/drawing/2014/main" id="{D3BC8D9E-0446-F888-0A48-91B6DF6E5EB2}"/>
              </a:ext>
            </a:extLst>
          </p:cNvPr>
          <p:cNvSpPr txBox="1"/>
          <p:nvPr/>
        </p:nvSpPr>
        <p:spPr>
          <a:xfrm>
            <a:off x="7389539" y="2514673"/>
            <a:ext cx="2018371" cy="369332"/>
          </a:xfrm>
          <a:prstGeom prst="rect">
            <a:avLst/>
          </a:prstGeom>
          <a:noFill/>
        </p:spPr>
        <p:txBody>
          <a:bodyPr wrap="square" rtlCol="0">
            <a:spAutoFit/>
          </a:bodyPr>
          <a:lstStyle/>
          <a:p>
            <a:r>
              <a:rPr lang="fr-FR" dirty="0">
                <a:solidFill>
                  <a:srgbClr val="7030A0"/>
                </a:solidFill>
              </a:rPr>
              <a:t>3</a:t>
            </a:r>
            <a:r>
              <a:rPr lang="fr-FR" baseline="30000" dirty="0">
                <a:solidFill>
                  <a:srgbClr val="7030A0"/>
                </a:solidFill>
              </a:rPr>
              <a:t>ème</a:t>
            </a:r>
            <a:r>
              <a:rPr lang="fr-FR" dirty="0">
                <a:solidFill>
                  <a:srgbClr val="7030A0"/>
                </a:solidFill>
              </a:rPr>
              <a:t> trimestre</a:t>
            </a:r>
          </a:p>
        </p:txBody>
      </p:sp>
      <p:sp>
        <p:nvSpPr>
          <p:cNvPr id="70" name="Left Brace 69">
            <a:extLst>
              <a:ext uri="{FF2B5EF4-FFF2-40B4-BE49-F238E27FC236}">
                <a16:creationId xmlns:a16="http://schemas.microsoft.com/office/drawing/2014/main" id="{95DD57ED-3642-7EA1-1CE4-FBE33E315460}"/>
              </a:ext>
            </a:extLst>
          </p:cNvPr>
          <p:cNvSpPr/>
          <p:nvPr/>
        </p:nvSpPr>
        <p:spPr>
          <a:xfrm rot="5400000">
            <a:off x="9270546" y="2365103"/>
            <a:ext cx="398887" cy="607375"/>
          </a:xfrm>
          <a:prstGeom prst="leftBrace">
            <a:avLst>
              <a:gd name="adj1" fmla="val 14865"/>
              <a:gd name="adj2" fmla="val 53390"/>
            </a:avLst>
          </a:prstGeom>
          <a:ln>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71" name="TextBox 70">
            <a:extLst>
              <a:ext uri="{FF2B5EF4-FFF2-40B4-BE49-F238E27FC236}">
                <a16:creationId xmlns:a16="http://schemas.microsoft.com/office/drawing/2014/main" id="{A6C318C0-30E9-C660-EC54-0D1AC39B36EF}"/>
              </a:ext>
            </a:extLst>
          </p:cNvPr>
          <p:cNvSpPr txBox="1"/>
          <p:nvPr/>
        </p:nvSpPr>
        <p:spPr>
          <a:xfrm>
            <a:off x="8586728" y="2088644"/>
            <a:ext cx="1920526" cy="369332"/>
          </a:xfrm>
          <a:prstGeom prst="rect">
            <a:avLst/>
          </a:prstGeom>
          <a:noFill/>
        </p:spPr>
        <p:txBody>
          <a:bodyPr wrap="none" rtlCol="0">
            <a:spAutoFit/>
          </a:bodyPr>
          <a:lstStyle/>
          <a:p>
            <a:r>
              <a:rPr lang="fr-FR" dirty="0">
                <a:solidFill>
                  <a:srgbClr val="7030A0"/>
                </a:solidFill>
              </a:rPr>
              <a:t>Phase de révision</a:t>
            </a:r>
          </a:p>
        </p:txBody>
      </p:sp>
      <p:sp>
        <p:nvSpPr>
          <p:cNvPr id="72" name="TextBox 71">
            <a:extLst>
              <a:ext uri="{FF2B5EF4-FFF2-40B4-BE49-F238E27FC236}">
                <a16:creationId xmlns:a16="http://schemas.microsoft.com/office/drawing/2014/main" id="{0D323688-2421-3FE7-DD78-2BEEF1B4CDE7}"/>
              </a:ext>
            </a:extLst>
          </p:cNvPr>
          <p:cNvSpPr txBox="1"/>
          <p:nvPr/>
        </p:nvSpPr>
        <p:spPr>
          <a:xfrm>
            <a:off x="4722658" y="2783039"/>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73" name="TextBox 72">
            <a:extLst>
              <a:ext uri="{FF2B5EF4-FFF2-40B4-BE49-F238E27FC236}">
                <a16:creationId xmlns:a16="http://schemas.microsoft.com/office/drawing/2014/main" id="{429471C3-6A29-3584-1769-728199CF14F6}"/>
              </a:ext>
            </a:extLst>
          </p:cNvPr>
          <p:cNvSpPr txBox="1"/>
          <p:nvPr/>
        </p:nvSpPr>
        <p:spPr>
          <a:xfrm>
            <a:off x="7975535" y="2758339"/>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74" name="TextBox 73">
            <a:extLst>
              <a:ext uri="{FF2B5EF4-FFF2-40B4-BE49-F238E27FC236}">
                <a16:creationId xmlns:a16="http://schemas.microsoft.com/office/drawing/2014/main" id="{66B77399-802D-682C-94E3-9AE4AD9FBD23}"/>
              </a:ext>
            </a:extLst>
          </p:cNvPr>
          <p:cNvSpPr txBox="1"/>
          <p:nvPr/>
        </p:nvSpPr>
        <p:spPr>
          <a:xfrm>
            <a:off x="5388210" y="1614966"/>
            <a:ext cx="1501117" cy="307777"/>
          </a:xfrm>
          <a:prstGeom prst="rect">
            <a:avLst/>
          </a:prstGeom>
          <a:noFill/>
        </p:spPr>
        <p:txBody>
          <a:bodyPr wrap="none" rtlCol="0">
            <a:spAutoFit/>
          </a:bodyPr>
          <a:lstStyle/>
          <a:p>
            <a:pPr algn="ctr"/>
            <a:r>
              <a:rPr lang="fr-FR" sz="1400" dirty="0">
                <a:latin typeface="Arial Rounded MT Bold" panose="020F0704030504030204" pitchFamily="34" charset="77"/>
                <a:cs typeface="Calibri" panose="020F0502020204030204" pitchFamily="34" charset="0"/>
              </a:rPr>
              <a:t>Pour les élèves</a:t>
            </a:r>
          </a:p>
        </p:txBody>
      </p:sp>
      <p:sp>
        <p:nvSpPr>
          <p:cNvPr id="76" name="TextBox 75">
            <a:extLst>
              <a:ext uri="{FF2B5EF4-FFF2-40B4-BE49-F238E27FC236}">
                <a16:creationId xmlns:a16="http://schemas.microsoft.com/office/drawing/2014/main" id="{9038B1BA-0CD9-CC8B-522C-7A6131843CE9}"/>
              </a:ext>
            </a:extLst>
          </p:cNvPr>
          <p:cNvSpPr txBox="1"/>
          <p:nvPr/>
        </p:nvSpPr>
        <p:spPr>
          <a:xfrm rot="16200000">
            <a:off x="-555550" y="1783000"/>
            <a:ext cx="2809784" cy="1277273"/>
          </a:xfrm>
          <a:prstGeom prst="rect">
            <a:avLst/>
          </a:prstGeom>
          <a:noFill/>
        </p:spPr>
        <p:txBody>
          <a:bodyPr wrap="square" rtlCol="0">
            <a:spAutoFit/>
          </a:bodyPr>
          <a:lstStyle/>
          <a:p>
            <a:pPr algn="just"/>
            <a:r>
              <a:rPr lang="fr-FR" sz="1100" u="sng" dirty="0">
                <a:solidFill>
                  <a:schemeClr val="bg1">
                    <a:lumMod val="50000"/>
                  </a:schemeClr>
                </a:solidFill>
                <a:latin typeface="Calibri" panose="020F0502020204030204" pitchFamily="34" charset="0"/>
                <a:cs typeface="Calibri" panose="020F0502020204030204" pitchFamily="34" charset="0"/>
              </a:rPr>
              <a:t>Consigne étape 2 : </a:t>
            </a:r>
          </a:p>
          <a:p>
            <a:pPr algn="just"/>
            <a:r>
              <a:rPr lang="fr-FR" sz="1100" dirty="0">
                <a:solidFill>
                  <a:schemeClr val="bg1">
                    <a:lumMod val="50000"/>
                  </a:schemeClr>
                </a:solidFill>
                <a:latin typeface="Calibri" panose="020F0502020204030204" pitchFamily="34" charset="0"/>
                <a:cs typeface="Calibri" panose="020F0502020204030204" pitchFamily="34" charset="0"/>
              </a:rPr>
              <a:t>Pour chaque acteur, représenter sur une frise sa logique temporelle ou ses temporalités, sans que celles-ci soient influencées par l’objet d’étude, puisqu’à cette étape, celui-ci est en mode objet fantôme : il n’existe pas encore.</a:t>
            </a:r>
          </a:p>
        </p:txBody>
      </p:sp>
      <p:sp>
        <p:nvSpPr>
          <p:cNvPr id="77" name="TextBox 76">
            <a:extLst>
              <a:ext uri="{FF2B5EF4-FFF2-40B4-BE49-F238E27FC236}">
                <a16:creationId xmlns:a16="http://schemas.microsoft.com/office/drawing/2014/main" id="{0F953925-061B-CADF-1C76-7D5234374611}"/>
              </a:ext>
            </a:extLst>
          </p:cNvPr>
          <p:cNvSpPr txBox="1"/>
          <p:nvPr/>
        </p:nvSpPr>
        <p:spPr>
          <a:xfrm>
            <a:off x="3428621" y="852328"/>
            <a:ext cx="5737681" cy="461665"/>
          </a:xfrm>
          <a:prstGeom prst="rect">
            <a:avLst/>
          </a:prstGeom>
          <a:noFill/>
        </p:spPr>
        <p:txBody>
          <a:bodyPr wrap="square" rtlCol="0">
            <a:spAutoFit/>
          </a:bodyPr>
          <a:lstStyle/>
          <a:p>
            <a:pPr algn="just"/>
            <a:r>
              <a:rPr lang="fr-FR" sz="1200" i="1" dirty="0">
                <a:latin typeface="Calibri" panose="020F0502020204030204" pitchFamily="34" charset="0"/>
                <a:cs typeface="Calibri" panose="020F0502020204030204" pitchFamily="34" charset="0"/>
              </a:rPr>
              <a:t>Pour cet exemple, nous choisissons seulement les deux acteurs les plus pertinents. C’est à voir en fonction de chaque exemple, pour savoir quels acteurs méritent le plus d’attention.</a:t>
            </a:r>
          </a:p>
        </p:txBody>
      </p:sp>
      <p:sp>
        <p:nvSpPr>
          <p:cNvPr id="78" name="TextBox 77">
            <a:extLst>
              <a:ext uri="{FF2B5EF4-FFF2-40B4-BE49-F238E27FC236}">
                <a16:creationId xmlns:a16="http://schemas.microsoft.com/office/drawing/2014/main" id="{FF1CBC25-7589-7917-8228-D52479795E32}"/>
              </a:ext>
            </a:extLst>
          </p:cNvPr>
          <p:cNvSpPr txBox="1"/>
          <p:nvPr/>
        </p:nvSpPr>
        <p:spPr>
          <a:xfrm>
            <a:off x="2532539" y="385086"/>
            <a:ext cx="8272095" cy="369332"/>
          </a:xfrm>
          <a:prstGeom prst="rect">
            <a:avLst/>
          </a:prstGeom>
          <a:noFill/>
        </p:spPr>
        <p:txBody>
          <a:bodyPr wrap="square" rtlCol="0">
            <a:spAutoFit/>
          </a:bodyPr>
          <a:lstStyle/>
          <a:p>
            <a:r>
              <a:rPr lang="fr-FR" b="1" dirty="0">
                <a:solidFill>
                  <a:schemeClr val="accent5">
                    <a:lumMod val="75000"/>
                  </a:schemeClr>
                </a:solidFill>
                <a:latin typeface="Arial Rounded MT Bold" panose="020F0704030504030204" pitchFamily="34" charset="77"/>
                <a:cs typeface="Calibri" panose="020F0502020204030204" pitchFamily="34" charset="0"/>
              </a:rPr>
              <a:t>Etape 2 - </a:t>
            </a:r>
            <a:r>
              <a:rPr lang="fr-FR" b="0" i="0" u="none" strike="noStrike" dirty="0">
                <a:solidFill>
                  <a:schemeClr val="accent5"/>
                </a:solidFill>
                <a:effectLst/>
                <a:highlight>
                  <a:srgbClr val="FFFFFF"/>
                </a:highlight>
                <a:latin typeface="Arial Rounded MT Bold" panose="020F0704030504030204" pitchFamily="34" charset="77"/>
                <a:cs typeface="Calibri" panose="020F0502020204030204" pitchFamily="34" charset="0"/>
              </a:rPr>
              <a:t>Objet fantôme : que se passe-t-il si l’objet d’étude n’est pas là ?</a:t>
            </a:r>
            <a:endParaRPr lang="fr-FR" dirty="0">
              <a:solidFill>
                <a:schemeClr val="accent5"/>
              </a:solidFill>
              <a:latin typeface="Arial Rounded MT Bold" panose="020F0704030504030204" pitchFamily="34" charset="77"/>
              <a:cs typeface="Calibri" panose="020F0502020204030204" pitchFamily="34" charset="0"/>
            </a:endParaRPr>
          </a:p>
        </p:txBody>
      </p:sp>
      <p:sp>
        <p:nvSpPr>
          <p:cNvPr id="79" name="Title 1">
            <a:extLst>
              <a:ext uri="{FF2B5EF4-FFF2-40B4-BE49-F238E27FC236}">
                <a16:creationId xmlns:a16="http://schemas.microsoft.com/office/drawing/2014/main" id="{A774B045-CBD8-4C55-702A-FB9B40C5DBAF}"/>
              </a:ext>
            </a:extLst>
          </p:cNvPr>
          <p:cNvSpPr txBox="1">
            <a:spLocks/>
          </p:cNvSpPr>
          <p:nvPr/>
        </p:nvSpPr>
        <p:spPr>
          <a:xfrm>
            <a:off x="838200" y="365125"/>
            <a:ext cx="4282440" cy="82359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chemeClr val="bg1">
                    <a:lumMod val="50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-P-I</a:t>
            </a:r>
          </a:p>
        </p:txBody>
      </p:sp>
    </p:spTree>
    <p:extLst>
      <p:ext uri="{BB962C8B-B14F-4D97-AF65-F5344CB8AC3E}">
        <p14:creationId xmlns:p14="http://schemas.microsoft.com/office/powerpoint/2010/main" val="21299227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654653A-1F77-61C4-7C8B-3538E624A56D}"/>
              </a:ext>
            </a:extLst>
          </p:cNvPr>
          <p:cNvSpPr txBox="1"/>
          <p:nvPr/>
        </p:nvSpPr>
        <p:spPr>
          <a:xfrm rot="16200000">
            <a:off x="-24795" y="2262954"/>
            <a:ext cx="1501117" cy="307777"/>
          </a:xfrm>
          <a:prstGeom prst="rect">
            <a:avLst/>
          </a:prstGeom>
          <a:noFill/>
        </p:spPr>
        <p:txBody>
          <a:bodyPr wrap="none" rtlCol="0">
            <a:spAutoFit/>
          </a:bodyPr>
          <a:lstStyle/>
          <a:p>
            <a:pPr algn="ctr"/>
            <a:r>
              <a:rPr lang="fr-FR" sz="1400" dirty="0">
                <a:latin typeface="Arial Rounded MT Bold" panose="020F0704030504030204" pitchFamily="34" charset="77"/>
                <a:cs typeface="Calibri" panose="020F0502020204030204" pitchFamily="34" charset="0"/>
              </a:rPr>
              <a:t>Pour les élèves</a:t>
            </a:r>
          </a:p>
        </p:txBody>
      </p:sp>
      <p:grpSp>
        <p:nvGrpSpPr>
          <p:cNvPr id="35" name="Group 34">
            <a:extLst>
              <a:ext uri="{FF2B5EF4-FFF2-40B4-BE49-F238E27FC236}">
                <a16:creationId xmlns:a16="http://schemas.microsoft.com/office/drawing/2014/main" id="{8766023D-935F-08CE-0607-95D14EEDE250}"/>
              </a:ext>
            </a:extLst>
          </p:cNvPr>
          <p:cNvGrpSpPr/>
          <p:nvPr/>
        </p:nvGrpSpPr>
        <p:grpSpPr>
          <a:xfrm>
            <a:off x="956065" y="1026165"/>
            <a:ext cx="10279870" cy="3143056"/>
            <a:chOff x="1682961" y="926666"/>
            <a:chExt cx="10279870" cy="3143056"/>
          </a:xfrm>
        </p:grpSpPr>
        <p:sp>
          <p:nvSpPr>
            <p:cNvPr id="5" name="Rounded Rectangle 4">
              <a:extLst>
                <a:ext uri="{FF2B5EF4-FFF2-40B4-BE49-F238E27FC236}">
                  <a16:creationId xmlns:a16="http://schemas.microsoft.com/office/drawing/2014/main" id="{3701D635-2EA0-9B7A-0E01-63C6BA3343A3}"/>
                </a:ext>
              </a:extLst>
            </p:cNvPr>
            <p:cNvSpPr/>
            <p:nvPr/>
          </p:nvSpPr>
          <p:spPr>
            <a:xfrm>
              <a:off x="1682961" y="926666"/>
              <a:ext cx="9979952" cy="3143056"/>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 name="Straight Arrow Connector 6">
              <a:extLst>
                <a:ext uri="{FF2B5EF4-FFF2-40B4-BE49-F238E27FC236}">
                  <a16:creationId xmlns:a16="http://schemas.microsoft.com/office/drawing/2014/main" id="{81A2B5B9-8FDD-1146-DD9C-AE7F70A618F0}"/>
                </a:ext>
              </a:extLst>
            </p:cNvPr>
            <p:cNvCxnSpPr>
              <a:cxnSpLocks/>
            </p:cNvCxnSpPr>
            <p:nvPr/>
          </p:nvCxnSpPr>
          <p:spPr>
            <a:xfrm>
              <a:off x="1801120" y="2625100"/>
              <a:ext cx="8589759" cy="0"/>
            </a:xfrm>
            <a:prstGeom prst="straightConnector1">
              <a:avLst/>
            </a:prstGeom>
            <a:ln w="76200">
              <a:solidFill>
                <a:srgbClr val="7030A0"/>
              </a:solidFill>
              <a:tailEnd type="triangle"/>
            </a:ln>
          </p:spPr>
          <p:style>
            <a:lnRef idx="2">
              <a:schemeClr val="dk1"/>
            </a:lnRef>
            <a:fillRef idx="0">
              <a:schemeClr val="dk1"/>
            </a:fillRef>
            <a:effectRef idx="1">
              <a:schemeClr val="dk1"/>
            </a:effectRef>
            <a:fontRef idx="minor">
              <a:schemeClr val="tx1"/>
            </a:fontRef>
          </p:style>
        </p:cxnSp>
        <p:sp>
          <p:nvSpPr>
            <p:cNvPr id="8" name="TextBox 7">
              <a:extLst>
                <a:ext uri="{FF2B5EF4-FFF2-40B4-BE49-F238E27FC236}">
                  <a16:creationId xmlns:a16="http://schemas.microsoft.com/office/drawing/2014/main" id="{E2F97B18-8033-A167-5AB0-A8C69B0CA376}"/>
                </a:ext>
              </a:extLst>
            </p:cNvPr>
            <p:cNvSpPr txBox="1"/>
            <p:nvPr/>
          </p:nvSpPr>
          <p:spPr>
            <a:xfrm>
              <a:off x="2002560" y="2117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9" name="TextBox 8">
              <a:extLst>
                <a:ext uri="{FF2B5EF4-FFF2-40B4-BE49-F238E27FC236}">
                  <a16:creationId xmlns:a16="http://schemas.microsoft.com/office/drawing/2014/main" id="{F71D9355-266F-9B86-347C-23CBB7754B6F}"/>
                </a:ext>
              </a:extLst>
            </p:cNvPr>
            <p:cNvSpPr txBox="1"/>
            <p:nvPr/>
          </p:nvSpPr>
          <p:spPr>
            <a:xfrm>
              <a:off x="8962925" y="2117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10" name="TextBox 9">
              <a:extLst>
                <a:ext uri="{FF2B5EF4-FFF2-40B4-BE49-F238E27FC236}">
                  <a16:creationId xmlns:a16="http://schemas.microsoft.com/office/drawing/2014/main" id="{C98EC4E9-015E-1D54-170E-3EDF184D00D2}"/>
                </a:ext>
              </a:extLst>
            </p:cNvPr>
            <p:cNvSpPr txBox="1"/>
            <p:nvPr/>
          </p:nvSpPr>
          <p:spPr>
            <a:xfrm>
              <a:off x="6561697" y="2117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11" name="TextBox 10">
              <a:extLst>
                <a:ext uri="{FF2B5EF4-FFF2-40B4-BE49-F238E27FC236}">
                  <a16:creationId xmlns:a16="http://schemas.microsoft.com/office/drawing/2014/main" id="{4DB6BCE0-B6BE-8C6D-B6A5-569E086BE64C}"/>
                </a:ext>
              </a:extLst>
            </p:cNvPr>
            <p:cNvSpPr txBox="1"/>
            <p:nvPr/>
          </p:nvSpPr>
          <p:spPr>
            <a:xfrm>
              <a:off x="4160469" y="2117267"/>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12" name="TextBox 11">
              <a:extLst>
                <a:ext uri="{FF2B5EF4-FFF2-40B4-BE49-F238E27FC236}">
                  <a16:creationId xmlns:a16="http://schemas.microsoft.com/office/drawing/2014/main" id="{6770078E-D537-A6BD-6788-4C239D852682}"/>
                </a:ext>
              </a:extLst>
            </p:cNvPr>
            <p:cNvSpPr txBox="1"/>
            <p:nvPr/>
          </p:nvSpPr>
          <p:spPr>
            <a:xfrm>
              <a:off x="9546991" y="2117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13" name="TextBox 12">
              <a:extLst>
                <a:ext uri="{FF2B5EF4-FFF2-40B4-BE49-F238E27FC236}">
                  <a16:creationId xmlns:a16="http://schemas.microsoft.com/office/drawing/2014/main" id="{567AA0F8-24DD-9B2C-0F73-B268156DE939}"/>
                </a:ext>
              </a:extLst>
            </p:cNvPr>
            <p:cNvSpPr txBox="1"/>
            <p:nvPr/>
          </p:nvSpPr>
          <p:spPr>
            <a:xfrm>
              <a:off x="8962925" y="3144502"/>
              <a:ext cx="1646156"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Épreuves du bac</a:t>
              </a:r>
            </a:p>
          </p:txBody>
        </p:sp>
        <p:sp>
          <p:nvSpPr>
            <p:cNvPr id="14" name="TextBox 13">
              <a:extLst>
                <a:ext uri="{FF2B5EF4-FFF2-40B4-BE49-F238E27FC236}">
                  <a16:creationId xmlns:a16="http://schemas.microsoft.com/office/drawing/2014/main" id="{5F299D57-BC6C-3201-1D5E-7EDD7F56C11A}"/>
                </a:ext>
              </a:extLst>
            </p:cNvPr>
            <p:cNvSpPr txBox="1"/>
            <p:nvPr/>
          </p:nvSpPr>
          <p:spPr>
            <a:xfrm>
              <a:off x="2533717" y="2024935"/>
              <a:ext cx="2018371" cy="369332"/>
            </a:xfrm>
            <a:prstGeom prst="rect">
              <a:avLst/>
            </a:prstGeom>
            <a:noFill/>
          </p:spPr>
          <p:txBody>
            <a:bodyPr wrap="square" rtlCol="0">
              <a:spAutoFit/>
            </a:bodyPr>
            <a:lstStyle/>
            <a:p>
              <a:r>
                <a:rPr lang="fr-FR" dirty="0">
                  <a:solidFill>
                    <a:srgbClr val="7030A0"/>
                  </a:solidFill>
                </a:rPr>
                <a:t>1</a:t>
              </a:r>
              <a:r>
                <a:rPr lang="fr-FR" baseline="30000" dirty="0">
                  <a:solidFill>
                    <a:srgbClr val="7030A0"/>
                  </a:solidFill>
                </a:rPr>
                <a:t>er</a:t>
              </a:r>
              <a:r>
                <a:rPr lang="fr-FR" dirty="0">
                  <a:solidFill>
                    <a:srgbClr val="7030A0"/>
                  </a:solidFill>
                </a:rPr>
                <a:t> trimestre</a:t>
              </a:r>
            </a:p>
          </p:txBody>
        </p:sp>
        <p:sp>
          <p:nvSpPr>
            <p:cNvPr id="15" name="TextBox 14">
              <a:extLst>
                <a:ext uri="{FF2B5EF4-FFF2-40B4-BE49-F238E27FC236}">
                  <a16:creationId xmlns:a16="http://schemas.microsoft.com/office/drawing/2014/main" id="{9F7F8AA3-7EBC-1AD7-CDD4-F793679259F4}"/>
                </a:ext>
              </a:extLst>
            </p:cNvPr>
            <p:cNvSpPr txBox="1"/>
            <p:nvPr/>
          </p:nvSpPr>
          <p:spPr>
            <a:xfrm>
              <a:off x="4802462" y="2024935"/>
              <a:ext cx="2018371" cy="369332"/>
            </a:xfrm>
            <a:prstGeom prst="rect">
              <a:avLst/>
            </a:prstGeom>
            <a:noFill/>
          </p:spPr>
          <p:txBody>
            <a:bodyPr wrap="square" rtlCol="0">
              <a:spAutoFit/>
            </a:bodyPr>
            <a:lstStyle/>
            <a:p>
              <a:r>
                <a:rPr lang="fr-FR" dirty="0">
                  <a:solidFill>
                    <a:srgbClr val="7030A0"/>
                  </a:solidFill>
                </a:rPr>
                <a:t>2</a:t>
              </a:r>
              <a:r>
                <a:rPr lang="fr-FR" baseline="30000" dirty="0">
                  <a:solidFill>
                    <a:srgbClr val="7030A0"/>
                  </a:solidFill>
                </a:rPr>
                <a:t>ème</a:t>
              </a:r>
              <a:r>
                <a:rPr lang="fr-FR" dirty="0">
                  <a:solidFill>
                    <a:srgbClr val="7030A0"/>
                  </a:solidFill>
                </a:rPr>
                <a:t> trimestre</a:t>
              </a:r>
            </a:p>
          </p:txBody>
        </p:sp>
        <p:sp>
          <p:nvSpPr>
            <p:cNvPr id="16" name="TextBox 15">
              <a:extLst>
                <a:ext uri="{FF2B5EF4-FFF2-40B4-BE49-F238E27FC236}">
                  <a16:creationId xmlns:a16="http://schemas.microsoft.com/office/drawing/2014/main" id="{B702A119-19F2-E7F5-4C7A-321D9D36010C}"/>
                </a:ext>
              </a:extLst>
            </p:cNvPr>
            <p:cNvSpPr txBox="1"/>
            <p:nvPr/>
          </p:nvSpPr>
          <p:spPr>
            <a:xfrm>
              <a:off x="7389539" y="2024935"/>
              <a:ext cx="2018371" cy="369332"/>
            </a:xfrm>
            <a:prstGeom prst="rect">
              <a:avLst/>
            </a:prstGeom>
            <a:noFill/>
          </p:spPr>
          <p:txBody>
            <a:bodyPr wrap="square" rtlCol="0">
              <a:spAutoFit/>
            </a:bodyPr>
            <a:lstStyle/>
            <a:p>
              <a:r>
                <a:rPr lang="fr-FR" dirty="0">
                  <a:solidFill>
                    <a:srgbClr val="7030A0"/>
                  </a:solidFill>
                </a:rPr>
                <a:t>3</a:t>
              </a:r>
              <a:r>
                <a:rPr lang="fr-FR" baseline="30000" dirty="0">
                  <a:solidFill>
                    <a:srgbClr val="7030A0"/>
                  </a:solidFill>
                </a:rPr>
                <a:t>ème</a:t>
              </a:r>
              <a:r>
                <a:rPr lang="fr-FR" dirty="0">
                  <a:solidFill>
                    <a:srgbClr val="7030A0"/>
                  </a:solidFill>
                </a:rPr>
                <a:t> trimestre</a:t>
              </a:r>
            </a:p>
          </p:txBody>
        </p:sp>
        <p:sp>
          <p:nvSpPr>
            <p:cNvPr id="17" name="Left Brace 16">
              <a:extLst>
                <a:ext uri="{FF2B5EF4-FFF2-40B4-BE49-F238E27FC236}">
                  <a16:creationId xmlns:a16="http://schemas.microsoft.com/office/drawing/2014/main" id="{8647B0F0-9C49-120C-0648-2E6A2E22C244}"/>
                </a:ext>
              </a:extLst>
            </p:cNvPr>
            <p:cNvSpPr/>
            <p:nvPr/>
          </p:nvSpPr>
          <p:spPr>
            <a:xfrm rot="5400000">
              <a:off x="9270546" y="1875365"/>
              <a:ext cx="398887" cy="607375"/>
            </a:xfrm>
            <a:prstGeom prst="leftBrace">
              <a:avLst>
                <a:gd name="adj1" fmla="val 14865"/>
                <a:gd name="adj2" fmla="val 53390"/>
              </a:avLst>
            </a:prstGeom>
            <a:noFill/>
            <a:ln>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18" name="TextBox 17">
              <a:extLst>
                <a:ext uri="{FF2B5EF4-FFF2-40B4-BE49-F238E27FC236}">
                  <a16:creationId xmlns:a16="http://schemas.microsoft.com/office/drawing/2014/main" id="{2F072E38-DDA4-966C-FE5C-F1C21B49CD27}"/>
                </a:ext>
              </a:extLst>
            </p:cNvPr>
            <p:cNvSpPr txBox="1"/>
            <p:nvPr/>
          </p:nvSpPr>
          <p:spPr>
            <a:xfrm>
              <a:off x="8588513" y="1770609"/>
              <a:ext cx="1920526" cy="369332"/>
            </a:xfrm>
            <a:prstGeom prst="rect">
              <a:avLst/>
            </a:prstGeom>
            <a:noFill/>
          </p:spPr>
          <p:txBody>
            <a:bodyPr wrap="none" rtlCol="0">
              <a:spAutoFit/>
            </a:bodyPr>
            <a:lstStyle/>
            <a:p>
              <a:r>
                <a:rPr lang="fr-FR" dirty="0">
                  <a:solidFill>
                    <a:srgbClr val="7030A0"/>
                  </a:solidFill>
                </a:rPr>
                <a:t>Phase de révision</a:t>
              </a:r>
            </a:p>
          </p:txBody>
        </p:sp>
        <p:sp>
          <p:nvSpPr>
            <p:cNvPr id="19" name="TextBox 18">
              <a:extLst>
                <a:ext uri="{FF2B5EF4-FFF2-40B4-BE49-F238E27FC236}">
                  <a16:creationId xmlns:a16="http://schemas.microsoft.com/office/drawing/2014/main" id="{9D47DFB6-9EDF-9943-96E3-0C45510671AD}"/>
                </a:ext>
              </a:extLst>
            </p:cNvPr>
            <p:cNvSpPr txBox="1"/>
            <p:nvPr/>
          </p:nvSpPr>
          <p:spPr>
            <a:xfrm>
              <a:off x="4720414" y="2271153"/>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20" name="TextBox 19">
              <a:extLst>
                <a:ext uri="{FF2B5EF4-FFF2-40B4-BE49-F238E27FC236}">
                  <a16:creationId xmlns:a16="http://schemas.microsoft.com/office/drawing/2014/main" id="{EC1FE9C2-4469-AC4F-EC3E-706F5601D770}"/>
                </a:ext>
              </a:extLst>
            </p:cNvPr>
            <p:cNvSpPr txBox="1"/>
            <p:nvPr/>
          </p:nvSpPr>
          <p:spPr>
            <a:xfrm>
              <a:off x="5555766" y="2288711"/>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21" name="TextBox 20">
              <a:extLst>
                <a:ext uri="{FF2B5EF4-FFF2-40B4-BE49-F238E27FC236}">
                  <a16:creationId xmlns:a16="http://schemas.microsoft.com/office/drawing/2014/main" id="{5F17DD3A-70A4-CC8A-437D-BF30228AF947}"/>
                </a:ext>
              </a:extLst>
            </p:cNvPr>
            <p:cNvSpPr txBox="1"/>
            <p:nvPr/>
          </p:nvSpPr>
          <p:spPr>
            <a:xfrm>
              <a:off x="6173043" y="2269297"/>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22" name="TextBox 21">
              <a:extLst>
                <a:ext uri="{FF2B5EF4-FFF2-40B4-BE49-F238E27FC236}">
                  <a16:creationId xmlns:a16="http://schemas.microsoft.com/office/drawing/2014/main" id="{DAD9EE05-2EF1-95EC-8AE9-FD58BF3D54B2}"/>
                </a:ext>
              </a:extLst>
            </p:cNvPr>
            <p:cNvSpPr txBox="1"/>
            <p:nvPr/>
          </p:nvSpPr>
          <p:spPr>
            <a:xfrm>
              <a:off x="9855698" y="2264056"/>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23" name="TextBox 22">
              <a:extLst>
                <a:ext uri="{FF2B5EF4-FFF2-40B4-BE49-F238E27FC236}">
                  <a16:creationId xmlns:a16="http://schemas.microsoft.com/office/drawing/2014/main" id="{3CF6C49B-5A89-CAD3-82C3-DF03B9279158}"/>
                </a:ext>
              </a:extLst>
            </p:cNvPr>
            <p:cNvSpPr txBox="1"/>
            <p:nvPr/>
          </p:nvSpPr>
          <p:spPr>
            <a:xfrm>
              <a:off x="6934111" y="2269297"/>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24" name="TextBox 23">
              <a:extLst>
                <a:ext uri="{FF2B5EF4-FFF2-40B4-BE49-F238E27FC236}">
                  <a16:creationId xmlns:a16="http://schemas.microsoft.com/office/drawing/2014/main" id="{3242FD71-5536-5CD8-08D6-52E6B39583BE}"/>
                </a:ext>
              </a:extLst>
            </p:cNvPr>
            <p:cNvSpPr txBox="1"/>
            <p:nvPr/>
          </p:nvSpPr>
          <p:spPr>
            <a:xfrm>
              <a:off x="8707687" y="2282335"/>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25" name="TextBox 24">
              <a:extLst>
                <a:ext uri="{FF2B5EF4-FFF2-40B4-BE49-F238E27FC236}">
                  <a16:creationId xmlns:a16="http://schemas.microsoft.com/office/drawing/2014/main" id="{FACBE87D-FDA9-B63A-49F9-FA7EC2563F0E}"/>
                </a:ext>
              </a:extLst>
            </p:cNvPr>
            <p:cNvSpPr txBox="1"/>
            <p:nvPr/>
          </p:nvSpPr>
          <p:spPr>
            <a:xfrm>
              <a:off x="3121401" y="2894400"/>
              <a:ext cx="1847429" cy="276999"/>
            </a:xfrm>
            <a:prstGeom prst="rect">
              <a:avLst/>
            </a:prstGeom>
            <a:noFill/>
          </p:spPr>
          <p:txBody>
            <a:bodyPr wrap="none" rtlCol="0">
              <a:spAutoFit/>
            </a:bodyPr>
            <a:lstStyle/>
            <a:p>
              <a:r>
                <a:rPr lang="fr-FR" sz="1200" dirty="0">
                  <a:solidFill>
                    <a:srgbClr val="7030A0"/>
                  </a:solidFill>
                </a:rPr>
                <a:t>Ouverture de Parcoursup</a:t>
              </a:r>
            </a:p>
          </p:txBody>
        </p:sp>
        <p:sp>
          <p:nvSpPr>
            <p:cNvPr id="26" name="TextBox 25">
              <a:extLst>
                <a:ext uri="{FF2B5EF4-FFF2-40B4-BE49-F238E27FC236}">
                  <a16:creationId xmlns:a16="http://schemas.microsoft.com/office/drawing/2014/main" id="{670B3891-D41D-E627-04B1-EBF3A1C31E65}"/>
                </a:ext>
              </a:extLst>
            </p:cNvPr>
            <p:cNvSpPr txBox="1"/>
            <p:nvPr/>
          </p:nvSpPr>
          <p:spPr>
            <a:xfrm>
              <a:off x="4653360" y="3094614"/>
              <a:ext cx="1765042" cy="461665"/>
            </a:xfrm>
            <a:prstGeom prst="rect">
              <a:avLst/>
            </a:prstGeom>
            <a:noFill/>
          </p:spPr>
          <p:txBody>
            <a:bodyPr wrap="square" rtlCol="0">
              <a:spAutoFit/>
            </a:bodyPr>
            <a:lstStyle/>
            <a:p>
              <a:r>
                <a:rPr lang="fr-FR" sz="1200" dirty="0">
                  <a:solidFill>
                    <a:srgbClr val="7030A0"/>
                  </a:solidFill>
                </a:rPr>
                <a:t>Ouverture des inscriptions des vœux</a:t>
              </a:r>
            </a:p>
          </p:txBody>
        </p:sp>
        <p:sp>
          <p:nvSpPr>
            <p:cNvPr id="27" name="TextBox 26">
              <a:extLst>
                <a:ext uri="{FF2B5EF4-FFF2-40B4-BE49-F238E27FC236}">
                  <a16:creationId xmlns:a16="http://schemas.microsoft.com/office/drawing/2014/main" id="{556D601A-B9CE-FA60-DA4C-EBA182A9C59E}"/>
                </a:ext>
              </a:extLst>
            </p:cNvPr>
            <p:cNvSpPr txBox="1"/>
            <p:nvPr/>
          </p:nvSpPr>
          <p:spPr>
            <a:xfrm>
              <a:off x="5769598" y="2744082"/>
              <a:ext cx="1297608" cy="646331"/>
            </a:xfrm>
            <a:prstGeom prst="rect">
              <a:avLst/>
            </a:prstGeom>
            <a:noFill/>
          </p:spPr>
          <p:txBody>
            <a:bodyPr wrap="square" rtlCol="0">
              <a:spAutoFit/>
            </a:bodyPr>
            <a:lstStyle/>
            <a:p>
              <a:r>
                <a:rPr lang="fr-FR" sz="1200" dirty="0">
                  <a:solidFill>
                    <a:srgbClr val="7030A0"/>
                  </a:solidFill>
                </a:rPr>
                <a:t>Fermeture des inscriptions des vœux</a:t>
              </a:r>
            </a:p>
          </p:txBody>
        </p:sp>
        <p:sp>
          <p:nvSpPr>
            <p:cNvPr id="28" name="TextBox 27">
              <a:extLst>
                <a:ext uri="{FF2B5EF4-FFF2-40B4-BE49-F238E27FC236}">
                  <a16:creationId xmlns:a16="http://schemas.microsoft.com/office/drawing/2014/main" id="{275D0376-8679-4BBD-37D0-F6B1FF7683F2}"/>
                </a:ext>
              </a:extLst>
            </p:cNvPr>
            <p:cNvSpPr txBox="1"/>
            <p:nvPr/>
          </p:nvSpPr>
          <p:spPr>
            <a:xfrm>
              <a:off x="6761887" y="3067247"/>
              <a:ext cx="1000549" cy="461665"/>
            </a:xfrm>
            <a:prstGeom prst="rect">
              <a:avLst/>
            </a:prstGeom>
            <a:noFill/>
          </p:spPr>
          <p:txBody>
            <a:bodyPr wrap="square" rtlCol="0">
              <a:spAutoFit/>
            </a:bodyPr>
            <a:lstStyle/>
            <a:p>
              <a:r>
                <a:rPr lang="fr-FR" sz="1200" dirty="0">
                  <a:solidFill>
                    <a:srgbClr val="7030A0"/>
                  </a:solidFill>
                </a:rPr>
                <a:t>Finalisation du dossier</a:t>
              </a:r>
            </a:p>
          </p:txBody>
        </p:sp>
        <p:sp>
          <p:nvSpPr>
            <p:cNvPr id="29" name="TextBox 28">
              <a:extLst>
                <a:ext uri="{FF2B5EF4-FFF2-40B4-BE49-F238E27FC236}">
                  <a16:creationId xmlns:a16="http://schemas.microsoft.com/office/drawing/2014/main" id="{D0B565A9-73E4-63B6-CECD-F22B39E79A15}"/>
                </a:ext>
              </a:extLst>
            </p:cNvPr>
            <p:cNvSpPr txBox="1"/>
            <p:nvPr/>
          </p:nvSpPr>
          <p:spPr>
            <a:xfrm>
              <a:off x="8131648" y="2802066"/>
              <a:ext cx="1231657" cy="461665"/>
            </a:xfrm>
            <a:prstGeom prst="rect">
              <a:avLst/>
            </a:prstGeom>
            <a:noFill/>
          </p:spPr>
          <p:txBody>
            <a:bodyPr wrap="square" rtlCol="0">
              <a:spAutoFit/>
            </a:bodyPr>
            <a:lstStyle/>
            <a:p>
              <a:r>
                <a:rPr lang="fr-FR" sz="1200" dirty="0">
                  <a:solidFill>
                    <a:srgbClr val="7030A0"/>
                  </a:solidFill>
                </a:rPr>
                <a:t>Résultats admissions</a:t>
              </a:r>
            </a:p>
          </p:txBody>
        </p:sp>
        <p:sp>
          <p:nvSpPr>
            <p:cNvPr id="30" name="TextBox 29">
              <a:extLst>
                <a:ext uri="{FF2B5EF4-FFF2-40B4-BE49-F238E27FC236}">
                  <a16:creationId xmlns:a16="http://schemas.microsoft.com/office/drawing/2014/main" id="{40C67672-5809-4B14-C85D-07408CD93D61}"/>
                </a:ext>
              </a:extLst>
            </p:cNvPr>
            <p:cNvSpPr txBox="1"/>
            <p:nvPr/>
          </p:nvSpPr>
          <p:spPr>
            <a:xfrm>
              <a:off x="9855698" y="2816144"/>
              <a:ext cx="2107133" cy="276999"/>
            </a:xfrm>
            <a:prstGeom prst="rect">
              <a:avLst/>
            </a:prstGeom>
            <a:noFill/>
          </p:spPr>
          <p:txBody>
            <a:bodyPr wrap="square" rtlCol="0">
              <a:spAutoFit/>
            </a:bodyPr>
            <a:lstStyle/>
            <a:p>
              <a:r>
                <a:rPr lang="fr-FR" sz="1200" dirty="0">
                  <a:solidFill>
                    <a:srgbClr val="7030A0"/>
                  </a:solidFill>
                </a:rPr>
                <a:t>Fin de la phase principale</a:t>
              </a:r>
            </a:p>
          </p:txBody>
        </p:sp>
        <p:sp>
          <p:nvSpPr>
            <p:cNvPr id="31" name="Right Brace 30">
              <a:extLst>
                <a:ext uri="{FF2B5EF4-FFF2-40B4-BE49-F238E27FC236}">
                  <a16:creationId xmlns:a16="http://schemas.microsoft.com/office/drawing/2014/main" id="{F3A5C05A-9FB1-1004-D40D-584703BF76DC}"/>
                </a:ext>
              </a:extLst>
            </p:cNvPr>
            <p:cNvSpPr/>
            <p:nvPr/>
          </p:nvSpPr>
          <p:spPr>
            <a:xfrm rot="5400000">
              <a:off x="4083054" y="1460006"/>
              <a:ext cx="455042" cy="4215652"/>
            </a:xfrm>
            <a:prstGeom prst="rightBrace">
              <a:avLst>
                <a:gd name="adj1" fmla="val 34559"/>
                <a:gd name="adj2" fmla="val 50445"/>
              </a:avLst>
            </a:prstGeom>
            <a:noFill/>
            <a:ln w="381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32" name="TextBox 31">
              <a:extLst>
                <a:ext uri="{FF2B5EF4-FFF2-40B4-BE49-F238E27FC236}">
                  <a16:creationId xmlns:a16="http://schemas.microsoft.com/office/drawing/2014/main" id="{B7A53057-8C45-819E-DEFD-CDEBC2904DF2}"/>
                </a:ext>
              </a:extLst>
            </p:cNvPr>
            <p:cNvSpPr txBox="1"/>
            <p:nvPr/>
          </p:nvSpPr>
          <p:spPr>
            <a:xfrm>
              <a:off x="2503798" y="3761945"/>
              <a:ext cx="3320076"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Remplissage du dossier Parcoursup</a:t>
              </a:r>
            </a:p>
          </p:txBody>
        </p:sp>
        <p:sp>
          <p:nvSpPr>
            <p:cNvPr id="33" name="Right Brace 32">
              <a:extLst>
                <a:ext uri="{FF2B5EF4-FFF2-40B4-BE49-F238E27FC236}">
                  <a16:creationId xmlns:a16="http://schemas.microsoft.com/office/drawing/2014/main" id="{4ED66B6F-4D8E-BBB6-C69B-C91D5F90629D}"/>
                </a:ext>
              </a:extLst>
            </p:cNvPr>
            <p:cNvSpPr/>
            <p:nvPr/>
          </p:nvSpPr>
          <p:spPr>
            <a:xfrm rot="16200000">
              <a:off x="9038512" y="816420"/>
              <a:ext cx="578040" cy="1239685"/>
            </a:xfrm>
            <a:prstGeom prst="rightBrace">
              <a:avLst>
                <a:gd name="adj1" fmla="val 30057"/>
                <a:gd name="adj2" fmla="val 48918"/>
              </a:avLst>
            </a:prstGeom>
            <a:noFill/>
            <a:ln w="381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34" name="TextBox 33">
              <a:extLst>
                <a:ext uri="{FF2B5EF4-FFF2-40B4-BE49-F238E27FC236}">
                  <a16:creationId xmlns:a16="http://schemas.microsoft.com/office/drawing/2014/main" id="{BCD8E0F4-7A34-D0AD-27A7-E793E642F7EA}"/>
                </a:ext>
              </a:extLst>
            </p:cNvPr>
            <p:cNvSpPr txBox="1"/>
            <p:nvPr/>
          </p:nvSpPr>
          <p:spPr>
            <a:xfrm>
              <a:off x="8398724" y="926666"/>
              <a:ext cx="2208810"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Consultation des vœux</a:t>
              </a:r>
            </a:p>
          </p:txBody>
        </p:sp>
      </p:grpSp>
      <p:cxnSp>
        <p:nvCxnSpPr>
          <p:cNvPr id="36" name="Straight Arrow Connector 35">
            <a:extLst>
              <a:ext uri="{FF2B5EF4-FFF2-40B4-BE49-F238E27FC236}">
                <a16:creationId xmlns:a16="http://schemas.microsoft.com/office/drawing/2014/main" id="{02C52DBC-C742-D008-ECB4-94165B6A25DD}"/>
              </a:ext>
            </a:extLst>
          </p:cNvPr>
          <p:cNvCxnSpPr>
            <a:cxnSpLocks/>
          </p:cNvCxnSpPr>
          <p:nvPr/>
        </p:nvCxnSpPr>
        <p:spPr>
          <a:xfrm>
            <a:off x="1261522" y="5520100"/>
            <a:ext cx="10013344" cy="0"/>
          </a:xfrm>
          <a:prstGeom prst="straightConnector1">
            <a:avLst/>
          </a:prstGeom>
          <a:ln w="76200">
            <a:solidFill>
              <a:srgbClr val="7030A0"/>
            </a:solidFill>
            <a:tailEnd type="triangle"/>
          </a:ln>
        </p:spPr>
        <p:style>
          <a:lnRef idx="2">
            <a:schemeClr val="dk1"/>
          </a:lnRef>
          <a:fillRef idx="0">
            <a:schemeClr val="dk1"/>
          </a:fillRef>
          <a:effectRef idx="1">
            <a:schemeClr val="dk1"/>
          </a:effectRef>
          <a:fontRef idx="minor">
            <a:schemeClr val="tx1"/>
          </a:fontRef>
        </p:style>
      </p:cxnSp>
      <p:sp>
        <p:nvSpPr>
          <p:cNvPr id="37" name="TextBox 36">
            <a:extLst>
              <a:ext uri="{FF2B5EF4-FFF2-40B4-BE49-F238E27FC236}">
                <a16:creationId xmlns:a16="http://schemas.microsoft.com/office/drawing/2014/main" id="{E621F459-5759-120A-C9BD-665C2241D4A8}"/>
              </a:ext>
            </a:extLst>
          </p:cNvPr>
          <p:cNvSpPr txBox="1"/>
          <p:nvPr/>
        </p:nvSpPr>
        <p:spPr>
          <a:xfrm>
            <a:off x="1462962" y="5012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38" name="TextBox 37">
            <a:extLst>
              <a:ext uri="{FF2B5EF4-FFF2-40B4-BE49-F238E27FC236}">
                <a16:creationId xmlns:a16="http://schemas.microsoft.com/office/drawing/2014/main" id="{BA017F87-9A0E-FE7A-A85B-E0AF8E9CBE87}"/>
              </a:ext>
            </a:extLst>
          </p:cNvPr>
          <p:cNvSpPr txBox="1"/>
          <p:nvPr/>
        </p:nvSpPr>
        <p:spPr>
          <a:xfrm>
            <a:off x="8423327" y="5012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39" name="TextBox 38">
            <a:extLst>
              <a:ext uri="{FF2B5EF4-FFF2-40B4-BE49-F238E27FC236}">
                <a16:creationId xmlns:a16="http://schemas.microsoft.com/office/drawing/2014/main" id="{C3CAD2B4-3A43-E920-64D2-3A82D79B7582}"/>
              </a:ext>
            </a:extLst>
          </p:cNvPr>
          <p:cNvSpPr txBox="1"/>
          <p:nvPr/>
        </p:nvSpPr>
        <p:spPr>
          <a:xfrm>
            <a:off x="6022099" y="5012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40" name="TextBox 39">
            <a:extLst>
              <a:ext uri="{FF2B5EF4-FFF2-40B4-BE49-F238E27FC236}">
                <a16:creationId xmlns:a16="http://schemas.microsoft.com/office/drawing/2014/main" id="{D5BF84A9-0662-DD76-C057-B2DA7F7FE5A2}"/>
              </a:ext>
            </a:extLst>
          </p:cNvPr>
          <p:cNvSpPr txBox="1"/>
          <p:nvPr/>
        </p:nvSpPr>
        <p:spPr>
          <a:xfrm>
            <a:off x="3620871" y="5012267"/>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41" name="TextBox 40">
            <a:extLst>
              <a:ext uri="{FF2B5EF4-FFF2-40B4-BE49-F238E27FC236}">
                <a16:creationId xmlns:a16="http://schemas.microsoft.com/office/drawing/2014/main" id="{B4E16EC5-E969-4C87-9C5E-6E2B5DADF74D}"/>
              </a:ext>
            </a:extLst>
          </p:cNvPr>
          <p:cNvSpPr txBox="1"/>
          <p:nvPr/>
        </p:nvSpPr>
        <p:spPr>
          <a:xfrm>
            <a:off x="9007393" y="5012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42" name="TextBox 41">
            <a:extLst>
              <a:ext uri="{FF2B5EF4-FFF2-40B4-BE49-F238E27FC236}">
                <a16:creationId xmlns:a16="http://schemas.microsoft.com/office/drawing/2014/main" id="{5E2253EE-0A03-6579-77BA-20AC88085437}"/>
              </a:ext>
            </a:extLst>
          </p:cNvPr>
          <p:cNvSpPr txBox="1"/>
          <p:nvPr/>
        </p:nvSpPr>
        <p:spPr>
          <a:xfrm>
            <a:off x="9140301" y="5869178"/>
            <a:ext cx="1646156"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Épreuves du bac</a:t>
            </a:r>
          </a:p>
        </p:txBody>
      </p:sp>
      <p:sp>
        <p:nvSpPr>
          <p:cNvPr id="43" name="TextBox 42">
            <a:extLst>
              <a:ext uri="{FF2B5EF4-FFF2-40B4-BE49-F238E27FC236}">
                <a16:creationId xmlns:a16="http://schemas.microsoft.com/office/drawing/2014/main" id="{A49E9415-9958-004A-A098-99C3B4084DB5}"/>
              </a:ext>
            </a:extLst>
          </p:cNvPr>
          <p:cNvSpPr txBox="1"/>
          <p:nvPr/>
        </p:nvSpPr>
        <p:spPr>
          <a:xfrm>
            <a:off x="1994119" y="4919935"/>
            <a:ext cx="2018371" cy="369332"/>
          </a:xfrm>
          <a:prstGeom prst="rect">
            <a:avLst/>
          </a:prstGeom>
          <a:noFill/>
          <a:ln>
            <a:noFill/>
          </a:ln>
        </p:spPr>
        <p:txBody>
          <a:bodyPr wrap="square" rtlCol="0">
            <a:spAutoFit/>
          </a:bodyPr>
          <a:lstStyle/>
          <a:p>
            <a:r>
              <a:rPr lang="fr-FR" dirty="0">
                <a:solidFill>
                  <a:srgbClr val="7030A0"/>
                </a:solidFill>
              </a:rPr>
              <a:t>1</a:t>
            </a:r>
            <a:r>
              <a:rPr lang="fr-FR" baseline="30000" dirty="0">
                <a:solidFill>
                  <a:srgbClr val="7030A0"/>
                </a:solidFill>
              </a:rPr>
              <a:t>er</a:t>
            </a:r>
            <a:r>
              <a:rPr lang="fr-FR" dirty="0">
                <a:solidFill>
                  <a:srgbClr val="7030A0"/>
                </a:solidFill>
              </a:rPr>
              <a:t> trimestre</a:t>
            </a:r>
          </a:p>
        </p:txBody>
      </p:sp>
      <p:sp>
        <p:nvSpPr>
          <p:cNvPr id="44" name="TextBox 43">
            <a:extLst>
              <a:ext uri="{FF2B5EF4-FFF2-40B4-BE49-F238E27FC236}">
                <a16:creationId xmlns:a16="http://schemas.microsoft.com/office/drawing/2014/main" id="{DB2348A8-FDB1-BBC9-9CFB-F8DB057E530C}"/>
              </a:ext>
            </a:extLst>
          </p:cNvPr>
          <p:cNvSpPr txBox="1"/>
          <p:nvPr/>
        </p:nvSpPr>
        <p:spPr>
          <a:xfrm>
            <a:off x="4342056" y="4929034"/>
            <a:ext cx="2018371" cy="369332"/>
          </a:xfrm>
          <a:prstGeom prst="rect">
            <a:avLst/>
          </a:prstGeom>
          <a:noFill/>
        </p:spPr>
        <p:txBody>
          <a:bodyPr wrap="square" rtlCol="0">
            <a:spAutoFit/>
          </a:bodyPr>
          <a:lstStyle/>
          <a:p>
            <a:r>
              <a:rPr lang="fr-FR" dirty="0">
                <a:solidFill>
                  <a:srgbClr val="7030A0"/>
                </a:solidFill>
              </a:rPr>
              <a:t>2</a:t>
            </a:r>
            <a:r>
              <a:rPr lang="fr-FR" baseline="30000" dirty="0">
                <a:solidFill>
                  <a:srgbClr val="7030A0"/>
                </a:solidFill>
              </a:rPr>
              <a:t>ème</a:t>
            </a:r>
            <a:r>
              <a:rPr lang="fr-FR" dirty="0">
                <a:solidFill>
                  <a:srgbClr val="7030A0"/>
                </a:solidFill>
              </a:rPr>
              <a:t> trimestre</a:t>
            </a:r>
          </a:p>
        </p:txBody>
      </p:sp>
      <p:sp>
        <p:nvSpPr>
          <p:cNvPr id="45" name="TextBox 44">
            <a:extLst>
              <a:ext uri="{FF2B5EF4-FFF2-40B4-BE49-F238E27FC236}">
                <a16:creationId xmlns:a16="http://schemas.microsoft.com/office/drawing/2014/main" id="{18521CDE-AC8A-5EC4-E507-FDEE38EB1F25}"/>
              </a:ext>
            </a:extLst>
          </p:cNvPr>
          <p:cNvSpPr txBox="1"/>
          <p:nvPr/>
        </p:nvSpPr>
        <p:spPr>
          <a:xfrm>
            <a:off x="6656411" y="4941598"/>
            <a:ext cx="2018371" cy="369332"/>
          </a:xfrm>
          <a:prstGeom prst="rect">
            <a:avLst/>
          </a:prstGeom>
          <a:noFill/>
        </p:spPr>
        <p:txBody>
          <a:bodyPr wrap="square" rtlCol="0">
            <a:spAutoFit/>
          </a:bodyPr>
          <a:lstStyle/>
          <a:p>
            <a:r>
              <a:rPr lang="fr-FR" dirty="0">
                <a:solidFill>
                  <a:srgbClr val="7030A0"/>
                </a:solidFill>
              </a:rPr>
              <a:t>3</a:t>
            </a:r>
            <a:r>
              <a:rPr lang="fr-FR" baseline="30000" dirty="0">
                <a:solidFill>
                  <a:srgbClr val="7030A0"/>
                </a:solidFill>
              </a:rPr>
              <a:t>ème</a:t>
            </a:r>
            <a:r>
              <a:rPr lang="fr-FR" dirty="0">
                <a:solidFill>
                  <a:srgbClr val="7030A0"/>
                </a:solidFill>
              </a:rPr>
              <a:t> trimestre</a:t>
            </a:r>
          </a:p>
        </p:txBody>
      </p:sp>
      <p:sp>
        <p:nvSpPr>
          <p:cNvPr id="46" name="Left Brace 45">
            <a:extLst>
              <a:ext uri="{FF2B5EF4-FFF2-40B4-BE49-F238E27FC236}">
                <a16:creationId xmlns:a16="http://schemas.microsoft.com/office/drawing/2014/main" id="{FDE67D07-7F22-8051-BD32-75146909CAC1}"/>
              </a:ext>
            </a:extLst>
          </p:cNvPr>
          <p:cNvSpPr/>
          <p:nvPr/>
        </p:nvSpPr>
        <p:spPr>
          <a:xfrm rot="5400000">
            <a:off x="9347410" y="4758994"/>
            <a:ext cx="398887" cy="607375"/>
          </a:xfrm>
          <a:prstGeom prst="leftBrace">
            <a:avLst>
              <a:gd name="adj1" fmla="val 14865"/>
              <a:gd name="adj2" fmla="val 53390"/>
            </a:avLst>
          </a:prstGeom>
          <a:ln>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47" name="TextBox 46">
            <a:extLst>
              <a:ext uri="{FF2B5EF4-FFF2-40B4-BE49-F238E27FC236}">
                <a16:creationId xmlns:a16="http://schemas.microsoft.com/office/drawing/2014/main" id="{FE90DC38-5059-9EA5-A40D-37DA73374579}"/>
              </a:ext>
            </a:extLst>
          </p:cNvPr>
          <p:cNvSpPr txBox="1"/>
          <p:nvPr/>
        </p:nvSpPr>
        <p:spPr>
          <a:xfrm>
            <a:off x="8983256" y="4493906"/>
            <a:ext cx="2311274" cy="369332"/>
          </a:xfrm>
          <a:prstGeom prst="rect">
            <a:avLst/>
          </a:prstGeom>
          <a:noFill/>
        </p:spPr>
        <p:txBody>
          <a:bodyPr wrap="none" rtlCol="0">
            <a:spAutoFit/>
          </a:bodyPr>
          <a:lstStyle/>
          <a:p>
            <a:r>
              <a:rPr lang="fr-FR" dirty="0">
                <a:solidFill>
                  <a:srgbClr val="7030A0"/>
                </a:solidFill>
              </a:rPr>
              <a:t>Période de correction</a:t>
            </a:r>
          </a:p>
        </p:txBody>
      </p:sp>
      <p:sp>
        <p:nvSpPr>
          <p:cNvPr id="48" name="TextBox 47">
            <a:extLst>
              <a:ext uri="{FF2B5EF4-FFF2-40B4-BE49-F238E27FC236}">
                <a16:creationId xmlns:a16="http://schemas.microsoft.com/office/drawing/2014/main" id="{FC82EAE3-60C6-7BFC-768D-93B5B060D4FA}"/>
              </a:ext>
            </a:extLst>
          </p:cNvPr>
          <p:cNvSpPr txBox="1"/>
          <p:nvPr/>
        </p:nvSpPr>
        <p:spPr>
          <a:xfrm>
            <a:off x="3387477" y="5874039"/>
            <a:ext cx="1497860" cy="523220"/>
          </a:xfrm>
          <a:prstGeom prst="rect">
            <a:avLst/>
          </a:prstGeom>
          <a:noFill/>
        </p:spPr>
        <p:txBody>
          <a:bodyPr wrap="square" rtlCol="0">
            <a:spAutoFit/>
          </a:bodyPr>
          <a:lstStyle/>
          <a:p>
            <a:r>
              <a:rPr lang="fr-FR" sz="1400" dirty="0">
                <a:solidFill>
                  <a:srgbClr val="7030A0"/>
                </a:solidFill>
                <a:latin typeface="Arial Rounded MT Bold" panose="020F0704030504030204" pitchFamily="34" charset="77"/>
              </a:rPr>
              <a:t>Remplir les bulletins</a:t>
            </a:r>
          </a:p>
        </p:txBody>
      </p:sp>
      <p:sp>
        <p:nvSpPr>
          <p:cNvPr id="49" name="TextBox 48">
            <a:extLst>
              <a:ext uri="{FF2B5EF4-FFF2-40B4-BE49-F238E27FC236}">
                <a16:creationId xmlns:a16="http://schemas.microsoft.com/office/drawing/2014/main" id="{248AB0B4-2B4B-A5BA-1F52-8C9424A3943A}"/>
              </a:ext>
            </a:extLst>
          </p:cNvPr>
          <p:cNvSpPr txBox="1"/>
          <p:nvPr/>
        </p:nvSpPr>
        <p:spPr>
          <a:xfrm>
            <a:off x="7917506" y="5874039"/>
            <a:ext cx="1332718" cy="523220"/>
          </a:xfrm>
          <a:prstGeom prst="rect">
            <a:avLst/>
          </a:prstGeom>
          <a:noFill/>
        </p:spPr>
        <p:txBody>
          <a:bodyPr wrap="square" rtlCol="0">
            <a:spAutoFit/>
          </a:bodyPr>
          <a:lstStyle/>
          <a:p>
            <a:r>
              <a:rPr lang="fr-FR" sz="1400" dirty="0">
                <a:solidFill>
                  <a:srgbClr val="7030A0"/>
                </a:solidFill>
                <a:latin typeface="Arial Rounded MT Bold" panose="020F0704030504030204" pitchFamily="34" charset="77"/>
              </a:rPr>
              <a:t>Remplir les bulletins</a:t>
            </a:r>
          </a:p>
        </p:txBody>
      </p:sp>
      <p:sp>
        <p:nvSpPr>
          <p:cNvPr id="50" name="TextBox 49">
            <a:extLst>
              <a:ext uri="{FF2B5EF4-FFF2-40B4-BE49-F238E27FC236}">
                <a16:creationId xmlns:a16="http://schemas.microsoft.com/office/drawing/2014/main" id="{F025D205-2402-6410-9D2E-215F3C6CC13D}"/>
              </a:ext>
            </a:extLst>
          </p:cNvPr>
          <p:cNvSpPr txBox="1"/>
          <p:nvPr/>
        </p:nvSpPr>
        <p:spPr>
          <a:xfrm>
            <a:off x="5753942" y="5805459"/>
            <a:ext cx="1605228" cy="523220"/>
          </a:xfrm>
          <a:prstGeom prst="rect">
            <a:avLst/>
          </a:prstGeom>
          <a:noFill/>
        </p:spPr>
        <p:txBody>
          <a:bodyPr wrap="square" rtlCol="0">
            <a:spAutoFit/>
          </a:bodyPr>
          <a:lstStyle/>
          <a:p>
            <a:r>
              <a:rPr lang="fr-FR" sz="1400" dirty="0">
                <a:solidFill>
                  <a:srgbClr val="7030A0"/>
                </a:solidFill>
                <a:latin typeface="Arial Rounded MT Bold" panose="020F0704030504030204" pitchFamily="34" charset="77"/>
              </a:rPr>
              <a:t>Remplir les bulletins</a:t>
            </a:r>
          </a:p>
        </p:txBody>
      </p:sp>
      <p:sp>
        <p:nvSpPr>
          <p:cNvPr id="51" name="Right Brace 50">
            <a:extLst>
              <a:ext uri="{FF2B5EF4-FFF2-40B4-BE49-F238E27FC236}">
                <a16:creationId xmlns:a16="http://schemas.microsoft.com/office/drawing/2014/main" id="{877342D1-859D-2693-2720-A0A5D46C172D}"/>
              </a:ext>
            </a:extLst>
          </p:cNvPr>
          <p:cNvSpPr/>
          <p:nvPr/>
        </p:nvSpPr>
        <p:spPr>
          <a:xfrm rot="16200000">
            <a:off x="4824125" y="1467972"/>
            <a:ext cx="507849" cy="7011632"/>
          </a:xfrm>
          <a:prstGeom prst="rightBrace">
            <a:avLst>
              <a:gd name="adj1" fmla="val 93435"/>
              <a:gd name="adj2" fmla="val 50445"/>
            </a:avLst>
          </a:prstGeom>
          <a:ln w="381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dirty="0">
              <a:solidFill>
                <a:srgbClr val="7030A0"/>
              </a:solidFill>
            </a:endParaRPr>
          </a:p>
        </p:txBody>
      </p:sp>
      <p:sp>
        <p:nvSpPr>
          <p:cNvPr id="52" name="TextBox 51">
            <a:extLst>
              <a:ext uri="{FF2B5EF4-FFF2-40B4-BE49-F238E27FC236}">
                <a16:creationId xmlns:a16="http://schemas.microsoft.com/office/drawing/2014/main" id="{C7E569D7-EA8B-A03D-D886-D6ACC1F3672C}"/>
              </a:ext>
            </a:extLst>
          </p:cNvPr>
          <p:cNvSpPr txBox="1"/>
          <p:nvPr/>
        </p:nvSpPr>
        <p:spPr>
          <a:xfrm>
            <a:off x="2699989" y="4375941"/>
            <a:ext cx="4739567" cy="369332"/>
          </a:xfrm>
          <a:prstGeom prst="rect">
            <a:avLst/>
          </a:prstGeom>
          <a:noFill/>
        </p:spPr>
        <p:txBody>
          <a:bodyPr wrap="none" rtlCol="0">
            <a:spAutoFit/>
          </a:bodyPr>
          <a:lstStyle/>
          <a:p>
            <a:r>
              <a:rPr lang="fr-FR" dirty="0">
                <a:solidFill>
                  <a:srgbClr val="7030A0"/>
                </a:solidFill>
              </a:rPr>
              <a:t>Formation des élèves et conseils d’orientation</a:t>
            </a:r>
          </a:p>
        </p:txBody>
      </p:sp>
      <p:sp>
        <p:nvSpPr>
          <p:cNvPr id="53" name="TextBox 52">
            <a:extLst>
              <a:ext uri="{FF2B5EF4-FFF2-40B4-BE49-F238E27FC236}">
                <a16:creationId xmlns:a16="http://schemas.microsoft.com/office/drawing/2014/main" id="{D904BB14-3AC3-A5CE-FAD8-7005F2177582}"/>
              </a:ext>
            </a:extLst>
          </p:cNvPr>
          <p:cNvSpPr txBox="1"/>
          <p:nvPr/>
        </p:nvSpPr>
        <p:spPr>
          <a:xfrm>
            <a:off x="2557830" y="6477015"/>
            <a:ext cx="2903936" cy="338554"/>
          </a:xfrm>
          <a:prstGeom prst="rect">
            <a:avLst/>
          </a:prstGeom>
          <a:noFill/>
        </p:spPr>
        <p:txBody>
          <a:bodyPr wrap="none" rtlCol="0">
            <a:spAutoFit/>
          </a:bodyPr>
          <a:lstStyle/>
          <a:p>
            <a:r>
              <a:rPr lang="fr-FR" sz="1600" dirty="0">
                <a:solidFill>
                  <a:srgbClr val="7030A0"/>
                </a:solidFill>
              </a:rPr>
              <a:t>Le prof a un rôle d’examinateur</a:t>
            </a:r>
          </a:p>
        </p:txBody>
      </p:sp>
      <p:sp>
        <p:nvSpPr>
          <p:cNvPr id="54" name="Right Brace 53">
            <a:extLst>
              <a:ext uri="{FF2B5EF4-FFF2-40B4-BE49-F238E27FC236}">
                <a16:creationId xmlns:a16="http://schemas.microsoft.com/office/drawing/2014/main" id="{6F3C9BB5-C853-28F8-5D08-FD0F958823BF}"/>
              </a:ext>
            </a:extLst>
          </p:cNvPr>
          <p:cNvSpPr/>
          <p:nvPr/>
        </p:nvSpPr>
        <p:spPr>
          <a:xfrm rot="5400000">
            <a:off x="3728684" y="4127937"/>
            <a:ext cx="277000" cy="4567497"/>
          </a:xfrm>
          <a:prstGeom prst="rightBrace">
            <a:avLst>
              <a:gd name="adj1" fmla="val 93435"/>
              <a:gd name="adj2" fmla="val 50445"/>
            </a:avLst>
          </a:prstGeom>
          <a:ln w="381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55" name="TextBox 54">
            <a:extLst>
              <a:ext uri="{FF2B5EF4-FFF2-40B4-BE49-F238E27FC236}">
                <a16:creationId xmlns:a16="http://schemas.microsoft.com/office/drawing/2014/main" id="{AE40B337-4B05-ED23-09B2-3F7534823422}"/>
              </a:ext>
            </a:extLst>
          </p:cNvPr>
          <p:cNvSpPr txBox="1"/>
          <p:nvPr/>
        </p:nvSpPr>
        <p:spPr>
          <a:xfrm>
            <a:off x="4180816" y="5166153"/>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56" name="TextBox 55">
            <a:extLst>
              <a:ext uri="{FF2B5EF4-FFF2-40B4-BE49-F238E27FC236}">
                <a16:creationId xmlns:a16="http://schemas.microsoft.com/office/drawing/2014/main" id="{0967EFBF-554A-DD9D-406E-D8BFDD5CE69E}"/>
              </a:ext>
            </a:extLst>
          </p:cNvPr>
          <p:cNvSpPr txBox="1"/>
          <p:nvPr/>
        </p:nvSpPr>
        <p:spPr>
          <a:xfrm>
            <a:off x="6456221" y="5121996"/>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57" name="TextBox 56">
            <a:extLst>
              <a:ext uri="{FF2B5EF4-FFF2-40B4-BE49-F238E27FC236}">
                <a16:creationId xmlns:a16="http://schemas.microsoft.com/office/drawing/2014/main" id="{6B9A94FE-BF52-C9A8-B08A-FC83CB504EE2}"/>
              </a:ext>
            </a:extLst>
          </p:cNvPr>
          <p:cNvSpPr txBox="1"/>
          <p:nvPr/>
        </p:nvSpPr>
        <p:spPr>
          <a:xfrm>
            <a:off x="4046288" y="5684754"/>
            <a:ext cx="2153410" cy="276999"/>
          </a:xfrm>
          <a:prstGeom prst="rect">
            <a:avLst/>
          </a:prstGeom>
          <a:noFill/>
        </p:spPr>
        <p:txBody>
          <a:bodyPr wrap="none" rtlCol="0">
            <a:spAutoFit/>
          </a:bodyPr>
          <a:lstStyle/>
          <a:p>
            <a:r>
              <a:rPr lang="fr-FR" sz="1200" dirty="0">
                <a:solidFill>
                  <a:srgbClr val="7030A0"/>
                </a:solidFill>
              </a:rPr>
              <a:t>Initialisation des fiches avenir</a:t>
            </a:r>
          </a:p>
        </p:txBody>
      </p:sp>
      <p:sp>
        <p:nvSpPr>
          <p:cNvPr id="58" name="TextBox 57">
            <a:extLst>
              <a:ext uri="{FF2B5EF4-FFF2-40B4-BE49-F238E27FC236}">
                <a16:creationId xmlns:a16="http://schemas.microsoft.com/office/drawing/2014/main" id="{507DFC5C-8122-5526-50C1-3BE2DC7195B6}"/>
              </a:ext>
            </a:extLst>
          </p:cNvPr>
          <p:cNvSpPr txBox="1"/>
          <p:nvPr/>
        </p:nvSpPr>
        <p:spPr>
          <a:xfrm>
            <a:off x="6556556" y="6002965"/>
            <a:ext cx="1387433" cy="830997"/>
          </a:xfrm>
          <a:prstGeom prst="rect">
            <a:avLst/>
          </a:prstGeom>
          <a:noFill/>
        </p:spPr>
        <p:txBody>
          <a:bodyPr wrap="square" rtlCol="0">
            <a:spAutoFit/>
          </a:bodyPr>
          <a:lstStyle/>
          <a:p>
            <a:r>
              <a:rPr lang="fr-FR" sz="1200" dirty="0">
                <a:solidFill>
                  <a:srgbClr val="7030A0"/>
                </a:solidFill>
              </a:rPr>
              <a:t>Fin de la constitution des dossiers des candidats</a:t>
            </a:r>
          </a:p>
        </p:txBody>
      </p:sp>
      <p:sp>
        <p:nvSpPr>
          <p:cNvPr id="59" name="Rounded Rectangle 58">
            <a:extLst>
              <a:ext uri="{FF2B5EF4-FFF2-40B4-BE49-F238E27FC236}">
                <a16:creationId xmlns:a16="http://schemas.microsoft.com/office/drawing/2014/main" id="{FB0AF5BE-30D3-DA18-E01F-828E115BDBBE}"/>
              </a:ext>
            </a:extLst>
          </p:cNvPr>
          <p:cNvSpPr/>
          <p:nvPr/>
        </p:nvSpPr>
        <p:spPr>
          <a:xfrm>
            <a:off x="1198286" y="4275477"/>
            <a:ext cx="10199192" cy="2510334"/>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TextBox 59">
            <a:extLst>
              <a:ext uri="{FF2B5EF4-FFF2-40B4-BE49-F238E27FC236}">
                <a16:creationId xmlns:a16="http://schemas.microsoft.com/office/drawing/2014/main" id="{F8DD6D02-0E9E-020A-CF9C-411809EFF6B2}"/>
              </a:ext>
            </a:extLst>
          </p:cNvPr>
          <p:cNvSpPr txBox="1"/>
          <p:nvPr/>
        </p:nvSpPr>
        <p:spPr>
          <a:xfrm rot="16200000">
            <a:off x="-273972" y="5376755"/>
            <a:ext cx="2006831" cy="307777"/>
          </a:xfrm>
          <a:prstGeom prst="rect">
            <a:avLst/>
          </a:prstGeom>
          <a:noFill/>
        </p:spPr>
        <p:txBody>
          <a:bodyPr wrap="none" rtlCol="0">
            <a:spAutoFit/>
          </a:bodyPr>
          <a:lstStyle/>
          <a:p>
            <a:pPr algn="ctr"/>
            <a:r>
              <a:rPr lang="fr-FR" sz="1400" dirty="0">
                <a:latin typeface="Arial Rounded MT Bold" panose="020F0704030504030204" pitchFamily="34" charset="77"/>
                <a:cs typeface="Calibri" panose="020F0502020204030204" pitchFamily="34" charset="0"/>
              </a:rPr>
              <a:t>Pour les enseignants</a:t>
            </a:r>
          </a:p>
        </p:txBody>
      </p:sp>
      <p:sp>
        <p:nvSpPr>
          <p:cNvPr id="62" name="Title 1">
            <a:extLst>
              <a:ext uri="{FF2B5EF4-FFF2-40B4-BE49-F238E27FC236}">
                <a16:creationId xmlns:a16="http://schemas.microsoft.com/office/drawing/2014/main" id="{4F818274-B476-5E37-C237-DB32F63FAD49}"/>
              </a:ext>
            </a:extLst>
          </p:cNvPr>
          <p:cNvSpPr txBox="1">
            <a:spLocks/>
          </p:cNvSpPr>
          <p:nvPr/>
        </p:nvSpPr>
        <p:spPr>
          <a:xfrm>
            <a:off x="838200" y="365125"/>
            <a:ext cx="4282440" cy="82359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chemeClr val="bg1">
                    <a:lumMod val="50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-P-I</a:t>
            </a:r>
          </a:p>
        </p:txBody>
      </p:sp>
      <p:sp>
        <p:nvSpPr>
          <p:cNvPr id="63" name="TextBox 62">
            <a:extLst>
              <a:ext uri="{FF2B5EF4-FFF2-40B4-BE49-F238E27FC236}">
                <a16:creationId xmlns:a16="http://schemas.microsoft.com/office/drawing/2014/main" id="{9B9C0D29-0D31-4244-A5E3-F901662F1CFB}"/>
              </a:ext>
            </a:extLst>
          </p:cNvPr>
          <p:cNvSpPr txBox="1"/>
          <p:nvPr/>
        </p:nvSpPr>
        <p:spPr>
          <a:xfrm>
            <a:off x="3821061" y="199312"/>
            <a:ext cx="8266090" cy="646331"/>
          </a:xfrm>
          <a:prstGeom prst="rect">
            <a:avLst/>
          </a:prstGeom>
          <a:noFill/>
        </p:spPr>
        <p:txBody>
          <a:bodyPr wrap="square" rtlCol="0">
            <a:spAutoFit/>
          </a:bodyPr>
          <a:lstStyle/>
          <a:p>
            <a:r>
              <a:rPr lang="fr-FR" b="1" dirty="0">
                <a:solidFill>
                  <a:schemeClr val="accent5">
                    <a:lumMod val="75000"/>
                  </a:schemeClr>
                </a:solidFill>
                <a:latin typeface="Arial Rounded MT Bold" panose="020F0704030504030204" pitchFamily="34" charset="77"/>
                <a:cs typeface="Calibri" panose="020F0502020204030204" pitchFamily="34" charset="0"/>
              </a:rPr>
              <a:t>Etape 3 - </a:t>
            </a:r>
            <a:r>
              <a:rPr lang="fr-FR" b="0" i="0" u="none" strike="noStrike" dirty="0">
                <a:solidFill>
                  <a:schemeClr val="accent5"/>
                </a:solidFill>
                <a:effectLst/>
                <a:highlight>
                  <a:srgbClr val="FFFFFF"/>
                </a:highlight>
                <a:latin typeface="Arial Rounded MT Bold" panose="020F0704030504030204" pitchFamily="34" charset="77"/>
                <a:cs typeface="Calibri" panose="020F0502020204030204" pitchFamily="34" charset="0"/>
              </a:rPr>
              <a:t>Fin de l’objet fantôme : que se passe-t-il </a:t>
            </a:r>
          </a:p>
          <a:p>
            <a:r>
              <a:rPr lang="fr-FR" b="0" i="0" u="none" strike="noStrike" dirty="0">
                <a:solidFill>
                  <a:schemeClr val="accent5"/>
                </a:solidFill>
                <a:effectLst/>
                <a:highlight>
                  <a:srgbClr val="FFFFFF"/>
                </a:highlight>
                <a:latin typeface="Arial Rounded MT Bold" panose="020F0704030504030204" pitchFamily="34" charset="77"/>
                <a:cs typeface="Calibri" panose="020F0502020204030204" pitchFamily="34" charset="0"/>
              </a:rPr>
              <a:t>maintenant que l’objet d’étude est là ?</a:t>
            </a:r>
            <a:endParaRPr lang="fr-FR" dirty="0">
              <a:solidFill>
                <a:schemeClr val="accent5"/>
              </a:solidFill>
              <a:latin typeface="Arial Rounded MT Bold" panose="020F0704030504030204" pitchFamily="34" charset="77"/>
              <a:cs typeface="Calibri" panose="020F0502020204030204" pitchFamily="34" charset="0"/>
            </a:endParaRPr>
          </a:p>
        </p:txBody>
      </p:sp>
    </p:spTree>
    <p:extLst>
      <p:ext uri="{BB962C8B-B14F-4D97-AF65-F5344CB8AC3E}">
        <p14:creationId xmlns:p14="http://schemas.microsoft.com/office/powerpoint/2010/main" val="19612561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0270F66-F466-48EE-F4C9-964710E57841}"/>
              </a:ext>
            </a:extLst>
          </p:cNvPr>
          <p:cNvSpPr txBox="1"/>
          <p:nvPr/>
        </p:nvSpPr>
        <p:spPr>
          <a:xfrm>
            <a:off x="562787" y="343563"/>
            <a:ext cx="4251808" cy="523220"/>
          </a:xfrm>
          <a:prstGeom prst="rect">
            <a:avLst/>
          </a:prstGeom>
          <a:noFill/>
        </p:spPr>
        <p:txBody>
          <a:bodyPr wrap="square" rtlCol="0">
            <a:spAutoFit/>
          </a:bodyPr>
          <a:lstStyle/>
          <a:p>
            <a:pPr algn="just"/>
            <a:r>
              <a:rPr lang="fr-FR" sz="1400" dirty="0">
                <a:solidFill>
                  <a:schemeClr val="bg1">
                    <a:lumMod val="50000"/>
                  </a:schemeClr>
                </a:solidFill>
                <a:latin typeface="Calibri" panose="020F0502020204030204" pitchFamily="34" charset="0"/>
                <a:cs typeface="Calibri" panose="020F0502020204030204" pitchFamily="34" charset="0"/>
              </a:rPr>
              <a:t>Enoncer les objectifs de chaque acteur si l’objet d’étude n’est pas là (donc toujours en mode objet fantôme)</a:t>
            </a:r>
          </a:p>
        </p:txBody>
      </p:sp>
      <p:pic>
        <p:nvPicPr>
          <p:cNvPr id="9" name="Picture 8">
            <a:extLst>
              <a:ext uri="{FF2B5EF4-FFF2-40B4-BE49-F238E27FC236}">
                <a16:creationId xmlns:a16="http://schemas.microsoft.com/office/drawing/2014/main" id="{63390C7D-9ABA-D8EB-03A3-4B835CE0F05F}"/>
              </a:ext>
            </a:extLst>
          </p:cNvPr>
          <p:cNvPicPr>
            <a:picLocks noChangeAspect="1"/>
          </p:cNvPicPr>
          <p:nvPr/>
        </p:nvPicPr>
        <p:blipFill>
          <a:blip r:embed="rId2"/>
          <a:stretch>
            <a:fillRect/>
          </a:stretch>
        </p:blipFill>
        <p:spPr>
          <a:xfrm>
            <a:off x="457201" y="1371599"/>
            <a:ext cx="5097981" cy="3712028"/>
          </a:xfrm>
          <a:prstGeom prst="rect">
            <a:avLst/>
          </a:prstGeom>
        </p:spPr>
      </p:pic>
      <p:pic>
        <p:nvPicPr>
          <p:cNvPr id="11" name="Picture 10">
            <a:extLst>
              <a:ext uri="{FF2B5EF4-FFF2-40B4-BE49-F238E27FC236}">
                <a16:creationId xmlns:a16="http://schemas.microsoft.com/office/drawing/2014/main" id="{F82CEDE9-266D-A058-EC1A-84DFCB2078BF}"/>
              </a:ext>
            </a:extLst>
          </p:cNvPr>
          <p:cNvPicPr>
            <a:picLocks noChangeAspect="1"/>
          </p:cNvPicPr>
          <p:nvPr/>
        </p:nvPicPr>
        <p:blipFill>
          <a:blip r:embed="rId3"/>
          <a:stretch>
            <a:fillRect/>
          </a:stretch>
        </p:blipFill>
        <p:spPr>
          <a:xfrm>
            <a:off x="6428710" y="1371599"/>
            <a:ext cx="5447604" cy="5174506"/>
          </a:xfrm>
          <a:prstGeom prst="rect">
            <a:avLst/>
          </a:prstGeom>
        </p:spPr>
      </p:pic>
      <p:sp>
        <p:nvSpPr>
          <p:cNvPr id="12" name="TextBox 11">
            <a:extLst>
              <a:ext uri="{FF2B5EF4-FFF2-40B4-BE49-F238E27FC236}">
                <a16:creationId xmlns:a16="http://schemas.microsoft.com/office/drawing/2014/main" id="{65D44E90-D4EB-C8FE-B985-26D17500A03F}"/>
              </a:ext>
            </a:extLst>
          </p:cNvPr>
          <p:cNvSpPr txBox="1"/>
          <p:nvPr/>
        </p:nvSpPr>
        <p:spPr>
          <a:xfrm>
            <a:off x="6995770" y="343563"/>
            <a:ext cx="4171968" cy="523220"/>
          </a:xfrm>
          <a:prstGeom prst="rect">
            <a:avLst/>
          </a:prstGeom>
          <a:noFill/>
        </p:spPr>
        <p:txBody>
          <a:bodyPr wrap="square" rtlCol="0">
            <a:spAutoFit/>
          </a:bodyPr>
          <a:lstStyle/>
          <a:p>
            <a:pPr algn="just"/>
            <a:r>
              <a:rPr lang="fr-FR" sz="1400" dirty="0">
                <a:solidFill>
                  <a:schemeClr val="bg1">
                    <a:lumMod val="50000"/>
                  </a:schemeClr>
                </a:solidFill>
                <a:latin typeface="Calibri" panose="020F0502020204030204" pitchFamily="34" charset="0"/>
                <a:cs typeface="Calibri" panose="020F0502020204030204" pitchFamily="34" charset="0"/>
              </a:rPr>
              <a:t>Enoncer les nouveaux les objectifs de chaque acteur maintenant que l’objet d’étude est introduit</a:t>
            </a:r>
          </a:p>
        </p:txBody>
      </p:sp>
    </p:spTree>
    <p:extLst>
      <p:ext uri="{BB962C8B-B14F-4D97-AF65-F5344CB8AC3E}">
        <p14:creationId xmlns:p14="http://schemas.microsoft.com/office/powerpoint/2010/main" val="37984429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6948E-28A6-E1B1-B1A6-13EC743D2B0A}"/>
              </a:ext>
            </a:extLst>
          </p:cNvPr>
          <p:cNvSpPr txBox="1">
            <a:spLocks/>
          </p:cNvSpPr>
          <p:nvPr/>
        </p:nvSpPr>
        <p:spPr>
          <a:xfrm>
            <a:off x="0" y="196960"/>
            <a:ext cx="12192000" cy="7386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b="1" dirty="0">
                <a:solidFill>
                  <a:schemeClr val="bg1">
                    <a:lumMod val="85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a:t>
            </a:r>
            <a:r>
              <a:rPr lang="fr-FR" b="1" dirty="0">
                <a:solidFill>
                  <a:srgbClr val="7030A0"/>
                </a:solidFill>
                <a:latin typeface="Arial Rounded MT Bold" panose="020F0704030504030204" pitchFamily="34" charset="77"/>
              </a:rPr>
              <a:t>P</a:t>
            </a:r>
            <a:r>
              <a:rPr lang="fr-FR" dirty="0">
                <a:solidFill>
                  <a:schemeClr val="bg1">
                    <a:lumMod val="85000"/>
                  </a:schemeClr>
                </a:solidFill>
                <a:latin typeface="Arial Rounded MT Bold" panose="020F0704030504030204" pitchFamily="34" charset="77"/>
              </a:rPr>
              <a:t>-I</a:t>
            </a:r>
            <a:r>
              <a:rPr lang="fr-FR" dirty="0">
                <a:solidFill>
                  <a:srgbClr val="4AA398"/>
                </a:solidFill>
                <a:latin typeface="Arial Rounded MT Bold" panose="020F0704030504030204" pitchFamily="34" charset="77"/>
              </a:rPr>
              <a:t>	</a:t>
            </a:r>
            <a:r>
              <a:rPr lang="fr-FR" dirty="0">
                <a:solidFill>
                  <a:srgbClr val="7030A0"/>
                </a:solidFill>
                <a:latin typeface="Arial Rounded MT Bold" panose="020F0704030504030204" pitchFamily="34" charset="77"/>
              </a:rPr>
              <a:t>Mode Problématisation</a:t>
            </a:r>
          </a:p>
        </p:txBody>
      </p:sp>
      <p:sp>
        <p:nvSpPr>
          <p:cNvPr id="4" name="TextBox 3">
            <a:extLst>
              <a:ext uri="{FF2B5EF4-FFF2-40B4-BE49-F238E27FC236}">
                <a16:creationId xmlns:a16="http://schemas.microsoft.com/office/drawing/2014/main" id="{E797D2B0-C275-CE89-880A-61D66FBFFF9B}"/>
              </a:ext>
            </a:extLst>
          </p:cNvPr>
          <p:cNvSpPr txBox="1"/>
          <p:nvPr/>
        </p:nvSpPr>
        <p:spPr>
          <a:xfrm>
            <a:off x="3027230" y="974275"/>
            <a:ext cx="6133413" cy="523220"/>
          </a:xfrm>
          <a:prstGeom prst="rect">
            <a:avLst/>
          </a:prstGeom>
          <a:noFill/>
        </p:spPr>
        <p:txBody>
          <a:bodyPr wrap="square" rtlCol="0">
            <a:spAutoFit/>
          </a:bodyPr>
          <a:lstStyle/>
          <a:p>
            <a:pPr marL="9525" algn="ctr"/>
            <a:r>
              <a:rPr lang="fr-FR" sz="1400" b="1" dirty="0">
                <a:solidFill>
                  <a:schemeClr val="accent5">
                    <a:lumMod val="75000"/>
                  </a:schemeClr>
                </a:solidFill>
                <a:latin typeface="Arial Rounded MT Bold" panose="020F0704030504030204" pitchFamily="34" charset="77"/>
                <a:cs typeface="Calibri" panose="020F0502020204030204" pitchFamily="34" charset="0"/>
              </a:rPr>
              <a:t>Etape 1 </a:t>
            </a:r>
            <a:r>
              <a:rPr lang="fr-FR" sz="1400" dirty="0">
                <a:solidFill>
                  <a:schemeClr val="accent5">
                    <a:lumMod val="75000"/>
                  </a:schemeClr>
                </a:solidFill>
                <a:latin typeface="Arial Rounded MT Bold" panose="020F0704030504030204" pitchFamily="34" charset="77"/>
                <a:cs typeface="Calibri" panose="020F0502020204030204" pitchFamily="34" charset="0"/>
              </a:rPr>
              <a:t>-</a:t>
            </a:r>
            <a:r>
              <a:rPr lang="fr-FR" sz="1400" b="1" dirty="0">
                <a:solidFill>
                  <a:schemeClr val="accent5">
                    <a:lumMod val="75000"/>
                  </a:schemeClr>
                </a:solidFill>
                <a:latin typeface="Arial Rounded MT Bold" panose="020F0704030504030204" pitchFamily="34" charset="77"/>
                <a:cs typeface="Calibri" panose="020F0502020204030204" pitchFamily="34" charset="0"/>
              </a:rPr>
              <a:t> </a:t>
            </a:r>
            <a:r>
              <a:rPr lang="fr-FR" sz="1400" dirty="0">
                <a:solidFill>
                  <a:schemeClr val="accent5"/>
                </a:solidFill>
                <a:latin typeface="Arial Rounded MT Bold" panose="020F0704030504030204" pitchFamily="34" charset="77"/>
                <a:cs typeface="Calibri" panose="020F0502020204030204" pitchFamily="34" charset="0"/>
              </a:rPr>
              <a:t>Questionnement de l’existant : </a:t>
            </a:r>
          </a:p>
          <a:p>
            <a:pPr marL="9525" algn="ctr"/>
            <a:r>
              <a:rPr lang="fr-FR" sz="1400" dirty="0">
                <a:solidFill>
                  <a:schemeClr val="accent5"/>
                </a:solidFill>
                <a:latin typeface="Arial Rounded MT Bold" panose="020F0704030504030204" pitchFamily="34" charset="77"/>
                <a:cs typeface="Calibri" panose="020F0502020204030204" pitchFamily="34" charset="0"/>
              </a:rPr>
              <a:t>pourquoi ce qui est là l’est ainsi ?</a:t>
            </a:r>
          </a:p>
        </p:txBody>
      </p:sp>
      <p:sp>
        <p:nvSpPr>
          <p:cNvPr id="9" name="TextBox 8">
            <a:extLst>
              <a:ext uri="{FF2B5EF4-FFF2-40B4-BE49-F238E27FC236}">
                <a16:creationId xmlns:a16="http://schemas.microsoft.com/office/drawing/2014/main" id="{BCEC55E3-6D30-A77E-42E2-72BD9A312A4E}"/>
              </a:ext>
            </a:extLst>
          </p:cNvPr>
          <p:cNvSpPr txBox="1"/>
          <p:nvPr/>
        </p:nvSpPr>
        <p:spPr>
          <a:xfrm rot="16200000">
            <a:off x="-24795" y="2984846"/>
            <a:ext cx="1501117" cy="307777"/>
          </a:xfrm>
          <a:prstGeom prst="rect">
            <a:avLst/>
          </a:prstGeom>
          <a:noFill/>
        </p:spPr>
        <p:txBody>
          <a:bodyPr wrap="square" rtlCol="0">
            <a:spAutoFit/>
          </a:bodyPr>
          <a:lstStyle/>
          <a:p>
            <a:pPr algn="ctr"/>
            <a:r>
              <a:rPr lang="fr-FR" sz="1400" dirty="0">
                <a:latin typeface="Arial Rounded MT Bold" panose="020F0704030504030204" pitchFamily="34" charset="77"/>
                <a:cs typeface="Calibri" panose="020F0502020204030204" pitchFamily="34" charset="0"/>
              </a:rPr>
              <a:t>Pour les élèves</a:t>
            </a:r>
          </a:p>
        </p:txBody>
      </p:sp>
      <p:grpSp>
        <p:nvGrpSpPr>
          <p:cNvPr id="10" name="Group 9">
            <a:extLst>
              <a:ext uri="{FF2B5EF4-FFF2-40B4-BE49-F238E27FC236}">
                <a16:creationId xmlns:a16="http://schemas.microsoft.com/office/drawing/2014/main" id="{3C074E44-AD09-2542-9E9D-7194DD6DCC1A}"/>
              </a:ext>
            </a:extLst>
          </p:cNvPr>
          <p:cNvGrpSpPr/>
          <p:nvPr/>
        </p:nvGrpSpPr>
        <p:grpSpPr>
          <a:xfrm>
            <a:off x="956065" y="1748057"/>
            <a:ext cx="10279870" cy="3143056"/>
            <a:chOff x="1682961" y="926666"/>
            <a:chExt cx="10279870" cy="3143056"/>
          </a:xfrm>
        </p:grpSpPr>
        <p:sp>
          <p:nvSpPr>
            <p:cNvPr id="11" name="Rounded Rectangle 10">
              <a:extLst>
                <a:ext uri="{FF2B5EF4-FFF2-40B4-BE49-F238E27FC236}">
                  <a16:creationId xmlns:a16="http://schemas.microsoft.com/office/drawing/2014/main" id="{368E0213-F043-FD41-D43B-5A9B157BD41F}"/>
                </a:ext>
              </a:extLst>
            </p:cNvPr>
            <p:cNvSpPr/>
            <p:nvPr/>
          </p:nvSpPr>
          <p:spPr>
            <a:xfrm>
              <a:off x="1682961" y="926666"/>
              <a:ext cx="9979952" cy="3143056"/>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2" name="Straight Arrow Connector 11">
              <a:extLst>
                <a:ext uri="{FF2B5EF4-FFF2-40B4-BE49-F238E27FC236}">
                  <a16:creationId xmlns:a16="http://schemas.microsoft.com/office/drawing/2014/main" id="{59D7C355-88A0-A506-0E9D-236484C418F0}"/>
                </a:ext>
              </a:extLst>
            </p:cNvPr>
            <p:cNvCxnSpPr>
              <a:cxnSpLocks/>
            </p:cNvCxnSpPr>
            <p:nvPr/>
          </p:nvCxnSpPr>
          <p:spPr>
            <a:xfrm>
              <a:off x="1801120" y="2625100"/>
              <a:ext cx="8589759" cy="0"/>
            </a:xfrm>
            <a:prstGeom prst="straightConnector1">
              <a:avLst/>
            </a:prstGeom>
            <a:ln w="76200">
              <a:solidFill>
                <a:srgbClr val="7030A0"/>
              </a:solidFill>
              <a:tailEnd type="triangle"/>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7E5E61A1-6B65-45BD-162F-4DAAD68D1C03}"/>
                </a:ext>
              </a:extLst>
            </p:cNvPr>
            <p:cNvSpPr txBox="1"/>
            <p:nvPr/>
          </p:nvSpPr>
          <p:spPr>
            <a:xfrm>
              <a:off x="2002560" y="2117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14" name="TextBox 13">
              <a:extLst>
                <a:ext uri="{FF2B5EF4-FFF2-40B4-BE49-F238E27FC236}">
                  <a16:creationId xmlns:a16="http://schemas.microsoft.com/office/drawing/2014/main" id="{77B27BB7-654A-C7FD-F2F2-2CB79B180261}"/>
                </a:ext>
              </a:extLst>
            </p:cNvPr>
            <p:cNvSpPr txBox="1"/>
            <p:nvPr/>
          </p:nvSpPr>
          <p:spPr>
            <a:xfrm>
              <a:off x="8962925" y="2117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15" name="TextBox 14">
              <a:extLst>
                <a:ext uri="{FF2B5EF4-FFF2-40B4-BE49-F238E27FC236}">
                  <a16:creationId xmlns:a16="http://schemas.microsoft.com/office/drawing/2014/main" id="{056CCA42-0576-111A-0014-9DB6DC17FDBE}"/>
                </a:ext>
              </a:extLst>
            </p:cNvPr>
            <p:cNvSpPr txBox="1"/>
            <p:nvPr/>
          </p:nvSpPr>
          <p:spPr>
            <a:xfrm>
              <a:off x="6561697" y="2117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16" name="TextBox 15">
              <a:extLst>
                <a:ext uri="{FF2B5EF4-FFF2-40B4-BE49-F238E27FC236}">
                  <a16:creationId xmlns:a16="http://schemas.microsoft.com/office/drawing/2014/main" id="{6AD14F0B-E82D-1030-683D-6E53D552F701}"/>
                </a:ext>
              </a:extLst>
            </p:cNvPr>
            <p:cNvSpPr txBox="1"/>
            <p:nvPr/>
          </p:nvSpPr>
          <p:spPr>
            <a:xfrm>
              <a:off x="4160469" y="2117267"/>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17" name="TextBox 16">
              <a:extLst>
                <a:ext uri="{FF2B5EF4-FFF2-40B4-BE49-F238E27FC236}">
                  <a16:creationId xmlns:a16="http://schemas.microsoft.com/office/drawing/2014/main" id="{ABEA27D6-4DF4-A7AF-477A-F129A4D056A4}"/>
                </a:ext>
              </a:extLst>
            </p:cNvPr>
            <p:cNvSpPr txBox="1"/>
            <p:nvPr/>
          </p:nvSpPr>
          <p:spPr>
            <a:xfrm>
              <a:off x="9546991" y="2117265"/>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18" name="TextBox 17">
              <a:extLst>
                <a:ext uri="{FF2B5EF4-FFF2-40B4-BE49-F238E27FC236}">
                  <a16:creationId xmlns:a16="http://schemas.microsoft.com/office/drawing/2014/main" id="{B827A296-8314-37FE-2EB1-25BD79A654F8}"/>
                </a:ext>
              </a:extLst>
            </p:cNvPr>
            <p:cNvSpPr txBox="1"/>
            <p:nvPr/>
          </p:nvSpPr>
          <p:spPr>
            <a:xfrm>
              <a:off x="8962925" y="3144502"/>
              <a:ext cx="1646156"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Épreuves du bac</a:t>
              </a:r>
            </a:p>
          </p:txBody>
        </p:sp>
        <p:sp>
          <p:nvSpPr>
            <p:cNvPr id="19" name="TextBox 18">
              <a:extLst>
                <a:ext uri="{FF2B5EF4-FFF2-40B4-BE49-F238E27FC236}">
                  <a16:creationId xmlns:a16="http://schemas.microsoft.com/office/drawing/2014/main" id="{0E9FB20B-4F48-9CCC-79E3-14FE72C8CF12}"/>
                </a:ext>
              </a:extLst>
            </p:cNvPr>
            <p:cNvSpPr txBox="1"/>
            <p:nvPr/>
          </p:nvSpPr>
          <p:spPr>
            <a:xfrm>
              <a:off x="2533717" y="2024935"/>
              <a:ext cx="2018371" cy="369332"/>
            </a:xfrm>
            <a:prstGeom prst="rect">
              <a:avLst/>
            </a:prstGeom>
            <a:noFill/>
          </p:spPr>
          <p:txBody>
            <a:bodyPr wrap="square" rtlCol="0">
              <a:spAutoFit/>
            </a:bodyPr>
            <a:lstStyle/>
            <a:p>
              <a:r>
                <a:rPr lang="fr-FR" dirty="0">
                  <a:solidFill>
                    <a:srgbClr val="7030A0"/>
                  </a:solidFill>
                </a:rPr>
                <a:t>1</a:t>
              </a:r>
              <a:r>
                <a:rPr lang="fr-FR" baseline="30000" dirty="0">
                  <a:solidFill>
                    <a:srgbClr val="7030A0"/>
                  </a:solidFill>
                </a:rPr>
                <a:t>er</a:t>
              </a:r>
              <a:r>
                <a:rPr lang="fr-FR" dirty="0">
                  <a:solidFill>
                    <a:srgbClr val="7030A0"/>
                  </a:solidFill>
                </a:rPr>
                <a:t> trimestre</a:t>
              </a:r>
            </a:p>
          </p:txBody>
        </p:sp>
        <p:sp>
          <p:nvSpPr>
            <p:cNvPr id="20" name="TextBox 19">
              <a:extLst>
                <a:ext uri="{FF2B5EF4-FFF2-40B4-BE49-F238E27FC236}">
                  <a16:creationId xmlns:a16="http://schemas.microsoft.com/office/drawing/2014/main" id="{D9A24A58-2F34-EEB6-AC12-F4321BDB6539}"/>
                </a:ext>
              </a:extLst>
            </p:cNvPr>
            <p:cNvSpPr txBox="1"/>
            <p:nvPr/>
          </p:nvSpPr>
          <p:spPr>
            <a:xfrm>
              <a:off x="4802462" y="2024935"/>
              <a:ext cx="2018371" cy="369332"/>
            </a:xfrm>
            <a:prstGeom prst="rect">
              <a:avLst/>
            </a:prstGeom>
            <a:noFill/>
          </p:spPr>
          <p:txBody>
            <a:bodyPr wrap="square" rtlCol="0">
              <a:spAutoFit/>
            </a:bodyPr>
            <a:lstStyle/>
            <a:p>
              <a:r>
                <a:rPr lang="fr-FR" dirty="0">
                  <a:solidFill>
                    <a:srgbClr val="7030A0"/>
                  </a:solidFill>
                </a:rPr>
                <a:t>2</a:t>
              </a:r>
              <a:r>
                <a:rPr lang="fr-FR" baseline="30000" dirty="0">
                  <a:solidFill>
                    <a:srgbClr val="7030A0"/>
                  </a:solidFill>
                </a:rPr>
                <a:t>ème</a:t>
              </a:r>
              <a:r>
                <a:rPr lang="fr-FR" dirty="0">
                  <a:solidFill>
                    <a:srgbClr val="7030A0"/>
                  </a:solidFill>
                </a:rPr>
                <a:t> trimestre</a:t>
              </a:r>
            </a:p>
          </p:txBody>
        </p:sp>
        <p:sp>
          <p:nvSpPr>
            <p:cNvPr id="21" name="TextBox 20">
              <a:extLst>
                <a:ext uri="{FF2B5EF4-FFF2-40B4-BE49-F238E27FC236}">
                  <a16:creationId xmlns:a16="http://schemas.microsoft.com/office/drawing/2014/main" id="{A3F68CDF-5369-7BDE-27FB-71727502B528}"/>
                </a:ext>
              </a:extLst>
            </p:cNvPr>
            <p:cNvSpPr txBox="1"/>
            <p:nvPr/>
          </p:nvSpPr>
          <p:spPr>
            <a:xfrm>
              <a:off x="7389539" y="2024935"/>
              <a:ext cx="2018371" cy="369332"/>
            </a:xfrm>
            <a:prstGeom prst="rect">
              <a:avLst/>
            </a:prstGeom>
            <a:noFill/>
          </p:spPr>
          <p:txBody>
            <a:bodyPr wrap="square" rtlCol="0">
              <a:spAutoFit/>
            </a:bodyPr>
            <a:lstStyle/>
            <a:p>
              <a:r>
                <a:rPr lang="fr-FR" dirty="0">
                  <a:solidFill>
                    <a:srgbClr val="7030A0"/>
                  </a:solidFill>
                </a:rPr>
                <a:t>3</a:t>
              </a:r>
              <a:r>
                <a:rPr lang="fr-FR" baseline="30000" dirty="0">
                  <a:solidFill>
                    <a:srgbClr val="7030A0"/>
                  </a:solidFill>
                </a:rPr>
                <a:t>ème</a:t>
              </a:r>
              <a:r>
                <a:rPr lang="fr-FR" dirty="0">
                  <a:solidFill>
                    <a:srgbClr val="7030A0"/>
                  </a:solidFill>
                </a:rPr>
                <a:t> trimestre</a:t>
              </a:r>
            </a:p>
          </p:txBody>
        </p:sp>
        <p:sp>
          <p:nvSpPr>
            <p:cNvPr id="22" name="Left Brace 21">
              <a:extLst>
                <a:ext uri="{FF2B5EF4-FFF2-40B4-BE49-F238E27FC236}">
                  <a16:creationId xmlns:a16="http://schemas.microsoft.com/office/drawing/2014/main" id="{EA31F5FB-1953-E141-18B3-C1015BF06856}"/>
                </a:ext>
              </a:extLst>
            </p:cNvPr>
            <p:cNvSpPr/>
            <p:nvPr/>
          </p:nvSpPr>
          <p:spPr>
            <a:xfrm rot="5400000">
              <a:off x="9270546" y="1875365"/>
              <a:ext cx="398887" cy="607375"/>
            </a:xfrm>
            <a:prstGeom prst="leftBrace">
              <a:avLst>
                <a:gd name="adj1" fmla="val 14865"/>
                <a:gd name="adj2" fmla="val 53390"/>
              </a:avLst>
            </a:prstGeom>
            <a:noFill/>
            <a:ln>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23" name="TextBox 22">
              <a:extLst>
                <a:ext uri="{FF2B5EF4-FFF2-40B4-BE49-F238E27FC236}">
                  <a16:creationId xmlns:a16="http://schemas.microsoft.com/office/drawing/2014/main" id="{6A3BA35A-4E34-E1DB-B59F-B9969CDFBA0F}"/>
                </a:ext>
              </a:extLst>
            </p:cNvPr>
            <p:cNvSpPr txBox="1"/>
            <p:nvPr/>
          </p:nvSpPr>
          <p:spPr>
            <a:xfrm>
              <a:off x="8588513" y="1770609"/>
              <a:ext cx="1920526" cy="369332"/>
            </a:xfrm>
            <a:prstGeom prst="rect">
              <a:avLst/>
            </a:prstGeom>
            <a:noFill/>
          </p:spPr>
          <p:txBody>
            <a:bodyPr wrap="none" rtlCol="0">
              <a:spAutoFit/>
            </a:bodyPr>
            <a:lstStyle/>
            <a:p>
              <a:r>
                <a:rPr lang="fr-FR" dirty="0">
                  <a:solidFill>
                    <a:srgbClr val="7030A0"/>
                  </a:solidFill>
                </a:rPr>
                <a:t>Phase de révision</a:t>
              </a:r>
            </a:p>
          </p:txBody>
        </p:sp>
        <p:sp>
          <p:nvSpPr>
            <p:cNvPr id="24" name="TextBox 23">
              <a:extLst>
                <a:ext uri="{FF2B5EF4-FFF2-40B4-BE49-F238E27FC236}">
                  <a16:creationId xmlns:a16="http://schemas.microsoft.com/office/drawing/2014/main" id="{2A72FE5E-7E56-5F89-0A8D-EDAB180ED586}"/>
                </a:ext>
              </a:extLst>
            </p:cNvPr>
            <p:cNvSpPr txBox="1"/>
            <p:nvPr/>
          </p:nvSpPr>
          <p:spPr>
            <a:xfrm>
              <a:off x="4720414" y="2271153"/>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41" name="TextBox 40">
              <a:extLst>
                <a:ext uri="{FF2B5EF4-FFF2-40B4-BE49-F238E27FC236}">
                  <a16:creationId xmlns:a16="http://schemas.microsoft.com/office/drawing/2014/main" id="{887BAB33-61BB-8409-C4FA-5536708A9714}"/>
                </a:ext>
              </a:extLst>
            </p:cNvPr>
            <p:cNvSpPr txBox="1"/>
            <p:nvPr/>
          </p:nvSpPr>
          <p:spPr>
            <a:xfrm>
              <a:off x="5555766" y="2288711"/>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42" name="TextBox 41">
              <a:extLst>
                <a:ext uri="{FF2B5EF4-FFF2-40B4-BE49-F238E27FC236}">
                  <a16:creationId xmlns:a16="http://schemas.microsoft.com/office/drawing/2014/main" id="{4190A4CE-3985-DDC7-8105-8DB599B2C47D}"/>
                </a:ext>
              </a:extLst>
            </p:cNvPr>
            <p:cNvSpPr txBox="1"/>
            <p:nvPr/>
          </p:nvSpPr>
          <p:spPr>
            <a:xfrm>
              <a:off x="6173043" y="2269297"/>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43" name="TextBox 42">
              <a:extLst>
                <a:ext uri="{FF2B5EF4-FFF2-40B4-BE49-F238E27FC236}">
                  <a16:creationId xmlns:a16="http://schemas.microsoft.com/office/drawing/2014/main" id="{69F5B103-80F4-48B5-BCFB-C5647D3B36F2}"/>
                </a:ext>
              </a:extLst>
            </p:cNvPr>
            <p:cNvSpPr txBox="1"/>
            <p:nvPr/>
          </p:nvSpPr>
          <p:spPr>
            <a:xfrm>
              <a:off x="9855698" y="2264056"/>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44" name="TextBox 43">
              <a:extLst>
                <a:ext uri="{FF2B5EF4-FFF2-40B4-BE49-F238E27FC236}">
                  <a16:creationId xmlns:a16="http://schemas.microsoft.com/office/drawing/2014/main" id="{BDBECD1D-0941-6DD8-800F-D46B71378A31}"/>
                </a:ext>
              </a:extLst>
            </p:cNvPr>
            <p:cNvSpPr txBox="1"/>
            <p:nvPr/>
          </p:nvSpPr>
          <p:spPr>
            <a:xfrm>
              <a:off x="6934111" y="2269297"/>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45" name="TextBox 44">
              <a:extLst>
                <a:ext uri="{FF2B5EF4-FFF2-40B4-BE49-F238E27FC236}">
                  <a16:creationId xmlns:a16="http://schemas.microsoft.com/office/drawing/2014/main" id="{5DCA8DCA-3E69-6E8E-850F-28700AEE2DCC}"/>
                </a:ext>
              </a:extLst>
            </p:cNvPr>
            <p:cNvSpPr txBox="1"/>
            <p:nvPr/>
          </p:nvSpPr>
          <p:spPr>
            <a:xfrm>
              <a:off x="8707687" y="2282335"/>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46" name="TextBox 45">
              <a:extLst>
                <a:ext uri="{FF2B5EF4-FFF2-40B4-BE49-F238E27FC236}">
                  <a16:creationId xmlns:a16="http://schemas.microsoft.com/office/drawing/2014/main" id="{F5BC61FA-7F5B-AF67-F16E-88A93F3CF89F}"/>
                </a:ext>
              </a:extLst>
            </p:cNvPr>
            <p:cNvSpPr txBox="1"/>
            <p:nvPr/>
          </p:nvSpPr>
          <p:spPr>
            <a:xfrm>
              <a:off x="3121401" y="2894400"/>
              <a:ext cx="1847429" cy="276999"/>
            </a:xfrm>
            <a:prstGeom prst="rect">
              <a:avLst/>
            </a:prstGeom>
            <a:noFill/>
          </p:spPr>
          <p:txBody>
            <a:bodyPr wrap="none" rtlCol="0">
              <a:spAutoFit/>
            </a:bodyPr>
            <a:lstStyle/>
            <a:p>
              <a:r>
                <a:rPr lang="fr-FR" sz="1200" dirty="0">
                  <a:solidFill>
                    <a:srgbClr val="7030A0"/>
                  </a:solidFill>
                </a:rPr>
                <a:t>Ouverture de Parcoursup</a:t>
              </a:r>
            </a:p>
          </p:txBody>
        </p:sp>
        <p:sp>
          <p:nvSpPr>
            <p:cNvPr id="47" name="TextBox 46">
              <a:extLst>
                <a:ext uri="{FF2B5EF4-FFF2-40B4-BE49-F238E27FC236}">
                  <a16:creationId xmlns:a16="http://schemas.microsoft.com/office/drawing/2014/main" id="{77E558D0-5A23-8FB5-2544-05816D96FE8C}"/>
                </a:ext>
              </a:extLst>
            </p:cNvPr>
            <p:cNvSpPr txBox="1"/>
            <p:nvPr/>
          </p:nvSpPr>
          <p:spPr>
            <a:xfrm>
              <a:off x="4653360" y="3094614"/>
              <a:ext cx="1765042" cy="461665"/>
            </a:xfrm>
            <a:prstGeom prst="rect">
              <a:avLst/>
            </a:prstGeom>
            <a:noFill/>
          </p:spPr>
          <p:txBody>
            <a:bodyPr wrap="square" rtlCol="0">
              <a:spAutoFit/>
            </a:bodyPr>
            <a:lstStyle/>
            <a:p>
              <a:r>
                <a:rPr lang="fr-FR" sz="1200" dirty="0">
                  <a:solidFill>
                    <a:srgbClr val="7030A0"/>
                  </a:solidFill>
                </a:rPr>
                <a:t>Ouverture des inscriptions des vœux</a:t>
              </a:r>
            </a:p>
          </p:txBody>
        </p:sp>
        <p:sp>
          <p:nvSpPr>
            <p:cNvPr id="48" name="TextBox 47">
              <a:extLst>
                <a:ext uri="{FF2B5EF4-FFF2-40B4-BE49-F238E27FC236}">
                  <a16:creationId xmlns:a16="http://schemas.microsoft.com/office/drawing/2014/main" id="{9F10479C-4020-A992-4091-C32C88541FC6}"/>
                </a:ext>
              </a:extLst>
            </p:cNvPr>
            <p:cNvSpPr txBox="1"/>
            <p:nvPr/>
          </p:nvSpPr>
          <p:spPr>
            <a:xfrm>
              <a:off x="5769598" y="2744082"/>
              <a:ext cx="1297608" cy="646331"/>
            </a:xfrm>
            <a:prstGeom prst="rect">
              <a:avLst/>
            </a:prstGeom>
            <a:noFill/>
          </p:spPr>
          <p:txBody>
            <a:bodyPr wrap="square" rtlCol="0">
              <a:spAutoFit/>
            </a:bodyPr>
            <a:lstStyle/>
            <a:p>
              <a:r>
                <a:rPr lang="fr-FR" sz="1200" dirty="0">
                  <a:solidFill>
                    <a:srgbClr val="7030A0"/>
                  </a:solidFill>
                </a:rPr>
                <a:t>Fermeture des inscriptions des vœux</a:t>
              </a:r>
            </a:p>
          </p:txBody>
        </p:sp>
        <p:sp>
          <p:nvSpPr>
            <p:cNvPr id="49" name="TextBox 48">
              <a:extLst>
                <a:ext uri="{FF2B5EF4-FFF2-40B4-BE49-F238E27FC236}">
                  <a16:creationId xmlns:a16="http://schemas.microsoft.com/office/drawing/2014/main" id="{BCCEEEA2-5E43-F7F0-E286-D70927160BD0}"/>
                </a:ext>
              </a:extLst>
            </p:cNvPr>
            <p:cNvSpPr txBox="1"/>
            <p:nvPr/>
          </p:nvSpPr>
          <p:spPr>
            <a:xfrm>
              <a:off x="6761887" y="3067247"/>
              <a:ext cx="1000549" cy="461665"/>
            </a:xfrm>
            <a:prstGeom prst="rect">
              <a:avLst/>
            </a:prstGeom>
            <a:noFill/>
          </p:spPr>
          <p:txBody>
            <a:bodyPr wrap="square" rtlCol="0">
              <a:spAutoFit/>
            </a:bodyPr>
            <a:lstStyle/>
            <a:p>
              <a:r>
                <a:rPr lang="fr-FR" sz="1200" dirty="0">
                  <a:solidFill>
                    <a:srgbClr val="7030A0"/>
                  </a:solidFill>
                </a:rPr>
                <a:t>Finalisation du dossier</a:t>
              </a:r>
            </a:p>
          </p:txBody>
        </p:sp>
        <p:sp>
          <p:nvSpPr>
            <p:cNvPr id="50" name="TextBox 49">
              <a:extLst>
                <a:ext uri="{FF2B5EF4-FFF2-40B4-BE49-F238E27FC236}">
                  <a16:creationId xmlns:a16="http://schemas.microsoft.com/office/drawing/2014/main" id="{05ECDDDC-8E3C-728D-9583-2B315F7DE011}"/>
                </a:ext>
              </a:extLst>
            </p:cNvPr>
            <p:cNvSpPr txBox="1"/>
            <p:nvPr/>
          </p:nvSpPr>
          <p:spPr>
            <a:xfrm>
              <a:off x="8131648" y="2802066"/>
              <a:ext cx="1231657" cy="461665"/>
            </a:xfrm>
            <a:prstGeom prst="rect">
              <a:avLst/>
            </a:prstGeom>
            <a:noFill/>
          </p:spPr>
          <p:txBody>
            <a:bodyPr wrap="square" rtlCol="0">
              <a:spAutoFit/>
            </a:bodyPr>
            <a:lstStyle/>
            <a:p>
              <a:r>
                <a:rPr lang="fr-FR" sz="1200" dirty="0">
                  <a:solidFill>
                    <a:srgbClr val="7030A0"/>
                  </a:solidFill>
                </a:rPr>
                <a:t>Résultats admissions</a:t>
              </a:r>
            </a:p>
          </p:txBody>
        </p:sp>
        <p:sp>
          <p:nvSpPr>
            <p:cNvPr id="51" name="TextBox 50">
              <a:extLst>
                <a:ext uri="{FF2B5EF4-FFF2-40B4-BE49-F238E27FC236}">
                  <a16:creationId xmlns:a16="http://schemas.microsoft.com/office/drawing/2014/main" id="{4EFDD84B-177F-98C8-46A6-124EF1DFA1DD}"/>
                </a:ext>
              </a:extLst>
            </p:cNvPr>
            <p:cNvSpPr txBox="1"/>
            <p:nvPr/>
          </p:nvSpPr>
          <p:spPr>
            <a:xfrm>
              <a:off x="9855698" y="2816144"/>
              <a:ext cx="2107133" cy="276999"/>
            </a:xfrm>
            <a:prstGeom prst="rect">
              <a:avLst/>
            </a:prstGeom>
            <a:noFill/>
          </p:spPr>
          <p:txBody>
            <a:bodyPr wrap="square" rtlCol="0">
              <a:spAutoFit/>
            </a:bodyPr>
            <a:lstStyle/>
            <a:p>
              <a:r>
                <a:rPr lang="fr-FR" sz="1200" dirty="0">
                  <a:solidFill>
                    <a:srgbClr val="7030A0"/>
                  </a:solidFill>
                </a:rPr>
                <a:t>Fin de la phase principale</a:t>
              </a:r>
            </a:p>
          </p:txBody>
        </p:sp>
        <p:sp>
          <p:nvSpPr>
            <p:cNvPr id="52" name="Right Brace 51">
              <a:extLst>
                <a:ext uri="{FF2B5EF4-FFF2-40B4-BE49-F238E27FC236}">
                  <a16:creationId xmlns:a16="http://schemas.microsoft.com/office/drawing/2014/main" id="{FB2E7959-2D44-F38E-4196-15EEBA31A971}"/>
                </a:ext>
              </a:extLst>
            </p:cNvPr>
            <p:cNvSpPr/>
            <p:nvPr/>
          </p:nvSpPr>
          <p:spPr>
            <a:xfrm rot="5400000">
              <a:off x="4083054" y="1460006"/>
              <a:ext cx="455042" cy="4215652"/>
            </a:xfrm>
            <a:prstGeom prst="rightBrace">
              <a:avLst>
                <a:gd name="adj1" fmla="val 34559"/>
                <a:gd name="adj2" fmla="val 50445"/>
              </a:avLst>
            </a:prstGeom>
            <a:noFill/>
            <a:ln w="381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53" name="TextBox 52">
              <a:extLst>
                <a:ext uri="{FF2B5EF4-FFF2-40B4-BE49-F238E27FC236}">
                  <a16:creationId xmlns:a16="http://schemas.microsoft.com/office/drawing/2014/main" id="{551C6F49-45C6-3FAC-919B-9AA18DBDA30F}"/>
                </a:ext>
              </a:extLst>
            </p:cNvPr>
            <p:cNvSpPr txBox="1"/>
            <p:nvPr/>
          </p:nvSpPr>
          <p:spPr>
            <a:xfrm>
              <a:off x="2503798" y="3761945"/>
              <a:ext cx="3320076"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Remplissage du dossier Parcoursup</a:t>
              </a:r>
            </a:p>
          </p:txBody>
        </p:sp>
        <p:sp>
          <p:nvSpPr>
            <p:cNvPr id="54" name="Right Brace 53">
              <a:extLst>
                <a:ext uri="{FF2B5EF4-FFF2-40B4-BE49-F238E27FC236}">
                  <a16:creationId xmlns:a16="http://schemas.microsoft.com/office/drawing/2014/main" id="{8663C5A9-C058-654D-6558-1F6CA52DF414}"/>
                </a:ext>
              </a:extLst>
            </p:cNvPr>
            <p:cNvSpPr/>
            <p:nvPr/>
          </p:nvSpPr>
          <p:spPr>
            <a:xfrm rot="16200000">
              <a:off x="9038512" y="816420"/>
              <a:ext cx="578040" cy="1239685"/>
            </a:xfrm>
            <a:prstGeom prst="rightBrace">
              <a:avLst>
                <a:gd name="adj1" fmla="val 30057"/>
                <a:gd name="adj2" fmla="val 48918"/>
              </a:avLst>
            </a:prstGeom>
            <a:noFill/>
            <a:ln w="381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55" name="TextBox 54">
              <a:extLst>
                <a:ext uri="{FF2B5EF4-FFF2-40B4-BE49-F238E27FC236}">
                  <a16:creationId xmlns:a16="http://schemas.microsoft.com/office/drawing/2014/main" id="{25257BF1-D450-E187-62FE-4220D47D6EDD}"/>
                </a:ext>
              </a:extLst>
            </p:cNvPr>
            <p:cNvSpPr txBox="1"/>
            <p:nvPr/>
          </p:nvSpPr>
          <p:spPr>
            <a:xfrm>
              <a:off x="8398724" y="926666"/>
              <a:ext cx="2208810"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Consultation des vœux</a:t>
              </a:r>
            </a:p>
          </p:txBody>
        </p:sp>
      </p:grpSp>
      <p:sp>
        <p:nvSpPr>
          <p:cNvPr id="83" name="Oval 82">
            <a:extLst>
              <a:ext uri="{FF2B5EF4-FFF2-40B4-BE49-F238E27FC236}">
                <a16:creationId xmlns:a16="http://schemas.microsoft.com/office/drawing/2014/main" id="{C206F409-027C-E67C-3A22-96407E729742}"/>
              </a:ext>
            </a:extLst>
          </p:cNvPr>
          <p:cNvSpPr/>
          <p:nvPr/>
        </p:nvSpPr>
        <p:spPr>
          <a:xfrm>
            <a:off x="1771456" y="4515639"/>
            <a:ext cx="3457794" cy="546395"/>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84" name="TextBox 83">
            <a:extLst>
              <a:ext uri="{FF2B5EF4-FFF2-40B4-BE49-F238E27FC236}">
                <a16:creationId xmlns:a16="http://schemas.microsoft.com/office/drawing/2014/main" id="{3242CA90-2248-3058-D9E8-2394E4248638}"/>
              </a:ext>
            </a:extLst>
          </p:cNvPr>
          <p:cNvSpPr txBox="1"/>
          <p:nvPr/>
        </p:nvSpPr>
        <p:spPr>
          <a:xfrm>
            <a:off x="1368668" y="5136810"/>
            <a:ext cx="1526355" cy="400110"/>
          </a:xfrm>
          <a:prstGeom prst="rect">
            <a:avLst/>
          </a:prstGeom>
          <a:noFill/>
          <a:ln>
            <a:noFill/>
          </a:ln>
        </p:spPr>
        <p:txBody>
          <a:bodyPr wrap="square" rtlCol="0">
            <a:spAutoFit/>
          </a:bodyPr>
          <a:lstStyle/>
          <a:p>
            <a:pPr algn="just"/>
            <a:r>
              <a:rPr lang="fr-FR" sz="1000" dirty="0">
                <a:solidFill>
                  <a:schemeClr val="accent2"/>
                </a:solidFill>
                <a:latin typeface="Arial Rounded MT Bold" panose="020F0704030504030204" pitchFamily="34" charset="77"/>
              </a:rPr>
              <a:t>Être un candidat </a:t>
            </a:r>
            <a:r>
              <a:rPr lang="fr-FR" sz="1000" i="1" dirty="0">
                <a:solidFill>
                  <a:schemeClr val="accent2"/>
                </a:solidFill>
                <a:latin typeface="Arial Rounded MT Bold" panose="020F0704030504030204" pitchFamily="34" charset="77"/>
              </a:rPr>
              <a:t>VS</a:t>
            </a:r>
            <a:r>
              <a:rPr lang="fr-FR" sz="1000" dirty="0">
                <a:solidFill>
                  <a:schemeClr val="accent2"/>
                </a:solidFill>
                <a:latin typeface="Arial Rounded MT Bold" panose="020F0704030504030204" pitchFamily="34" charset="77"/>
              </a:rPr>
              <a:t> être un élève</a:t>
            </a:r>
          </a:p>
        </p:txBody>
      </p:sp>
      <p:sp>
        <p:nvSpPr>
          <p:cNvPr id="85" name="TextBox 84">
            <a:extLst>
              <a:ext uri="{FF2B5EF4-FFF2-40B4-BE49-F238E27FC236}">
                <a16:creationId xmlns:a16="http://schemas.microsoft.com/office/drawing/2014/main" id="{3B672CA3-B830-72E1-57A6-8A9A1754F1C1}"/>
              </a:ext>
            </a:extLst>
          </p:cNvPr>
          <p:cNvSpPr txBox="1"/>
          <p:nvPr/>
        </p:nvSpPr>
        <p:spPr>
          <a:xfrm>
            <a:off x="3458142" y="5152129"/>
            <a:ext cx="2233363" cy="400110"/>
          </a:xfrm>
          <a:prstGeom prst="rect">
            <a:avLst/>
          </a:prstGeom>
          <a:noFill/>
          <a:ln>
            <a:noFill/>
          </a:ln>
        </p:spPr>
        <p:txBody>
          <a:bodyPr wrap="square" rtlCol="0">
            <a:spAutoFit/>
          </a:bodyPr>
          <a:lstStyle/>
          <a:p>
            <a:pPr algn="just"/>
            <a:r>
              <a:rPr lang="fr-FR" sz="1000" dirty="0">
                <a:solidFill>
                  <a:schemeClr val="accent2"/>
                </a:solidFill>
                <a:latin typeface="Arial Rounded MT Bold" panose="020F0704030504030204" pitchFamily="34" charset="77"/>
              </a:rPr>
              <a:t>S’informer sur les formations post-bac </a:t>
            </a:r>
            <a:r>
              <a:rPr lang="fr-FR" sz="1000" i="1" dirty="0">
                <a:solidFill>
                  <a:schemeClr val="accent2"/>
                </a:solidFill>
                <a:latin typeface="Arial Rounded MT Bold" panose="020F0704030504030204" pitchFamily="34" charset="77"/>
              </a:rPr>
              <a:t>VS</a:t>
            </a:r>
            <a:r>
              <a:rPr lang="fr-FR" sz="1000" dirty="0">
                <a:solidFill>
                  <a:schemeClr val="accent2"/>
                </a:solidFill>
                <a:latin typeface="Arial Rounded MT Bold" panose="020F0704030504030204" pitchFamily="34" charset="77"/>
              </a:rPr>
              <a:t> être un candidat</a:t>
            </a:r>
          </a:p>
        </p:txBody>
      </p:sp>
      <p:sp>
        <p:nvSpPr>
          <p:cNvPr id="86" name="TextBox 85">
            <a:extLst>
              <a:ext uri="{FF2B5EF4-FFF2-40B4-BE49-F238E27FC236}">
                <a16:creationId xmlns:a16="http://schemas.microsoft.com/office/drawing/2014/main" id="{4DA95F54-7940-468F-C000-E92F07180D17}"/>
              </a:ext>
            </a:extLst>
          </p:cNvPr>
          <p:cNvSpPr txBox="1"/>
          <p:nvPr/>
        </p:nvSpPr>
        <p:spPr>
          <a:xfrm>
            <a:off x="6309604" y="4388769"/>
            <a:ext cx="1770580" cy="400110"/>
          </a:xfrm>
          <a:prstGeom prst="rect">
            <a:avLst/>
          </a:prstGeom>
          <a:noFill/>
          <a:ln>
            <a:noFill/>
          </a:ln>
        </p:spPr>
        <p:txBody>
          <a:bodyPr wrap="square" rtlCol="0">
            <a:spAutoFit/>
          </a:bodyPr>
          <a:lstStyle/>
          <a:p>
            <a:pPr algn="just"/>
            <a:r>
              <a:rPr lang="fr-FR" sz="1000" dirty="0">
                <a:solidFill>
                  <a:schemeClr val="accent2"/>
                </a:solidFill>
                <a:latin typeface="Arial Rounded MT Bold" panose="020F0704030504030204" pitchFamily="34" charset="77"/>
              </a:rPr>
              <a:t>Consulter ses vœux </a:t>
            </a:r>
            <a:r>
              <a:rPr lang="fr-FR" sz="1000" i="1" dirty="0">
                <a:solidFill>
                  <a:schemeClr val="accent2"/>
                </a:solidFill>
                <a:latin typeface="Arial Rounded MT Bold" panose="020F0704030504030204" pitchFamily="34" charset="77"/>
              </a:rPr>
              <a:t>VS</a:t>
            </a:r>
            <a:r>
              <a:rPr lang="fr-FR" sz="1000" dirty="0">
                <a:solidFill>
                  <a:schemeClr val="accent2"/>
                </a:solidFill>
                <a:latin typeface="Arial Rounded MT Bold" panose="020F0704030504030204" pitchFamily="34" charset="77"/>
              </a:rPr>
              <a:t>  réviser le bac</a:t>
            </a:r>
          </a:p>
        </p:txBody>
      </p:sp>
      <p:sp>
        <p:nvSpPr>
          <p:cNvPr id="87" name="TextBox 86">
            <a:extLst>
              <a:ext uri="{FF2B5EF4-FFF2-40B4-BE49-F238E27FC236}">
                <a16:creationId xmlns:a16="http://schemas.microsoft.com/office/drawing/2014/main" id="{55B27436-F1F5-EB79-B841-F256725B7652}"/>
              </a:ext>
            </a:extLst>
          </p:cNvPr>
          <p:cNvSpPr txBox="1"/>
          <p:nvPr/>
        </p:nvSpPr>
        <p:spPr>
          <a:xfrm>
            <a:off x="8261380" y="4440925"/>
            <a:ext cx="2535603" cy="400110"/>
          </a:xfrm>
          <a:prstGeom prst="rect">
            <a:avLst/>
          </a:prstGeom>
          <a:noFill/>
          <a:ln>
            <a:noFill/>
          </a:ln>
        </p:spPr>
        <p:txBody>
          <a:bodyPr wrap="square" rtlCol="0">
            <a:spAutoFit/>
          </a:bodyPr>
          <a:lstStyle/>
          <a:p>
            <a:pPr algn="just"/>
            <a:r>
              <a:rPr lang="fr-FR" sz="1000" dirty="0">
                <a:solidFill>
                  <a:schemeClr val="accent2"/>
                </a:solidFill>
                <a:latin typeface="Arial Rounded MT Bold" panose="020F0704030504030204" pitchFamily="34" charset="77"/>
              </a:rPr>
              <a:t>Avoir été admis dans une formation post-bac </a:t>
            </a:r>
            <a:r>
              <a:rPr lang="fr-FR" sz="1000" i="1" dirty="0">
                <a:solidFill>
                  <a:schemeClr val="accent2"/>
                </a:solidFill>
                <a:latin typeface="Arial Rounded MT Bold" panose="020F0704030504030204" pitchFamily="34" charset="77"/>
              </a:rPr>
              <a:t>VS</a:t>
            </a:r>
            <a:r>
              <a:rPr lang="fr-FR" sz="1000" dirty="0">
                <a:solidFill>
                  <a:schemeClr val="accent2"/>
                </a:solidFill>
                <a:latin typeface="Arial Rounded MT Bold" panose="020F0704030504030204" pitchFamily="34" charset="77"/>
              </a:rPr>
              <a:t> passer le bac</a:t>
            </a:r>
          </a:p>
        </p:txBody>
      </p:sp>
      <p:sp>
        <p:nvSpPr>
          <p:cNvPr id="89" name="Oval 88">
            <a:extLst>
              <a:ext uri="{FF2B5EF4-FFF2-40B4-BE49-F238E27FC236}">
                <a16:creationId xmlns:a16="http://schemas.microsoft.com/office/drawing/2014/main" id="{7FE408D4-E4C0-1977-036E-6E10053E8B08}"/>
              </a:ext>
            </a:extLst>
          </p:cNvPr>
          <p:cNvSpPr/>
          <p:nvPr/>
        </p:nvSpPr>
        <p:spPr>
          <a:xfrm>
            <a:off x="7287430" y="3139490"/>
            <a:ext cx="1040888" cy="100223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90" name="Oval 89">
            <a:extLst>
              <a:ext uri="{FF2B5EF4-FFF2-40B4-BE49-F238E27FC236}">
                <a16:creationId xmlns:a16="http://schemas.microsoft.com/office/drawing/2014/main" id="{E6C15968-7C9E-10A5-779E-26C36F384815}"/>
              </a:ext>
            </a:extLst>
          </p:cNvPr>
          <p:cNvSpPr/>
          <p:nvPr/>
        </p:nvSpPr>
        <p:spPr>
          <a:xfrm>
            <a:off x="8307725" y="2991618"/>
            <a:ext cx="1448769" cy="96270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a:p>
        </p:txBody>
      </p:sp>
      <p:cxnSp>
        <p:nvCxnSpPr>
          <p:cNvPr id="91" name="Curved Connector 90">
            <a:extLst>
              <a:ext uri="{FF2B5EF4-FFF2-40B4-BE49-F238E27FC236}">
                <a16:creationId xmlns:a16="http://schemas.microsoft.com/office/drawing/2014/main" id="{65BD5591-7D4B-97ED-ECC6-91CE23D60C26}"/>
              </a:ext>
            </a:extLst>
          </p:cNvPr>
          <p:cNvCxnSpPr>
            <a:cxnSpLocks/>
            <a:endCxn id="85" idx="0"/>
          </p:cNvCxnSpPr>
          <p:nvPr/>
        </p:nvCxnSpPr>
        <p:spPr>
          <a:xfrm>
            <a:off x="3374691" y="5054391"/>
            <a:ext cx="1200133" cy="97738"/>
          </a:xfrm>
          <a:prstGeom prst="curvedConnector2">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cxnSp>
        <p:nvCxnSpPr>
          <p:cNvPr id="94" name="Curved Connector 93">
            <a:extLst>
              <a:ext uri="{FF2B5EF4-FFF2-40B4-BE49-F238E27FC236}">
                <a16:creationId xmlns:a16="http://schemas.microsoft.com/office/drawing/2014/main" id="{E651B3A9-EF4A-9D1B-06E2-8E19AC01A977}"/>
              </a:ext>
            </a:extLst>
          </p:cNvPr>
          <p:cNvCxnSpPr>
            <a:cxnSpLocks/>
            <a:stCxn id="83" idx="4"/>
            <a:endCxn id="84" idx="0"/>
          </p:cNvCxnSpPr>
          <p:nvPr/>
        </p:nvCxnSpPr>
        <p:spPr>
          <a:xfrm rot="5400000">
            <a:off x="2778712" y="4415169"/>
            <a:ext cx="74776" cy="1368507"/>
          </a:xfrm>
          <a:prstGeom prst="curvedConnector3">
            <a:avLst>
              <a:gd name="adj1" fmla="val 50000"/>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cxnSp>
        <p:nvCxnSpPr>
          <p:cNvPr id="97" name="Curved Connector 96">
            <a:extLst>
              <a:ext uri="{FF2B5EF4-FFF2-40B4-BE49-F238E27FC236}">
                <a16:creationId xmlns:a16="http://schemas.microsoft.com/office/drawing/2014/main" id="{71564E22-E011-5046-311F-D49B884083C1}"/>
              </a:ext>
            </a:extLst>
          </p:cNvPr>
          <p:cNvCxnSpPr>
            <a:cxnSpLocks/>
            <a:stCxn id="90" idx="4"/>
            <a:endCxn id="87" idx="0"/>
          </p:cNvCxnSpPr>
          <p:nvPr/>
        </p:nvCxnSpPr>
        <p:spPr>
          <a:xfrm rot="16200000" flipH="1">
            <a:off x="9037343" y="3949086"/>
            <a:ext cx="486606" cy="497072"/>
          </a:xfrm>
          <a:prstGeom prst="curvedConnector3">
            <a:avLst>
              <a:gd name="adj1" fmla="val 50000"/>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cxnSp>
        <p:nvCxnSpPr>
          <p:cNvPr id="102" name="Curved Connector 101">
            <a:extLst>
              <a:ext uri="{FF2B5EF4-FFF2-40B4-BE49-F238E27FC236}">
                <a16:creationId xmlns:a16="http://schemas.microsoft.com/office/drawing/2014/main" id="{8FCF9B15-6CF5-01C4-F33C-FB9A3790CBC7}"/>
              </a:ext>
            </a:extLst>
          </p:cNvPr>
          <p:cNvCxnSpPr>
            <a:cxnSpLocks/>
            <a:endCxn id="86" idx="0"/>
          </p:cNvCxnSpPr>
          <p:nvPr/>
        </p:nvCxnSpPr>
        <p:spPr>
          <a:xfrm rot="10800000" flipV="1">
            <a:off x="7194895" y="4114271"/>
            <a:ext cx="615647" cy="274497"/>
          </a:xfrm>
          <a:prstGeom prst="curvedConnector2">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104" name="TextBox 103">
            <a:extLst>
              <a:ext uri="{FF2B5EF4-FFF2-40B4-BE49-F238E27FC236}">
                <a16:creationId xmlns:a16="http://schemas.microsoft.com/office/drawing/2014/main" id="{601B02B2-93B9-4250-CA51-53643CFE5C3B}"/>
              </a:ext>
            </a:extLst>
          </p:cNvPr>
          <p:cNvSpPr txBox="1"/>
          <p:nvPr/>
        </p:nvSpPr>
        <p:spPr>
          <a:xfrm>
            <a:off x="733660" y="5751714"/>
            <a:ext cx="4712487" cy="1015663"/>
          </a:xfrm>
          <a:prstGeom prst="rect">
            <a:avLst/>
          </a:prstGeom>
          <a:noFill/>
        </p:spPr>
        <p:txBody>
          <a:bodyPr wrap="square" rtlCol="0">
            <a:spAutoFit/>
          </a:bodyPr>
          <a:lstStyle/>
          <a:p>
            <a:pPr algn="l" rtl="0">
              <a:spcBef>
                <a:spcPts val="0"/>
              </a:spcBef>
              <a:spcAft>
                <a:spcPts val="0"/>
              </a:spcAft>
            </a:pPr>
            <a:r>
              <a:rPr lang="fr-FR" sz="1200" b="1" i="0" strike="noStrike" dirty="0">
                <a:solidFill>
                  <a:srgbClr val="000000"/>
                </a:solidFill>
                <a:effectLst/>
                <a:latin typeface="Calibri" panose="020F0502020204030204" pitchFamily="34" charset="0"/>
                <a:cs typeface="Calibri" panose="020F0502020204030204" pitchFamily="34" charset="0"/>
              </a:rPr>
              <a:t>Concernant le lycée : </a:t>
            </a:r>
          </a:p>
          <a:p>
            <a:pPr algn="l" rtl="0">
              <a:spcBef>
                <a:spcPts val="0"/>
              </a:spcBef>
              <a:spcAft>
                <a:spcPts val="0"/>
              </a:spcAft>
            </a:pPr>
            <a:r>
              <a:rPr lang="fr-FR" sz="1200" b="0" i="0" u="none" strike="noStrike" dirty="0">
                <a:solidFill>
                  <a:srgbClr val="000000"/>
                </a:solidFill>
                <a:effectLst/>
                <a:latin typeface="Calibri" panose="020F0502020204030204" pitchFamily="34" charset="0"/>
                <a:cs typeface="Calibri" panose="020F0502020204030204" pitchFamily="34" charset="0"/>
              </a:rPr>
              <a:t>Quelle est la fonction d’un découpage temporel scolaire en 3 trimestres ?</a:t>
            </a:r>
          </a:p>
          <a:p>
            <a:pPr marL="171450" indent="-171450" algn="l" rtl="0">
              <a:spcBef>
                <a:spcPts val="0"/>
              </a:spcBef>
              <a:spcAft>
                <a:spcPts val="0"/>
              </a:spcAft>
              <a:buFont typeface="Arial" panose="020B0604020202020204" pitchFamily="34" charset="0"/>
              <a:buChar char="•"/>
            </a:pPr>
            <a:r>
              <a:rPr lang="fr-FR" sz="1200" b="0" i="0" u="none" strike="noStrike" dirty="0">
                <a:solidFill>
                  <a:srgbClr val="000000"/>
                </a:solidFill>
                <a:effectLst/>
                <a:latin typeface="Calibri" panose="020F0502020204030204" pitchFamily="34" charset="0"/>
                <a:cs typeface="Calibri" panose="020F0502020204030204" pitchFamily="34" charset="0"/>
              </a:rPr>
              <a:t>découpage assez bien ancré dans la culture scolaire : permet de suivre la progression de l’élève au cours de l’année : dynamique de retour sur les erreurs-acceptables.</a:t>
            </a:r>
          </a:p>
        </p:txBody>
      </p:sp>
      <p:sp>
        <p:nvSpPr>
          <p:cNvPr id="106" name="TextBox 105">
            <a:extLst>
              <a:ext uri="{FF2B5EF4-FFF2-40B4-BE49-F238E27FC236}">
                <a16:creationId xmlns:a16="http://schemas.microsoft.com/office/drawing/2014/main" id="{B8FEDFCA-F794-15E3-A720-2BB9CA5F0646}"/>
              </a:ext>
            </a:extLst>
          </p:cNvPr>
          <p:cNvSpPr txBox="1"/>
          <p:nvPr/>
        </p:nvSpPr>
        <p:spPr>
          <a:xfrm>
            <a:off x="6607596" y="5772478"/>
            <a:ext cx="4189388" cy="1015663"/>
          </a:xfrm>
          <a:prstGeom prst="rect">
            <a:avLst/>
          </a:prstGeom>
          <a:noFill/>
        </p:spPr>
        <p:txBody>
          <a:bodyPr wrap="square">
            <a:spAutoFit/>
          </a:bodyPr>
          <a:lstStyle/>
          <a:p>
            <a:pPr algn="just" rtl="0">
              <a:spcBef>
                <a:spcPts val="0"/>
              </a:spcBef>
              <a:spcAft>
                <a:spcPts val="0"/>
              </a:spcAft>
            </a:pPr>
            <a:r>
              <a:rPr lang="fr-FR" sz="1200" b="1" i="0" strike="noStrike" dirty="0">
                <a:solidFill>
                  <a:srgbClr val="000000"/>
                </a:solidFill>
                <a:effectLst/>
                <a:latin typeface="Calibri" panose="020F0502020204030204" pitchFamily="34" charset="0"/>
                <a:cs typeface="Calibri" panose="020F0502020204030204" pitchFamily="34" charset="0"/>
              </a:rPr>
              <a:t>Concernant le BAC : </a:t>
            </a:r>
          </a:p>
          <a:p>
            <a:pPr algn="just" rtl="0">
              <a:spcBef>
                <a:spcPts val="0"/>
              </a:spcBef>
              <a:spcAft>
                <a:spcPts val="0"/>
              </a:spcAft>
            </a:pPr>
            <a:r>
              <a:rPr lang="fr-FR" sz="1200" b="0" i="0" u="none" strike="noStrike" dirty="0">
                <a:solidFill>
                  <a:srgbClr val="000000"/>
                </a:solidFill>
                <a:effectLst/>
                <a:latin typeface="Calibri" panose="020F0502020204030204" pitchFamily="34" charset="0"/>
                <a:cs typeface="Calibri" panose="020F0502020204030204" pitchFamily="34" charset="0"/>
              </a:rPr>
              <a:t>Pourquoi les examens sont-ils à la fin de l’année scolaire ?</a:t>
            </a:r>
          </a:p>
          <a:p>
            <a:pPr marL="171450" indent="-171450" algn="just" rtl="0">
              <a:spcBef>
                <a:spcPts val="0"/>
              </a:spcBef>
              <a:spcAft>
                <a:spcPts val="0"/>
              </a:spcAft>
              <a:buFont typeface="Arial" panose="020B0604020202020204" pitchFamily="34" charset="0"/>
              <a:buChar char="•"/>
            </a:pPr>
            <a:r>
              <a:rPr lang="fr-FR" sz="1200" b="0" i="0" u="none" strike="noStrike" dirty="0">
                <a:solidFill>
                  <a:srgbClr val="000000"/>
                </a:solidFill>
                <a:effectLst/>
                <a:latin typeface="Calibri" panose="020F0502020204030204" pitchFamily="34" charset="0"/>
                <a:cs typeface="Calibri" panose="020F0502020204030204" pitchFamily="34" charset="0"/>
              </a:rPr>
              <a:t>permettre d’évaluer : cette fin de cycle de retours/conseils : évaluer l’ensemble des connaissances acquises/qu’on souhaite avoir inculquées à l’élève.</a:t>
            </a:r>
          </a:p>
        </p:txBody>
      </p:sp>
    </p:spTree>
    <p:extLst>
      <p:ext uri="{BB962C8B-B14F-4D97-AF65-F5344CB8AC3E}">
        <p14:creationId xmlns:p14="http://schemas.microsoft.com/office/powerpoint/2010/main" val="9850863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Arrow Connector 1">
            <a:extLst>
              <a:ext uri="{FF2B5EF4-FFF2-40B4-BE49-F238E27FC236}">
                <a16:creationId xmlns:a16="http://schemas.microsoft.com/office/drawing/2014/main" id="{F2F1230B-1B8F-36A2-F6A6-D5B64F75A2BD}"/>
              </a:ext>
            </a:extLst>
          </p:cNvPr>
          <p:cNvCxnSpPr>
            <a:cxnSpLocks/>
          </p:cNvCxnSpPr>
          <p:nvPr/>
        </p:nvCxnSpPr>
        <p:spPr>
          <a:xfrm>
            <a:off x="1213396" y="2446813"/>
            <a:ext cx="10013344" cy="0"/>
          </a:xfrm>
          <a:prstGeom prst="straightConnector1">
            <a:avLst/>
          </a:prstGeom>
          <a:ln w="76200">
            <a:solidFill>
              <a:srgbClr val="7030A0"/>
            </a:solidFill>
            <a:tailEnd type="triangle"/>
          </a:ln>
        </p:spPr>
        <p:style>
          <a:lnRef idx="2">
            <a:schemeClr val="dk1"/>
          </a:lnRef>
          <a:fillRef idx="0">
            <a:schemeClr val="dk1"/>
          </a:fillRef>
          <a:effectRef idx="1">
            <a:schemeClr val="dk1"/>
          </a:effectRef>
          <a:fontRef idx="minor">
            <a:schemeClr val="tx1"/>
          </a:fontRef>
        </p:style>
      </p:cxnSp>
      <p:sp>
        <p:nvSpPr>
          <p:cNvPr id="3" name="TextBox 2">
            <a:extLst>
              <a:ext uri="{FF2B5EF4-FFF2-40B4-BE49-F238E27FC236}">
                <a16:creationId xmlns:a16="http://schemas.microsoft.com/office/drawing/2014/main" id="{C192E714-D495-3538-CA2A-989E7562DB1B}"/>
              </a:ext>
            </a:extLst>
          </p:cNvPr>
          <p:cNvSpPr txBox="1"/>
          <p:nvPr/>
        </p:nvSpPr>
        <p:spPr>
          <a:xfrm>
            <a:off x="1414836" y="1938978"/>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4" name="TextBox 3">
            <a:extLst>
              <a:ext uri="{FF2B5EF4-FFF2-40B4-BE49-F238E27FC236}">
                <a16:creationId xmlns:a16="http://schemas.microsoft.com/office/drawing/2014/main" id="{E3B3049C-A9A9-8947-C343-D6A9BF52A020}"/>
              </a:ext>
            </a:extLst>
          </p:cNvPr>
          <p:cNvSpPr txBox="1"/>
          <p:nvPr/>
        </p:nvSpPr>
        <p:spPr>
          <a:xfrm>
            <a:off x="8375201" y="1938978"/>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5" name="TextBox 4">
            <a:extLst>
              <a:ext uri="{FF2B5EF4-FFF2-40B4-BE49-F238E27FC236}">
                <a16:creationId xmlns:a16="http://schemas.microsoft.com/office/drawing/2014/main" id="{FC3CB4BC-06B8-B9A1-293F-2EBE91C65E24}"/>
              </a:ext>
            </a:extLst>
          </p:cNvPr>
          <p:cNvSpPr txBox="1"/>
          <p:nvPr/>
        </p:nvSpPr>
        <p:spPr>
          <a:xfrm>
            <a:off x="5973973" y="1938978"/>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6" name="TextBox 5">
            <a:extLst>
              <a:ext uri="{FF2B5EF4-FFF2-40B4-BE49-F238E27FC236}">
                <a16:creationId xmlns:a16="http://schemas.microsoft.com/office/drawing/2014/main" id="{63256A0D-315B-D5FB-FCA7-C015F54C5B7C}"/>
              </a:ext>
            </a:extLst>
          </p:cNvPr>
          <p:cNvSpPr txBox="1"/>
          <p:nvPr/>
        </p:nvSpPr>
        <p:spPr>
          <a:xfrm>
            <a:off x="3572745" y="1938980"/>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7" name="TextBox 6">
            <a:extLst>
              <a:ext uri="{FF2B5EF4-FFF2-40B4-BE49-F238E27FC236}">
                <a16:creationId xmlns:a16="http://schemas.microsoft.com/office/drawing/2014/main" id="{0937125E-660E-9AA3-A8F7-87002590DA5E}"/>
              </a:ext>
            </a:extLst>
          </p:cNvPr>
          <p:cNvSpPr txBox="1"/>
          <p:nvPr/>
        </p:nvSpPr>
        <p:spPr>
          <a:xfrm>
            <a:off x="8959267" y="1938978"/>
            <a:ext cx="400380" cy="1015663"/>
          </a:xfrm>
          <a:prstGeom prst="rect">
            <a:avLst/>
          </a:prstGeom>
          <a:noFill/>
        </p:spPr>
        <p:txBody>
          <a:bodyPr wrap="square" rtlCol="0">
            <a:spAutoFit/>
          </a:bodyPr>
          <a:lstStyle/>
          <a:p>
            <a:r>
              <a:rPr lang="fr-FR" sz="6000" dirty="0">
                <a:solidFill>
                  <a:srgbClr val="7030A0"/>
                </a:solidFill>
                <a:latin typeface="Arial Rounded MT Bold" panose="020F0704030504030204" pitchFamily="34" charset="77"/>
              </a:rPr>
              <a:t>I</a:t>
            </a:r>
          </a:p>
        </p:txBody>
      </p:sp>
      <p:sp>
        <p:nvSpPr>
          <p:cNvPr id="8" name="TextBox 7">
            <a:extLst>
              <a:ext uri="{FF2B5EF4-FFF2-40B4-BE49-F238E27FC236}">
                <a16:creationId xmlns:a16="http://schemas.microsoft.com/office/drawing/2014/main" id="{54E097F1-7013-870A-80F0-E71AD59A7566}"/>
              </a:ext>
            </a:extLst>
          </p:cNvPr>
          <p:cNvSpPr txBox="1"/>
          <p:nvPr/>
        </p:nvSpPr>
        <p:spPr>
          <a:xfrm>
            <a:off x="9092175" y="2795891"/>
            <a:ext cx="1646156" cy="307777"/>
          </a:xfrm>
          <a:prstGeom prst="rect">
            <a:avLst/>
          </a:prstGeom>
          <a:noFill/>
        </p:spPr>
        <p:txBody>
          <a:bodyPr wrap="square" rtlCol="0">
            <a:spAutoFit/>
          </a:bodyPr>
          <a:lstStyle/>
          <a:p>
            <a:r>
              <a:rPr lang="fr-FR" sz="1400" dirty="0">
                <a:solidFill>
                  <a:srgbClr val="7030A0"/>
                </a:solidFill>
                <a:latin typeface="Arial Rounded MT Bold" panose="020F0704030504030204" pitchFamily="34" charset="77"/>
              </a:rPr>
              <a:t>Épreuves du bac</a:t>
            </a:r>
          </a:p>
        </p:txBody>
      </p:sp>
      <p:sp>
        <p:nvSpPr>
          <p:cNvPr id="9" name="TextBox 8">
            <a:extLst>
              <a:ext uri="{FF2B5EF4-FFF2-40B4-BE49-F238E27FC236}">
                <a16:creationId xmlns:a16="http://schemas.microsoft.com/office/drawing/2014/main" id="{C6D7C8C1-1C09-6042-3A2C-45A2633E23B9}"/>
              </a:ext>
            </a:extLst>
          </p:cNvPr>
          <p:cNvSpPr txBox="1"/>
          <p:nvPr/>
        </p:nvSpPr>
        <p:spPr>
          <a:xfrm>
            <a:off x="1945993" y="1846648"/>
            <a:ext cx="2018371" cy="369332"/>
          </a:xfrm>
          <a:prstGeom prst="rect">
            <a:avLst/>
          </a:prstGeom>
          <a:noFill/>
          <a:ln>
            <a:noFill/>
          </a:ln>
        </p:spPr>
        <p:txBody>
          <a:bodyPr wrap="square" rtlCol="0">
            <a:spAutoFit/>
          </a:bodyPr>
          <a:lstStyle/>
          <a:p>
            <a:r>
              <a:rPr lang="fr-FR" dirty="0">
                <a:solidFill>
                  <a:srgbClr val="7030A0"/>
                </a:solidFill>
              </a:rPr>
              <a:t>1</a:t>
            </a:r>
            <a:r>
              <a:rPr lang="fr-FR" baseline="30000" dirty="0">
                <a:solidFill>
                  <a:srgbClr val="7030A0"/>
                </a:solidFill>
              </a:rPr>
              <a:t>er</a:t>
            </a:r>
            <a:r>
              <a:rPr lang="fr-FR" dirty="0">
                <a:solidFill>
                  <a:srgbClr val="7030A0"/>
                </a:solidFill>
              </a:rPr>
              <a:t> trimestre</a:t>
            </a:r>
          </a:p>
        </p:txBody>
      </p:sp>
      <p:sp>
        <p:nvSpPr>
          <p:cNvPr id="10" name="TextBox 9">
            <a:extLst>
              <a:ext uri="{FF2B5EF4-FFF2-40B4-BE49-F238E27FC236}">
                <a16:creationId xmlns:a16="http://schemas.microsoft.com/office/drawing/2014/main" id="{B4BC8EFF-E402-F62E-70FC-00BA69290C4C}"/>
              </a:ext>
            </a:extLst>
          </p:cNvPr>
          <p:cNvSpPr txBox="1"/>
          <p:nvPr/>
        </p:nvSpPr>
        <p:spPr>
          <a:xfrm>
            <a:off x="4293930" y="1855747"/>
            <a:ext cx="2018371" cy="369332"/>
          </a:xfrm>
          <a:prstGeom prst="rect">
            <a:avLst/>
          </a:prstGeom>
          <a:noFill/>
        </p:spPr>
        <p:txBody>
          <a:bodyPr wrap="square" rtlCol="0">
            <a:spAutoFit/>
          </a:bodyPr>
          <a:lstStyle/>
          <a:p>
            <a:r>
              <a:rPr lang="fr-FR" dirty="0">
                <a:solidFill>
                  <a:srgbClr val="7030A0"/>
                </a:solidFill>
              </a:rPr>
              <a:t>2</a:t>
            </a:r>
            <a:r>
              <a:rPr lang="fr-FR" baseline="30000" dirty="0">
                <a:solidFill>
                  <a:srgbClr val="7030A0"/>
                </a:solidFill>
              </a:rPr>
              <a:t>ème</a:t>
            </a:r>
            <a:r>
              <a:rPr lang="fr-FR" dirty="0">
                <a:solidFill>
                  <a:srgbClr val="7030A0"/>
                </a:solidFill>
              </a:rPr>
              <a:t> trimestre</a:t>
            </a:r>
          </a:p>
        </p:txBody>
      </p:sp>
      <p:sp>
        <p:nvSpPr>
          <p:cNvPr id="11" name="TextBox 10">
            <a:extLst>
              <a:ext uri="{FF2B5EF4-FFF2-40B4-BE49-F238E27FC236}">
                <a16:creationId xmlns:a16="http://schemas.microsoft.com/office/drawing/2014/main" id="{000DE570-CC23-CB16-684C-B03ACDC9E92D}"/>
              </a:ext>
            </a:extLst>
          </p:cNvPr>
          <p:cNvSpPr txBox="1"/>
          <p:nvPr/>
        </p:nvSpPr>
        <p:spPr>
          <a:xfrm>
            <a:off x="6608285" y="1868311"/>
            <a:ext cx="2018371" cy="369332"/>
          </a:xfrm>
          <a:prstGeom prst="rect">
            <a:avLst/>
          </a:prstGeom>
          <a:noFill/>
        </p:spPr>
        <p:txBody>
          <a:bodyPr wrap="square" rtlCol="0">
            <a:spAutoFit/>
          </a:bodyPr>
          <a:lstStyle/>
          <a:p>
            <a:r>
              <a:rPr lang="fr-FR" dirty="0">
                <a:solidFill>
                  <a:srgbClr val="7030A0"/>
                </a:solidFill>
              </a:rPr>
              <a:t>3</a:t>
            </a:r>
            <a:r>
              <a:rPr lang="fr-FR" baseline="30000" dirty="0">
                <a:solidFill>
                  <a:srgbClr val="7030A0"/>
                </a:solidFill>
              </a:rPr>
              <a:t>ème</a:t>
            </a:r>
            <a:r>
              <a:rPr lang="fr-FR" dirty="0">
                <a:solidFill>
                  <a:srgbClr val="7030A0"/>
                </a:solidFill>
              </a:rPr>
              <a:t> trimestre</a:t>
            </a:r>
          </a:p>
        </p:txBody>
      </p:sp>
      <p:sp>
        <p:nvSpPr>
          <p:cNvPr id="12" name="Left Brace 11">
            <a:extLst>
              <a:ext uri="{FF2B5EF4-FFF2-40B4-BE49-F238E27FC236}">
                <a16:creationId xmlns:a16="http://schemas.microsoft.com/office/drawing/2014/main" id="{52856FA9-E919-5AC0-CB99-2EF23ED3CCAF}"/>
              </a:ext>
            </a:extLst>
          </p:cNvPr>
          <p:cNvSpPr/>
          <p:nvPr/>
        </p:nvSpPr>
        <p:spPr>
          <a:xfrm rot="5400000">
            <a:off x="9299284" y="1685707"/>
            <a:ext cx="398887" cy="607375"/>
          </a:xfrm>
          <a:prstGeom prst="leftBrace">
            <a:avLst>
              <a:gd name="adj1" fmla="val 14865"/>
              <a:gd name="adj2" fmla="val 53390"/>
            </a:avLst>
          </a:prstGeom>
          <a:ln>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13" name="TextBox 12">
            <a:extLst>
              <a:ext uri="{FF2B5EF4-FFF2-40B4-BE49-F238E27FC236}">
                <a16:creationId xmlns:a16="http://schemas.microsoft.com/office/drawing/2014/main" id="{95BFAA3C-4C45-5A17-C274-4713E52949DF}"/>
              </a:ext>
            </a:extLst>
          </p:cNvPr>
          <p:cNvSpPr txBox="1"/>
          <p:nvPr/>
        </p:nvSpPr>
        <p:spPr>
          <a:xfrm>
            <a:off x="8935130" y="1420619"/>
            <a:ext cx="2311274" cy="369332"/>
          </a:xfrm>
          <a:prstGeom prst="rect">
            <a:avLst/>
          </a:prstGeom>
          <a:noFill/>
        </p:spPr>
        <p:txBody>
          <a:bodyPr wrap="square" rtlCol="0">
            <a:spAutoFit/>
          </a:bodyPr>
          <a:lstStyle/>
          <a:p>
            <a:r>
              <a:rPr lang="fr-FR" dirty="0">
                <a:solidFill>
                  <a:srgbClr val="7030A0"/>
                </a:solidFill>
              </a:rPr>
              <a:t>Période de correction</a:t>
            </a:r>
          </a:p>
        </p:txBody>
      </p:sp>
      <p:sp>
        <p:nvSpPr>
          <p:cNvPr id="14" name="TextBox 13">
            <a:extLst>
              <a:ext uri="{FF2B5EF4-FFF2-40B4-BE49-F238E27FC236}">
                <a16:creationId xmlns:a16="http://schemas.microsoft.com/office/drawing/2014/main" id="{2C12CC7A-57C0-C18A-75E3-DE61229729E1}"/>
              </a:ext>
            </a:extLst>
          </p:cNvPr>
          <p:cNvSpPr txBox="1"/>
          <p:nvPr/>
        </p:nvSpPr>
        <p:spPr>
          <a:xfrm>
            <a:off x="3339351" y="2800752"/>
            <a:ext cx="1497860" cy="523220"/>
          </a:xfrm>
          <a:prstGeom prst="rect">
            <a:avLst/>
          </a:prstGeom>
          <a:noFill/>
        </p:spPr>
        <p:txBody>
          <a:bodyPr wrap="square" rtlCol="0">
            <a:spAutoFit/>
          </a:bodyPr>
          <a:lstStyle/>
          <a:p>
            <a:r>
              <a:rPr lang="fr-FR" sz="1400" dirty="0">
                <a:solidFill>
                  <a:srgbClr val="7030A0"/>
                </a:solidFill>
                <a:latin typeface="Arial Rounded MT Bold" panose="020F0704030504030204" pitchFamily="34" charset="77"/>
              </a:rPr>
              <a:t>Remplir les bulletins</a:t>
            </a:r>
          </a:p>
        </p:txBody>
      </p:sp>
      <p:sp>
        <p:nvSpPr>
          <p:cNvPr id="15" name="TextBox 14">
            <a:extLst>
              <a:ext uri="{FF2B5EF4-FFF2-40B4-BE49-F238E27FC236}">
                <a16:creationId xmlns:a16="http://schemas.microsoft.com/office/drawing/2014/main" id="{989EF633-69DB-1152-ACD2-061F7D4946D1}"/>
              </a:ext>
            </a:extLst>
          </p:cNvPr>
          <p:cNvSpPr txBox="1"/>
          <p:nvPr/>
        </p:nvSpPr>
        <p:spPr>
          <a:xfrm>
            <a:off x="7869380" y="2800752"/>
            <a:ext cx="1332718" cy="523220"/>
          </a:xfrm>
          <a:prstGeom prst="rect">
            <a:avLst/>
          </a:prstGeom>
          <a:noFill/>
        </p:spPr>
        <p:txBody>
          <a:bodyPr wrap="square" rtlCol="0">
            <a:spAutoFit/>
          </a:bodyPr>
          <a:lstStyle/>
          <a:p>
            <a:r>
              <a:rPr lang="fr-FR" sz="1400" dirty="0">
                <a:solidFill>
                  <a:srgbClr val="7030A0"/>
                </a:solidFill>
                <a:latin typeface="Arial Rounded MT Bold" panose="020F0704030504030204" pitchFamily="34" charset="77"/>
              </a:rPr>
              <a:t>Remplir les bulletins</a:t>
            </a:r>
          </a:p>
        </p:txBody>
      </p:sp>
      <p:sp>
        <p:nvSpPr>
          <p:cNvPr id="16" name="TextBox 15">
            <a:extLst>
              <a:ext uri="{FF2B5EF4-FFF2-40B4-BE49-F238E27FC236}">
                <a16:creationId xmlns:a16="http://schemas.microsoft.com/office/drawing/2014/main" id="{DBFD2F9A-F029-EF2D-301D-073F73411CC5}"/>
              </a:ext>
            </a:extLst>
          </p:cNvPr>
          <p:cNvSpPr txBox="1"/>
          <p:nvPr/>
        </p:nvSpPr>
        <p:spPr>
          <a:xfrm>
            <a:off x="5705816" y="2732172"/>
            <a:ext cx="1605228" cy="523220"/>
          </a:xfrm>
          <a:prstGeom prst="rect">
            <a:avLst/>
          </a:prstGeom>
          <a:noFill/>
        </p:spPr>
        <p:txBody>
          <a:bodyPr wrap="square" rtlCol="0">
            <a:spAutoFit/>
          </a:bodyPr>
          <a:lstStyle/>
          <a:p>
            <a:r>
              <a:rPr lang="fr-FR" sz="1400" dirty="0">
                <a:solidFill>
                  <a:srgbClr val="7030A0"/>
                </a:solidFill>
                <a:latin typeface="Arial Rounded MT Bold" panose="020F0704030504030204" pitchFamily="34" charset="77"/>
              </a:rPr>
              <a:t>Remplir les bulletins</a:t>
            </a:r>
          </a:p>
        </p:txBody>
      </p:sp>
      <p:sp>
        <p:nvSpPr>
          <p:cNvPr id="17" name="Right Brace 16">
            <a:extLst>
              <a:ext uri="{FF2B5EF4-FFF2-40B4-BE49-F238E27FC236}">
                <a16:creationId xmlns:a16="http://schemas.microsoft.com/office/drawing/2014/main" id="{C3E9B4E2-1E95-D43A-96B5-C34F4B5D70AF}"/>
              </a:ext>
            </a:extLst>
          </p:cNvPr>
          <p:cNvSpPr/>
          <p:nvPr/>
        </p:nvSpPr>
        <p:spPr>
          <a:xfrm rot="16200000">
            <a:off x="4775999" y="-1605315"/>
            <a:ext cx="507849" cy="7011632"/>
          </a:xfrm>
          <a:prstGeom prst="rightBrace">
            <a:avLst>
              <a:gd name="adj1" fmla="val 93435"/>
              <a:gd name="adj2" fmla="val 50445"/>
            </a:avLst>
          </a:prstGeom>
          <a:ln w="381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dirty="0">
              <a:solidFill>
                <a:srgbClr val="7030A0"/>
              </a:solidFill>
            </a:endParaRPr>
          </a:p>
        </p:txBody>
      </p:sp>
      <p:sp>
        <p:nvSpPr>
          <p:cNvPr id="18" name="TextBox 17">
            <a:extLst>
              <a:ext uri="{FF2B5EF4-FFF2-40B4-BE49-F238E27FC236}">
                <a16:creationId xmlns:a16="http://schemas.microsoft.com/office/drawing/2014/main" id="{A7A9B013-5B1F-4EBF-E539-2DE13A2F4109}"/>
              </a:ext>
            </a:extLst>
          </p:cNvPr>
          <p:cNvSpPr txBox="1"/>
          <p:nvPr/>
        </p:nvSpPr>
        <p:spPr>
          <a:xfrm>
            <a:off x="2651863" y="1302654"/>
            <a:ext cx="4739567" cy="369332"/>
          </a:xfrm>
          <a:prstGeom prst="rect">
            <a:avLst/>
          </a:prstGeom>
          <a:noFill/>
        </p:spPr>
        <p:txBody>
          <a:bodyPr wrap="square" rtlCol="0">
            <a:spAutoFit/>
          </a:bodyPr>
          <a:lstStyle/>
          <a:p>
            <a:r>
              <a:rPr lang="fr-FR" dirty="0">
                <a:solidFill>
                  <a:srgbClr val="7030A0"/>
                </a:solidFill>
              </a:rPr>
              <a:t>Formation des élèves et conseils d’orientation</a:t>
            </a:r>
          </a:p>
        </p:txBody>
      </p:sp>
      <p:sp>
        <p:nvSpPr>
          <p:cNvPr id="19" name="TextBox 18">
            <a:extLst>
              <a:ext uri="{FF2B5EF4-FFF2-40B4-BE49-F238E27FC236}">
                <a16:creationId xmlns:a16="http://schemas.microsoft.com/office/drawing/2014/main" id="{5B608845-D7D8-95A4-C5C2-2A4742B59F6D}"/>
              </a:ext>
            </a:extLst>
          </p:cNvPr>
          <p:cNvSpPr txBox="1"/>
          <p:nvPr/>
        </p:nvSpPr>
        <p:spPr>
          <a:xfrm>
            <a:off x="2509704" y="3403728"/>
            <a:ext cx="2903936" cy="338554"/>
          </a:xfrm>
          <a:prstGeom prst="rect">
            <a:avLst/>
          </a:prstGeom>
          <a:noFill/>
        </p:spPr>
        <p:txBody>
          <a:bodyPr wrap="square" rtlCol="0">
            <a:spAutoFit/>
          </a:bodyPr>
          <a:lstStyle/>
          <a:p>
            <a:r>
              <a:rPr lang="fr-FR" sz="1600" dirty="0">
                <a:solidFill>
                  <a:srgbClr val="7030A0"/>
                </a:solidFill>
              </a:rPr>
              <a:t>Le prof a un rôle d’examinateur</a:t>
            </a:r>
          </a:p>
        </p:txBody>
      </p:sp>
      <p:sp>
        <p:nvSpPr>
          <p:cNvPr id="20" name="Right Brace 19">
            <a:extLst>
              <a:ext uri="{FF2B5EF4-FFF2-40B4-BE49-F238E27FC236}">
                <a16:creationId xmlns:a16="http://schemas.microsoft.com/office/drawing/2014/main" id="{C14D33CF-F96E-E5A8-BE8A-2BDD28BA806B}"/>
              </a:ext>
            </a:extLst>
          </p:cNvPr>
          <p:cNvSpPr/>
          <p:nvPr/>
        </p:nvSpPr>
        <p:spPr>
          <a:xfrm rot="5400000">
            <a:off x="3680558" y="1054650"/>
            <a:ext cx="277000" cy="4567497"/>
          </a:xfrm>
          <a:prstGeom prst="rightBrace">
            <a:avLst>
              <a:gd name="adj1" fmla="val 93435"/>
              <a:gd name="adj2" fmla="val 50445"/>
            </a:avLst>
          </a:prstGeom>
          <a:ln w="381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srgbClr val="7030A0"/>
              </a:solidFill>
            </a:endParaRPr>
          </a:p>
        </p:txBody>
      </p:sp>
      <p:sp>
        <p:nvSpPr>
          <p:cNvPr id="21" name="TextBox 20">
            <a:extLst>
              <a:ext uri="{FF2B5EF4-FFF2-40B4-BE49-F238E27FC236}">
                <a16:creationId xmlns:a16="http://schemas.microsoft.com/office/drawing/2014/main" id="{01F28153-6069-157F-3A18-E8C56CCF4CF9}"/>
              </a:ext>
            </a:extLst>
          </p:cNvPr>
          <p:cNvSpPr txBox="1"/>
          <p:nvPr/>
        </p:nvSpPr>
        <p:spPr>
          <a:xfrm>
            <a:off x="4132690" y="2092866"/>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22" name="TextBox 21">
            <a:extLst>
              <a:ext uri="{FF2B5EF4-FFF2-40B4-BE49-F238E27FC236}">
                <a16:creationId xmlns:a16="http://schemas.microsoft.com/office/drawing/2014/main" id="{3B36AC5E-D9FB-FC4F-2649-3D13660B073B}"/>
              </a:ext>
            </a:extLst>
          </p:cNvPr>
          <p:cNvSpPr txBox="1"/>
          <p:nvPr/>
        </p:nvSpPr>
        <p:spPr>
          <a:xfrm>
            <a:off x="6408095" y="2048709"/>
            <a:ext cx="400380" cy="707886"/>
          </a:xfrm>
          <a:prstGeom prst="rect">
            <a:avLst/>
          </a:prstGeom>
          <a:noFill/>
        </p:spPr>
        <p:txBody>
          <a:bodyPr wrap="square" rtlCol="0">
            <a:spAutoFit/>
          </a:bodyPr>
          <a:lstStyle/>
          <a:p>
            <a:r>
              <a:rPr lang="fr-FR" sz="4000" dirty="0">
                <a:solidFill>
                  <a:srgbClr val="7030A0"/>
                </a:solidFill>
                <a:latin typeface="Arial Rounded MT Bold" panose="020F0704030504030204" pitchFamily="34" charset="77"/>
              </a:rPr>
              <a:t>I</a:t>
            </a:r>
          </a:p>
        </p:txBody>
      </p:sp>
      <p:sp>
        <p:nvSpPr>
          <p:cNvPr id="23" name="TextBox 22">
            <a:extLst>
              <a:ext uri="{FF2B5EF4-FFF2-40B4-BE49-F238E27FC236}">
                <a16:creationId xmlns:a16="http://schemas.microsoft.com/office/drawing/2014/main" id="{8650641C-340D-9DEC-C434-41C4C44DA6C8}"/>
              </a:ext>
            </a:extLst>
          </p:cNvPr>
          <p:cNvSpPr txBox="1"/>
          <p:nvPr/>
        </p:nvSpPr>
        <p:spPr>
          <a:xfrm>
            <a:off x="3998162" y="2611467"/>
            <a:ext cx="2153410" cy="276999"/>
          </a:xfrm>
          <a:prstGeom prst="rect">
            <a:avLst/>
          </a:prstGeom>
          <a:noFill/>
        </p:spPr>
        <p:txBody>
          <a:bodyPr wrap="square" rtlCol="0">
            <a:spAutoFit/>
          </a:bodyPr>
          <a:lstStyle/>
          <a:p>
            <a:r>
              <a:rPr lang="fr-FR" sz="1200" dirty="0">
                <a:solidFill>
                  <a:srgbClr val="7030A0"/>
                </a:solidFill>
              </a:rPr>
              <a:t>Initialisation des fiches avenir</a:t>
            </a:r>
          </a:p>
        </p:txBody>
      </p:sp>
      <p:sp>
        <p:nvSpPr>
          <p:cNvPr id="24" name="TextBox 23">
            <a:extLst>
              <a:ext uri="{FF2B5EF4-FFF2-40B4-BE49-F238E27FC236}">
                <a16:creationId xmlns:a16="http://schemas.microsoft.com/office/drawing/2014/main" id="{71C4FABA-98EE-F15C-9C90-9AF69F3C3C71}"/>
              </a:ext>
            </a:extLst>
          </p:cNvPr>
          <p:cNvSpPr txBox="1"/>
          <p:nvPr/>
        </p:nvSpPr>
        <p:spPr>
          <a:xfrm>
            <a:off x="6508430" y="2929678"/>
            <a:ext cx="1387433" cy="830997"/>
          </a:xfrm>
          <a:prstGeom prst="rect">
            <a:avLst/>
          </a:prstGeom>
          <a:noFill/>
        </p:spPr>
        <p:txBody>
          <a:bodyPr wrap="square" rtlCol="0">
            <a:spAutoFit/>
          </a:bodyPr>
          <a:lstStyle/>
          <a:p>
            <a:r>
              <a:rPr lang="fr-FR" sz="1200" dirty="0">
                <a:solidFill>
                  <a:srgbClr val="7030A0"/>
                </a:solidFill>
              </a:rPr>
              <a:t>Fin de la constitution des dossiers des candidats</a:t>
            </a:r>
          </a:p>
        </p:txBody>
      </p:sp>
      <p:sp>
        <p:nvSpPr>
          <p:cNvPr id="25" name="Rounded Rectangle 24">
            <a:extLst>
              <a:ext uri="{FF2B5EF4-FFF2-40B4-BE49-F238E27FC236}">
                <a16:creationId xmlns:a16="http://schemas.microsoft.com/office/drawing/2014/main" id="{B5C76FD0-446F-B1F9-8A1B-BE7AC72FBE07}"/>
              </a:ext>
            </a:extLst>
          </p:cNvPr>
          <p:cNvSpPr/>
          <p:nvPr/>
        </p:nvSpPr>
        <p:spPr>
          <a:xfrm>
            <a:off x="1150160" y="1202190"/>
            <a:ext cx="10199192" cy="2510334"/>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TextBox 25">
            <a:extLst>
              <a:ext uri="{FF2B5EF4-FFF2-40B4-BE49-F238E27FC236}">
                <a16:creationId xmlns:a16="http://schemas.microsoft.com/office/drawing/2014/main" id="{D8A02DDD-BDB8-20E5-7BDE-7BC4D2B9E271}"/>
              </a:ext>
            </a:extLst>
          </p:cNvPr>
          <p:cNvSpPr txBox="1"/>
          <p:nvPr/>
        </p:nvSpPr>
        <p:spPr>
          <a:xfrm rot="16200000">
            <a:off x="-322098" y="2303468"/>
            <a:ext cx="2006831" cy="307777"/>
          </a:xfrm>
          <a:prstGeom prst="rect">
            <a:avLst/>
          </a:prstGeom>
          <a:noFill/>
        </p:spPr>
        <p:txBody>
          <a:bodyPr wrap="square" rtlCol="0">
            <a:spAutoFit/>
          </a:bodyPr>
          <a:lstStyle/>
          <a:p>
            <a:pPr algn="ctr"/>
            <a:r>
              <a:rPr lang="fr-FR" sz="1400" dirty="0">
                <a:latin typeface="Arial Rounded MT Bold" panose="020F0704030504030204" pitchFamily="34" charset="77"/>
                <a:cs typeface="Calibri" panose="020F0502020204030204" pitchFamily="34" charset="0"/>
              </a:rPr>
              <a:t>Pour les enseignants</a:t>
            </a:r>
          </a:p>
        </p:txBody>
      </p:sp>
      <p:sp>
        <p:nvSpPr>
          <p:cNvPr id="27" name="Oval 26">
            <a:extLst>
              <a:ext uri="{FF2B5EF4-FFF2-40B4-BE49-F238E27FC236}">
                <a16:creationId xmlns:a16="http://schemas.microsoft.com/office/drawing/2014/main" id="{6B85D022-55DC-882A-4247-1060B18DD6DB}"/>
              </a:ext>
            </a:extLst>
          </p:cNvPr>
          <p:cNvSpPr/>
          <p:nvPr/>
        </p:nvSpPr>
        <p:spPr>
          <a:xfrm>
            <a:off x="5812347" y="2091341"/>
            <a:ext cx="1207829" cy="719948"/>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a:p>
        </p:txBody>
      </p:sp>
      <p:cxnSp>
        <p:nvCxnSpPr>
          <p:cNvPr id="28" name="Curved Connector 27">
            <a:extLst>
              <a:ext uri="{FF2B5EF4-FFF2-40B4-BE49-F238E27FC236}">
                <a16:creationId xmlns:a16="http://schemas.microsoft.com/office/drawing/2014/main" id="{D2BA94D3-54E4-1760-F1BD-0C51CC9510AE}"/>
              </a:ext>
            </a:extLst>
          </p:cNvPr>
          <p:cNvCxnSpPr>
            <a:cxnSpLocks/>
          </p:cNvCxnSpPr>
          <p:nvPr/>
        </p:nvCxnSpPr>
        <p:spPr>
          <a:xfrm>
            <a:off x="4132690" y="3776464"/>
            <a:ext cx="493165" cy="388069"/>
          </a:xfrm>
          <a:prstGeom prst="curvedConnector3">
            <a:avLst>
              <a:gd name="adj1" fmla="val 50000"/>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996413A6-E8FD-DC21-64AB-14D117CC77BC}"/>
              </a:ext>
            </a:extLst>
          </p:cNvPr>
          <p:cNvSpPr txBox="1"/>
          <p:nvPr/>
        </p:nvSpPr>
        <p:spPr>
          <a:xfrm>
            <a:off x="2536864" y="4164533"/>
            <a:ext cx="2922595" cy="246221"/>
          </a:xfrm>
          <a:prstGeom prst="rect">
            <a:avLst/>
          </a:prstGeom>
          <a:noFill/>
          <a:ln>
            <a:noFill/>
          </a:ln>
        </p:spPr>
        <p:txBody>
          <a:bodyPr wrap="none" rtlCol="0">
            <a:spAutoFit/>
          </a:bodyPr>
          <a:lstStyle/>
          <a:p>
            <a:r>
              <a:rPr lang="fr-FR" sz="1000" dirty="0">
                <a:solidFill>
                  <a:schemeClr val="accent2"/>
                </a:solidFill>
                <a:latin typeface="Arial Rounded MT Bold" panose="020F0704030504030204" pitchFamily="34" charset="77"/>
              </a:rPr>
              <a:t>Être un enseignant </a:t>
            </a:r>
            <a:r>
              <a:rPr lang="fr-FR" sz="1000" i="1" dirty="0">
                <a:solidFill>
                  <a:schemeClr val="accent2"/>
                </a:solidFill>
                <a:latin typeface="Arial Rounded MT Bold" panose="020F0704030504030204" pitchFamily="34" charset="77"/>
              </a:rPr>
              <a:t>VS</a:t>
            </a:r>
            <a:r>
              <a:rPr lang="fr-FR" sz="1000" dirty="0">
                <a:solidFill>
                  <a:schemeClr val="accent2"/>
                </a:solidFill>
                <a:latin typeface="Arial Rounded MT Bold" panose="020F0704030504030204" pitchFamily="34" charset="77"/>
              </a:rPr>
              <a:t> être une examinateur</a:t>
            </a:r>
          </a:p>
        </p:txBody>
      </p:sp>
      <p:sp>
        <p:nvSpPr>
          <p:cNvPr id="30" name="Oval 29">
            <a:extLst>
              <a:ext uri="{FF2B5EF4-FFF2-40B4-BE49-F238E27FC236}">
                <a16:creationId xmlns:a16="http://schemas.microsoft.com/office/drawing/2014/main" id="{614BDA5A-819C-5CE2-0D57-4F2C0667BE4D}"/>
              </a:ext>
            </a:extLst>
          </p:cNvPr>
          <p:cNvSpPr/>
          <p:nvPr/>
        </p:nvSpPr>
        <p:spPr>
          <a:xfrm>
            <a:off x="1815216" y="2811288"/>
            <a:ext cx="3975072" cy="968405"/>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a:p>
        </p:txBody>
      </p:sp>
      <p:cxnSp>
        <p:nvCxnSpPr>
          <p:cNvPr id="31" name="Curved Connector 30">
            <a:extLst>
              <a:ext uri="{FF2B5EF4-FFF2-40B4-BE49-F238E27FC236}">
                <a16:creationId xmlns:a16="http://schemas.microsoft.com/office/drawing/2014/main" id="{DDF48FBD-2897-0CAD-2282-41CE2AF0E7E5}"/>
              </a:ext>
            </a:extLst>
          </p:cNvPr>
          <p:cNvCxnSpPr>
            <a:cxnSpLocks/>
          </p:cNvCxnSpPr>
          <p:nvPr/>
        </p:nvCxnSpPr>
        <p:spPr>
          <a:xfrm rot="5400000">
            <a:off x="5681893" y="3204212"/>
            <a:ext cx="1425771" cy="556580"/>
          </a:xfrm>
          <a:prstGeom prst="curvedConnector3">
            <a:avLst>
              <a:gd name="adj1" fmla="val 50000"/>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9CE76995-10FE-E61C-44E0-8B31473AAC43}"/>
              </a:ext>
            </a:extLst>
          </p:cNvPr>
          <p:cNvSpPr txBox="1"/>
          <p:nvPr/>
        </p:nvSpPr>
        <p:spPr>
          <a:xfrm>
            <a:off x="5740848" y="4170717"/>
            <a:ext cx="3243196" cy="246221"/>
          </a:xfrm>
          <a:prstGeom prst="rect">
            <a:avLst/>
          </a:prstGeom>
          <a:noFill/>
          <a:ln>
            <a:noFill/>
          </a:ln>
        </p:spPr>
        <p:txBody>
          <a:bodyPr wrap="none" rtlCol="0">
            <a:spAutoFit/>
          </a:bodyPr>
          <a:lstStyle/>
          <a:p>
            <a:r>
              <a:rPr lang="fr-FR" sz="1000" dirty="0">
                <a:solidFill>
                  <a:schemeClr val="accent2"/>
                </a:solidFill>
                <a:latin typeface="Arial Rounded MT Bold" panose="020F0704030504030204" pitchFamily="34" charset="77"/>
              </a:rPr>
              <a:t>Constituer le dossier de ses élèves </a:t>
            </a:r>
            <a:r>
              <a:rPr lang="fr-FR" sz="1000" i="1" dirty="0">
                <a:solidFill>
                  <a:schemeClr val="accent2"/>
                </a:solidFill>
                <a:latin typeface="Arial Rounded MT Bold" panose="020F0704030504030204" pitchFamily="34" charset="77"/>
              </a:rPr>
              <a:t>VS</a:t>
            </a:r>
            <a:r>
              <a:rPr lang="fr-FR" sz="1000" dirty="0">
                <a:solidFill>
                  <a:schemeClr val="accent2"/>
                </a:solidFill>
                <a:latin typeface="Arial Rounded MT Bold" panose="020F0704030504030204" pitchFamily="34" charset="77"/>
              </a:rPr>
              <a:t>  enseigner</a:t>
            </a:r>
          </a:p>
        </p:txBody>
      </p:sp>
      <p:sp>
        <p:nvSpPr>
          <p:cNvPr id="34" name="Oval 33">
            <a:extLst>
              <a:ext uri="{FF2B5EF4-FFF2-40B4-BE49-F238E27FC236}">
                <a16:creationId xmlns:a16="http://schemas.microsoft.com/office/drawing/2014/main" id="{1555F532-B1C4-EB5B-106D-2403638DF696}"/>
              </a:ext>
            </a:extLst>
          </p:cNvPr>
          <p:cNvSpPr/>
          <p:nvPr/>
        </p:nvSpPr>
        <p:spPr>
          <a:xfrm>
            <a:off x="6572212" y="1682006"/>
            <a:ext cx="1700042" cy="719948"/>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35" name="TextBox 34">
            <a:extLst>
              <a:ext uri="{FF2B5EF4-FFF2-40B4-BE49-F238E27FC236}">
                <a16:creationId xmlns:a16="http://schemas.microsoft.com/office/drawing/2014/main" id="{1857FF09-E5A3-BB8A-F6E2-DC3ABE8E5B91}"/>
              </a:ext>
            </a:extLst>
          </p:cNvPr>
          <p:cNvSpPr txBox="1"/>
          <p:nvPr/>
        </p:nvSpPr>
        <p:spPr>
          <a:xfrm>
            <a:off x="7254491" y="746799"/>
            <a:ext cx="4349268" cy="246221"/>
          </a:xfrm>
          <a:prstGeom prst="rect">
            <a:avLst/>
          </a:prstGeom>
          <a:noFill/>
          <a:ln>
            <a:noFill/>
          </a:ln>
        </p:spPr>
        <p:txBody>
          <a:bodyPr wrap="none" rtlCol="0">
            <a:spAutoFit/>
          </a:bodyPr>
          <a:lstStyle/>
          <a:p>
            <a:r>
              <a:rPr lang="fr-FR" sz="1000" dirty="0">
                <a:solidFill>
                  <a:schemeClr val="accent2"/>
                </a:solidFill>
                <a:latin typeface="Arial Rounded MT Bold" panose="020F0704030504030204" pitchFamily="34" charset="77"/>
              </a:rPr>
              <a:t>Préparer ses élèves pour le bac </a:t>
            </a:r>
            <a:r>
              <a:rPr lang="fr-FR" sz="1000" i="1" dirty="0">
                <a:solidFill>
                  <a:schemeClr val="accent2"/>
                </a:solidFill>
                <a:latin typeface="Arial Rounded MT Bold" panose="020F0704030504030204" pitchFamily="34" charset="77"/>
              </a:rPr>
              <a:t>VS</a:t>
            </a:r>
            <a:r>
              <a:rPr lang="fr-FR" sz="1000" dirty="0">
                <a:solidFill>
                  <a:schemeClr val="accent2"/>
                </a:solidFill>
                <a:latin typeface="Arial Rounded MT Bold" panose="020F0704030504030204" pitchFamily="34" charset="77"/>
              </a:rPr>
              <a:t>  pour l’enseignement supérieur</a:t>
            </a:r>
          </a:p>
        </p:txBody>
      </p:sp>
      <p:cxnSp>
        <p:nvCxnSpPr>
          <p:cNvPr id="36" name="Curved Connector 35">
            <a:extLst>
              <a:ext uri="{FF2B5EF4-FFF2-40B4-BE49-F238E27FC236}">
                <a16:creationId xmlns:a16="http://schemas.microsoft.com/office/drawing/2014/main" id="{66B3CFAD-C27A-D1B2-F1A7-3DB9548522B6}"/>
              </a:ext>
            </a:extLst>
          </p:cNvPr>
          <p:cNvCxnSpPr>
            <a:cxnSpLocks/>
            <a:stCxn id="34" idx="0"/>
            <a:endCxn id="35" idx="2"/>
          </p:cNvCxnSpPr>
          <p:nvPr/>
        </p:nvCxnSpPr>
        <p:spPr>
          <a:xfrm rot="5400000" flipH="1" flipV="1">
            <a:off x="8081186" y="334067"/>
            <a:ext cx="688986" cy="2006892"/>
          </a:xfrm>
          <a:prstGeom prst="curvedConnector3">
            <a:avLst>
              <a:gd name="adj1" fmla="val 50000"/>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94B37EA0-00AC-E560-23A8-255418D19FFE}"/>
              </a:ext>
            </a:extLst>
          </p:cNvPr>
          <p:cNvSpPr txBox="1"/>
          <p:nvPr/>
        </p:nvSpPr>
        <p:spPr>
          <a:xfrm>
            <a:off x="4051193" y="4870980"/>
            <a:ext cx="4343945" cy="1384995"/>
          </a:xfrm>
          <a:prstGeom prst="rect">
            <a:avLst/>
          </a:prstGeom>
          <a:noFill/>
        </p:spPr>
        <p:txBody>
          <a:bodyPr wrap="square" rtlCol="0">
            <a:spAutoFit/>
          </a:bodyPr>
          <a:lstStyle/>
          <a:p>
            <a:pPr algn="just" rtl="0">
              <a:spcBef>
                <a:spcPts val="0"/>
              </a:spcBef>
              <a:spcAft>
                <a:spcPts val="0"/>
              </a:spcAft>
            </a:pPr>
            <a:r>
              <a:rPr lang="fr-FR" sz="1200" b="0" i="0" u="none" strike="noStrike" dirty="0">
                <a:solidFill>
                  <a:srgbClr val="000000"/>
                </a:solidFill>
                <a:effectLst/>
                <a:latin typeface="Calibri" panose="020F0502020204030204" pitchFamily="34" charset="0"/>
                <a:cs typeface="Calibri" panose="020F0502020204030204" pitchFamily="34" charset="0"/>
              </a:rPr>
              <a:t>Pourquoi ce rythme d'apprentissage/évaluation/retour ?</a:t>
            </a:r>
          </a:p>
          <a:p>
            <a:pPr marL="171450" indent="-171450" algn="just" rtl="0" fontAlgn="base">
              <a:spcBef>
                <a:spcPts val="0"/>
              </a:spcBef>
              <a:spcAft>
                <a:spcPts val="0"/>
              </a:spcAft>
              <a:buFont typeface="Arial" panose="020B0604020202020204" pitchFamily="34" charset="0"/>
              <a:buChar char="•"/>
            </a:pPr>
            <a:r>
              <a:rPr lang="fr-FR" sz="1200" b="0" i="0" u="none" strike="noStrike" dirty="0">
                <a:solidFill>
                  <a:srgbClr val="000000"/>
                </a:solidFill>
                <a:effectLst/>
                <a:latin typeface="Calibri" panose="020F0502020204030204" pitchFamily="34" charset="0"/>
                <a:cs typeface="Calibri" panose="020F0502020204030204" pitchFamily="34" charset="0"/>
              </a:rPr>
              <a:t>méthode d'enseignement </a:t>
            </a:r>
          </a:p>
          <a:p>
            <a:pPr algn="just" rtl="0">
              <a:spcBef>
                <a:spcPts val="0"/>
              </a:spcBef>
              <a:spcAft>
                <a:spcPts val="0"/>
              </a:spcAft>
            </a:pPr>
            <a:r>
              <a:rPr lang="fr-FR" sz="1200" b="0" i="0" u="none" strike="noStrike" dirty="0">
                <a:solidFill>
                  <a:srgbClr val="000000"/>
                </a:solidFill>
                <a:effectLst/>
                <a:latin typeface="Calibri" panose="020F0502020204030204" pitchFamily="34" charset="0"/>
                <a:cs typeface="Calibri" panose="020F0502020204030204" pitchFamily="34" charset="0"/>
              </a:rPr>
              <a:t>Pourquoi ce rôle de conseiller continu (tautologique)</a:t>
            </a:r>
          </a:p>
          <a:p>
            <a:pPr marL="171450" indent="-171450" algn="just" rtl="0" fontAlgn="base">
              <a:spcBef>
                <a:spcPts val="0"/>
              </a:spcBef>
              <a:spcAft>
                <a:spcPts val="0"/>
              </a:spcAft>
              <a:buFont typeface="Arial" panose="020B0604020202020204" pitchFamily="34" charset="0"/>
              <a:buChar char="•"/>
            </a:pPr>
            <a:r>
              <a:rPr lang="fr-FR" sz="1200" b="0" i="0" u="none" strike="noStrike" dirty="0">
                <a:solidFill>
                  <a:srgbClr val="000000"/>
                </a:solidFill>
                <a:effectLst/>
                <a:latin typeface="Calibri" panose="020F0502020204030204" pitchFamily="34" charset="0"/>
                <a:cs typeface="Calibri" panose="020F0502020204030204" pitchFamily="34" charset="0"/>
              </a:rPr>
              <a:t>Car ils ont la capacité d’être une aide pour les élèves : ils les connaissent et connaissent leurs capacités scolaires, et ils connaissent un peu les formations post bac. </a:t>
            </a:r>
          </a:p>
          <a:p>
            <a:pPr marL="171450" indent="-171450" algn="just" rtl="0" fontAlgn="base">
              <a:spcBef>
                <a:spcPts val="0"/>
              </a:spcBef>
              <a:spcAft>
                <a:spcPts val="0"/>
              </a:spcAft>
              <a:buFont typeface="Arial" panose="020B0604020202020204" pitchFamily="34" charset="0"/>
              <a:buChar char="•"/>
            </a:pPr>
            <a:r>
              <a:rPr lang="fr-FR" sz="1200" b="0" i="0" u="none" strike="noStrike" dirty="0">
                <a:solidFill>
                  <a:srgbClr val="000000"/>
                </a:solidFill>
                <a:effectLst/>
                <a:latin typeface="Calibri" panose="020F0502020204030204" pitchFamily="34" charset="0"/>
                <a:cs typeface="Calibri" panose="020F0502020204030204" pitchFamily="34" charset="0"/>
              </a:rPr>
              <a:t>Ils sont un bon tremplin entre le lycée et les études supérieures.</a:t>
            </a:r>
          </a:p>
        </p:txBody>
      </p:sp>
    </p:spTree>
    <p:extLst>
      <p:ext uri="{BB962C8B-B14F-4D97-AF65-F5344CB8AC3E}">
        <p14:creationId xmlns:p14="http://schemas.microsoft.com/office/powerpoint/2010/main" val="18169729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1B5A97-E08F-966A-3949-19BAD3BC41DC}"/>
              </a:ext>
            </a:extLst>
          </p:cNvPr>
          <p:cNvSpPr txBox="1"/>
          <p:nvPr/>
        </p:nvSpPr>
        <p:spPr>
          <a:xfrm>
            <a:off x="1" y="527691"/>
            <a:ext cx="12191999" cy="369332"/>
          </a:xfrm>
          <a:prstGeom prst="rect">
            <a:avLst/>
          </a:prstGeom>
          <a:noFill/>
        </p:spPr>
        <p:txBody>
          <a:bodyPr wrap="square" rtlCol="0">
            <a:spAutoFit/>
          </a:bodyPr>
          <a:lstStyle/>
          <a:p>
            <a:pPr marL="492125" indent="-492125" algn="ctr"/>
            <a:r>
              <a:rPr lang="fr-FR" b="1" dirty="0">
                <a:solidFill>
                  <a:schemeClr val="accent5">
                    <a:lumMod val="75000"/>
                  </a:schemeClr>
                </a:solidFill>
                <a:latin typeface="Arial Rounded MT Bold" panose="020F0704030504030204" pitchFamily="34" charset="77"/>
                <a:cs typeface="Calibri" panose="020F0502020204030204" pitchFamily="34" charset="0"/>
              </a:rPr>
              <a:t>Etape 2 </a:t>
            </a:r>
            <a:r>
              <a:rPr lang="fr-FR" dirty="0">
                <a:solidFill>
                  <a:schemeClr val="accent5">
                    <a:lumMod val="75000"/>
                  </a:schemeClr>
                </a:solidFill>
                <a:latin typeface="Arial Rounded MT Bold" panose="020F0704030504030204" pitchFamily="34" charset="77"/>
                <a:cs typeface="Calibri" panose="020F0502020204030204" pitchFamily="34" charset="0"/>
              </a:rPr>
              <a:t>-</a:t>
            </a:r>
            <a:r>
              <a:rPr lang="fr-FR" b="1" dirty="0">
                <a:solidFill>
                  <a:schemeClr val="accent5">
                    <a:lumMod val="75000"/>
                  </a:schemeClr>
                </a:solidFill>
                <a:latin typeface="Arial Rounded MT Bold" panose="020F0704030504030204" pitchFamily="34" charset="77"/>
                <a:cs typeface="Calibri" panose="020F0502020204030204" pitchFamily="34" charset="0"/>
              </a:rPr>
              <a:t> </a:t>
            </a:r>
            <a:r>
              <a:rPr lang="fr-FR" dirty="0">
                <a:solidFill>
                  <a:schemeClr val="accent5"/>
                </a:solidFill>
                <a:latin typeface="Arial Rounded MT Bold" panose="020F0704030504030204" pitchFamily="34" charset="77"/>
                <a:cs typeface="Calibri" panose="020F0502020204030204" pitchFamily="34" charset="0"/>
              </a:rPr>
              <a:t>Temps imposé et temps souhaité</a:t>
            </a:r>
          </a:p>
        </p:txBody>
      </p:sp>
      <p:sp>
        <p:nvSpPr>
          <p:cNvPr id="4" name="TextBox 3">
            <a:extLst>
              <a:ext uri="{FF2B5EF4-FFF2-40B4-BE49-F238E27FC236}">
                <a16:creationId xmlns:a16="http://schemas.microsoft.com/office/drawing/2014/main" id="{CC1F4EB7-357F-3A3E-1D8F-2C4C70BF3369}"/>
              </a:ext>
            </a:extLst>
          </p:cNvPr>
          <p:cNvSpPr txBox="1"/>
          <p:nvPr/>
        </p:nvSpPr>
        <p:spPr>
          <a:xfrm>
            <a:off x="1413412" y="1100145"/>
            <a:ext cx="2092304"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Acteur 1 : </a:t>
            </a:r>
            <a:r>
              <a:rPr lang="fr-FR" sz="1400" dirty="0">
                <a:solidFill>
                  <a:schemeClr val="accent5"/>
                </a:solidFill>
                <a:latin typeface="Arial Rounded MT Bold" panose="020F0704030504030204" pitchFamily="34" charset="77"/>
              </a:rPr>
              <a:t>Parcoursup</a:t>
            </a:r>
            <a:endParaRPr lang="fr-FR" sz="1400" dirty="0">
              <a:solidFill>
                <a:srgbClr val="7030A0"/>
              </a:solidFill>
              <a:latin typeface="Arial Rounded MT Bold" panose="020F0704030504030204" pitchFamily="34" charset="77"/>
            </a:endParaRPr>
          </a:p>
        </p:txBody>
      </p:sp>
      <p:sp>
        <p:nvSpPr>
          <p:cNvPr id="5" name="TextBox 4">
            <a:extLst>
              <a:ext uri="{FF2B5EF4-FFF2-40B4-BE49-F238E27FC236}">
                <a16:creationId xmlns:a16="http://schemas.microsoft.com/office/drawing/2014/main" id="{79FFB490-DE58-2EE0-AFA1-206BC9785010}"/>
              </a:ext>
            </a:extLst>
          </p:cNvPr>
          <p:cNvSpPr txBox="1"/>
          <p:nvPr/>
        </p:nvSpPr>
        <p:spPr>
          <a:xfrm>
            <a:off x="1413412" y="2878861"/>
            <a:ext cx="2049792"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Acteur 2 : </a:t>
            </a:r>
            <a:r>
              <a:rPr lang="fr-FR" sz="1400" dirty="0">
                <a:solidFill>
                  <a:schemeClr val="accent5"/>
                </a:solidFill>
                <a:latin typeface="Arial Rounded MT Bold" panose="020F0704030504030204" pitchFamily="34" charset="77"/>
              </a:rPr>
              <a:t>les lycéens</a:t>
            </a:r>
            <a:endParaRPr lang="fr-FR" sz="1400" dirty="0">
              <a:solidFill>
                <a:srgbClr val="7030A0"/>
              </a:solidFill>
              <a:latin typeface="Arial Rounded MT Bold" panose="020F0704030504030204" pitchFamily="34" charset="77"/>
            </a:endParaRPr>
          </a:p>
        </p:txBody>
      </p:sp>
      <p:sp>
        <p:nvSpPr>
          <p:cNvPr id="8" name="Title 1">
            <a:extLst>
              <a:ext uri="{FF2B5EF4-FFF2-40B4-BE49-F238E27FC236}">
                <a16:creationId xmlns:a16="http://schemas.microsoft.com/office/drawing/2014/main" id="{61E51296-5D9F-5469-C239-99B3D1898102}"/>
              </a:ext>
            </a:extLst>
          </p:cNvPr>
          <p:cNvSpPr txBox="1">
            <a:spLocks/>
          </p:cNvSpPr>
          <p:nvPr/>
        </p:nvSpPr>
        <p:spPr>
          <a:xfrm>
            <a:off x="838200" y="365125"/>
            <a:ext cx="2061754" cy="88890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chemeClr val="bg1">
                    <a:lumMod val="85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a:t>
            </a:r>
            <a:r>
              <a:rPr lang="fr-FR" b="1" dirty="0">
                <a:solidFill>
                  <a:schemeClr val="bg1">
                    <a:lumMod val="50000"/>
                  </a:schemeClr>
                </a:solidFill>
                <a:latin typeface="Arial Rounded MT Bold" panose="020F0704030504030204" pitchFamily="34" charset="77"/>
              </a:rPr>
              <a:t>P</a:t>
            </a:r>
            <a:r>
              <a:rPr lang="fr-FR" dirty="0">
                <a:solidFill>
                  <a:schemeClr val="bg1">
                    <a:lumMod val="85000"/>
                  </a:schemeClr>
                </a:solidFill>
                <a:latin typeface="Arial Rounded MT Bold" panose="020F0704030504030204" pitchFamily="34" charset="77"/>
              </a:rPr>
              <a:t>-I</a:t>
            </a:r>
            <a:endParaRPr lang="fr-FR" dirty="0">
              <a:solidFill>
                <a:srgbClr val="0070C0"/>
              </a:solidFill>
              <a:latin typeface="Arial Rounded MT Bold" panose="020F0704030504030204" pitchFamily="34" charset="77"/>
            </a:endParaRPr>
          </a:p>
        </p:txBody>
      </p:sp>
      <p:pic>
        <p:nvPicPr>
          <p:cNvPr id="12" name="Picture 11">
            <a:extLst>
              <a:ext uri="{FF2B5EF4-FFF2-40B4-BE49-F238E27FC236}">
                <a16:creationId xmlns:a16="http://schemas.microsoft.com/office/drawing/2014/main" id="{DAE68A5F-DF69-6AFC-DBCD-F12E0830A9E1}"/>
              </a:ext>
            </a:extLst>
          </p:cNvPr>
          <p:cNvPicPr>
            <a:picLocks noChangeAspect="1"/>
          </p:cNvPicPr>
          <p:nvPr/>
        </p:nvPicPr>
        <p:blipFill>
          <a:blip r:embed="rId2"/>
          <a:stretch>
            <a:fillRect/>
          </a:stretch>
        </p:blipFill>
        <p:spPr>
          <a:xfrm>
            <a:off x="4010892" y="1038016"/>
            <a:ext cx="7086600" cy="1629803"/>
          </a:xfrm>
          <a:prstGeom prst="rect">
            <a:avLst/>
          </a:prstGeom>
        </p:spPr>
      </p:pic>
      <p:pic>
        <p:nvPicPr>
          <p:cNvPr id="14" name="Picture 13">
            <a:extLst>
              <a:ext uri="{FF2B5EF4-FFF2-40B4-BE49-F238E27FC236}">
                <a16:creationId xmlns:a16="http://schemas.microsoft.com/office/drawing/2014/main" id="{1FC55A49-59EE-0961-684E-3DF3B8D1AA6A}"/>
              </a:ext>
            </a:extLst>
          </p:cNvPr>
          <p:cNvPicPr>
            <a:picLocks noChangeAspect="1"/>
          </p:cNvPicPr>
          <p:nvPr/>
        </p:nvPicPr>
        <p:blipFill>
          <a:blip r:embed="rId3"/>
          <a:stretch>
            <a:fillRect/>
          </a:stretch>
        </p:blipFill>
        <p:spPr>
          <a:xfrm>
            <a:off x="4010892" y="2878861"/>
            <a:ext cx="6629399" cy="3891522"/>
          </a:xfrm>
          <a:prstGeom prst="rect">
            <a:avLst/>
          </a:prstGeom>
        </p:spPr>
      </p:pic>
    </p:spTree>
    <p:extLst>
      <p:ext uri="{BB962C8B-B14F-4D97-AF65-F5344CB8AC3E}">
        <p14:creationId xmlns:p14="http://schemas.microsoft.com/office/powerpoint/2010/main" val="9628383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27E7F-F6F2-0BD8-F107-6DB75E8B2672}"/>
              </a:ext>
            </a:extLst>
          </p:cNvPr>
          <p:cNvSpPr txBox="1">
            <a:spLocks/>
          </p:cNvSpPr>
          <p:nvPr/>
        </p:nvSpPr>
        <p:spPr>
          <a:xfrm>
            <a:off x="838200" y="365125"/>
            <a:ext cx="2061754" cy="88890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chemeClr val="bg1">
                    <a:lumMod val="85000"/>
                  </a:schemeClr>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a:t>
            </a:r>
            <a:r>
              <a:rPr lang="fr-FR" b="1" dirty="0">
                <a:solidFill>
                  <a:schemeClr val="bg1">
                    <a:lumMod val="50000"/>
                  </a:schemeClr>
                </a:solidFill>
                <a:latin typeface="Arial Rounded MT Bold" panose="020F0704030504030204" pitchFamily="34" charset="77"/>
              </a:rPr>
              <a:t>P</a:t>
            </a:r>
            <a:r>
              <a:rPr lang="fr-FR" dirty="0">
                <a:solidFill>
                  <a:schemeClr val="bg1">
                    <a:lumMod val="85000"/>
                  </a:schemeClr>
                </a:solidFill>
                <a:latin typeface="Arial Rounded MT Bold" panose="020F0704030504030204" pitchFamily="34" charset="77"/>
              </a:rPr>
              <a:t>-I</a:t>
            </a:r>
            <a:endParaRPr lang="fr-FR" dirty="0">
              <a:solidFill>
                <a:srgbClr val="0070C0"/>
              </a:solidFill>
              <a:latin typeface="Arial Rounded MT Bold" panose="020F0704030504030204" pitchFamily="34" charset="77"/>
            </a:endParaRPr>
          </a:p>
        </p:txBody>
      </p:sp>
      <p:sp>
        <p:nvSpPr>
          <p:cNvPr id="3" name="TextBox 2">
            <a:extLst>
              <a:ext uri="{FF2B5EF4-FFF2-40B4-BE49-F238E27FC236}">
                <a16:creationId xmlns:a16="http://schemas.microsoft.com/office/drawing/2014/main" id="{DFFD4F1C-D7A7-4909-3ED8-218A2E7CED9D}"/>
              </a:ext>
            </a:extLst>
          </p:cNvPr>
          <p:cNvSpPr txBox="1"/>
          <p:nvPr/>
        </p:nvSpPr>
        <p:spPr>
          <a:xfrm>
            <a:off x="6265718" y="1368596"/>
            <a:ext cx="2446504"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Acteur 3 : </a:t>
            </a:r>
            <a:r>
              <a:rPr lang="fr-FR" sz="1400" dirty="0">
                <a:solidFill>
                  <a:schemeClr val="accent5"/>
                </a:solidFill>
                <a:latin typeface="Arial Rounded MT Bold" panose="020F0704030504030204" pitchFamily="34" charset="77"/>
              </a:rPr>
              <a:t>les enseignants</a:t>
            </a:r>
            <a:endParaRPr lang="fr-FR" sz="1400" dirty="0">
              <a:solidFill>
                <a:srgbClr val="7030A0"/>
              </a:solidFill>
              <a:latin typeface="Arial Rounded MT Bold" panose="020F0704030504030204" pitchFamily="34" charset="77"/>
            </a:endParaRPr>
          </a:p>
        </p:txBody>
      </p:sp>
      <p:sp>
        <p:nvSpPr>
          <p:cNvPr id="4" name="TextBox 3">
            <a:extLst>
              <a:ext uri="{FF2B5EF4-FFF2-40B4-BE49-F238E27FC236}">
                <a16:creationId xmlns:a16="http://schemas.microsoft.com/office/drawing/2014/main" id="{D7CE022C-8192-D21E-80F8-C84230695F54}"/>
              </a:ext>
            </a:extLst>
          </p:cNvPr>
          <p:cNvSpPr txBox="1"/>
          <p:nvPr/>
        </p:nvSpPr>
        <p:spPr>
          <a:xfrm>
            <a:off x="8118404" y="2778871"/>
            <a:ext cx="3125727"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Acteur 4 : </a:t>
            </a:r>
            <a:r>
              <a:rPr lang="fr-FR" sz="1400" dirty="0">
                <a:solidFill>
                  <a:schemeClr val="accent5"/>
                </a:solidFill>
                <a:latin typeface="Arial Rounded MT Bold" panose="020F0704030504030204" pitchFamily="34" charset="77"/>
              </a:rPr>
              <a:t>les formations post-bac</a:t>
            </a:r>
            <a:endParaRPr lang="fr-FR" sz="1400" dirty="0">
              <a:solidFill>
                <a:srgbClr val="7030A0"/>
              </a:solidFill>
              <a:latin typeface="Arial Rounded MT Bold" panose="020F0704030504030204" pitchFamily="34" charset="77"/>
            </a:endParaRPr>
          </a:p>
        </p:txBody>
      </p:sp>
      <p:sp>
        <p:nvSpPr>
          <p:cNvPr id="5" name="TextBox 4">
            <a:extLst>
              <a:ext uri="{FF2B5EF4-FFF2-40B4-BE49-F238E27FC236}">
                <a16:creationId xmlns:a16="http://schemas.microsoft.com/office/drawing/2014/main" id="{E64DA3FD-279E-56DF-8BF5-30235E8F07B6}"/>
              </a:ext>
            </a:extLst>
          </p:cNvPr>
          <p:cNvSpPr txBox="1"/>
          <p:nvPr/>
        </p:nvSpPr>
        <p:spPr>
          <a:xfrm>
            <a:off x="6095999" y="5809413"/>
            <a:ext cx="4226798" cy="307777"/>
          </a:xfrm>
          <a:prstGeom prst="rect">
            <a:avLst/>
          </a:prstGeom>
          <a:noFill/>
        </p:spPr>
        <p:txBody>
          <a:bodyPr wrap="none" rtlCol="0">
            <a:spAutoFit/>
          </a:bodyPr>
          <a:lstStyle/>
          <a:p>
            <a:r>
              <a:rPr lang="fr-FR" sz="1400" dirty="0">
                <a:solidFill>
                  <a:srgbClr val="7030A0"/>
                </a:solidFill>
                <a:latin typeface="Arial Rounded MT Bold" panose="020F0704030504030204" pitchFamily="34" charset="77"/>
              </a:rPr>
              <a:t>Acteur 5 : </a:t>
            </a:r>
            <a:r>
              <a:rPr lang="fr-FR" sz="1400" dirty="0">
                <a:solidFill>
                  <a:schemeClr val="accent5"/>
                </a:solidFill>
                <a:latin typeface="Arial Rounded MT Bold" panose="020F0704030504030204" pitchFamily="34" charset="77"/>
              </a:rPr>
              <a:t>le ministère de l’éducation nationale</a:t>
            </a:r>
            <a:endParaRPr lang="fr-FR" sz="1400" dirty="0">
              <a:solidFill>
                <a:srgbClr val="7030A0"/>
              </a:solidFill>
              <a:latin typeface="Arial Rounded MT Bold" panose="020F0704030504030204" pitchFamily="34" charset="77"/>
            </a:endParaRPr>
          </a:p>
        </p:txBody>
      </p:sp>
      <p:pic>
        <p:nvPicPr>
          <p:cNvPr id="7" name="Picture 6">
            <a:extLst>
              <a:ext uri="{FF2B5EF4-FFF2-40B4-BE49-F238E27FC236}">
                <a16:creationId xmlns:a16="http://schemas.microsoft.com/office/drawing/2014/main" id="{1C00862B-5BE8-EFCB-595F-EAF200C735B5}"/>
              </a:ext>
            </a:extLst>
          </p:cNvPr>
          <p:cNvPicPr>
            <a:picLocks noChangeAspect="1"/>
          </p:cNvPicPr>
          <p:nvPr/>
        </p:nvPicPr>
        <p:blipFill>
          <a:blip r:embed="rId2"/>
          <a:stretch>
            <a:fillRect/>
          </a:stretch>
        </p:blipFill>
        <p:spPr>
          <a:xfrm>
            <a:off x="114626" y="1322577"/>
            <a:ext cx="5981373" cy="3220363"/>
          </a:xfrm>
          <a:prstGeom prst="rect">
            <a:avLst/>
          </a:prstGeom>
        </p:spPr>
      </p:pic>
      <p:pic>
        <p:nvPicPr>
          <p:cNvPr id="9" name="Picture 8">
            <a:extLst>
              <a:ext uri="{FF2B5EF4-FFF2-40B4-BE49-F238E27FC236}">
                <a16:creationId xmlns:a16="http://schemas.microsoft.com/office/drawing/2014/main" id="{DB65F889-A5F4-399F-A895-33B22E88BFB3}"/>
              </a:ext>
            </a:extLst>
          </p:cNvPr>
          <p:cNvPicPr>
            <a:picLocks noChangeAspect="1"/>
          </p:cNvPicPr>
          <p:nvPr/>
        </p:nvPicPr>
        <p:blipFill>
          <a:blip r:embed="rId3"/>
          <a:stretch>
            <a:fillRect/>
          </a:stretch>
        </p:blipFill>
        <p:spPr>
          <a:xfrm>
            <a:off x="6265718" y="3277192"/>
            <a:ext cx="5811655" cy="1756791"/>
          </a:xfrm>
          <a:prstGeom prst="rect">
            <a:avLst/>
          </a:prstGeom>
        </p:spPr>
      </p:pic>
      <p:pic>
        <p:nvPicPr>
          <p:cNvPr id="11" name="Picture 10">
            <a:extLst>
              <a:ext uri="{FF2B5EF4-FFF2-40B4-BE49-F238E27FC236}">
                <a16:creationId xmlns:a16="http://schemas.microsoft.com/office/drawing/2014/main" id="{E34935D9-4BD3-CFFE-FCCF-8A24DCF62DE0}"/>
              </a:ext>
            </a:extLst>
          </p:cNvPr>
          <p:cNvPicPr>
            <a:picLocks noChangeAspect="1"/>
          </p:cNvPicPr>
          <p:nvPr/>
        </p:nvPicPr>
        <p:blipFill>
          <a:blip r:embed="rId4"/>
          <a:stretch>
            <a:fillRect/>
          </a:stretch>
        </p:blipFill>
        <p:spPr>
          <a:xfrm>
            <a:off x="114626" y="4815654"/>
            <a:ext cx="5981373" cy="1861849"/>
          </a:xfrm>
          <a:prstGeom prst="rect">
            <a:avLst/>
          </a:prstGeom>
        </p:spPr>
      </p:pic>
    </p:spTree>
    <p:extLst>
      <p:ext uri="{BB962C8B-B14F-4D97-AF65-F5344CB8AC3E}">
        <p14:creationId xmlns:p14="http://schemas.microsoft.com/office/powerpoint/2010/main" val="11896499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38244-33C4-6ECD-A225-E61D6F77A1B5}"/>
              </a:ext>
            </a:extLst>
          </p:cNvPr>
          <p:cNvSpPr txBox="1">
            <a:spLocks/>
          </p:cNvSpPr>
          <p:nvPr/>
        </p:nvSpPr>
        <p:spPr>
          <a:xfrm>
            <a:off x="24161" y="91940"/>
            <a:ext cx="12167839" cy="6792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dirty="0">
                <a:solidFill>
                  <a:schemeClr val="bg1">
                    <a:lumMod val="85000"/>
                  </a:schemeClr>
                </a:solidFill>
                <a:latin typeface="Arial Rounded MT Bold" panose="020F0704030504030204" pitchFamily="34" charset="77"/>
              </a:rPr>
              <a:t>A-P-</a:t>
            </a:r>
            <a:r>
              <a:rPr lang="fr-FR" b="1" dirty="0">
                <a:solidFill>
                  <a:srgbClr val="7030A0"/>
                </a:solidFill>
                <a:latin typeface="Arial Rounded MT Bold" panose="020F0704030504030204" pitchFamily="34" charset="77"/>
              </a:rPr>
              <a:t>I</a:t>
            </a:r>
            <a:r>
              <a:rPr lang="fr-FR" dirty="0">
                <a:solidFill>
                  <a:srgbClr val="7030A0"/>
                </a:solidFill>
                <a:latin typeface="Arial Rounded MT Bold" panose="020F0704030504030204" pitchFamily="34" charset="77"/>
              </a:rPr>
              <a:t>	Mode Invention</a:t>
            </a:r>
          </a:p>
        </p:txBody>
      </p:sp>
      <p:sp>
        <p:nvSpPr>
          <p:cNvPr id="4" name="TextBox 3">
            <a:extLst>
              <a:ext uri="{FF2B5EF4-FFF2-40B4-BE49-F238E27FC236}">
                <a16:creationId xmlns:a16="http://schemas.microsoft.com/office/drawing/2014/main" id="{8E52167B-9DFE-7593-23D4-0C9E1FE43BFC}"/>
              </a:ext>
            </a:extLst>
          </p:cNvPr>
          <p:cNvSpPr txBox="1"/>
          <p:nvPr/>
        </p:nvSpPr>
        <p:spPr>
          <a:xfrm>
            <a:off x="2640561" y="2381345"/>
            <a:ext cx="6935036" cy="3847207"/>
          </a:xfrm>
          <a:prstGeom prst="rect">
            <a:avLst/>
          </a:prstGeom>
          <a:noFill/>
        </p:spPr>
        <p:txBody>
          <a:bodyPr wrap="square" rtlCol="0">
            <a:spAutoFit/>
          </a:bodyPr>
          <a:lstStyle/>
          <a:p>
            <a:pPr algn="just"/>
            <a:r>
              <a:rPr lang="fr-FR" dirty="0">
                <a:solidFill>
                  <a:schemeClr val="bg1">
                    <a:lumMod val="50000"/>
                  </a:schemeClr>
                </a:solidFill>
                <a:latin typeface="Arial Rounded MT Bold" panose="020F0704030504030204" pitchFamily="34" charset="77"/>
                <a:cs typeface="Calibri" panose="020F0502020204030204" pitchFamily="34" charset="0"/>
              </a:rPr>
              <a:t>La recherche de l'efficacité : </a:t>
            </a:r>
          </a:p>
          <a:p>
            <a:pPr algn="just"/>
            <a:r>
              <a:rPr lang="fr-FR" sz="1400" dirty="0">
                <a:solidFill>
                  <a:schemeClr val="bg1">
                    <a:lumMod val="50000"/>
                  </a:schemeClr>
                </a:solidFill>
                <a:latin typeface="Calibri" panose="020F0502020204030204" pitchFamily="34" charset="0"/>
                <a:cs typeface="Calibri" panose="020F0502020204030204" pitchFamily="34" charset="0"/>
              </a:rPr>
              <a:t>Nous souhaitons dans ce regard permettre à l’objet d’étude de correspondre parfaitement aux exigences et dynamiques inhérentes du milieu dans lequel il s’insère. </a:t>
            </a:r>
          </a:p>
          <a:p>
            <a:pPr algn="just"/>
            <a:endParaRPr lang="fr-FR" dirty="0">
              <a:solidFill>
                <a:schemeClr val="bg1">
                  <a:lumMod val="50000"/>
                </a:schemeClr>
              </a:solidFill>
              <a:latin typeface="Calibri" panose="020F0502020204030204" pitchFamily="34" charset="0"/>
              <a:cs typeface="Calibri" panose="020F0502020204030204" pitchFamily="34" charset="0"/>
            </a:endParaRPr>
          </a:p>
          <a:p>
            <a:pPr algn="just"/>
            <a:r>
              <a:rPr lang="fr-FR" dirty="0">
                <a:solidFill>
                  <a:schemeClr val="bg1">
                    <a:lumMod val="50000"/>
                  </a:schemeClr>
                </a:solidFill>
                <a:latin typeface="Arial Rounded MT Bold" panose="020F0704030504030204" pitchFamily="34" charset="77"/>
                <a:cs typeface="Calibri" panose="020F0502020204030204" pitchFamily="34" charset="0"/>
              </a:rPr>
              <a:t>Le </a:t>
            </a:r>
            <a:r>
              <a:rPr lang="fr-FR" i="1" dirty="0">
                <a:solidFill>
                  <a:schemeClr val="bg1">
                    <a:lumMod val="50000"/>
                  </a:schemeClr>
                </a:solidFill>
                <a:latin typeface="Arial Rounded MT Bold" panose="020F0704030504030204" pitchFamily="34" charset="77"/>
                <a:cs typeface="Calibri" panose="020F0502020204030204" pitchFamily="34" charset="0"/>
              </a:rPr>
              <a:t>care</a:t>
            </a:r>
            <a:r>
              <a:rPr lang="fr-FR" dirty="0">
                <a:solidFill>
                  <a:schemeClr val="bg1">
                    <a:lumMod val="50000"/>
                  </a:schemeClr>
                </a:solidFill>
                <a:latin typeface="Arial Rounded MT Bold" panose="020F0704030504030204" pitchFamily="34" charset="77"/>
                <a:cs typeface="Calibri" panose="020F0502020204030204" pitchFamily="34" charset="0"/>
              </a:rPr>
              <a:t> : </a:t>
            </a:r>
          </a:p>
          <a:p>
            <a:pPr algn="just"/>
            <a:r>
              <a:rPr lang="fr-FR" sz="1400" dirty="0">
                <a:solidFill>
                  <a:schemeClr val="bg1">
                    <a:lumMod val="50000"/>
                  </a:schemeClr>
                </a:solidFill>
                <a:latin typeface="Calibri" panose="020F0502020204030204" pitchFamily="34" charset="0"/>
                <a:cs typeface="Calibri" panose="020F0502020204030204" pitchFamily="34" charset="0"/>
              </a:rPr>
              <a:t>Nous souhaitons dans ce regard faire en sorte que les dynamiques inhérentes à la situation ne soient pas néfastes pour les acteurs mis en jeux, tant ceux préexistants, que pour les nouveaux acteurs introduits avec l’objet d’étude. </a:t>
            </a:r>
          </a:p>
          <a:p>
            <a:pPr algn="just"/>
            <a:endParaRPr lang="fr-FR" dirty="0">
              <a:solidFill>
                <a:schemeClr val="bg1">
                  <a:lumMod val="50000"/>
                </a:schemeClr>
              </a:solidFill>
              <a:latin typeface="Calibri" panose="020F0502020204030204" pitchFamily="34" charset="0"/>
              <a:cs typeface="Calibri" panose="020F0502020204030204" pitchFamily="34" charset="0"/>
            </a:endParaRPr>
          </a:p>
          <a:p>
            <a:pPr algn="just"/>
            <a:r>
              <a:rPr lang="fr-FR" dirty="0">
                <a:solidFill>
                  <a:schemeClr val="bg1">
                    <a:lumMod val="50000"/>
                  </a:schemeClr>
                </a:solidFill>
                <a:latin typeface="Arial Rounded MT Bold" panose="020F0704030504030204" pitchFamily="34" charset="77"/>
                <a:cs typeface="Calibri" panose="020F0502020204030204" pitchFamily="34" charset="0"/>
              </a:rPr>
              <a:t>Le </a:t>
            </a:r>
            <a:r>
              <a:rPr lang="fr-FR" i="1" dirty="0">
                <a:solidFill>
                  <a:schemeClr val="bg1">
                    <a:lumMod val="50000"/>
                  </a:schemeClr>
                </a:solidFill>
                <a:latin typeface="Arial Rounded MT Bold" panose="020F0704030504030204" pitchFamily="34" charset="77"/>
                <a:cs typeface="Calibri" panose="020F0502020204030204" pitchFamily="34" charset="0"/>
              </a:rPr>
              <a:t>cure</a:t>
            </a:r>
            <a:r>
              <a:rPr lang="fr-FR" dirty="0">
                <a:solidFill>
                  <a:schemeClr val="bg1">
                    <a:lumMod val="50000"/>
                  </a:schemeClr>
                </a:solidFill>
                <a:latin typeface="Arial Rounded MT Bold" panose="020F0704030504030204" pitchFamily="34" charset="77"/>
                <a:cs typeface="Calibri" panose="020F0502020204030204" pitchFamily="34" charset="0"/>
              </a:rPr>
              <a:t> :</a:t>
            </a:r>
          </a:p>
          <a:p>
            <a:pPr algn="just"/>
            <a:r>
              <a:rPr lang="fr-FR" sz="1400" dirty="0">
                <a:solidFill>
                  <a:schemeClr val="bg1">
                    <a:lumMod val="50000"/>
                  </a:schemeClr>
                </a:solidFill>
                <a:latin typeface="Calibri" panose="020F0502020204030204" pitchFamily="34" charset="0"/>
                <a:cs typeface="Calibri" panose="020F0502020204030204" pitchFamily="34" charset="0"/>
              </a:rPr>
              <a:t>Enfin, dans ce regard, le but est de pousser la remise en causes des logiques temporelles le plus loin possible, pour tenter de voir ce qu’il serait de plus bénéfique à la société, en agissant sur les rythmes de la technosphère (imposés), et les rythmes attendus (souhaités). </a:t>
            </a:r>
          </a:p>
          <a:p>
            <a:pPr algn="just"/>
            <a:endParaRPr lang="fr-FR" sz="1400" dirty="0">
              <a:solidFill>
                <a:schemeClr val="bg1">
                  <a:lumMod val="50000"/>
                </a:schemeClr>
              </a:solidFill>
              <a:latin typeface="Calibri" panose="020F0502020204030204" pitchFamily="34" charset="0"/>
              <a:cs typeface="Calibri" panose="020F0502020204030204" pitchFamily="34" charset="0"/>
            </a:endParaRPr>
          </a:p>
          <a:p>
            <a:pPr algn="just"/>
            <a:r>
              <a:rPr lang="fr-FR" sz="1400" dirty="0">
                <a:solidFill>
                  <a:schemeClr val="bg1">
                    <a:lumMod val="50000"/>
                  </a:schemeClr>
                </a:solidFill>
                <a:latin typeface="Calibri" panose="020F0502020204030204" pitchFamily="34" charset="0"/>
                <a:cs typeface="Calibri" panose="020F0502020204030204" pitchFamily="34" charset="0"/>
              </a:rPr>
              <a:t>Un questionnement aboutit, c’est engager la critique sur les conséquences néfastes de ces dynamiques, les modifier … </a:t>
            </a:r>
          </a:p>
        </p:txBody>
      </p:sp>
      <p:sp>
        <p:nvSpPr>
          <p:cNvPr id="5" name="TextBox 4">
            <a:extLst>
              <a:ext uri="{FF2B5EF4-FFF2-40B4-BE49-F238E27FC236}">
                <a16:creationId xmlns:a16="http://schemas.microsoft.com/office/drawing/2014/main" id="{05456DC7-E83E-E211-BCA4-0B6702945B67}"/>
              </a:ext>
            </a:extLst>
          </p:cNvPr>
          <p:cNvSpPr txBox="1"/>
          <p:nvPr/>
        </p:nvSpPr>
        <p:spPr>
          <a:xfrm>
            <a:off x="3901802" y="1304896"/>
            <a:ext cx="4412553" cy="738664"/>
          </a:xfrm>
          <a:prstGeom prst="rect">
            <a:avLst/>
          </a:prstGeom>
          <a:noFill/>
        </p:spPr>
        <p:txBody>
          <a:bodyPr wrap="square" rtlCol="0">
            <a:spAutoFit/>
          </a:bodyPr>
          <a:lstStyle/>
          <a:p>
            <a:pPr algn="just"/>
            <a:r>
              <a:rPr lang="fr-FR" sz="1400" dirty="0">
                <a:solidFill>
                  <a:schemeClr val="bg1">
                    <a:lumMod val="50000"/>
                  </a:schemeClr>
                </a:solidFill>
                <a:latin typeface="Calibri" panose="020F0502020204030204" pitchFamily="34" charset="0"/>
                <a:cs typeface="Calibri" panose="020F0502020204030204" pitchFamily="34" charset="0"/>
              </a:rPr>
              <a:t>Après avoir fait l’état des lieux et identifié les points de frottements entre logiques temporelles, nous proposons 3 types de regard pour guider notre processus d’invention.</a:t>
            </a:r>
          </a:p>
        </p:txBody>
      </p:sp>
    </p:spTree>
    <p:extLst>
      <p:ext uri="{BB962C8B-B14F-4D97-AF65-F5344CB8AC3E}">
        <p14:creationId xmlns:p14="http://schemas.microsoft.com/office/powerpoint/2010/main" val="7215549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0C2D5-5E4F-0C51-A23D-EE547E961E76}"/>
              </a:ext>
            </a:extLst>
          </p:cNvPr>
          <p:cNvSpPr txBox="1">
            <a:spLocks/>
          </p:cNvSpPr>
          <p:nvPr/>
        </p:nvSpPr>
        <p:spPr>
          <a:xfrm>
            <a:off x="838200" y="365126"/>
            <a:ext cx="1893849" cy="8726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dirty="0">
                <a:solidFill>
                  <a:schemeClr val="bg1">
                    <a:lumMod val="85000"/>
                  </a:schemeClr>
                </a:solidFill>
                <a:latin typeface="Arial Rounded MT Bold" panose="020F0704030504030204" pitchFamily="34" charset="77"/>
              </a:rPr>
              <a:t>A-P-</a:t>
            </a:r>
            <a:r>
              <a:rPr lang="fr-FR" b="1" dirty="0">
                <a:solidFill>
                  <a:schemeClr val="bg1">
                    <a:lumMod val="50000"/>
                  </a:schemeClr>
                </a:solidFill>
                <a:latin typeface="Arial Rounded MT Bold" panose="020F0704030504030204" pitchFamily="34" charset="77"/>
              </a:rPr>
              <a:t>I</a:t>
            </a:r>
            <a:endParaRPr lang="fr-FR" dirty="0">
              <a:solidFill>
                <a:schemeClr val="bg1">
                  <a:lumMod val="50000"/>
                </a:schemeClr>
              </a:solidFill>
              <a:latin typeface="Arial Rounded MT Bold" panose="020F0704030504030204" pitchFamily="34" charset="77"/>
            </a:endParaRPr>
          </a:p>
        </p:txBody>
      </p:sp>
      <p:pic>
        <p:nvPicPr>
          <p:cNvPr id="4" name="Picture 3">
            <a:extLst>
              <a:ext uri="{FF2B5EF4-FFF2-40B4-BE49-F238E27FC236}">
                <a16:creationId xmlns:a16="http://schemas.microsoft.com/office/drawing/2014/main" id="{AA4268E1-71CE-3DF7-0A93-193185B35463}"/>
              </a:ext>
            </a:extLst>
          </p:cNvPr>
          <p:cNvPicPr>
            <a:picLocks noChangeAspect="1"/>
          </p:cNvPicPr>
          <p:nvPr/>
        </p:nvPicPr>
        <p:blipFill>
          <a:blip r:embed="rId2"/>
          <a:stretch>
            <a:fillRect/>
          </a:stretch>
        </p:blipFill>
        <p:spPr>
          <a:xfrm>
            <a:off x="6351516" y="133509"/>
            <a:ext cx="5691549" cy="2962981"/>
          </a:xfrm>
          <a:prstGeom prst="rect">
            <a:avLst/>
          </a:prstGeom>
        </p:spPr>
      </p:pic>
      <p:pic>
        <p:nvPicPr>
          <p:cNvPr id="6" name="Picture 5">
            <a:extLst>
              <a:ext uri="{FF2B5EF4-FFF2-40B4-BE49-F238E27FC236}">
                <a16:creationId xmlns:a16="http://schemas.microsoft.com/office/drawing/2014/main" id="{5555C87B-305F-F4FD-45EC-BB89F12B3ECA}"/>
              </a:ext>
            </a:extLst>
          </p:cNvPr>
          <p:cNvPicPr>
            <a:picLocks noChangeAspect="1"/>
          </p:cNvPicPr>
          <p:nvPr/>
        </p:nvPicPr>
        <p:blipFill>
          <a:blip r:embed="rId3"/>
          <a:stretch>
            <a:fillRect/>
          </a:stretch>
        </p:blipFill>
        <p:spPr>
          <a:xfrm>
            <a:off x="379558" y="1522531"/>
            <a:ext cx="5460927" cy="2222156"/>
          </a:xfrm>
          <a:prstGeom prst="rect">
            <a:avLst/>
          </a:prstGeom>
        </p:spPr>
      </p:pic>
      <p:pic>
        <p:nvPicPr>
          <p:cNvPr id="9" name="Picture 8">
            <a:extLst>
              <a:ext uri="{FF2B5EF4-FFF2-40B4-BE49-F238E27FC236}">
                <a16:creationId xmlns:a16="http://schemas.microsoft.com/office/drawing/2014/main" id="{773BC240-8111-5E16-EAC5-321CCA81C244}"/>
              </a:ext>
            </a:extLst>
          </p:cNvPr>
          <p:cNvPicPr>
            <a:picLocks noChangeAspect="1"/>
          </p:cNvPicPr>
          <p:nvPr/>
        </p:nvPicPr>
        <p:blipFill>
          <a:blip r:embed="rId4"/>
          <a:stretch>
            <a:fillRect/>
          </a:stretch>
        </p:blipFill>
        <p:spPr>
          <a:xfrm>
            <a:off x="3321626" y="3887933"/>
            <a:ext cx="7772400" cy="2717800"/>
          </a:xfrm>
          <a:prstGeom prst="rect">
            <a:avLst/>
          </a:prstGeom>
        </p:spPr>
      </p:pic>
    </p:spTree>
    <p:extLst>
      <p:ext uri="{BB962C8B-B14F-4D97-AF65-F5344CB8AC3E}">
        <p14:creationId xmlns:p14="http://schemas.microsoft.com/office/powerpoint/2010/main" val="3866293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E4BBB46-CE20-EBA2-C6BA-5507946F2D7E}"/>
              </a:ext>
            </a:extLst>
          </p:cNvPr>
          <p:cNvSpPr txBox="1"/>
          <p:nvPr/>
        </p:nvSpPr>
        <p:spPr>
          <a:xfrm>
            <a:off x="0" y="241535"/>
            <a:ext cx="12192000" cy="646331"/>
          </a:xfrm>
          <a:prstGeom prst="rect">
            <a:avLst/>
          </a:prstGeom>
          <a:noFill/>
        </p:spPr>
        <p:txBody>
          <a:bodyPr wrap="square" rtlCol="0">
            <a:spAutoFit/>
          </a:bodyPr>
          <a:lstStyle/>
          <a:p>
            <a:pPr algn="ctr"/>
            <a:r>
              <a:rPr lang="fr-FR" sz="3600" dirty="0">
                <a:solidFill>
                  <a:srgbClr val="4AA398"/>
                </a:solidFill>
                <a:latin typeface="Arial Rounded MT Bold" panose="020F0704030504030204" pitchFamily="34" charset="77"/>
                <a:ea typeface="+mj-ea"/>
                <a:cs typeface="+mj-cs"/>
              </a:rPr>
              <a:t>Origine et définition du concept</a:t>
            </a:r>
          </a:p>
        </p:txBody>
      </p:sp>
      <p:sp>
        <p:nvSpPr>
          <p:cNvPr id="6" name="TextBox 5">
            <a:extLst>
              <a:ext uri="{FF2B5EF4-FFF2-40B4-BE49-F238E27FC236}">
                <a16:creationId xmlns:a16="http://schemas.microsoft.com/office/drawing/2014/main" id="{3FBE4971-10F4-119B-0C8C-9AC5C8FC8879}"/>
              </a:ext>
            </a:extLst>
          </p:cNvPr>
          <p:cNvSpPr txBox="1">
            <a:spLocks/>
          </p:cNvSpPr>
          <p:nvPr/>
        </p:nvSpPr>
        <p:spPr>
          <a:xfrm>
            <a:off x="710386" y="1359135"/>
            <a:ext cx="10771228" cy="1169551"/>
          </a:xfrm>
          <a:prstGeom prst="rect">
            <a:avLst/>
          </a:prstGeom>
          <a:noFill/>
        </p:spPr>
        <p:txBody>
          <a:bodyPr wrap="square" rtlCol="0">
            <a:spAutoFit/>
          </a:bodyPr>
          <a:lstStyle/>
          <a:p>
            <a:pPr algn="just"/>
            <a:r>
              <a:rPr lang="fr-FR" sz="1400" dirty="0">
                <a:latin typeface="Calibri" panose="020F0502020204030204" pitchFamily="34" charset="0"/>
                <a:cs typeface="Calibri" panose="020F0502020204030204" pitchFamily="34" charset="0"/>
              </a:rPr>
              <a:t>Le concept de </a:t>
            </a:r>
            <a:r>
              <a:rPr lang="fr-FR" sz="1400" b="1" dirty="0">
                <a:latin typeface="Calibri" panose="020F0502020204030204" pitchFamily="34" charset="0"/>
                <a:cs typeface="Calibri" panose="020F0502020204030204" pitchFamily="34" charset="0"/>
              </a:rPr>
              <a:t>chronodynamisme</a:t>
            </a:r>
            <a:r>
              <a:rPr lang="fr-FR" sz="1400" dirty="0">
                <a:latin typeface="Calibri" panose="020F0502020204030204" pitchFamily="34" charset="0"/>
                <a:cs typeface="Calibri" panose="020F0502020204030204" pitchFamily="34" charset="0"/>
              </a:rPr>
              <a:t> a été élaboré par Régis Debray, écrivain et philosophe contemporain. </a:t>
            </a:r>
          </a:p>
          <a:p>
            <a:pPr algn="just"/>
            <a:r>
              <a:rPr lang="fr-FR" sz="1400" dirty="0">
                <a:latin typeface="Calibri" panose="020F0502020204030204" pitchFamily="34" charset="0"/>
                <a:cs typeface="Calibri" panose="020F0502020204030204" pitchFamily="34" charset="0"/>
              </a:rPr>
              <a:t>Beaucoup de ses travaux portent sur la médiologie, c’est-à-dire l’étude des médiums, donc des supports, matériels ou non, qui permettent de transmettre l’information. « La médiologie s’intéresse à “ l’homme qui transmet ” par complémentarité avec “ l’homme qui parle ” (linguistique), désire (psychanalyse), produit (économie), s’</a:t>
            </a:r>
            <a:r>
              <a:rPr lang="fr-FR" sz="1400" dirty="0" err="1">
                <a:latin typeface="Calibri" panose="020F0502020204030204" pitchFamily="34" charset="0"/>
                <a:cs typeface="Calibri" panose="020F0502020204030204" pitchFamily="34" charset="0"/>
              </a:rPr>
              <a:t>aggroupe</a:t>
            </a:r>
            <a:r>
              <a:rPr lang="fr-FR" sz="1400" dirty="0">
                <a:latin typeface="Calibri" panose="020F0502020204030204" pitchFamily="34" charset="0"/>
                <a:cs typeface="Calibri" panose="020F0502020204030204" pitchFamily="34" charset="0"/>
              </a:rPr>
              <a:t> (sociologie). »</a:t>
            </a:r>
          </a:p>
          <a:p>
            <a:pPr algn="just"/>
            <a:r>
              <a:rPr lang="fr-FR" sz="1400" dirty="0">
                <a:latin typeface="Calibri" panose="020F0502020204030204" pitchFamily="34" charset="0"/>
                <a:cs typeface="Calibri" panose="020F0502020204030204" pitchFamily="34" charset="0"/>
              </a:rPr>
              <a:t>Pour parler de l’environnement technique dédié à la propagation des idées, Régis Debray emploie le terme de médiasphère.</a:t>
            </a:r>
          </a:p>
        </p:txBody>
      </p:sp>
      <p:sp>
        <p:nvSpPr>
          <p:cNvPr id="7" name="TextBox 6">
            <a:extLst>
              <a:ext uri="{FF2B5EF4-FFF2-40B4-BE49-F238E27FC236}">
                <a16:creationId xmlns:a16="http://schemas.microsoft.com/office/drawing/2014/main" id="{B5711F7A-11F2-E216-FE12-2863EA9F77A3}"/>
              </a:ext>
            </a:extLst>
          </p:cNvPr>
          <p:cNvSpPr txBox="1"/>
          <p:nvPr/>
        </p:nvSpPr>
        <p:spPr>
          <a:xfrm>
            <a:off x="710386" y="2678709"/>
            <a:ext cx="10884206" cy="1384995"/>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Dans ses travaux de médiologie, il développe le concept de </a:t>
            </a:r>
            <a:r>
              <a:rPr lang="fr-FR" sz="1400" b="1" dirty="0">
                <a:latin typeface="Calibri" panose="020F0502020204030204" pitchFamily="34" charset="0"/>
                <a:cs typeface="Calibri" panose="020F0502020204030204" pitchFamily="34" charset="0"/>
              </a:rPr>
              <a:t>chronodynamisme</a:t>
            </a:r>
            <a:r>
              <a:rPr lang="fr-FR" sz="1400" dirty="0">
                <a:latin typeface="Calibri" panose="020F0502020204030204" pitchFamily="34" charset="0"/>
                <a:cs typeface="Calibri" panose="020F0502020204030204" pitchFamily="34" charset="0"/>
              </a:rPr>
              <a:t>.</a:t>
            </a:r>
          </a:p>
          <a:p>
            <a:r>
              <a:rPr lang="fr-FR" sz="1400" dirty="0">
                <a:latin typeface="Calibri" panose="020F0502020204030204" pitchFamily="34" charset="0"/>
                <a:cs typeface="Calibri" panose="020F0502020204030204" pitchFamily="34" charset="0"/>
              </a:rPr>
              <a:t>« Le chronodynamisme est la faculté de propagation d’une idée dans une médiasphère donnée : une idée y est plus ou moins chromodynamique. »</a:t>
            </a:r>
          </a:p>
          <a:p>
            <a:r>
              <a:rPr lang="fr-FR" sz="1400" dirty="0">
                <a:latin typeface="Calibri" panose="020F0502020204030204" pitchFamily="34" charset="0"/>
                <a:cs typeface="Calibri" panose="020F0502020204030204" pitchFamily="34" charset="0"/>
              </a:rPr>
              <a:t>Il prend l’exemple de la sociologie de pierre Bourdieu, qui n’est pas chronodynamique dans la médiasphère audiovisuelle. En effet, les concepts de sociologie nécessitent un certain temps et une certaine attention pour être développés, ce que ne permettent pas les plateaux de télévision, et encore moins les formats de vidéo ultra-courts. Ainsi, Debray estime que « ces concepts n’ont plus de sens lorsqu’ils sont réduits à peau de chagrin pour s’adapter au format d’une émission. »</a:t>
            </a:r>
          </a:p>
        </p:txBody>
      </p:sp>
      <p:sp>
        <p:nvSpPr>
          <p:cNvPr id="8" name="TextBox 7">
            <a:extLst>
              <a:ext uri="{FF2B5EF4-FFF2-40B4-BE49-F238E27FC236}">
                <a16:creationId xmlns:a16="http://schemas.microsoft.com/office/drawing/2014/main" id="{A995CE8E-4E8C-0665-7058-3F3CF861DADF}"/>
              </a:ext>
            </a:extLst>
          </p:cNvPr>
          <p:cNvSpPr txBox="1"/>
          <p:nvPr/>
        </p:nvSpPr>
        <p:spPr>
          <a:xfrm>
            <a:off x="710386" y="4627306"/>
            <a:ext cx="10771228" cy="1384995"/>
          </a:xfrm>
          <a:prstGeom prst="rect">
            <a:avLst/>
          </a:prstGeom>
          <a:noFill/>
        </p:spPr>
        <p:txBody>
          <a:bodyPr wrap="square" rtlCol="0">
            <a:spAutoFit/>
          </a:bodyPr>
          <a:lstStyle/>
          <a:p>
            <a:pPr algn="just"/>
            <a:r>
              <a:rPr lang="fr-FR" sz="1400" dirty="0">
                <a:latin typeface="Calibri" panose="020F0502020204030204" pitchFamily="34" charset="0"/>
                <a:cs typeface="Calibri" panose="020F0502020204030204" pitchFamily="34" charset="0"/>
              </a:rPr>
              <a:t>Notre but est d’étendre ce concept à une </a:t>
            </a:r>
            <a:r>
              <a:rPr lang="fr-FR" sz="1400" b="1" dirty="0">
                <a:latin typeface="Calibri" panose="020F0502020204030204" pitchFamily="34" charset="0"/>
                <a:cs typeface="Calibri" panose="020F0502020204030204" pitchFamily="34" charset="0"/>
              </a:rPr>
              <a:t>technosphère</a:t>
            </a:r>
            <a:r>
              <a:rPr lang="fr-FR" sz="1400" dirty="0">
                <a:latin typeface="Calibri" panose="020F0502020204030204" pitchFamily="34" charset="0"/>
                <a:cs typeface="Calibri" panose="020F0502020204030204" pitchFamily="34" charset="0"/>
              </a:rPr>
              <a:t>, référence directe à la médiasphère, comme l’ensemble des techniques qui constituent notre environnement. Il s’agit d'étudier la capacité d’un objet à s’insérer dans un milieu, en fonction de ses rythmes propres, et de ceux induits par le milieu. </a:t>
            </a:r>
          </a:p>
          <a:p>
            <a:pPr algn="just"/>
            <a:r>
              <a:rPr lang="fr-FR" sz="1400" dirty="0">
                <a:latin typeface="Calibri" panose="020F0502020204030204" pitchFamily="34" charset="0"/>
                <a:cs typeface="Calibri" panose="020F0502020204030204" pitchFamily="34" charset="0"/>
              </a:rPr>
              <a:t>Un objet ou un dispositif serait donc chronodynamique si son rythme de fonctionnement concorde avec les rythmes et les </a:t>
            </a:r>
            <a:r>
              <a:rPr lang="fr-FR" sz="1400" b="1" dirty="0">
                <a:latin typeface="Calibri" panose="020F0502020204030204" pitchFamily="34" charset="0"/>
                <a:cs typeface="Calibri" panose="020F0502020204030204" pitchFamily="34" charset="0"/>
              </a:rPr>
              <a:t>temporalités</a:t>
            </a:r>
            <a:r>
              <a:rPr lang="fr-FR" sz="1400" dirty="0">
                <a:latin typeface="Calibri" panose="020F0502020204030204" pitchFamily="34" charset="0"/>
                <a:cs typeface="Calibri" panose="020F0502020204030204" pitchFamily="34" charset="0"/>
              </a:rPr>
              <a:t> du milieu dans lequel il va s’insérer. À l’inverse, un manque de chronodynamisme entraînerait des frictions entre différents rythmes qui ne concordent pas, aboutissant à des situations indésirables pour les acteurs concernés, ou à une insertion compliquée de l’objet dans l’univers technique.</a:t>
            </a:r>
          </a:p>
        </p:txBody>
      </p:sp>
    </p:spTree>
    <p:extLst>
      <p:ext uri="{BB962C8B-B14F-4D97-AF65-F5344CB8AC3E}">
        <p14:creationId xmlns:p14="http://schemas.microsoft.com/office/powerpoint/2010/main" val="4083408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96F4457-C976-CA56-ECBA-EB8E939FFA3D}"/>
              </a:ext>
            </a:extLst>
          </p:cNvPr>
          <p:cNvSpPr txBox="1"/>
          <p:nvPr/>
        </p:nvSpPr>
        <p:spPr>
          <a:xfrm>
            <a:off x="710386" y="1779062"/>
            <a:ext cx="10829110" cy="2031325"/>
          </a:xfrm>
          <a:prstGeom prst="rect">
            <a:avLst/>
          </a:prstGeom>
          <a:noFill/>
        </p:spPr>
        <p:txBody>
          <a:bodyPr wrap="square" rtlCol="0">
            <a:spAutoFit/>
          </a:bodyPr>
          <a:lstStyle/>
          <a:p>
            <a:pPr algn="just" rtl="0">
              <a:spcBef>
                <a:spcPts val="0"/>
              </a:spcBef>
              <a:spcAft>
                <a:spcPts val="0"/>
              </a:spcAft>
            </a:pPr>
            <a:r>
              <a:rPr lang="fr-FR" sz="1400" dirty="0">
                <a:solidFill>
                  <a:srgbClr val="000000"/>
                </a:solidFill>
                <a:latin typeface="Calibri" panose="020F0502020204030204" pitchFamily="34" charset="0"/>
                <a:cs typeface="Calibri" panose="020F0502020204030204" pitchFamily="34" charset="0"/>
              </a:rPr>
              <a:t>Nous pouvons </a:t>
            </a:r>
            <a:r>
              <a:rPr lang="fr-FR" sz="1400" b="0" i="0" u="none" strike="noStrike" dirty="0">
                <a:solidFill>
                  <a:srgbClr val="000000"/>
                </a:solidFill>
                <a:effectLst/>
                <a:latin typeface="Calibri" panose="020F0502020204030204" pitchFamily="34" charset="0"/>
                <a:cs typeface="Calibri" panose="020F0502020204030204" pitchFamily="34" charset="0"/>
              </a:rPr>
              <a:t>définir une </a:t>
            </a:r>
            <a:r>
              <a:rPr lang="fr-FR" sz="1400" b="1" i="0" u="none" strike="noStrike" dirty="0">
                <a:solidFill>
                  <a:srgbClr val="000000"/>
                </a:solidFill>
                <a:effectLst/>
                <a:latin typeface="Calibri" panose="020F0502020204030204" pitchFamily="34" charset="0"/>
                <a:cs typeface="Calibri" panose="020F0502020204030204" pitchFamily="34" charset="0"/>
              </a:rPr>
              <a:t>logique temporelle </a:t>
            </a:r>
            <a:r>
              <a:rPr lang="fr-FR" sz="1400" b="0" i="0" u="none" strike="noStrike" dirty="0">
                <a:solidFill>
                  <a:srgbClr val="000000"/>
                </a:solidFill>
                <a:effectLst/>
                <a:latin typeface="Calibri" panose="020F0502020204030204" pitchFamily="34" charset="0"/>
                <a:cs typeface="Calibri" panose="020F0502020204030204" pitchFamily="34" charset="0"/>
              </a:rPr>
              <a:t>comme une force qui nous incite, ou qui nous contraint, à adopter un certain rythme, sans que celui-ci nous soit imposé absolument. </a:t>
            </a:r>
          </a:p>
          <a:p>
            <a:pPr algn="just" rtl="0">
              <a:spcBef>
                <a:spcPts val="0"/>
              </a:spcBef>
              <a:spcAft>
                <a:spcPts val="0"/>
              </a:spcAft>
            </a:pPr>
            <a:endParaRPr lang="fr-FR" sz="1400" b="0" i="0" u="none" strike="noStrike" dirty="0">
              <a:solidFill>
                <a:srgbClr val="000000"/>
              </a:solidFill>
              <a:effectLst/>
              <a:latin typeface="Calibri" panose="020F0502020204030204" pitchFamily="34" charset="0"/>
              <a:cs typeface="Calibri" panose="020F0502020204030204" pitchFamily="34" charset="0"/>
            </a:endParaRPr>
          </a:p>
          <a:p>
            <a:pPr algn="just" rtl="0">
              <a:spcBef>
                <a:spcPts val="0"/>
              </a:spcBef>
              <a:spcAft>
                <a:spcPts val="0"/>
              </a:spcAft>
            </a:pPr>
            <a:r>
              <a:rPr lang="fr-FR" sz="1400" b="0" i="0" u="sng" strike="noStrike" dirty="0">
                <a:solidFill>
                  <a:srgbClr val="000000"/>
                </a:solidFill>
                <a:effectLst/>
                <a:latin typeface="Calibri" panose="020F0502020204030204" pitchFamily="34" charset="0"/>
                <a:cs typeface="Calibri" panose="020F0502020204030204" pitchFamily="34" charset="0"/>
              </a:rPr>
              <a:t>Exemple</a:t>
            </a:r>
          </a:p>
          <a:p>
            <a:pPr algn="just" rtl="0">
              <a:spcBef>
                <a:spcPts val="0"/>
              </a:spcBef>
              <a:spcAft>
                <a:spcPts val="0"/>
              </a:spcAft>
            </a:pPr>
            <a:r>
              <a:rPr lang="fr-FR" sz="1400" dirty="0">
                <a:solidFill>
                  <a:srgbClr val="000000"/>
                </a:solidFill>
                <a:latin typeface="Calibri" panose="020F0502020204030204" pitchFamily="34" charset="0"/>
                <a:cs typeface="Calibri" panose="020F0502020204030204" pitchFamily="34" charset="0"/>
              </a:rPr>
              <a:t>N</a:t>
            </a:r>
            <a:r>
              <a:rPr lang="fr-FR" sz="1400" b="0" i="0" u="none" strike="noStrike" dirty="0">
                <a:solidFill>
                  <a:srgbClr val="000000"/>
                </a:solidFill>
                <a:effectLst/>
                <a:latin typeface="Calibri" panose="020F0502020204030204" pitchFamily="34" charset="0"/>
                <a:cs typeface="Calibri" panose="020F0502020204030204" pitchFamily="34" charset="0"/>
              </a:rPr>
              <a:t>otre corps est soumis à différentes logiques temporelles, comme le </a:t>
            </a:r>
            <a:r>
              <a:rPr lang="fr-FR" sz="1400" b="1" i="0" u="none" strike="noStrike" dirty="0">
                <a:solidFill>
                  <a:srgbClr val="000000"/>
                </a:solidFill>
                <a:effectLst/>
                <a:latin typeface="Calibri" panose="020F0502020204030204" pitchFamily="34" charset="0"/>
                <a:cs typeface="Calibri" panose="020F0502020204030204" pitchFamily="34" charset="0"/>
              </a:rPr>
              <a:t>rythme circadien</a:t>
            </a:r>
            <a:r>
              <a:rPr lang="fr-FR" sz="1400" b="0" i="0" u="none" strike="noStrike" dirty="0">
                <a:solidFill>
                  <a:srgbClr val="000000"/>
                </a:solidFill>
                <a:effectLst/>
                <a:latin typeface="Calibri" panose="020F0502020204030204" pitchFamily="34" charset="0"/>
                <a:cs typeface="Calibri" panose="020F0502020204030204" pitchFamily="34" charset="0"/>
              </a:rPr>
              <a:t>. Nous sommes fortement contraints de dormir pendant un certain temps, à intervalles réguliers. Il est cependant possible d’ajuster ces temps et ces heures de sommeil (nous pouvons nous coucher plus tard ou dormir moins), sans pour autant qu’il soit possible de s’en affranchir (nous sommes contraints biologiquement de dormir un minimum pour être en bonne santé).</a:t>
            </a:r>
          </a:p>
          <a:p>
            <a:pPr algn="just" rtl="0">
              <a:spcBef>
                <a:spcPts val="0"/>
              </a:spcBef>
              <a:spcAft>
                <a:spcPts val="0"/>
              </a:spcAft>
            </a:pPr>
            <a:r>
              <a:rPr lang="fr-FR" sz="1400" i="1" dirty="0">
                <a:solidFill>
                  <a:schemeClr val="bg1">
                    <a:lumMod val="50000"/>
                  </a:schemeClr>
                </a:solidFill>
                <a:latin typeface="Calibri" panose="020F0502020204030204" pitchFamily="34" charset="0"/>
                <a:cs typeface="Calibri" panose="020F0502020204030204" pitchFamily="34" charset="0"/>
              </a:rPr>
              <a:t>Nous pourrions faire un rapprochement entre la logique temporelle, et le concept de tendance technique appliqué au temps. </a:t>
            </a:r>
            <a:endParaRPr lang="fr-FR" sz="1400" b="0" i="1" u="none" strike="noStrike" dirty="0">
              <a:solidFill>
                <a:schemeClr val="bg1">
                  <a:lumMod val="50000"/>
                </a:schemeClr>
              </a:solidFill>
              <a:effectLst/>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02E1C34A-EDDF-B45A-32CF-E88862FF4496}"/>
              </a:ext>
            </a:extLst>
          </p:cNvPr>
          <p:cNvSpPr txBox="1"/>
          <p:nvPr/>
        </p:nvSpPr>
        <p:spPr>
          <a:xfrm>
            <a:off x="710386" y="4283126"/>
            <a:ext cx="10771228" cy="954107"/>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L’objectif de l’outil chronodynamisme, est d’être en capacité d’observer l’univers </a:t>
            </a:r>
            <a:r>
              <a:rPr lang="fr-FR" sz="1400" dirty="0" err="1">
                <a:latin typeface="Calibri" panose="020F0502020204030204" pitchFamily="34" charset="0"/>
                <a:cs typeface="Calibri" panose="020F0502020204030204" pitchFamily="34" charset="0"/>
              </a:rPr>
              <a:t>socio-technique</a:t>
            </a:r>
            <a:r>
              <a:rPr lang="fr-FR" sz="1400" dirty="0">
                <a:latin typeface="Calibri" panose="020F0502020204030204" pitchFamily="34" charset="0"/>
                <a:cs typeface="Calibri" panose="020F0502020204030204" pitchFamily="34" charset="0"/>
              </a:rPr>
              <a:t> sous le prisme des </a:t>
            </a:r>
            <a:r>
              <a:rPr lang="fr-FR" sz="1400" b="1" dirty="0">
                <a:latin typeface="Calibri" panose="020F0502020204030204" pitchFamily="34" charset="0"/>
                <a:cs typeface="Calibri" panose="020F0502020204030204" pitchFamily="34" charset="0"/>
              </a:rPr>
              <a:t>temporalités</a:t>
            </a:r>
            <a:r>
              <a:rPr lang="fr-FR" sz="1400" dirty="0">
                <a:latin typeface="Calibri" panose="020F0502020204030204" pitchFamily="34" charset="0"/>
                <a:cs typeface="Calibri" panose="020F0502020204030204" pitchFamily="34" charset="0"/>
              </a:rPr>
              <a:t> et des </a:t>
            </a:r>
            <a:r>
              <a:rPr lang="fr-FR" sz="1400" b="1" dirty="0">
                <a:latin typeface="Calibri" panose="020F0502020204030204" pitchFamily="34" charset="0"/>
                <a:cs typeface="Calibri" panose="020F0502020204030204" pitchFamily="34" charset="0"/>
              </a:rPr>
              <a:t>rythmes</a:t>
            </a:r>
            <a:r>
              <a:rPr lang="fr-FR" sz="1400" dirty="0">
                <a:latin typeface="Calibri" panose="020F0502020204030204" pitchFamily="34" charset="0"/>
                <a:cs typeface="Calibri" panose="020F0502020204030204" pitchFamily="34" charset="0"/>
              </a:rPr>
              <a:t> de chacun des constituants, et d’avoir un moyen d’action pour prévenir ou résoudre un conflit temporel.</a:t>
            </a:r>
          </a:p>
          <a:p>
            <a:endParaRPr lang="fr-FR" sz="1400" dirty="0">
              <a:latin typeface="Calibri" panose="020F0502020204030204" pitchFamily="34" charset="0"/>
              <a:cs typeface="Calibri" panose="020F0502020204030204" pitchFamily="34" charset="0"/>
            </a:endParaRPr>
          </a:p>
          <a:p>
            <a:r>
              <a:rPr lang="fr-FR" sz="1400" dirty="0">
                <a:latin typeface="Calibri" panose="020F0502020204030204" pitchFamily="34" charset="0"/>
                <a:cs typeface="Calibri" panose="020F0502020204030204" pitchFamily="34" charset="0"/>
              </a:rPr>
              <a:t>Pour cela, nous proposons de passer par l’approche standard des trois regards A,P,I.</a:t>
            </a:r>
          </a:p>
        </p:txBody>
      </p:sp>
      <p:sp>
        <p:nvSpPr>
          <p:cNvPr id="6" name="TextBox 3">
            <a:extLst>
              <a:ext uri="{FF2B5EF4-FFF2-40B4-BE49-F238E27FC236}">
                <a16:creationId xmlns:a16="http://schemas.microsoft.com/office/drawing/2014/main" id="{688A181C-9C60-7A70-F32A-719C130BF518}"/>
              </a:ext>
            </a:extLst>
          </p:cNvPr>
          <p:cNvSpPr txBox="1"/>
          <p:nvPr/>
        </p:nvSpPr>
        <p:spPr>
          <a:xfrm>
            <a:off x="0" y="241535"/>
            <a:ext cx="12192000" cy="646331"/>
          </a:xfrm>
          <a:prstGeom prst="rect">
            <a:avLst/>
          </a:prstGeom>
          <a:noFill/>
        </p:spPr>
        <p:txBody>
          <a:bodyPr wrap="square" rtlCol="0">
            <a:spAutoFit/>
          </a:bodyPr>
          <a:lstStyle/>
          <a:p>
            <a:pPr algn="ctr"/>
            <a:r>
              <a:rPr lang="fr-FR" sz="3600" dirty="0">
                <a:solidFill>
                  <a:srgbClr val="4AA398"/>
                </a:solidFill>
                <a:latin typeface="Arial Rounded MT Bold" panose="020F0704030504030204" pitchFamily="34" charset="77"/>
                <a:ea typeface="+mj-ea"/>
                <a:cs typeface="+mj-cs"/>
              </a:rPr>
              <a:t>Notion de logique temporelle</a:t>
            </a:r>
          </a:p>
        </p:txBody>
      </p:sp>
    </p:spTree>
    <p:extLst>
      <p:ext uri="{BB962C8B-B14F-4D97-AF65-F5344CB8AC3E}">
        <p14:creationId xmlns:p14="http://schemas.microsoft.com/office/powerpoint/2010/main" val="2387064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a:extLst>
              <a:ext uri="{FF2B5EF4-FFF2-40B4-BE49-F238E27FC236}">
                <a16:creationId xmlns:a16="http://schemas.microsoft.com/office/drawing/2014/main" id="{42E2277E-BA2E-631B-70A7-6771FE071C5D}"/>
              </a:ext>
            </a:extLst>
          </p:cNvPr>
          <p:cNvSpPr txBox="1"/>
          <p:nvPr/>
        </p:nvSpPr>
        <p:spPr>
          <a:xfrm>
            <a:off x="0" y="241535"/>
            <a:ext cx="12192000" cy="646331"/>
          </a:xfrm>
          <a:prstGeom prst="rect">
            <a:avLst/>
          </a:prstGeom>
          <a:noFill/>
        </p:spPr>
        <p:txBody>
          <a:bodyPr wrap="square" rtlCol="0">
            <a:spAutoFit/>
          </a:bodyPr>
          <a:lstStyle/>
          <a:p>
            <a:pPr algn="ctr"/>
            <a:r>
              <a:rPr lang="fr-FR" sz="3600" dirty="0">
                <a:solidFill>
                  <a:srgbClr val="4AA398"/>
                </a:solidFill>
                <a:latin typeface="Arial Rounded MT Bold" panose="020F0704030504030204" pitchFamily="34" charset="77"/>
                <a:ea typeface="+mj-ea"/>
                <a:cs typeface="+mj-cs"/>
              </a:rPr>
              <a:t>Principe de déploiement de l’outil : typologie</a:t>
            </a:r>
          </a:p>
        </p:txBody>
      </p:sp>
      <p:sp>
        <p:nvSpPr>
          <p:cNvPr id="4" name="ZoneTexte 3">
            <a:extLst>
              <a:ext uri="{FF2B5EF4-FFF2-40B4-BE49-F238E27FC236}">
                <a16:creationId xmlns:a16="http://schemas.microsoft.com/office/drawing/2014/main" id="{72D96C73-6A40-C7A2-63DC-96EAB86E1540}"/>
              </a:ext>
            </a:extLst>
          </p:cNvPr>
          <p:cNvSpPr txBox="1"/>
          <p:nvPr/>
        </p:nvSpPr>
        <p:spPr>
          <a:xfrm>
            <a:off x="829636" y="1628013"/>
            <a:ext cx="10532727" cy="4370427"/>
          </a:xfrm>
          <a:prstGeom prst="rect">
            <a:avLst/>
          </a:prstGeom>
          <a:noFill/>
        </p:spPr>
        <p:txBody>
          <a:bodyPr wrap="square" rtlCol="0">
            <a:spAutoFit/>
          </a:bodyPr>
          <a:lstStyle/>
          <a:p>
            <a:r>
              <a:rPr lang="fr-FR" sz="1400" dirty="0">
                <a:latin typeface="Calibri" panose="020F0502020204030204" pitchFamily="34" charset="0"/>
                <a:ea typeface="Calibri" panose="020F0502020204030204" pitchFamily="34" charset="0"/>
                <a:cs typeface="Calibri" panose="020F0502020204030204" pitchFamily="34" charset="0"/>
              </a:rPr>
              <a:t>Lors de l’application, de cet </a:t>
            </a:r>
            <a:r>
              <a:rPr lang="fr-FR" sz="1600" b="1" dirty="0">
                <a:latin typeface="Calibri" panose="020F0502020204030204" pitchFamily="34" charset="0"/>
                <a:ea typeface="Calibri" panose="020F0502020204030204" pitchFamily="34" charset="0"/>
                <a:cs typeface="Calibri" panose="020F0502020204030204" pitchFamily="34" charset="0"/>
              </a:rPr>
              <a:t>outil-regard</a:t>
            </a:r>
            <a:r>
              <a:rPr lang="fr-FR" sz="1400" dirty="0">
                <a:latin typeface="Calibri" panose="020F0502020204030204" pitchFamily="34" charset="0"/>
                <a:ea typeface="Calibri" panose="020F0502020204030204" pitchFamily="34" charset="0"/>
                <a:cs typeface="Calibri" panose="020F0502020204030204" pitchFamily="34" charset="0"/>
              </a:rPr>
              <a:t> sur un cas, la variété des situations étudiées peut conduire à une difficulté de s’en saisir.</a:t>
            </a:r>
          </a:p>
          <a:p>
            <a:r>
              <a:rPr lang="fr-FR" sz="1400" dirty="0">
                <a:latin typeface="Calibri" panose="020F0502020204030204" pitchFamily="34" charset="0"/>
                <a:ea typeface="Calibri" panose="020F0502020204030204" pitchFamily="34" charset="0"/>
                <a:cs typeface="Calibri" panose="020F0502020204030204" pitchFamily="34" charset="0"/>
              </a:rPr>
              <a:t>Pour remédier à cela, nous avons conçu deux chemins, </a:t>
            </a:r>
            <a:r>
              <a:rPr lang="fr-FR" sz="1600" b="1" dirty="0">
                <a:latin typeface="Calibri" panose="020F0502020204030204" pitchFamily="34" charset="0"/>
                <a:ea typeface="Calibri" panose="020F0502020204030204" pitchFamily="34" charset="0"/>
                <a:cs typeface="Calibri" panose="020F0502020204030204" pitchFamily="34" charset="0"/>
              </a:rPr>
              <a:t>deux déploiements</a:t>
            </a:r>
            <a:r>
              <a:rPr lang="fr-FR" sz="1400" b="1" dirty="0">
                <a:latin typeface="Calibri" panose="020F0502020204030204" pitchFamily="34" charset="0"/>
                <a:ea typeface="Calibri" panose="020F0502020204030204" pitchFamily="34" charset="0"/>
                <a:cs typeface="Calibri" panose="020F0502020204030204" pitchFamily="34" charset="0"/>
              </a:rPr>
              <a:t> </a:t>
            </a:r>
            <a:r>
              <a:rPr lang="fr-FR" sz="1400" dirty="0">
                <a:latin typeface="Calibri" panose="020F0502020204030204" pitchFamily="34" charset="0"/>
                <a:ea typeface="Calibri" panose="020F0502020204030204" pitchFamily="34" charset="0"/>
                <a:cs typeface="Calibri" panose="020F0502020204030204" pitchFamily="34" charset="0"/>
              </a:rPr>
              <a:t>originaux de l’outil afin de répondre à une </a:t>
            </a:r>
            <a:r>
              <a:rPr lang="fr-FR" sz="1600" b="1" dirty="0">
                <a:latin typeface="Calibri" panose="020F0502020204030204" pitchFamily="34" charset="0"/>
                <a:ea typeface="Calibri" panose="020F0502020204030204" pitchFamily="34" charset="0"/>
                <a:cs typeface="Calibri" panose="020F0502020204030204" pitchFamily="34" charset="0"/>
              </a:rPr>
              <a:t>typologie</a:t>
            </a:r>
            <a:r>
              <a:rPr lang="fr-FR" sz="1400" dirty="0">
                <a:latin typeface="Calibri" panose="020F0502020204030204" pitchFamily="34" charset="0"/>
                <a:ea typeface="Calibri" panose="020F0502020204030204" pitchFamily="34" charset="0"/>
                <a:cs typeface="Calibri" panose="020F0502020204030204" pitchFamily="34" charset="0"/>
              </a:rPr>
              <a:t> des cas d’étude.</a:t>
            </a:r>
          </a:p>
          <a:p>
            <a:endParaRPr lang="fr-FR" sz="1400" dirty="0">
              <a:latin typeface="Calibri" panose="020F0502020204030204" pitchFamily="34" charset="0"/>
              <a:ea typeface="Calibri" panose="020F0502020204030204" pitchFamily="34" charset="0"/>
              <a:cs typeface="Calibri" panose="020F0502020204030204" pitchFamily="34" charset="0"/>
            </a:endParaRPr>
          </a:p>
          <a:p>
            <a:r>
              <a:rPr lang="fr-FR" b="1" dirty="0">
                <a:solidFill>
                  <a:srgbClr val="4AA398"/>
                </a:solidFill>
                <a:latin typeface="Arial Rounded MT Bold" panose="020F0704030504030204" pitchFamily="34" charset="77"/>
                <a:ea typeface="Calibri" panose="020F0502020204030204" pitchFamily="34" charset="0"/>
                <a:cs typeface="Calibri" panose="020F0502020204030204" pitchFamily="34" charset="0"/>
              </a:rPr>
              <a:t>Typologie : </a:t>
            </a:r>
          </a:p>
          <a:p>
            <a:endParaRPr lang="fr-FR" b="1" dirty="0">
              <a:solidFill>
                <a:srgbClr val="4AA398"/>
              </a:solidFill>
              <a:latin typeface="Arial Rounded MT Bold" panose="020F0704030504030204" pitchFamily="34" charset="77"/>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fr-FR" sz="1400" b="1" dirty="0">
                <a:latin typeface="Calibri" panose="020F0502020204030204" pitchFamily="34" charset="0"/>
                <a:ea typeface="Calibri" panose="020F0502020204030204" pitchFamily="34" charset="0"/>
                <a:cs typeface="Calibri" panose="020F0502020204030204" pitchFamily="34" charset="0"/>
              </a:rPr>
              <a:t>L’objet / système technique.</a:t>
            </a:r>
            <a:r>
              <a:rPr lang="fr-FR" sz="1400" dirty="0">
                <a:latin typeface="Calibri" panose="020F0502020204030204" pitchFamily="34" charset="0"/>
                <a:ea typeface="Calibri" panose="020F0502020204030204" pitchFamily="34" charset="0"/>
                <a:cs typeface="Calibri" panose="020F0502020204030204" pitchFamily="34" charset="0"/>
              </a:rPr>
              <a:t> </a:t>
            </a:r>
          </a:p>
          <a:p>
            <a:r>
              <a:rPr lang="fr-FR" sz="1400" dirty="0">
                <a:latin typeface="Calibri" panose="020F0502020204030204" pitchFamily="34" charset="0"/>
                <a:ea typeface="Calibri" panose="020F0502020204030204" pitchFamily="34" charset="0"/>
                <a:cs typeface="Calibri" panose="020F0502020204030204" pitchFamily="34" charset="0"/>
              </a:rPr>
              <a:t>On considère un objet ou un système technique comme ayant une échelle de temps plus courte que l’entité-processus. Se saisir d’un objet, c’est être en mesure de déplier les logiques temporelles, c’est-à-dire les durées impliquées dans son usage. Les composantes temporelles d’un objet / système technique sont des durées (en seconde, minute, heure voir jour). Produire une réflexion sur un objet ne peut se faire sans comparaison avec un autre élément partageant les mêmes fonctions. Analyser un objet / système technique, c’est mettre en évidence, les collisions nombreuses entre les logiques temporelles que comporte l’objet / système technique, les tendances temporelles dans lesquelles ils se positionnent et leurs implications chez l’humain. </a:t>
            </a:r>
          </a:p>
          <a:p>
            <a:endParaRPr lang="fr-FR" sz="1400" dirty="0">
              <a:solidFill>
                <a:schemeClr val="accent4"/>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fr-FR" sz="1400" b="1" dirty="0">
                <a:latin typeface="Calibri" panose="020F0502020204030204" pitchFamily="34" charset="0"/>
                <a:ea typeface="Calibri" panose="020F0502020204030204" pitchFamily="34" charset="0"/>
                <a:cs typeface="Calibri" panose="020F0502020204030204" pitchFamily="34" charset="0"/>
              </a:rPr>
              <a:t>L’entité-processus. </a:t>
            </a:r>
          </a:p>
          <a:p>
            <a:r>
              <a:rPr lang="fr-FR" sz="1400" dirty="0">
                <a:latin typeface="Calibri" panose="020F0502020204030204" pitchFamily="34" charset="0"/>
                <a:ea typeface="Calibri" panose="020F0502020204030204" pitchFamily="34" charset="0"/>
                <a:cs typeface="Calibri" panose="020F0502020204030204" pitchFamily="34" charset="0"/>
              </a:rPr>
              <a:t>On définit une entité-processus comme ayant une échelle de temps possiblement plus longue que l’objet / système technique. Elle applique une série d’injonctions aux acteurs la composant. Les composantes temporelles d’une entité-processus sont des dates. Se saisir d’une entité-processus, c’est mettre à plat la chronologie de ces étapes.</a:t>
            </a:r>
          </a:p>
          <a:p>
            <a:pPr marL="285750" indent="-285750">
              <a:buFont typeface="Arial" panose="020B0604020202020204" pitchFamily="34" charset="0"/>
              <a:buChar char="•"/>
            </a:pPr>
            <a:endParaRPr lang="fr-FR" sz="14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3955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CAF7E39-26EA-B3B5-AAEB-32B03489625F}"/>
              </a:ext>
            </a:extLst>
          </p:cNvPr>
          <p:cNvSpPr txBox="1">
            <a:spLocks/>
          </p:cNvSpPr>
          <p:nvPr/>
        </p:nvSpPr>
        <p:spPr>
          <a:xfrm>
            <a:off x="1628775" y="1473883"/>
            <a:ext cx="9058275" cy="129711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6000" dirty="0">
                <a:solidFill>
                  <a:srgbClr val="4AA398"/>
                </a:solidFill>
                <a:latin typeface="Arial Rounded MT Bold" panose="020F0704030504030204" pitchFamily="34" charset="77"/>
              </a:rPr>
              <a:t>Formalisme</a:t>
            </a:r>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14D0C4E-C054-8A47-02B0-A47843B106EA}"/>
              </a:ext>
            </a:extLst>
          </p:cNvPr>
          <p:cNvPicPr>
            <a:picLocks noChangeAspect="1"/>
          </p:cNvPicPr>
          <p:nvPr/>
        </p:nvPicPr>
        <p:blipFill rotWithShape="1">
          <a:blip r:embed="rId2"/>
          <a:srcRect b="13958"/>
          <a:stretch/>
        </p:blipFill>
        <p:spPr>
          <a:xfrm>
            <a:off x="4026693" y="2770998"/>
            <a:ext cx="4262437" cy="3667472"/>
          </a:xfrm>
          <a:prstGeom prst="rect">
            <a:avLst/>
          </a:prstGeom>
        </p:spPr>
      </p:pic>
    </p:spTree>
    <p:extLst>
      <p:ext uri="{BB962C8B-B14F-4D97-AF65-F5344CB8AC3E}">
        <p14:creationId xmlns:p14="http://schemas.microsoft.com/office/powerpoint/2010/main" val="4232459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90653E5-3108-BBC9-CCF7-A3A0183F3111}"/>
              </a:ext>
            </a:extLst>
          </p:cNvPr>
          <p:cNvPicPr>
            <a:picLocks noChangeAspect="1"/>
          </p:cNvPicPr>
          <p:nvPr/>
        </p:nvPicPr>
        <p:blipFill>
          <a:blip r:embed="rId2"/>
          <a:stretch>
            <a:fillRect/>
          </a:stretch>
        </p:blipFill>
        <p:spPr>
          <a:xfrm>
            <a:off x="33609" y="575873"/>
            <a:ext cx="12166345" cy="5706253"/>
          </a:xfrm>
          <a:prstGeom prst="rect">
            <a:avLst/>
          </a:prstGeom>
        </p:spPr>
      </p:pic>
      <p:sp>
        <p:nvSpPr>
          <p:cNvPr id="2" name="Title 1">
            <a:extLst>
              <a:ext uri="{FF2B5EF4-FFF2-40B4-BE49-F238E27FC236}">
                <a16:creationId xmlns:a16="http://schemas.microsoft.com/office/drawing/2014/main" id="{AB9C04AB-7AE4-A2FE-AE6E-625DDCDB79CB}"/>
              </a:ext>
            </a:extLst>
          </p:cNvPr>
          <p:cNvSpPr txBox="1">
            <a:spLocks/>
          </p:cNvSpPr>
          <p:nvPr/>
        </p:nvSpPr>
        <p:spPr>
          <a:xfrm>
            <a:off x="0" y="42361"/>
            <a:ext cx="12192000" cy="93510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b="1" dirty="0">
                <a:solidFill>
                  <a:srgbClr val="4AA398"/>
                </a:solidFill>
                <a:latin typeface="Arial Rounded MT Bold" panose="020F0704030504030204" pitchFamily="34" charset="77"/>
              </a:rPr>
              <a:t>Présentation du formalisme général</a:t>
            </a:r>
            <a:endParaRPr lang="fr-FR" dirty="0">
              <a:solidFill>
                <a:srgbClr val="4AA398"/>
              </a:solidFill>
              <a:latin typeface="Arial Rounded MT Bold" panose="020F0704030504030204" pitchFamily="34" charset="77"/>
            </a:endParaRPr>
          </a:p>
        </p:txBody>
      </p:sp>
    </p:spTree>
    <p:extLst>
      <p:ext uri="{BB962C8B-B14F-4D97-AF65-F5344CB8AC3E}">
        <p14:creationId xmlns:p14="http://schemas.microsoft.com/office/powerpoint/2010/main" val="2905404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91024-A3AC-A785-E87B-9A366A03ABB0}"/>
              </a:ext>
            </a:extLst>
          </p:cNvPr>
          <p:cNvSpPr>
            <a:spLocks noGrp="1"/>
          </p:cNvSpPr>
          <p:nvPr>
            <p:ph type="title"/>
          </p:nvPr>
        </p:nvSpPr>
        <p:spPr>
          <a:xfrm>
            <a:off x="0" y="42361"/>
            <a:ext cx="12192000" cy="935102"/>
          </a:xfrm>
        </p:spPr>
        <p:txBody>
          <a:bodyPr/>
          <a:lstStyle/>
          <a:p>
            <a:pPr algn="ctr"/>
            <a:r>
              <a:rPr lang="fr-FR" b="1" dirty="0">
                <a:solidFill>
                  <a:srgbClr val="4AA398"/>
                </a:solidFill>
                <a:latin typeface="Arial Rounded MT Bold" panose="020F0704030504030204" pitchFamily="34" charset="77"/>
              </a:rPr>
              <a:t>A</a:t>
            </a:r>
            <a:r>
              <a:rPr lang="fr-FR" dirty="0">
                <a:solidFill>
                  <a:schemeClr val="bg1">
                    <a:lumMod val="85000"/>
                  </a:schemeClr>
                </a:solidFill>
                <a:latin typeface="Arial Rounded MT Bold" panose="020F0704030504030204" pitchFamily="34" charset="77"/>
              </a:rPr>
              <a:t>-P-I</a:t>
            </a:r>
            <a:r>
              <a:rPr lang="fr-FR" dirty="0">
                <a:solidFill>
                  <a:srgbClr val="4AA398"/>
                </a:solidFill>
                <a:latin typeface="Arial Rounded MT Bold" panose="020F0704030504030204" pitchFamily="34" charset="77"/>
              </a:rPr>
              <a:t>	Mode Analyse</a:t>
            </a:r>
          </a:p>
        </p:txBody>
      </p:sp>
      <p:sp>
        <p:nvSpPr>
          <p:cNvPr id="4" name="TextBox 3">
            <a:extLst>
              <a:ext uri="{FF2B5EF4-FFF2-40B4-BE49-F238E27FC236}">
                <a16:creationId xmlns:a16="http://schemas.microsoft.com/office/drawing/2014/main" id="{4425F780-A6D0-24BB-4138-34F41C333018}"/>
              </a:ext>
            </a:extLst>
          </p:cNvPr>
          <p:cNvSpPr txBox="1"/>
          <p:nvPr/>
        </p:nvSpPr>
        <p:spPr>
          <a:xfrm>
            <a:off x="2786948" y="952779"/>
            <a:ext cx="6644896" cy="369332"/>
          </a:xfrm>
          <a:prstGeom prst="rect">
            <a:avLst/>
          </a:prstGeom>
          <a:noFill/>
        </p:spPr>
        <p:txBody>
          <a:bodyPr wrap="none" rtlCol="0">
            <a:spAutoFit/>
          </a:bodyPr>
          <a:lstStyle/>
          <a:p>
            <a:pPr algn="ctr"/>
            <a:r>
              <a:rPr lang="fr-FR" b="1" dirty="0">
                <a:solidFill>
                  <a:srgbClr val="4AA398"/>
                </a:solidFill>
                <a:latin typeface="Arial Rounded MT Bold" panose="020F0704030504030204" pitchFamily="34" charset="77"/>
              </a:rPr>
              <a:t>Etape 1 </a:t>
            </a:r>
            <a:r>
              <a:rPr lang="fr-FR" dirty="0">
                <a:solidFill>
                  <a:srgbClr val="4AA398"/>
                </a:solidFill>
                <a:latin typeface="Arial Rounded MT Bold" panose="020F0704030504030204" pitchFamily="34" charset="77"/>
              </a:rPr>
              <a:t>-</a:t>
            </a:r>
            <a:r>
              <a:rPr lang="fr-FR" b="1" dirty="0">
                <a:solidFill>
                  <a:srgbClr val="4AA398"/>
                </a:solidFill>
                <a:latin typeface="Arial Rounded MT Bold" panose="020F0704030504030204" pitchFamily="34" charset="77"/>
              </a:rPr>
              <a:t> </a:t>
            </a:r>
            <a:r>
              <a:rPr lang="fr-FR" dirty="0">
                <a:solidFill>
                  <a:srgbClr val="57C1B2"/>
                </a:solidFill>
                <a:latin typeface="Arial Rounded MT Bold" panose="020F0704030504030204" pitchFamily="34" charset="77"/>
              </a:rPr>
              <a:t>identification des situations de vie et des acteurs</a:t>
            </a:r>
          </a:p>
        </p:txBody>
      </p:sp>
      <p:sp>
        <p:nvSpPr>
          <p:cNvPr id="7" name="TextBox 6">
            <a:extLst>
              <a:ext uri="{FF2B5EF4-FFF2-40B4-BE49-F238E27FC236}">
                <a16:creationId xmlns:a16="http://schemas.microsoft.com/office/drawing/2014/main" id="{8D7785C3-818C-4E9E-6391-5793551A9C69}"/>
              </a:ext>
            </a:extLst>
          </p:cNvPr>
          <p:cNvSpPr txBox="1"/>
          <p:nvPr/>
        </p:nvSpPr>
        <p:spPr>
          <a:xfrm>
            <a:off x="7040791" y="2265152"/>
            <a:ext cx="4712116" cy="1384995"/>
          </a:xfrm>
          <a:prstGeom prst="rect">
            <a:avLst/>
          </a:prstGeom>
          <a:noFill/>
        </p:spPr>
        <p:txBody>
          <a:bodyPr wrap="square" rtlCol="0">
            <a:spAutoFit/>
          </a:bodyPr>
          <a:lstStyle/>
          <a:p>
            <a:pPr algn="just"/>
            <a:r>
              <a:rPr lang="fr-FR" sz="1400" dirty="0">
                <a:latin typeface="Calibri" panose="020F0502020204030204" pitchFamily="34" charset="0"/>
                <a:cs typeface="Calibri" panose="020F0502020204030204" pitchFamily="34" charset="0"/>
              </a:rPr>
              <a:t>Il s’agit pour commencer de lister les acteurs ayant un rapport avec l’objet d’étude. L’exhaustivité n’est pas prescrite par l’outil, à voir en fonction de l’objet d’étude à quel point il est pertinent de détailler tous les acteurs en lien. </a:t>
            </a:r>
          </a:p>
          <a:p>
            <a:pPr algn="just"/>
            <a:r>
              <a:rPr lang="fr-FR" sz="1400" dirty="0">
                <a:solidFill>
                  <a:schemeClr val="bg1">
                    <a:lumMod val="50000"/>
                  </a:schemeClr>
                </a:solidFill>
                <a:latin typeface="Calibri" panose="020F0502020204030204" pitchFamily="34" charset="0"/>
                <a:cs typeface="Calibri" panose="020F0502020204030204" pitchFamily="34" charset="0"/>
              </a:rPr>
              <a:t>NB : une exhaustivité trop importante peut alourdir inutilement l’outil et amoindrir sa clarté.</a:t>
            </a:r>
          </a:p>
        </p:txBody>
      </p:sp>
      <p:grpSp>
        <p:nvGrpSpPr>
          <p:cNvPr id="9" name="Group 8">
            <a:extLst>
              <a:ext uri="{FF2B5EF4-FFF2-40B4-BE49-F238E27FC236}">
                <a16:creationId xmlns:a16="http://schemas.microsoft.com/office/drawing/2014/main" id="{051C2BA3-091C-6C7D-59B9-3880045A3980}"/>
              </a:ext>
            </a:extLst>
          </p:cNvPr>
          <p:cNvGrpSpPr/>
          <p:nvPr/>
        </p:nvGrpSpPr>
        <p:grpSpPr>
          <a:xfrm>
            <a:off x="5940669" y="1249490"/>
            <a:ext cx="400380" cy="5617900"/>
            <a:chOff x="5889869" y="1249490"/>
            <a:chExt cx="400380" cy="5617900"/>
          </a:xfrm>
        </p:grpSpPr>
        <p:cxnSp>
          <p:nvCxnSpPr>
            <p:cNvPr id="10" name="Straight Connector 9">
              <a:extLst>
                <a:ext uri="{FF2B5EF4-FFF2-40B4-BE49-F238E27FC236}">
                  <a16:creationId xmlns:a16="http://schemas.microsoft.com/office/drawing/2014/main" id="{828A0A03-6CE1-199B-9E7B-583F2C50A8F3}"/>
                </a:ext>
              </a:extLst>
            </p:cNvPr>
            <p:cNvCxnSpPr>
              <a:cxnSpLocks/>
            </p:cNvCxnSpPr>
            <p:nvPr/>
          </p:nvCxnSpPr>
          <p:spPr>
            <a:xfrm>
              <a:off x="6058596" y="1769794"/>
              <a:ext cx="0" cy="5097596"/>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1EAEAE51-EA4C-D22D-42E3-43190E49AA11}"/>
                </a:ext>
              </a:extLst>
            </p:cNvPr>
            <p:cNvSpPr txBox="1"/>
            <p:nvPr/>
          </p:nvSpPr>
          <p:spPr>
            <a:xfrm>
              <a:off x="5889869" y="1249490"/>
              <a:ext cx="400380" cy="707886"/>
            </a:xfrm>
            <a:prstGeom prst="rect">
              <a:avLst/>
            </a:prstGeom>
            <a:noFill/>
            <a:ln>
              <a:noFill/>
            </a:ln>
          </p:spPr>
          <p:txBody>
            <a:bodyPr wrap="square" rtlCol="0">
              <a:spAutoFit/>
            </a:bodyPr>
            <a:lstStyle/>
            <a:p>
              <a:r>
                <a:rPr lang="fr-FR" sz="4000" dirty="0">
                  <a:latin typeface="Arial Rounded MT Bold" panose="020F0704030504030204" pitchFamily="34" charset="77"/>
                </a:rPr>
                <a:t>.</a:t>
              </a:r>
            </a:p>
          </p:txBody>
        </p:sp>
      </p:grpSp>
      <p:sp>
        <p:nvSpPr>
          <p:cNvPr id="12" name="TextBox 11">
            <a:extLst>
              <a:ext uri="{FF2B5EF4-FFF2-40B4-BE49-F238E27FC236}">
                <a16:creationId xmlns:a16="http://schemas.microsoft.com/office/drawing/2014/main" id="{5256A1F3-D0C4-D63D-9D75-CAC18B123185}"/>
              </a:ext>
            </a:extLst>
          </p:cNvPr>
          <p:cNvSpPr txBox="1"/>
          <p:nvPr/>
        </p:nvSpPr>
        <p:spPr>
          <a:xfrm>
            <a:off x="0" y="1741218"/>
            <a:ext cx="6058596" cy="369332"/>
          </a:xfrm>
          <a:prstGeom prst="rect">
            <a:avLst/>
          </a:prstGeom>
          <a:noFill/>
        </p:spPr>
        <p:txBody>
          <a:bodyPr wrap="square">
            <a:spAutoFit/>
          </a:bodyPr>
          <a:lstStyle/>
          <a:p>
            <a:pPr algn="ctr"/>
            <a:r>
              <a:rPr lang="fr-FR" sz="1800" dirty="0">
                <a:solidFill>
                  <a:srgbClr val="0070C0"/>
                </a:solidFill>
                <a:latin typeface="Arial Rounded MT Bold" panose="020F0704030504030204" pitchFamily="34" charset="77"/>
                <a:cs typeface="Calibri" panose="020F0502020204030204" pitchFamily="34" charset="0"/>
              </a:rPr>
              <a:t>Objet</a:t>
            </a:r>
            <a:endParaRPr lang="fr-FR" dirty="0"/>
          </a:p>
        </p:txBody>
      </p:sp>
      <p:sp>
        <p:nvSpPr>
          <p:cNvPr id="13" name="TextBox 12">
            <a:extLst>
              <a:ext uri="{FF2B5EF4-FFF2-40B4-BE49-F238E27FC236}">
                <a16:creationId xmlns:a16="http://schemas.microsoft.com/office/drawing/2014/main" id="{DADCFAE8-2579-BBDC-625B-ECDFA45D8CE5}"/>
              </a:ext>
            </a:extLst>
          </p:cNvPr>
          <p:cNvSpPr txBox="1"/>
          <p:nvPr/>
        </p:nvSpPr>
        <p:spPr>
          <a:xfrm>
            <a:off x="6160197" y="1735838"/>
            <a:ext cx="6031803" cy="369332"/>
          </a:xfrm>
          <a:prstGeom prst="rect">
            <a:avLst/>
          </a:prstGeom>
          <a:noFill/>
        </p:spPr>
        <p:txBody>
          <a:bodyPr wrap="square">
            <a:spAutoFit/>
          </a:bodyPr>
          <a:lstStyle/>
          <a:p>
            <a:pPr algn="ctr"/>
            <a:r>
              <a:rPr lang="fr-FR" sz="1800" dirty="0">
                <a:solidFill>
                  <a:srgbClr val="7030A0"/>
                </a:solidFill>
                <a:latin typeface="Arial Rounded MT Bold" panose="020F0704030504030204" pitchFamily="34" charset="77"/>
                <a:cs typeface="Calibri" panose="020F0502020204030204" pitchFamily="34" charset="0"/>
              </a:rPr>
              <a:t>Processus</a:t>
            </a:r>
            <a:endParaRPr lang="fr-FR" dirty="0">
              <a:solidFill>
                <a:srgbClr val="7030A0"/>
              </a:solidFill>
            </a:endParaRPr>
          </a:p>
        </p:txBody>
      </p:sp>
      <p:sp>
        <p:nvSpPr>
          <p:cNvPr id="15" name="TextBox 14">
            <a:extLst>
              <a:ext uri="{FF2B5EF4-FFF2-40B4-BE49-F238E27FC236}">
                <a16:creationId xmlns:a16="http://schemas.microsoft.com/office/drawing/2014/main" id="{CAC6A76B-E34C-1D09-47C9-01DBD6F0693A}"/>
              </a:ext>
            </a:extLst>
          </p:cNvPr>
          <p:cNvSpPr txBox="1"/>
          <p:nvPr/>
        </p:nvSpPr>
        <p:spPr>
          <a:xfrm>
            <a:off x="7040791" y="4402535"/>
            <a:ext cx="3822696" cy="1477328"/>
          </a:xfrm>
          <a:prstGeom prst="rect">
            <a:avLst/>
          </a:prstGeom>
          <a:noFill/>
        </p:spPr>
        <p:txBody>
          <a:bodyPr wrap="square">
            <a:spAutoFit/>
          </a:bodyPr>
          <a:lstStyle/>
          <a:p>
            <a:r>
              <a:rPr lang="fr-FR" dirty="0">
                <a:solidFill>
                  <a:srgbClr val="4AA398"/>
                </a:solidFill>
                <a:latin typeface="Calibri" panose="020F0502020204030204" pitchFamily="34" charset="0"/>
                <a:cs typeface="Calibri" panose="020F0502020204030204" pitchFamily="34" charset="0"/>
              </a:rPr>
              <a:t>Liste des différents acteurs :</a:t>
            </a:r>
          </a:p>
          <a:p>
            <a:r>
              <a:rPr lang="fr-FR" dirty="0">
                <a:solidFill>
                  <a:srgbClr val="4AA398"/>
                </a:solidFill>
                <a:latin typeface="Calibri" panose="020F0502020204030204" pitchFamily="34" charset="0"/>
                <a:cs typeface="Calibri" panose="020F0502020204030204" pitchFamily="34" charset="0"/>
              </a:rPr>
              <a:t>- </a:t>
            </a:r>
          </a:p>
          <a:p>
            <a:r>
              <a:rPr lang="fr-FR" dirty="0">
                <a:solidFill>
                  <a:srgbClr val="4AA398"/>
                </a:solidFill>
                <a:latin typeface="Calibri" panose="020F0502020204030204" pitchFamily="34" charset="0"/>
                <a:cs typeface="Calibri" panose="020F0502020204030204" pitchFamily="34" charset="0"/>
              </a:rPr>
              <a:t>- </a:t>
            </a:r>
          </a:p>
          <a:p>
            <a:r>
              <a:rPr lang="fr-FR" dirty="0">
                <a:solidFill>
                  <a:srgbClr val="4AA398"/>
                </a:solidFill>
                <a:latin typeface="Calibri" panose="020F0502020204030204" pitchFamily="34" charset="0"/>
                <a:cs typeface="Calibri" panose="020F0502020204030204" pitchFamily="34" charset="0"/>
              </a:rPr>
              <a:t>- </a:t>
            </a:r>
          </a:p>
          <a:p>
            <a:r>
              <a:rPr lang="fr-FR" dirty="0">
                <a:solidFill>
                  <a:srgbClr val="4AA398"/>
                </a:solidFill>
                <a:latin typeface="Calibri" panose="020F0502020204030204" pitchFamily="34" charset="0"/>
                <a:cs typeface="Calibri" panose="020F0502020204030204" pitchFamily="34" charset="0"/>
              </a:rPr>
              <a:t>-</a:t>
            </a:r>
          </a:p>
        </p:txBody>
      </p:sp>
      <p:pic>
        <p:nvPicPr>
          <p:cNvPr id="20" name="Picture 19">
            <a:extLst>
              <a:ext uri="{FF2B5EF4-FFF2-40B4-BE49-F238E27FC236}">
                <a16:creationId xmlns:a16="http://schemas.microsoft.com/office/drawing/2014/main" id="{09226546-8E66-6A44-1A5B-7261006BBCAC}"/>
              </a:ext>
            </a:extLst>
          </p:cNvPr>
          <p:cNvPicPr>
            <a:picLocks noChangeAspect="1"/>
          </p:cNvPicPr>
          <p:nvPr/>
        </p:nvPicPr>
        <p:blipFill>
          <a:blip r:embed="rId2"/>
          <a:stretch>
            <a:fillRect/>
          </a:stretch>
        </p:blipFill>
        <p:spPr>
          <a:xfrm>
            <a:off x="264693" y="3650147"/>
            <a:ext cx="5529210" cy="1876950"/>
          </a:xfrm>
          <a:prstGeom prst="rect">
            <a:avLst/>
          </a:prstGeom>
        </p:spPr>
      </p:pic>
      <p:sp>
        <p:nvSpPr>
          <p:cNvPr id="21" name="TextBox 20">
            <a:extLst>
              <a:ext uri="{FF2B5EF4-FFF2-40B4-BE49-F238E27FC236}">
                <a16:creationId xmlns:a16="http://schemas.microsoft.com/office/drawing/2014/main" id="{73D0B3A0-B713-C7E1-DA0C-B160B78E74B6}"/>
              </a:ext>
            </a:extLst>
          </p:cNvPr>
          <p:cNvSpPr txBox="1"/>
          <p:nvPr/>
        </p:nvSpPr>
        <p:spPr>
          <a:xfrm>
            <a:off x="304581" y="2247401"/>
            <a:ext cx="5242204" cy="1169551"/>
          </a:xfrm>
          <a:prstGeom prst="rect">
            <a:avLst/>
          </a:prstGeom>
          <a:noFill/>
        </p:spPr>
        <p:txBody>
          <a:bodyPr wrap="square" rtlCol="0">
            <a:spAutoFit/>
          </a:bodyPr>
          <a:lstStyle/>
          <a:p>
            <a:pPr algn="just"/>
            <a:r>
              <a:rPr lang="fr-FR" sz="1400" dirty="0">
                <a:latin typeface="Calibri" panose="020F0502020204030204" pitchFamily="34" charset="0"/>
                <a:cs typeface="Calibri" panose="020F0502020204030204" pitchFamily="34" charset="0"/>
              </a:rPr>
              <a:t>Pour l’objet étudié, nous discrétisons ses Situations De Vie pertinentes. Pour chaque SDV, nous observons ainsi les éléments et les acteurs jouant un rôle. Pour le cas de l’objet, il peut être nécessaire de réaliser cette étape deux fois, avec un autre objet dit </a:t>
            </a:r>
            <a:r>
              <a:rPr lang="fr-FR" sz="1400" b="1" dirty="0">
                <a:latin typeface="Calibri" panose="020F0502020204030204" pitchFamily="34" charset="0"/>
                <a:cs typeface="Calibri" panose="020F0502020204030204" pitchFamily="34" charset="0"/>
              </a:rPr>
              <a:t>témoin</a:t>
            </a:r>
            <a:r>
              <a:rPr lang="fr-FR" sz="1400" dirty="0">
                <a:latin typeface="Calibri" panose="020F0502020204030204" pitchFamily="34" charset="0"/>
                <a:cs typeface="Calibri" panose="020F0502020204030204" pitchFamily="34" charset="0"/>
              </a:rPr>
              <a:t> réalisant déjà les fonctions de l’objet étudié.</a:t>
            </a:r>
          </a:p>
        </p:txBody>
      </p:sp>
    </p:spTree>
    <p:extLst>
      <p:ext uri="{BB962C8B-B14F-4D97-AF65-F5344CB8AC3E}">
        <p14:creationId xmlns:p14="http://schemas.microsoft.com/office/powerpoint/2010/main" val="37261590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6767</TotalTime>
  <Words>4373</Words>
  <Application>Microsoft Office PowerPoint</Application>
  <PresentationFormat>Grand écran</PresentationFormat>
  <Paragraphs>542</Paragraphs>
  <Slides>38</Slides>
  <Notes>0</Notes>
  <HiddenSlides>0</HiddenSlides>
  <MMClips>0</MMClips>
  <ScaleCrop>false</ScaleCrop>
  <HeadingPairs>
    <vt:vector size="8" baseType="variant">
      <vt:variant>
        <vt:lpstr>Polices utilisées</vt:lpstr>
      </vt:variant>
      <vt:variant>
        <vt:i4>8</vt:i4>
      </vt:variant>
      <vt:variant>
        <vt:lpstr>Thème</vt:lpstr>
      </vt:variant>
      <vt:variant>
        <vt:i4>1</vt:i4>
      </vt:variant>
      <vt:variant>
        <vt:lpstr>Serveurs OLE incorporés</vt:lpstr>
      </vt:variant>
      <vt:variant>
        <vt:i4>1</vt:i4>
      </vt:variant>
      <vt:variant>
        <vt:lpstr>Titres des diapositives</vt:lpstr>
      </vt:variant>
      <vt:variant>
        <vt:i4>38</vt:i4>
      </vt:variant>
    </vt:vector>
  </HeadingPairs>
  <TitlesOfParts>
    <vt:vector size="48" baseType="lpstr">
      <vt:lpstr>Aptos</vt:lpstr>
      <vt:lpstr>Aptos Display</vt:lpstr>
      <vt:lpstr>Arial</vt:lpstr>
      <vt:lpstr>Arial Rounded MT Bold</vt:lpstr>
      <vt:lpstr>Avenir Black</vt:lpstr>
      <vt:lpstr>Avenir Book</vt:lpstr>
      <vt:lpstr>Calibri</vt:lpstr>
      <vt:lpstr>Nunito</vt:lpstr>
      <vt:lpstr>Office Theme</vt:lpstr>
      <vt:lpstr>Worksheet</vt:lpstr>
      <vt:lpstr>HT06 - SuShi</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A-P-I Mode Analyse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A-P-I Mode Analyse</vt:lpstr>
      <vt:lpstr>A-P-I Mode Analyse</vt:lpstr>
      <vt:lpstr>A-P-I Mode Analyse</vt:lpstr>
      <vt:lpstr>Présentation PowerPoint</vt:lpstr>
      <vt:lpstr>Présentation PowerPoint</vt:lpstr>
      <vt:lpstr>Présentation PowerPoint</vt:lpstr>
      <vt:lpstr>Présentation PowerPoint</vt:lpstr>
      <vt:lpstr>Présentation PowerPoint</vt:lpstr>
      <vt:lpstr>Présentation PowerPoint</vt:lpstr>
      <vt:lpstr>A-P-I Mode Analyse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HT06 - SuShi</dc:title>
  <dc:creator>Latour Maxime</dc:creator>
  <cp:lastModifiedBy>Paul Aubert</cp:lastModifiedBy>
  <cp:revision>75</cp:revision>
  <dcterms:created xsi:type="dcterms:W3CDTF">2024-04-07T22:36:57Z</dcterms:created>
  <dcterms:modified xsi:type="dcterms:W3CDTF">2024-06-28T09:30:41Z</dcterms:modified>
</cp:coreProperties>
</file>